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273" r:id="rId2"/>
    <p:sldId id="274" r:id="rId3"/>
    <p:sldId id="257" r:id="rId4"/>
    <p:sldId id="258" r:id="rId5"/>
    <p:sldId id="275" r:id="rId6"/>
    <p:sldId id="259" r:id="rId7"/>
    <p:sldId id="260" r:id="rId8"/>
    <p:sldId id="276" r:id="rId9"/>
    <p:sldId id="313" r:id="rId10"/>
    <p:sldId id="277" r:id="rId11"/>
    <p:sldId id="261" r:id="rId12"/>
    <p:sldId id="278" r:id="rId13"/>
    <p:sldId id="262" r:id="rId14"/>
    <p:sldId id="263" r:id="rId15"/>
    <p:sldId id="280" r:id="rId16"/>
    <p:sldId id="281" r:id="rId17"/>
    <p:sldId id="279" r:id="rId18"/>
    <p:sldId id="282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83" r:id="rId27"/>
    <p:sldId id="271" r:id="rId28"/>
    <p:sldId id="272" r:id="rId29"/>
    <p:sldId id="284" r:id="rId30"/>
    <p:sldId id="285" r:id="rId31"/>
    <p:sldId id="286" r:id="rId32"/>
    <p:sldId id="287" r:id="rId33"/>
    <p:sldId id="297" r:id="rId34"/>
    <p:sldId id="298" r:id="rId35"/>
    <p:sldId id="296" r:id="rId36"/>
    <p:sldId id="299" r:id="rId37"/>
    <p:sldId id="300" r:id="rId38"/>
    <p:sldId id="295" r:id="rId39"/>
    <p:sldId id="288" r:id="rId40"/>
    <p:sldId id="289" r:id="rId41"/>
    <p:sldId id="304" r:id="rId42"/>
    <p:sldId id="301" r:id="rId43"/>
    <p:sldId id="302" r:id="rId44"/>
    <p:sldId id="305" r:id="rId45"/>
    <p:sldId id="303" r:id="rId46"/>
    <p:sldId id="290" r:id="rId47"/>
    <p:sldId id="291" r:id="rId48"/>
    <p:sldId id="308" r:id="rId49"/>
    <p:sldId id="307" r:id="rId50"/>
    <p:sldId id="306" r:id="rId51"/>
    <p:sldId id="292" r:id="rId52"/>
    <p:sldId id="310" r:id="rId53"/>
    <p:sldId id="309" r:id="rId54"/>
    <p:sldId id="293" r:id="rId55"/>
    <p:sldId id="294" r:id="rId56"/>
    <p:sldId id="311" r:id="rId57"/>
    <p:sldId id="312" r:id="rId5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71" autoAdjust="0"/>
  </p:normalViewPr>
  <p:slideViewPr>
    <p:cSldViewPr>
      <p:cViewPr varScale="1">
        <p:scale>
          <a:sx n="89" d="100"/>
          <a:sy n="89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96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13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13.2.2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13.2.3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13.2.4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13.3.1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51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54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13, seção 13.1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13, seção 13.1.1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13, seção 13.1.1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13, seção 13.1.2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13, seção 13.2.1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813576" cy="328614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Metodologia de</a:t>
            </a:r>
            <a:br>
              <a:rPr lang="pt-BR" dirty="0" smtClean="0"/>
            </a:br>
            <a:r>
              <a:rPr lang="pt-BR" dirty="0" smtClean="0"/>
              <a:t> modelagem</a:t>
            </a:r>
            <a:br>
              <a:rPr lang="pt-BR" dirty="0" smtClean="0"/>
            </a:br>
            <a:r>
              <a:rPr lang="pt-BR" dirty="0" smtClean="0"/>
              <a:t>Incremento da qualidade da especificação de projeto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Manutenibilidade</a:t>
            </a:r>
            <a:r>
              <a:rPr lang="pt-BR" dirty="0" smtClean="0"/>
              <a:t> –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Considere o exemplo hipotético de um software cuja persistência seja baseada em serialização e a necessidade de troca dessa opção tecnológica</a:t>
            </a:r>
          </a:p>
          <a:p>
            <a:r>
              <a:rPr lang="pt-BR" dirty="0" smtClean="0"/>
              <a:t>Qual das situações demandará menos esforço para manutenção?</a:t>
            </a:r>
          </a:p>
          <a:p>
            <a:pPr lvl="1"/>
            <a:r>
              <a:rPr lang="pt-BR" dirty="0" smtClean="0"/>
              <a:t>Salvar e recuperar dados ocorre em grande parte das classes </a:t>
            </a:r>
          </a:p>
          <a:p>
            <a:pPr lvl="1"/>
            <a:r>
              <a:rPr lang="pt-BR" dirty="0" smtClean="0"/>
              <a:t>Apenas uma classe é responsável por salvar e recuperar dados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Reusabilidade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Propriedade do software de poder ser usado em contextos diferentes daquele para que foi produzido</a:t>
            </a:r>
          </a:p>
          <a:p>
            <a:r>
              <a:rPr lang="pt-BR" dirty="0" smtClean="0"/>
              <a:t>Concretamente, consiste em reusar classes ou subsistemas (grupos de classes) em diferentes programas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Reusabilidade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Uma classe que referencie uma outra (por tipo de atributo ou invocação de método, por exemplo) é mais fácil de reusar que uma que referencie outras dez</a:t>
            </a:r>
          </a:p>
          <a:p>
            <a:r>
              <a:rPr lang="pt-BR" dirty="0" smtClean="0"/>
              <a:t>A </a:t>
            </a:r>
            <a:r>
              <a:rPr lang="pt-BR" dirty="0" err="1" smtClean="0"/>
              <a:t>reusabilidade</a:t>
            </a:r>
            <a:r>
              <a:rPr lang="pt-BR" dirty="0" smtClean="0"/>
              <a:t> é conseqüência direta da maior independência dos artefatos de software e é privilegiada por essa independência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pt-BR" sz="4000" dirty="0" smtClean="0"/>
              <a:t>2 – Indicadores de boas características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Manutenibilidade</a:t>
            </a:r>
            <a:r>
              <a:rPr lang="pt-BR" dirty="0" smtClean="0"/>
              <a:t> e </a:t>
            </a:r>
            <a:r>
              <a:rPr lang="pt-BR" dirty="0" err="1" smtClean="0"/>
              <a:t>reusabilidade</a:t>
            </a:r>
            <a:r>
              <a:rPr lang="pt-BR" dirty="0" smtClean="0"/>
              <a:t> são características subjetivas, quando se trata de avaliação da qualidade de um software</a:t>
            </a:r>
          </a:p>
          <a:p>
            <a:r>
              <a:rPr lang="pt-BR" dirty="0" smtClean="0"/>
              <a:t>Indicadores que permitem uma avaliação mais objetiva da qualidade de um software:</a:t>
            </a:r>
          </a:p>
          <a:p>
            <a:pPr lvl="1"/>
            <a:r>
              <a:rPr lang="pt-BR" b="1" dirty="0" smtClean="0"/>
              <a:t>Acoplamento </a:t>
            </a:r>
          </a:p>
          <a:p>
            <a:pPr lvl="1"/>
            <a:r>
              <a:rPr lang="pt-BR" b="1" dirty="0" smtClean="0"/>
              <a:t>Coesão </a:t>
            </a:r>
          </a:p>
          <a:p>
            <a:pPr lvl="1"/>
            <a:r>
              <a:rPr lang="pt-BR" b="1" dirty="0" smtClean="0"/>
              <a:t>Complexidade </a:t>
            </a:r>
          </a:p>
          <a:p>
            <a:pPr lvl="1"/>
            <a:r>
              <a:rPr lang="pt-BR" b="1" dirty="0" err="1" smtClean="0"/>
              <a:t>Encapsulamento</a:t>
            </a:r>
            <a:r>
              <a:rPr lang="pt-BR" b="1" dirty="0" smtClean="0"/>
              <a:t> de Dados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Acoplamento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acoplamento entre classes reflete a dependência existente entre elas</a:t>
            </a:r>
          </a:p>
          <a:p>
            <a:r>
              <a:rPr lang="pt-BR" dirty="0" smtClean="0"/>
              <a:t>Em um desenvolvimento, busca-se baixo acoplamento porque quanto menor a dependência entre classes, menor a influência de cada uma sobre as demais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Situações de dependência (referencia)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Tipo de atributo</a:t>
            </a:r>
          </a:p>
          <a:p>
            <a:pPr lvl="0"/>
            <a:r>
              <a:rPr lang="pt-BR" dirty="0" smtClean="0"/>
              <a:t>Tipo de parâmetro</a:t>
            </a:r>
          </a:p>
          <a:p>
            <a:pPr lvl="0"/>
            <a:r>
              <a:rPr lang="pt-BR" dirty="0" smtClean="0"/>
              <a:t>Tipo de variável temporária de método;</a:t>
            </a:r>
          </a:p>
          <a:p>
            <a:pPr lvl="0"/>
            <a:r>
              <a:rPr lang="pt-BR" dirty="0" smtClean="0"/>
              <a:t>Tipo de retorno</a:t>
            </a:r>
          </a:p>
          <a:p>
            <a:pPr lvl="0"/>
            <a:r>
              <a:rPr lang="pt-BR" dirty="0" smtClean="0"/>
              <a:t>Referência direta a classe</a:t>
            </a:r>
          </a:p>
          <a:p>
            <a:pPr lvl="1"/>
            <a:r>
              <a:rPr lang="pt-BR" dirty="0" smtClean="0"/>
              <a:t>Para invocar método de classe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Avaliação de acoplamento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493520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Contagem de referências </a:t>
            </a:r>
          </a:p>
          <a:p>
            <a:r>
              <a:rPr lang="pt-BR" dirty="0" smtClean="0"/>
              <a:t>Exemplo: </a:t>
            </a:r>
            <a:r>
              <a:rPr lang="pt-BR" b="1" dirty="0" smtClean="0"/>
              <a:t>fator de acoplamento</a:t>
            </a:r>
            <a:r>
              <a:rPr lang="pt-BR" dirty="0" smtClean="0"/>
              <a:t>, CF, (avalia o percentual de referências em relação ao máximo possível)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357562"/>
            <a:ext cx="6977544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Acoplamento –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79602"/>
          </a:xfrm>
        </p:spPr>
        <p:txBody>
          <a:bodyPr/>
          <a:lstStyle/>
          <a:p>
            <a:r>
              <a:rPr lang="pt-BR" dirty="0" smtClean="0"/>
              <a:t>Considere um programa que contenha 30 classes, divididas em três subsistemas, com dez classes cada </a:t>
            </a:r>
          </a:p>
          <a:p>
            <a:r>
              <a:rPr lang="pt-BR" dirty="0" smtClean="0"/>
              <a:t>Suponha que dentro de cada subsistema todas as classes referenciem-se mutuamente (situação indesejada)</a:t>
            </a:r>
          </a:p>
          <a:p>
            <a:r>
              <a:rPr lang="pt-BR" dirty="0" smtClean="0"/>
              <a:t>Suponha ainda que uma classe de cada subsistema referencie exatamente uma classe de cada um dos outros dois subsistemas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Acoplamento – 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000240"/>
            <a:ext cx="392909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5686" y="4591168"/>
            <a:ext cx="3047620" cy="838096"/>
          </a:xfrm>
          <a:prstGeom prst="rect">
            <a:avLst/>
          </a:prstGeom>
          <a:noFill/>
        </p:spPr>
      </p:pic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4591168"/>
            <a:ext cx="1276190" cy="838096"/>
          </a:xfrm>
          <a:prstGeom prst="rect">
            <a:avLst/>
          </a:prstGeom>
          <a:noFill/>
        </p:spPr>
      </p:pic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4805482"/>
            <a:ext cx="1619048" cy="514286"/>
          </a:xfrm>
          <a:prstGeom prst="rect">
            <a:avLst/>
          </a:prstGeom>
          <a:noFill/>
        </p:spPr>
      </p:pic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0" y="87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9164" name="Rectangle 12"/>
          <p:cNvSpPr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Coesão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coesão é avaliada para cada classe, de forma individual e permite avaliar se suas partes estão </a:t>
            </a:r>
            <a:r>
              <a:rPr lang="pt-BR" dirty="0" err="1" smtClean="0"/>
              <a:t>interrelacionadas</a:t>
            </a:r>
            <a:r>
              <a:rPr lang="pt-BR" dirty="0" smtClean="0"/>
              <a:t> ou não e, com isso, avaliar se as classes constituem abstrações adequadas dos elementos e conceitos tratados</a:t>
            </a:r>
          </a:p>
          <a:p>
            <a:r>
              <a:rPr lang="pt-BR" dirty="0" smtClean="0"/>
              <a:t>A alta coesão, característica desejada, indica que há um relacionamento entre atributos e métodos de uma classe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subsídios para avaliação e incremento da qualidade da especificação de projeto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Baixa coesão – 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000240"/>
            <a:ext cx="721523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Complexidade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avaliação da complexidade em uma especificação se refere à avaliação da complexidade dos seus elementos</a:t>
            </a:r>
          </a:p>
          <a:p>
            <a:r>
              <a:rPr lang="pt-BR" dirty="0" smtClean="0"/>
              <a:t>A idéia é evitar elementos complexos</a:t>
            </a:r>
          </a:p>
          <a:p>
            <a:r>
              <a:rPr lang="pt-BR" dirty="0" smtClean="0"/>
              <a:t>Avalia-se</a:t>
            </a:r>
          </a:p>
          <a:p>
            <a:pPr lvl="1"/>
            <a:r>
              <a:rPr lang="pt-BR" dirty="0" smtClean="0"/>
              <a:t>Quantidade de métodos e atributos</a:t>
            </a:r>
          </a:p>
          <a:p>
            <a:pPr lvl="1"/>
            <a:r>
              <a:rPr lang="pt-BR" dirty="0" smtClean="0"/>
              <a:t>Quantidade de argumentos</a:t>
            </a:r>
          </a:p>
          <a:p>
            <a:pPr lvl="1"/>
            <a:r>
              <a:rPr lang="pt-BR" dirty="0" smtClean="0"/>
              <a:t>Comprimento dos métodos</a:t>
            </a:r>
          </a:p>
          <a:p>
            <a:pPr lvl="1"/>
            <a:r>
              <a:rPr lang="pt-BR" dirty="0" smtClean="0"/>
              <a:t>Dimensões das hierarquias de herança    etc.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Encapsulamento</a:t>
            </a:r>
            <a:r>
              <a:rPr lang="pt-BR" dirty="0" smtClean="0"/>
              <a:t> de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Atributos só devem ser manipulados pelo objeto a que pertencem</a:t>
            </a:r>
          </a:p>
          <a:p>
            <a:r>
              <a:rPr lang="pt-BR" dirty="0" smtClean="0"/>
              <a:t>Declaração de atributos como públicos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solução imediatista e não decisão de projeto justificável</a:t>
            </a:r>
          </a:p>
          <a:p>
            <a:r>
              <a:rPr lang="pt-BR" dirty="0" smtClean="0"/>
              <a:t>Recomendação em relação ao princípio de </a:t>
            </a:r>
            <a:r>
              <a:rPr lang="pt-BR" dirty="0" err="1" smtClean="0"/>
              <a:t>encapsulamento</a:t>
            </a:r>
            <a:r>
              <a:rPr lang="pt-BR" dirty="0" smtClean="0"/>
              <a:t> de dados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jamais declarar atributos como públicos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3 – A busca das boas características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Quando se trata de avaliar qualidade, acoplamento, coesão, complexidade e </a:t>
            </a:r>
            <a:r>
              <a:rPr lang="pt-BR" dirty="0" err="1" smtClean="0"/>
              <a:t>encapsulamento</a:t>
            </a:r>
            <a:r>
              <a:rPr lang="pt-BR" dirty="0" smtClean="0"/>
              <a:t> de dados são características que podem ser expressas em números</a:t>
            </a:r>
          </a:p>
          <a:p>
            <a:r>
              <a:rPr lang="pt-BR" dirty="0" smtClean="0"/>
              <a:t>Quando se trata de buscar qualidade em um desenvolvimento, porém, trabalha-se com</a:t>
            </a:r>
          </a:p>
          <a:p>
            <a:pPr lvl="1"/>
            <a:r>
              <a:rPr lang="pt-BR" b="1" smtClean="0"/>
              <a:t>Herança</a:t>
            </a:r>
            <a:endParaRPr lang="pt-BR" b="1" dirty="0" smtClean="0"/>
          </a:p>
          <a:p>
            <a:pPr lvl="1"/>
            <a:r>
              <a:rPr lang="pt-BR" b="1" dirty="0" smtClean="0"/>
              <a:t>Polimorfismo</a:t>
            </a:r>
          </a:p>
          <a:p>
            <a:pPr lvl="1"/>
            <a:r>
              <a:rPr lang="pt-BR" b="1" dirty="0" smtClean="0"/>
              <a:t>Delegação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forma principal de explorar a herança para a produção de software bem estruturado é definir responsabilidades genéricas na forma de métodos abstratos a serem sobrescritos nas subclasses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Polimorfismo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Polimorfismo é a propriedade de uma assinatura de método poder ser associada a diferentes implementações, em diferentes 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Polimorfismo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uso de polimorfismo associado a herança é a base conceitual de abordagens como padrões de projeto e frameworks orientados a objetos </a:t>
            </a:r>
          </a:p>
          <a:p>
            <a:pPr lvl="1"/>
            <a:r>
              <a:rPr lang="pt-BR" dirty="0" smtClean="0"/>
              <a:t>Métodos com a mesma assinatura, na mesma hierarquia de herança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Sobrecarga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Sobrecarga é a possibilidade de métodos distintos apresentarem o mesmo identificador, porém assinaturas diferentes </a:t>
            </a:r>
          </a:p>
          <a:p>
            <a:pPr lvl="1"/>
            <a:r>
              <a:rPr lang="pt-BR" dirty="0" smtClean="0"/>
              <a:t>listas de parâmetros de comprimentos diferentes</a:t>
            </a:r>
          </a:p>
          <a:p>
            <a:r>
              <a:rPr lang="pt-BR" dirty="0" smtClean="0"/>
              <a:t>Variação da noção de polimorfismo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Polimorfismo e sobrecarga sem herança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Útil mesmo quando os métodos estão em classes não relacionadas por herança</a:t>
            </a:r>
          </a:p>
          <a:p>
            <a:r>
              <a:rPr lang="pt-BR" dirty="0" smtClean="0"/>
              <a:t>A idéia é a busca de uma padronização na identificação de métodos</a:t>
            </a:r>
          </a:p>
          <a:p>
            <a:pPr lvl="1"/>
            <a:r>
              <a:rPr lang="pt-BR" dirty="0" smtClean="0"/>
              <a:t>Métodos com finalidades semelhantes podem ter mesmo identificador (ou assinatura)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Polimorfismo sem herança –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1148472" y="2214554"/>
          <a:ext cx="6521740" cy="3286148"/>
        </p:xfrm>
        <a:graphic>
          <a:graphicData uri="http://schemas.openxmlformats.org/presentationml/2006/ole">
            <p:oleObj spid="_x0000_s11265" name="Bitmap Image" r:id="rId3" imgW="3095238" imgH="157184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 ausência de inconsistência não exime uma especificação de projeto de uma avaliação negativa</a:t>
            </a:r>
          </a:p>
          <a:p>
            <a:r>
              <a:rPr lang="pt-BR" dirty="0" smtClean="0"/>
              <a:t>Outro aspecto mais subjetivo, a qualidade, deve ser considerado</a:t>
            </a:r>
          </a:p>
          <a:p>
            <a:r>
              <a:rPr lang="pt-BR" dirty="0" smtClean="0"/>
              <a:t>Erros existem ou não existem. Já para qualidade, o raciocínio é ser melhor ou pior</a:t>
            </a:r>
          </a:p>
          <a:p>
            <a:r>
              <a:rPr lang="pt-BR" dirty="0" smtClean="0"/>
              <a:t>O desafio com a qualidade consiste em estabelecer critérios que possibilitem tratá-la de forma objetiva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Delegação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Consiste na atribuição de parte da responsabilidade de um método a um ou mais métodos, pertencentes ou não ao mesmo objeto</a:t>
            </a:r>
          </a:p>
          <a:p>
            <a:r>
              <a:rPr lang="pt-BR" dirty="0" smtClean="0"/>
              <a:t>Aplicada a</a:t>
            </a:r>
          </a:p>
          <a:p>
            <a:pPr lvl="1"/>
            <a:r>
              <a:rPr lang="pt-BR" b="1" dirty="0" smtClean="0"/>
              <a:t>Métodos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estratégia de administração de complexidade que permite evitar a criação de métodos extensos</a:t>
            </a:r>
          </a:p>
          <a:p>
            <a:pPr lvl="1"/>
            <a:r>
              <a:rPr lang="pt-BR" b="1" dirty="0" smtClean="0"/>
              <a:t>Classes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uma classe pode ter sua complexidade reduzida delegando parte de suas responsabilidades a métodos de outras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4 – Situações a considerar no esforço de aprimoramento da especificação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Soluções empíricas produzidas ao longo de décadas de desenvolvimento baseado no paradigma de orientação a objetos</a:t>
            </a:r>
          </a:p>
          <a:p>
            <a:r>
              <a:rPr lang="pt-BR" dirty="0" smtClean="0"/>
              <a:t>O que se procura</a:t>
            </a:r>
          </a:p>
          <a:p>
            <a:pPr lvl="1"/>
            <a:r>
              <a:rPr lang="pt-BR" dirty="0" smtClean="0"/>
              <a:t>Oportunidades de quebra de complexidade </a:t>
            </a:r>
          </a:p>
          <a:p>
            <a:pPr lvl="1"/>
            <a:r>
              <a:rPr lang="pt-BR" dirty="0" smtClean="0"/>
              <a:t>Oportunidades de explorar herança e polimorfismo </a:t>
            </a:r>
          </a:p>
          <a:p>
            <a:pPr lvl="1"/>
            <a:r>
              <a:rPr lang="pt-BR" dirty="0" smtClean="0"/>
              <a:t>Oportunidades de reorganização 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quebra de complexidade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Quantidade elevada de classes em subsistemas e componentes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quebrar um subsistema ou componente em dois ou mais ou reavaliar o critério que levou ao conjunto de subsistemas ou componentes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quebra de complexidade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Quantidade elevada de atributos e métodos em classes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quebrar a classe complexa em duas ou mais classes</a:t>
            </a:r>
          </a:p>
          <a:p>
            <a:pPr lvl="0"/>
            <a:r>
              <a:rPr lang="pt-BR" dirty="0" smtClean="0"/>
              <a:t>Classes excessivamente longas podem conter as abstrações de mais de um elemento ou conceito do domínio tratado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r>
              <a:rPr lang="pt-BR" sz="4000" dirty="0" smtClean="0"/>
              <a:t>Quantidade elevada de atributos em classes -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3050"/>
            <a:ext cx="5914286" cy="224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154518"/>
            <a:ext cx="6035882" cy="220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>
          <a:xfrm rot="5400000">
            <a:off x="4071934" y="3286124"/>
            <a:ext cx="1214446" cy="1071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quebra de complexidade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Quantidade elevada de comandos em métodos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quebrar o método original em dois ou mais métodos, sendo parte da responsabilidade do método original delegada aos novos – que podem ser da mesma ou de outras classes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/>
          </a:bodyPr>
          <a:lstStyle/>
          <a:p>
            <a:r>
              <a:rPr lang="pt-BR" sz="4400" dirty="0" smtClean="0"/>
              <a:t>Quebra de método longo – exemplo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714491"/>
            <a:ext cx="3334216" cy="17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929066"/>
            <a:ext cx="3468572" cy="2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>
          <a:xfrm rot="5400000">
            <a:off x="4099936" y="3258122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Autofit/>
          </a:bodyPr>
          <a:lstStyle/>
          <a:p>
            <a:r>
              <a:rPr lang="pt-BR" sz="4400" dirty="0" smtClean="0"/>
              <a:t>Quebra de método longo –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714491"/>
            <a:ext cx="3334216" cy="17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>
          <a:xfrm rot="5400000">
            <a:off x="4099936" y="3258122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929066"/>
            <a:ext cx="4611429" cy="273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quebra de complexidade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Quantidade elevada de argumentos em métodos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como na quantidade elevada de comandos, a solução é a quebra do método</a:t>
            </a:r>
          </a:p>
          <a:p>
            <a:pPr lvl="0"/>
            <a:r>
              <a:rPr lang="pt-BR" dirty="0" smtClean="0"/>
              <a:t>Igualmente, quantidade excessiva de argumentos reflete excesso de responsabilidade alocado a um método</a:t>
            </a:r>
          </a:p>
          <a:p>
            <a:pPr lvl="0"/>
            <a:r>
              <a:rPr lang="pt-BR" dirty="0" smtClean="0"/>
              <a:t>Há uma diferença, porém, em relação ao caso anterior: o cliente terá que invocar dois métodos ao invés de um, como era o caso do excesso de comandos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Quebra de método com muitos argumentos – exemplo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5184229" cy="205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214818"/>
            <a:ext cx="4668572" cy="235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>
          <a:xfrm rot="5400000">
            <a:off x="4028498" y="3543874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Características objetivas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Acoplamento</a:t>
            </a:r>
            <a:r>
              <a:rPr lang="pt-BR" dirty="0" smtClean="0"/>
              <a:t>, </a:t>
            </a:r>
            <a:r>
              <a:rPr lang="pt-BR" b="1" dirty="0" smtClean="0"/>
              <a:t>coesão</a:t>
            </a:r>
            <a:r>
              <a:rPr lang="pt-BR" dirty="0" smtClean="0"/>
              <a:t>, </a:t>
            </a:r>
            <a:r>
              <a:rPr lang="pt-BR" b="1" dirty="0" err="1" smtClean="0"/>
              <a:t>encapsulamento</a:t>
            </a:r>
            <a:r>
              <a:rPr lang="pt-BR" b="1" dirty="0" smtClean="0"/>
              <a:t> de dados </a:t>
            </a:r>
            <a:r>
              <a:rPr lang="pt-BR" dirty="0" smtClean="0"/>
              <a:t>e </a:t>
            </a:r>
            <a:r>
              <a:rPr lang="pt-BR" b="1" dirty="0" smtClean="0"/>
              <a:t>complexidade</a:t>
            </a:r>
            <a:r>
              <a:rPr lang="pt-BR" dirty="0" smtClean="0"/>
              <a:t> são características que podem ser tratadas de forma objetiva na avaliação e no incremento da qualidade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explorar herança e polimorfismo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Buscar oportunidades de aumento da quantidade de relacionamentos de herança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o aumento dos relacionamentos de herança dota a estrutura de flexibilidade e a torna mais apta a alterações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herança reduzindo o fator de acoplamento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14554"/>
            <a:ext cx="71438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ta para a direita 5"/>
          <p:cNvSpPr/>
          <p:nvPr/>
        </p:nvSpPr>
        <p:spPr>
          <a:xfrm>
            <a:off x="4286248" y="314324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explorar herança e polimorfismo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Buscar a uniformização de identificadores e, eventualmente, de assinaturas de métodos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isso corresponde à aplicação do princípio de que procedimentos com a mesma finalidade devem ter o mesmo “</a:t>
            </a:r>
            <a:r>
              <a:rPr lang="pt-BR" i="1" dirty="0" smtClean="0"/>
              <a:t>nome</a:t>
            </a:r>
            <a:r>
              <a:rPr lang="pt-BR" dirty="0" smtClean="0"/>
              <a:t>”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explorar herança e polimorfismo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Substituir herança por agregação quando a finalidade do relacionamento for apenas reuso de implementação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aumentar a quantidade de relacionamentos de herança é algo buscado em um desenvolvimento, mas apenas quando se tratar realmente de uma especialização e não como um artifício de promoção de reuso de implementação. Neste tipo de situação, agregação (ou composição) mostra-se uma alternativa mais adequada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substituição de herança por composição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72066" y="4929198"/>
            <a:ext cx="2428892" cy="895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1800" dirty="0" smtClean="0"/>
              <a:t>(</a:t>
            </a:r>
            <a:r>
              <a:rPr lang="pt-BR" sz="1800" dirty="0" err="1" smtClean="0"/>
              <a:t>Rumbaugh</a:t>
            </a:r>
            <a:r>
              <a:rPr lang="pt-BR" sz="1800" dirty="0" smtClean="0"/>
              <a:t>, 1994)</a:t>
            </a:r>
            <a:endParaRPr lang="pt-BR" sz="1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71678"/>
            <a:ext cx="485778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Oportunidades de explorar herança e polimorfismo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err="1" smtClean="0"/>
              <a:t>Equilibar</a:t>
            </a:r>
            <a:r>
              <a:rPr lang="pt-BR" b="1" dirty="0" smtClean="0"/>
              <a:t> largura e profundidade das hierarquias de herança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hierarquias de herança muito largas e pouco profundas ou muito profundas e pouco largas quase sempre são decorrentes de modelagem inadequada. Assim, é adequado buscar situações desse tipo e tentar equilibrar largura e profundidade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err="1" smtClean="0"/>
              <a:t>Equilibar</a:t>
            </a:r>
            <a:r>
              <a:rPr lang="pt-BR" sz="4000" dirty="0" smtClean="0"/>
              <a:t> largura e profundidade das hierarquias de herança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85993"/>
            <a:ext cx="7358114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Oportunidades de reorganização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Excluir implementação da hierarquia de herança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 complexidade de classes pode demandar sua quebra. Quando uma superclasse tem excesso de métodos – o que implica em excesso de métodos nas subclasses – uma estratégia de quebra consiste em extrair da hierarquia de herança os métodos que implementam algoritmos que não são úteis para toda a hierarquia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– excluir implementação da hierarquia de herança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Imagem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3200847" cy="32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m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428868"/>
            <a:ext cx="4321144" cy="2926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ta para a direita 6"/>
          <p:cNvSpPr/>
          <p:nvPr/>
        </p:nvSpPr>
        <p:spPr>
          <a:xfrm>
            <a:off x="3857620" y="3087244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Oportunidades de reorganização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Mover métodos e atributos na hierarquia de herança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métodos e atributos presentes em uma hierarquia de herança devem ser avaliados com relação a quão genéricos ou específicos eles são e, com isso, avaliar a adequação de sua posição na hierarquia de herança – se devem “</a:t>
            </a:r>
            <a:r>
              <a:rPr lang="pt-BR" i="1" dirty="0" smtClean="0"/>
              <a:t>subir</a:t>
            </a:r>
            <a:r>
              <a:rPr lang="pt-BR" dirty="0" smtClean="0"/>
              <a:t>” (para superclasse) ou “</a:t>
            </a:r>
            <a:r>
              <a:rPr lang="pt-BR" i="1" dirty="0" smtClean="0"/>
              <a:t>descer</a:t>
            </a:r>
            <a:r>
              <a:rPr lang="pt-BR" dirty="0" smtClean="0"/>
              <a:t>” (para subclasse)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Características objetivas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Conceitos do paradigma de orientação a objetos como </a:t>
            </a:r>
            <a:r>
              <a:rPr lang="pt-BR" b="1" dirty="0" smtClean="0"/>
              <a:t>herança</a:t>
            </a:r>
            <a:r>
              <a:rPr lang="pt-BR" dirty="0" smtClean="0"/>
              <a:t>, </a:t>
            </a:r>
            <a:r>
              <a:rPr lang="pt-BR" b="1" dirty="0" smtClean="0"/>
              <a:t>polimorfismo</a:t>
            </a:r>
            <a:r>
              <a:rPr lang="pt-BR" dirty="0" smtClean="0"/>
              <a:t> e </a:t>
            </a:r>
            <a:r>
              <a:rPr lang="pt-BR" b="1" dirty="0" smtClean="0"/>
              <a:t>delegação</a:t>
            </a:r>
            <a:r>
              <a:rPr lang="pt-BR" dirty="0" smtClean="0"/>
              <a:t> devem ser adequadamente explorados para construir uma especificação de projeto bem estruturada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Oportunidades de reorganização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b="1" dirty="0" smtClean="0"/>
              <a:t>Separar em classes distintas atributos e métodos não</a:t>
            </a:r>
            <a:r>
              <a:rPr lang="pt-BR" dirty="0" smtClean="0"/>
              <a:t> </a:t>
            </a:r>
            <a:r>
              <a:rPr lang="pt-BR" b="1" dirty="0" smtClean="0"/>
              <a:t>coesos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buscar situações de falta de coesão (subconjuntos disjuntos de atributos e métodos em uma classe) e proceder à quebra de classe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5 – Estratégia de separação de contextos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Uma vez identificadas as responsabilidades de um software (tanto referentes ao domínio do problema quanto ao domínio da solução computacional) procurar alocá-las a uma classe específica (no caso de pequenas responsabilidades) ou a subsistemas claramente delimitados (subconjuntos de classes), para responsabilidades maiores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5 – Estratégia de separação de contextos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pt-BR" dirty="0" smtClean="0"/>
              <a:t>Não alocar responsabilidade referente ao domínio do problema e responsabilidade referente ao domínio da solução computacional ao mesmo elemento (classe ou subsistema)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5 – Estratégia de separação de contextos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pt-BR" dirty="0" smtClean="0"/>
              <a:t>Procurar minimizar o acoplamento entre donos de responsabilidades, definindo elementos responsáveis pela interação entre subsistemas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6 – Automatização do procedimento de busca de qualidade suspeita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Não é possível apontar de forma automática problemas referentes a qualidade</a:t>
            </a:r>
          </a:p>
          <a:p>
            <a:r>
              <a:rPr lang="pt-BR" dirty="0" smtClean="0"/>
              <a:t>É possível, porém, levantar de forma automática métricas de coesão, acoplamento, complexidade e </a:t>
            </a:r>
            <a:r>
              <a:rPr lang="pt-BR" dirty="0" err="1" smtClean="0"/>
              <a:t>encapsulamento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 presente aula enfocou um conjunto de preocupações referentes à avaliação e ao incremento da qualidade em especificações de projeto</a:t>
            </a:r>
          </a:p>
          <a:p>
            <a:pPr lvl="1"/>
            <a:r>
              <a:rPr lang="pt-BR" dirty="0" smtClean="0"/>
              <a:t>Os benefícios da boa estruturação </a:t>
            </a:r>
          </a:p>
          <a:p>
            <a:pPr lvl="1"/>
            <a:r>
              <a:rPr lang="pt-BR" dirty="0" smtClean="0"/>
              <a:t>Indicadores de boas características </a:t>
            </a:r>
          </a:p>
          <a:p>
            <a:pPr lvl="1"/>
            <a:r>
              <a:rPr lang="pt-BR" dirty="0" smtClean="0"/>
              <a:t>A busca das boas características </a:t>
            </a:r>
          </a:p>
          <a:p>
            <a:pPr lvl="1"/>
            <a:r>
              <a:rPr lang="pt-BR" dirty="0" smtClean="0"/>
              <a:t>Situações a considerar no esforço de aprimoramento da especificação </a:t>
            </a:r>
          </a:p>
          <a:p>
            <a:pPr lvl="1"/>
            <a:r>
              <a:rPr lang="pt-BR" dirty="0" smtClean="0"/>
              <a:t>Estratégia de separação de contextos </a:t>
            </a:r>
          </a:p>
          <a:p>
            <a:pPr lvl="1"/>
            <a:r>
              <a:rPr lang="pt-BR" dirty="0" smtClean="0"/>
              <a:t>Automatização do procedimento de busca de qualidade suspeita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 aprofundar mais em métricas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Sobre métricas de avaliação de projeto orientado a objetos, bem como sobre a automatização da obtenção dessas métricas, ver</a:t>
            </a:r>
          </a:p>
          <a:p>
            <a:pPr>
              <a:buNone/>
            </a:pPr>
            <a:r>
              <a:rPr lang="pt-BR" dirty="0" smtClean="0"/>
              <a:t>	FONSECA, W. R. </a:t>
            </a:r>
            <a:r>
              <a:rPr lang="pt-BR" b="1" dirty="0" smtClean="0"/>
              <a:t>Ferramenta de extração de métricas para apoio à avaliação de especificações orientadas a objetos. </a:t>
            </a:r>
            <a:r>
              <a:rPr lang="pt-BR" dirty="0" smtClean="0"/>
              <a:t>Dissertação de mestrado. CPGCC/UFSC , Florianópolis: 2002.</a:t>
            </a:r>
          </a:p>
          <a:p>
            <a:pPr algn="r">
              <a:lnSpc>
                <a:spcPct val="200000"/>
              </a:lnSpc>
              <a:buNone/>
            </a:pPr>
            <a:r>
              <a:rPr lang="pt-BR" sz="2400" i="1" dirty="0" smtClean="0"/>
              <a:t>Arquivo </a:t>
            </a:r>
            <a:r>
              <a:rPr lang="pt-BR" sz="2400" i="1" dirty="0" err="1" smtClean="0"/>
              <a:t>pdf</a:t>
            </a:r>
            <a:r>
              <a:rPr lang="pt-BR" sz="2400" i="1" dirty="0" smtClean="0"/>
              <a:t> pode ser obtido em www.bu.ufsc.br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85786" y="3214686"/>
            <a:ext cx="7715304" cy="1643074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13, </a:t>
            </a:r>
            <a:r>
              <a:rPr lang="pt-BR" i="1" dirty="0" smtClean="0"/>
              <a:t>Incremento da </a:t>
            </a:r>
            <a:r>
              <a:rPr lang="pt-BR" i="1" dirty="0" smtClean="0"/>
              <a:t>qualidade da especificação de projeto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avaliação e aprimoramento de qualidade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na modelagem produzida como exercício das etapas da modelagem, buscar as situações descritas, bem como as oportunidades de </a:t>
            </a:r>
            <a:r>
              <a:rPr lang="pt-BR" dirty="0" smtClean="0"/>
              <a:t>aprimoramento</a:t>
            </a:r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</a:t>
            </a:r>
            <a:r>
              <a:rPr lang="pt-BR" sz="2400" dirty="0" smtClean="0"/>
              <a:t>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Questões abordadas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Os benefícios da boa estruturação 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Indicadores de boas características 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A busca das boas características 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Situações a considerar no esforço de aprimoramento da especificação 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Estratégia de separação de contextos 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Automatização do procedimento de busca de qualidade suspeita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1 – Os benefícios da boa estruturação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Software é um agregado de informações, que podem estar dispostas de tal maneira que seja mais fácil ou mais difícil manusear</a:t>
            </a:r>
          </a:p>
          <a:p>
            <a:pPr lvl="1"/>
            <a:r>
              <a:rPr lang="pt-BR" dirty="0" smtClean="0"/>
              <a:t>O primeiro caso é </a:t>
            </a:r>
            <a:r>
              <a:rPr lang="pt-BR" dirty="0" err="1" smtClean="0"/>
              <a:t>consequência</a:t>
            </a:r>
            <a:r>
              <a:rPr lang="pt-BR" dirty="0" smtClean="0"/>
              <a:t> de boa estruturação</a:t>
            </a:r>
          </a:p>
          <a:p>
            <a:r>
              <a:rPr lang="pt-BR" dirty="0" smtClean="0"/>
              <a:t>Se for mais fácil manusear, será mais fácil compreender e isso caracteriza os dois grandes benefícios da boa estruturação:</a:t>
            </a:r>
          </a:p>
          <a:p>
            <a:pPr lvl="1"/>
            <a:r>
              <a:rPr lang="pt-BR" b="1" dirty="0" err="1" smtClean="0"/>
              <a:t>Manutenibilidade</a:t>
            </a:r>
            <a:r>
              <a:rPr lang="pt-BR" b="1" dirty="0" smtClean="0"/>
              <a:t> </a:t>
            </a:r>
          </a:p>
          <a:p>
            <a:pPr lvl="1"/>
            <a:r>
              <a:rPr lang="pt-BR" b="1" dirty="0" err="1" smtClean="0"/>
              <a:t>Reusabilidade</a:t>
            </a:r>
            <a:endParaRPr lang="pt-BR" b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Manutenibilidade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Propriedade de um software ser mais fácil de ser modificado</a:t>
            </a:r>
          </a:p>
          <a:p>
            <a:r>
              <a:rPr lang="pt-BR" dirty="0" smtClean="0"/>
              <a:t>Um primeiro desafio para quem deve alterar um software é compreendê-lo e estabelecer o que exatamente deve ser alterado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Manutenibilidade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Mais fácil de ser modificado significa a demanda de menos esforço para esse desafio de busca de compreensão</a:t>
            </a:r>
          </a:p>
          <a:p>
            <a:r>
              <a:rPr lang="pt-BR" dirty="0" smtClean="0"/>
              <a:t>Não apenas isso, mas também menor demanda de esforço para a própria modificação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257</TotalTime>
  <Words>2417</Words>
  <Application>Microsoft Office PowerPoint</Application>
  <PresentationFormat>Apresentação na tela (4:3)</PresentationFormat>
  <Paragraphs>271</Paragraphs>
  <Slides>57</Slides>
  <Notes>18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57</vt:i4>
      </vt:variant>
    </vt:vector>
  </HeadingPairs>
  <TitlesOfParts>
    <vt:vector size="59" baseType="lpstr">
      <vt:lpstr>Fluxo</vt:lpstr>
      <vt:lpstr>Bitmap Image</vt:lpstr>
      <vt:lpstr>Metodologia de  modelagem Incremento da qualidade da especificação de projeto</vt:lpstr>
      <vt:lpstr>Objetivo</vt:lpstr>
      <vt:lpstr>Qualidade</vt:lpstr>
      <vt:lpstr>Características objetivas</vt:lpstr>
      <vt:lpstr>Características objetivas</vt:lpstr>
      <vt:lpstr>Questões abordadas</vt:lpstr>
      <vt:lpstr>1 – Os benefícios da boa estruturação</vt:lpstr>
      <vt:lpstr>Manutenibilidade</vt:lpstr>
      <vt:lpstr>Manutenibilidade</vt:lpstr>
      <vt:lpstr>Manutenibilidade – exemplo</vt:lpstr>
      <vt:lpstr>Reusabilidade</vt:lpstr>
      <vt:lpstr>Reusabilidade</vt:lpstr>
      <vt:lpstr>2 – Indicadores de boas características </vt:lpstr>
      <vt:lpstr>Acoplamento</vt:lpstr>
      <vt:lpstr>Situações de dependência (referencia)</vt:lpstr>
      <vt:lpstr>Avaliação de acoplamento</vt:lpstr>
      <vt:lpstr>Acoplamento – exemplo</vt:lpstr>
      <vt:lpstr>Acoplamento – exemplo</vt:lpstr>
      <vt:lpstr>Coesão</vt:lpstr>
      <vt:lpstr>Baixa coesão – exemplo</vt:lpstr>
      <vt:lpstr>Complexidade</vt:lpstr>
      <vt:lpstr>Encapsulamento de dados</vt:lpstr>
      <vt:lpstr>3 – A busca das boas características</vt:lpstr>
      <vt:lpstr>Herança</vt:lpstr>
      <vt:lpstr>Polimorfismo</vt:lpstr>
      <vt:lpstr>Polimorfismo</vt:lpstr>
      <vt:lpstr>Sobrecarga</vt:lpstr>
      <vt:lpstr>Polimorfismo e sobrecarga sem herança</vt:lpstr>
      <vt:lpstr>Polimorfismo sem herança – exemplo</vt:lpstr>
      <vt:lpstr>Delegação</vt:lpstr>
      <vt:lpstr>4 – Situações a considerar no esforço de aprimoramento da especificação</vt:lpstr>
      <vt:lpstr>Oportunidades de quebra de complexidade</vt:lpstr>
      <vt:lpstr>Oportunidades de quebra de complexidade</vt:lpstr>
      <vt:lpstr>Quantidade elevada de atributos em classes - exemplo</vt:lpstr>
      <vt:lpstr>Oportunidades de quebra de complexidade</vt:lpstr>
      <vt:lpstr>Quebra de método longo – exemplo</vt:lpstr>
      <vt:lpstr>Quebra de método longo – exemplo</vt:lpstr>
      <vt:lpstr>Oportunidades de quebra de complexidade</vt:lpstr>
      <vt:lpstr>Quebra de método com muitos argumentos – exemplo</vt:lpstr>
      <vt:lpstr>Oportunidades de explorar herança e polimorfismo</vt:lpstr>
      <vt:lpstr>Exemplo – herança reduzindo o fator de acoplamento </vt:lpstr>
      <vt:lpstr>Oportunidades de explorar herança e polimorfismo</vt:lpstr>
      <vt:lpstr>Oportunidades de explorar herança e polimorfismo</vt:lpstr>
      <vt:lpstr>Exemplo – substituição de herança por composição </vt:lpstr>
      <vt:lpstr>Oportunidades de explorar herança e polimorfismo</vt:lpstr>
      <vt:lpstr>Equilibar largura e profundidade das hierarquias de herança</vt:lpstr>
      <vt:lpstr>Oportunidades de reorganização</vt:lpstr>
      <vt:lpstr>Exemplo – excluir implementação da hierarquia de herança</vt:lpstr>
      <vt:lpstr>Oportunidades de reorganização</vt:lpstr>
      <vt:lpstr>Oportunidades de reorganização</vt:lpstr>
      <vt:lpstr>5 – Estratégia de separação de contextos</vt:lpstr>
      <vt:lpstr>5 – Estratégia de separação de contextos</vt:lpstr>
      <vt:lpstr>5 – Estratégia de separação de contextos</vt:lpstr>
      <vt:lpstr>6 – Automatização do procedimento de busca de qualidade suspeita</vt:lpstr>
      <vt:lpstr>Conclusão</vt:lpstr>
      <vt:lpstr>Para aprofundar mais em métricas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51</cp:revision>
  <dcterms:created xsi:type="dcterms:W3CDTF">2009-09-16T15:02:40Z</dcterms:created>
  <dcterms:modified xsi:type="dcterms:W3CDTF">2009-11-04T13:55:03Z</dcterms:modified>
</cp:coreProperties>
</file>