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6"/>
  </p:notesMasterIdLst>
  <p:sldIdLst>
    <p:sldId id="256" r:id="rId2"/>
    <p:sldId id="280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9" r:id="rId24"/>
    <p:sldId id="278" r:id="rId2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256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1A518E-5CFE-483D-8E24-16D48128C844}" type="datetimeFigureOut">
              <a:rPr lang="pt-BR" smtClean="0"/>
              <a:pPr/>
              <a:t>14/10/2009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0B85BE-0548-4B9E-9A3B-7AB7B2A828BE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B85BE-0548-4B9E-9A3B-7AB7B2A828BE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0B17EB-8130-427D-B41A-BE486621B467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17C749-6FC6-4F0B-88BC-5186F086902C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DB13DF-0B90-4FC5-9A61-2B3C6181598E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0E6D0-5312-4731-A18E-E10D5DF769B0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dirty="0" smtClean="0"/>
              <a:t>© Ricardo Pereira e Silva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09FA7F-C62B-43FE-8264-1040F955B404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D77564-01BF-4865-BD35-CFAD0D805DA9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F0D8BD-614B-4DEB-B94A-C9E3C6D1AD8F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8586C3-5A40-41B9-B2D5-0CF3C4E66499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9D96FF-D58F-451A-9D48-436A6A580E06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2EAC79-D7F7-4593-888A-91E817938E7B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E24DF9-9E75-4FCB-827D-C62A1CA3080B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6ED0445-56ED-40B6-B2F2-929328C77ED3}" type="datetime1">
              <a:rPr lang="pt-BR" smtClean="0"/>
              <a:pPr/>
              <a:t>14/10/2009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90B14EB-1C92-4AAC-8CBF-48AE18A317BF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 smtClean="0"/>
              <a:t>Introdução à modelagem orientada a objetos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010400"/>
          </a:xfrm>
        </p:spPr>
        <p:txBody>
          <a:bodyPr>
            <a:normAutofit/>
          </a:bodyPr>
          <a:lstStyle/>
          <a:p>
            <a:r>
              <a:rPr lang="pt-BR" dirty="0" smtClean="0"/>
              <a:t>O que aprender para modelar?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4 questões devem ser tratadas</a:t>
            </a:r>
          </a:p>
          <a:p>
            <a:pPr lvl="1"/>
            <a:r>
              <a:rPr lang="pt-BR" dirty="0"/>
              <a:t>Conhecer os conceitos referentes a </a:t>
            </a:r>
            <a:r>
              <a:rPr lang="pt-BR" dirty="0" smtClean="0"/>
              <a:t>modelagem</a:t>
            </a:r>
          </a:p>
          <a:p>
            <a:pPr lvl="1"/>
            <a:r>
              <a:rPr lang="pt-BR" dirty="0"/>
              <a:t>Conhecer uma linguagem de modelagem</a:t>
            </a:r>
          </a:p>
          <a:p>
            <a:pPr lvl="1"/>
            <a:r>
              <a:rPr lang="pt-BR" dirty="0"/>
              <a:t>Saber que passos seguir</a:t>
            </a:r>
          </a:p>
          <a:p>
            <a:pPr lvl="1"/>
            <a:r>
              <a:rPr lang="pt-BR" dirty="0"/>
              <a:t>Avaliar o que for produzido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1" algn="l" rtl="0">
              <a:spcBef>
                <a:spcPct val="0"/>
              </a:spcBef>
            </a:pPr>
            <a:r>
              <a:rPr lang="pt-BR" sz="45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Conhecer os conceitos referentes a modelagem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Ter </a:t>
            </a:r>
            <a:r>
              <a:rPr lang="pt-BR" dirty="0"/>
              <a:t>claro por que e para que </a:t>
            </a:r>
            <a:r>
              <a:rPr lang="pt-BR" dirty="0" smtClean="0"/>
              <a:t>modelar</a:t>
            </a:r>
          </a:p>
          <a:p>
            <a:r>
              <a:rPr lang="pt-BR" dirty="0" smtClean="0"/>
              <a:t>Noções fundamentais de </a:t>
            </a:r>
            <a:r>
              <a:rPr lang="pt-BR" dirty="0"/>
              <a:t>Engenharia de </a:t>
            </a:r>
            <a:r>
              <a:rPr lang="pt-BR" dirty="0" smtClean="0"/>
              <a:t>Software</a:t>
            </a:r>
          </a:p>
          <a:p>
            <a:r>
              <a:rPr lang="pt-BR" dirty="0" smtClean="0"/>
              <a:t>Paradigma </a:t>
            </a:r>
            <a:r>
              <a:rPr lang="pt-BR" dirty="0"/>
              <a:t>de orientação a </a:t>
            </a:r>
            <a:r>
              <a:rPr lang="pt-BR" dirty="0" smtClean="0"/>
              <a:t>objetos</a:t>
            </a:r>
          </a:p>
          <a:p>
            <a:r>
              <a:rPr lang="pt-BR" dirty="0" smtClean="0"/>
              <a:t>Requisitos </a:t>
            </a:r>
            <a:r>
              <a:rPr lang="pt-BR" dirty="0"/>
              <a:t>para uma modelagem </a:t>
            </a:r>
            <a:r>
              <a:rPr lang="pt-BR" dirty="0" smtClean="0"/>
              <a:t>completa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Conhecer uma linguagem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UML, segunda versão</a:t>
            </a:r>
          </a:p>
          <a:p>
            <a:r>
              <a:rPr lang="pt-BR" dirty="0" smtClean="0"/>
              <a:t>Os treze diagramas de UML</a:t>
            </a:r>
          </a:p>
          <a:p>
            <a:r>
              <a:rPr lang="pt-BR" dirty="0" smtClean="0"/>
              <a:t>Para que serve cada diagrama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Saber que passos seguir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Desenvolvimento: </a:t>
            </a:r>
            <a:r>
              <a:rPr lang="pt-BR" dirty="0"/>
              <a:t>sucessão de esforços que, gradualmente constroem uma </a:t>
            </a:r>
            <a:r>
              <a:rPr lang="pt-BR" dirty="0" smtClean="0"/>
              <a:t>solução</a:t>
            </a:r>
          </a:p>
          <a:p>
            <a:r>
              <a:rPr lang="pt-BR" dirty="0" smtClean="0"/>
              <a:t>Conhecer um caminho </a:t>
            </a:r>
            <a:r>
              <a:rPr lang="pt-BR" dirty="0"/>
              <a:t>lógico </a:t>
            </a:r>
            <a:r>
              <a:rPr lang="pt-BR" dirty="0" smtClean="0"/>
              <a:t>para a construção </a:t>
            </a:r>
            <a:r>
              <a:rPr lang="pt-BR" dirty="0"/>
              <a:t>da </a:t>
            </a:r>
            <a:r>
              <a:rPr lang="pt-BR" dirty="0" smtClean="0"/>
              <a:t>especificação</a:t>
            </a:r>
            <a:endParaRPr lang="pt-BR" dirty="0"/>
          </a:p>
          <a:p>
            <a:r>
              <a:rPr lang="pt-BR" dirty="0" smtClean="0"/>
              <a:t>Complemento </a:t>
            </a:r>
            <a:r>
              <a:rPr lang="pt-BR" dirty="0"/>
              <a:t>do conhecimento de uma linguagem de especificação: saber usá-la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Avaliar o que for produzido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Seguir etapas não </a:t>
            </a:r>
            <a:r>
              <a:rPr lang="pt-BR" dirty="0"/>
              <a:t>garante </a:t>
            </a:r>
            <a:r>
              <a:rPr lang="pt-BR" dirty="0" smtClean="0"/>
              <a:t>resultado satisfatório</a:t>
            </a:r>
          </a:p>
          <a:p>
            <a:pPr lvl="1"/>
            <a:r>
              <a:rPr lang="pt-BR" dirty="0" smtClean="0"/>
              <a:t>Possibilidade de escolhas inadequadas por falta de clareza  ao longo do processo</a:t>
            </a:r>
          </a:p>
          <a:p>
            <a:pPr lvl="1"/>
            <a:r>
              <a:rPr lang="pt-BR" dirty="0"/>
              <a:t>Pequenas decisões ruins </a:t>
            </a:r>
            <a:r>
              <a:rPr lang="pt-BR" dirty="0" smtClean="0"/>
              <a:t>podem </a:t>
            </a:r>
            <a:r>
              <a:rPr lang="pt-BR" dirty="0"/>
              <a:t>resultar em fracasso</a:t>
            </a:r>
            <a:endParaRPr lang="pt-BR" dirty="0" smtClean="0"/>
          </a:p>
          <a:p>
            <a:r>
              <a:rPr lang="pt-BR" dirty="0" smtClean="0"/>
              <a:t>Avaliação de consistência</a:t>
            </a:r>
          </a:p>
          <a:p>
            <a:pPr lvl="1"/>
            <a:r>
              <a:rPr lang="pt-BR" dirty="0" smtClean="0"/>
              <a:t>Critérios de consistência?</a:t>
            </a:r>
          </a:p>
          <a:p>
            <a:r>
              <a:rPr lang="pt-BR" dirty="0" smtClean="0"/>
              <a:t>Avaliação de qualidade</a:t>
            </a:r>
          </a:p>
          <a:p>
            <a:pPr lvl="1"/>
            <a:r>
              <a:rPr lang="pt-BR" dirty="0" smtClean="0"/>
              <a:t>Critérios de qualidade?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Princípios do curso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Baseado na segunda versão de UML</a:t>
            </a:r>
          </a:p>
          <a:p>
            <a:r>
              <a:rPr lang="pt-BR" dirty="0" smtClean="0"/>
              <a:t>Ênfase à descrição diagramática</a:t>
            </a:r>
          </a:p>
          <a:p>
            <a:r>
              <a:rPr lang="pt-BR" dirty="0" smtClean="0"/>
              <a:t>Compromisso de chegar ao código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Baseado na segunda versão de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Exploração da expressividade adicional presente na nova versão</a:t>
            </a:r>
          </a:p>
          <a:p>
            <a:r>
              <a:rPr lang="pt-BR" dirty="0" smtClean="0"/>
              <a:t>Possibilidade de usar todos os diagramas</a:t>
            </a:r>
          </a:p>
          <a:p>
            <a:pPr lvl="1"/>
            <a:r>
              <a:rPr lang="pt-BR" dirty="0" smtClean="0"/>
              <a:t>Quando o problema tratado o exigir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Ênfase à descrição diagramática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Explorar a expressividade dos diagramas de UML</a:t>
            </a:r>
          </a:p>
          <a:p>
            <a:r>
              <a:rPr lang="pt-BR" dirty="0" smtClean="0"/>
              <a:t>Em oposição a basear-se em descrição textual</a:t>
            </a:r>
          </a:p>
          <a:p>
            <a:pPr lvl="1"/>
            <a:r>
              <a:rPr lang="pt-BR" dirty="0" smtClean="0"/>
              <a:t>Opção adotada em algumas metodologias</a:t>
            </a:r>
          </a:p>
          <a:p>
            <a:pPr lvl="1"/>
            <a:r>
              <a:rPr lang="pt-BR" dirty="0" smtClean="0"/>
              <a:t>Vantagem das imagens sobre as palavras</a:t>
            </a:r>
          </a:p>
          <a:p>
            <a:pPr lvl="1"/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Compromisso de chegar ao código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Modelar é um meio e não um fim</a:t>
            </a:r>
          </a:p>
          <a:p>
            <a:r>
              <a:rPr lang="pt-BR" dirty="0" smtClean="0"/>
              <a:t>Objetivo final é um programa que compile </a:t>
            </a:r>
            <a:r>
              <a:rPr lang="pt-BR" dirty="0"/>
              <a:t>e execute sem erros e que cumpra os requisitos </a:t>
            </a:r>
            <a:r>
              <a:rPr lang="pt-BR" dirty="0" smtClean="0"/>
              <a:t>estabelecidos</a:t>
            </a:r>
          </a:p>
          <a:p>
            <a:r>
              <a:rPr lang="pt-BR" dirty="0" smtClean="0"/>
              <a:t>A </a:t>
            </a:r>
            <a:r>
              <a:rPr lang="pt-BR" dirty="0"/>
              <a:t>geração de código é </a:t>
            </a:r>
            <a:r>
              <a:rPr lang="pt-BR" dirty="0" smtClean="0"/>
              <a:t>uma </a:t>
            </a:r>
            <a:r>
              <a:rPr lang="pt-BR" dirty="0"/>
              <a:t>das etapas do </a:t>
            </a:r>
            <a:r>
              <a:rPr lang="pt-BR" dirty="0" smtClean="0"/>
              <a:t>processo</a:t>
            </a:r>
          </a:p>
          <a:p>
            <a:r>
              <a:rPr lang="pt-BR" dirty="0" smtClean="0"/>
              <a:t>Código gerado subsidia o aperfeiçoamento da modelagem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Cronograma do curso – parte 1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Fundamentos de modelagem orientada a objetos</a:t>
            </a:r>
          </a:p>
          <a:p>
            <a:pPr lvl="1"/>
            <a:r>
              <a:rPr lang="pt-BR" dirty="0" smtClean="0"/>
              <a:t>Ciclo de vida de software</a:t>
            </a:r>
          </a:p>
          <a:p>
            <a:pPr lvl="1"/>
            <a:r>
              <a:rPr lang="pt-BR" dirty="0" smtClean="0"/>
              <a:t>Objetivos das etapas de análise e projeto</a:t>
            </a:r>
          </a:p>
          <a:p>
            <a:pPr lvl="1"/>
            <a:r>
              <a:rPr lang="pt-BR" dirty="0" smtClean="0"/>
              <a:t>Níveis de abstração</a:t>
            </a:r>
          </a:p>
          <a:p>
            <a:pPr lvl="1"/>
            <a:r>
              <a:rPr lang="pt-BR" dirty="0" smtClean="0"/>
              <a:t>Composição de um programa orientado a objetos em tempo de desenvolvimento e de execução</a:t>
            </a:r>
          </a:p>
          <a:p>
            <a:pPr lvl="1"/>
            <a:r>
              <a:rPr lang="pt-BR" dirty="0" smtClean="0"/>
              <a:t>Pontos de vista de modelagem: estrutural e dinâmico</a:t>
            </a:r>
          </a:p>
          <a:p>
            <a:pPr lvl="1"/>
            <a:r>
              <a:rPr lang="pt-BR" dirty="0" smtClean="0"/>
              <a:t>Requisitos para uma modelagem poder ser considerada completa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 curso de modelagem orientada a objetos</a:t>
            </a:r>
          </a:p>
          <a:p>
            <a:pPr lvl="1"/>
            <a:r>
              <a:rPr lang="pt-BR" dirty="0" smtClean="0"/>
              <a:t>O que é modelagem orientada a objetos</a:t>
            </a:r>
          </a:p>
          <a:p>
            <a:pPr lvl="1"/>
            <a:r>
              <a:rPr lang="pt-BR" dirty="0" smtClean="0"/>
              <a:t>Quais as vantagens de modelar</a:t>
            </a:r>
          </a:p>
          <a:p>
            <a:pPr lvl="1"/>
            <a:r>
              <a:rPr lang="pt-BR" dirty="0" smtClean="0"/>
              <a:t>Que conhecimentos precisam ser adquiridos para aprender a modelar</a:t>
            </a:r>
          </a:p>
          <a:p>
            <a:pPr lvl="1"/>
            <a:r>
              <a:rPr lang="pt-BR" dirty="0" smtClean="0"/>
              <a:t>A </a:t>
            </a:r>
            <a:r>
              <a:rPr lang="pt-BR" dirty="0" err="1" smtClean="0"/>
              <a:t>sequência</a:t>
            </a:r>
            <a:r>
              <a:rPr lang="pt-BR" dirty="0" smtClean="0"/>
              <a:t> </a:t>
            </a:r>
            <a:r>
              <a:rPr lang="pt-BR" dirty="0" smtClean="0"/>
              <a:t>em que os temas são apresentados ao longo do curso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400" dirty="0" smtClean="0"/>
              <a:t>Cronograma do curso – partes 2 e 3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Estudo da linguagem UML (parte 2)</a:t>
            </a:r>
          </a:p>
          <a:p>
            <a:pPr lvl="1"/>
            <a:r>
              <a:rPr lang="pt-BR" dirty="0" smtClean="0"/>
              <a:t>Inicia com aula introdutória: os 13 diagramas</a:t>
            </a:r>
          </a:p>
          <a:p>
            <a:r>
              <a:rPr lang="pt-BR" dirty="0" smtClean="0"/>
              <a:t>Etapas do processo de desenvolvimento (parte 3)</a:t>
            </a:r>
          </a:p>
          <a:p>
            <a:r>
              <a:rPr lang="pt-BR" dirty="0" smtClean="0"/>
              <a:t>Partes 2 e 3 intercaladas</a:t>
            </a:r>
          </a:p>
          <a:p>
            <a:pPr lvl="1"/>
            <a:r>
              <a:rPr lang="pt-BR" dirty="0" smtClean="0"/>
              <a:t>Apresentação de alguns diagramas</a:t>
            </a:r>
          </a:p>
          <a:p>
            <a:pPr lvl="1"/>
            <a:r>
              <a:rPr lang="pt-BR" dirty="0" smtClean="0"/>
              <a:t>Etapas do processo que usam esses diagramas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Cronograma do curso – parte 4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Organização dos diagramas de uma especificação orientada a objetos</a:t>
            </a:r>
          </a:p>
          <a:p>
            <a:r>
              <a:rPr lang="pt-BR" dirty="0" smtClean="0"/>
              <a:t>Critérios para avaliação de consistência</a:t>
            </a:r>
          </a:p>
          <a:p>
            <a:r>
              <a:rPr lang="pt-BR" dirty="0" smtClean="0"/>
              <a:t>Princípios e critérios para avaliação de qualidade</a:t>
            </a:r>
          </a:p>
          <a:p>
            <a:r>
              <a:rPr lang="pt-BR" dirty="0" smtClean="0"/>
              <a:t>Iniciativas para a boa estruturação do software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Livros texto do curso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428992" y="2000240"/>
            <a:ext cx="5043494" cy="4043377"/>
          </a:xfrm>
        </p:spPr>
        <p:txBody>
          <a:bodyPr/>
          <a:lstStyle/>
          <a:p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  <a:p>
            <a:pPr lvl="1"/>
            <a:r>
              <a:rPr lang="pt-BR" b="1" dirty="0" smtClean="0"/>
              <a:t>Contém as partes 1 e 2 do curso</a:t>
            </a:r>
          </a:p>
          <a:p>
            <a:pPr>
              <a:buNone/>
            </a:pPr>
            <a:endParaRPr lang="pt-BR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000240"/>
            <a:ext cx="2874420" cy="421484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ffectLst/>
        </p:spPr>
      </p:pic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Livros texto do curso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00430" y="2000240"/>
            <a:ext cx="5186370" cy="4214841"/>
          </a:xfrm>
        </p:spPr>
        <p:txBody>
          <a:bodyPr/>
          <a:lstStyle/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  <a:p>
            <a:pPr marL="742950" lvl="2" indent="-342900"/>
            <a:r>
              <a:rPr lang="pt-BR" sz="2800" b="1" dirty="0" smtClean="0"/>
              <a:t>Contém as partes 3 e 4  do curso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2966001" cy="4214842"/>
          </a:xfrm>
          <a:prstGeom prst="rect">
            <a:avLst/>
          </a:prstGeom>
          <a:noFill/>
          <a:ln w="9525">
            <a:solidFill>
              <a:schemeClr val="accent1">
                <a:alpha val="7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Apresentação do que se espera ganhar de um processo de modelagem orientada a objetos</a:t>
            </a:r>
          </a:p>
          <a:p>
            <a:r>
              <a:rPr lang="pt-BR" dirty="0" smtClean="0"/>
              <a:t>As quatro partes do curso</a:t>
            </a:r>
          </a:p>
          <a:p>
            <a:pPr lvl="1"/>
            <a:r>
              <a:rPr lang="pt-BR" dirty="0" smtClean="0"/>
              <a:t>Fundamentos</a:t>
            </a:r>
          </a:p>
          <a:p>
            <a:pPr lvl="1"/>
            <a:r>
              <a:rPr lang="pt-BR" dirty="0" smtClean="0"/>
              <a:t>Linguagem UML</a:t>
            </a:r>
          </a:p>
          <a:p>
            <a:pPr lvl="1"/>
            <a:r>
              <a:rPr lang="pt-BR" dirty="0" smtClean="0"/>
              <a:t>Etapas</a:t>
            </a:r>
          </a:p>
          <a:p>
            <a:pPr lvl="1"/>
            <a:r>
              <a:rPr lang="pt-BR" dirty="0" smtClean="0"/>
              <a:t>Avaliação</a:t>
            </a:r>
          </a:p>
          <a:p>
            <a:r>
              <a:rPr lang="pt-BR" dirty="0" smtClean="0"/>
              <a:t>O </a:t>
            </a:r>
            <a:r>
              <a:rPr lang="pt-BR" dirty="0" err="1" smtClean="0"/>
              <a:t>sequenciamento</a:t>
            </a:r>
            <a:r>
              <a:rPr lang="pt-BR" dirty="0" smtClean="0"/>
              <a:t> das quatro partes</a:t>
            </a:r>
          </a:p>
          <a:p>
            <a:r>
              <a:rPr lang="pt-BR" dirty="0" smtClean="0"/>
              <a:t>Livros texto de apoio ao curso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O que é modelagem orientada a objetos?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000240"/>
            <a:ext cx="8229600" cy="4324360"/>
          </a:xfrm>
        </p:spPr>
        <p:txBody>
          <a:bodyPr/>
          <a:lstStyle/>
          <a:p>
            <a:r>
              <a:rPr lang="pt-BR" dirty="0" smtClean="0"/>
              <a:t>Descrição diagramática de algo a ser (ou que já foi) implementado em linguagem de programação</a:t>
            </a:r>
          </a:p>
          <a:p>
            <a:pPr lvl="1"/>
            <a:r>
              <a:rPr lang="pt-BR" dirty="0" smtClean="0"/>
              <a:t>Modelagem prescritiva: antes do código</a:t>
            </a:r>
          </a:p>
          <a:p>
            <a:pPr lvl="1"/>
            <a:r>
              <a:rPr lang="pt-BR" dirty="0" smtClean="0"/>
              <a:t>Modelagem descritiva: após o código</a:t>
            </a:r>
          </a:p>
          <a:p>
            <a:pPr lvl="1"/>
            <a:r>
              <a:rPr lang="pt-BR" dirty="0" smtClean="0"/>
              <a:t>O mesmo conteúdo do código, mas em outro formato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 que modelagem orientada a objetos?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Colocando-se como advogado do Diabo:</a:t>
            </a:r>
          </a:p>
          <a:p>
            <a:pPr lvl="1"/>
            <a:r>
              <a:rPr lang="pt-BR" dirty="0" smtClean="0"/>
              <a:t>Não seria esforço dobrado modelar e depois codificar?</a:t>
            </a:r>
          </a:p>
          <a:p>
            <a:pPr lvl="1"/>
            <a:r>
              <a:rPr lang="pt-BR" dirty="0" smtClean="0"/>
              <a:t>Não seria fazer a mesma coisa duas vezes?</a:t>
            </a:r>
          </a:p>
          <a:p>
            <a:r>
              <a:rPr lang="pt-BR" dirty="0" smtClean="0"/>
              <a:t>É preciso compreender que as respostas para as duas perguntas é “Não”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 que modelagem orientada a objetos?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Para auxiliar a concepção de uma solução</a:t>
            </a:r>
          </a:p>
          <a:p>
            <a:r>
              <a:rPr lang="pt-BR" dirty="0" smtClean="0"/>
              <a:t>Exemplo das engenharias:</a:t>
            </a:r>
          </a:p>
          <a:p>
            <a:pPr lvl="1"/>
            <a:r>
              <a:rPr lang="pt-BR" dirty="0" smtClean="0"/>
              <a:t>Todo empreendimento complexo demanda um esforço de planejamento antes da construção</a:t>
            </a:r>
          </a:p>
          <a:p>
            <a:pPr lvl="1"/>
            <a:r>
              <a:rPr lang="pt-BR" dirty="0" smtClean="0"/>
              <a:t>Exemplos: edificações, estradas, veículos, equipamentos eletrônicos etc.</a:t>
            </a:r>
          </a:p>
          <a:p>
            <a:pPr lvl="1"/>
            <a:r>
              <a:rPr lang="pt-BR" dirty="0" smtClean="0"/>
              <a:t>Ninguém </a:t>
            </a:r>
            <a:r>
              <a:rPr lang="pt-BR" dirty="0" err="1" smtClean="0"/>
              <a:t>constroi</a:t>
            </a:r>
            <a:r>
              <a:rPr lang="pt-BR" dirty="0" smtClean="0"/>
              <a:t> um edifício partindo diretamente para o assentamento de tijolos (sem planejamento prévio)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 que modelagem orientada a objetos?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Exemplos das engenharias mostram que situações complexas exigem tratamento diferente de situações não complexas</a:t>
            </a:r>
          </a:p>
          <a:p>
            <a:pPr lvl="1"/>
            <a:r>
              <a:rPr lang="pt-BR" dirty="0" smtClean="0"/>
              <a:t>Construção de um edifício de 20 andares: necessidade de projeto prévio</a:t>
            </a:r>
            <a:endParaRPr lang="pt-BR" dirty="0"/>
          </a:p>
          <a:p>
            <a:pPr lvl="1"/>
            <a:r>
              <a:rPr lang="pt-BR" dirty="0" smtClean="0"/>
              <a:t>Construção de uma casa de cachorro: martelo, pregos e </a:t>
            </a:r>
            <a:r>
              <a:rPr lang="pt-BR" dirty="0" err="1" smtClean="0"/>
              <a:t>mãos-à-obra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 que modelagem orientada a objetos?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Software complexo exige planejamento antes da construção</a:t>
            </a:r>
          </a:p>
          <a:p>
            <a:pPr lvl="1"/>
            <a:r>
              <a:rPr lang="pt-BR" dirty="0" smtClean="0"/>
              <a:t>Planejamento: modelagem orientada a objetos</a:t>
            </a:r>
          </a:p>
          <a:p>
            <a:pPr lvl="1"/>
            <a:r>
              <a:rPr lang="pt-BR" dirty="0" smtClean="0"/>
              <a:t>Construção: codificação</a:t>
            </a:r>
          </a:p>
          <a:p>
            <a:r>
              <a:rPr lang="pt-BR" dirty="0" smtClean="0"/>
              <a:t>Baixa complexidade: viável codificar direto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Vantagens da modelagem orientada a objetos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Descrição mais facilmente compreensível</a:t>
            </a:r>
          </a:p>
          <a:p>
            <a:pPr lvl="1"/>
            <a:r>
              <a:rPr lang="pt-BR" dirty="0" smtClean="0"/>
              <a:t>Mais próxima da forma como as pessoas pensam</a:t>
            </a:r>
          </a:p>
          <a:p>
            <a:pPr lvl="1"/>
            <a:r>
              <a:rPr lang="pt-BR" dirty="0" smtClean="0"/>
              <a:t>Não é natural “pensar” em linguagem de programação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Vantagens da modelagem orientada a objetos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Proporciona diferentes pontos de vista</a:t>
            </a:r>
          </a:p>
          <a:p>
            <a:pPr lvl="1"/>
            <a:r>
              <a:rPr lang="pt-BR" dirty="0" smtClean="0"/>
              <a:t>Descrição dos elementos que compõem um programa (estrutura)</a:t>
            </a:r>
          </a:p>
          <a:p>
            <a:pPr lvl="1"/>
            <a:r>
              <a:rPr lang="pt-BR" dirty="0" smtClean="0"/>
              <a:t>Descrição do programa em execução (dinâmica)</a:t>
            </a:r>
          </a:p>
          <a:p>
            <a:pPr lvl="1"/>
            <a:r>
              <a:rPr lang="pt-BR" dirty="0" smtClean="0"/>
              <a:t>Possibilidade de visão global</a:t>
            </a:r>
          </a:p>
          <a:p>
            <a:pPr lvl="1"/>
            <a:r>
              <a:rPr lang="pt-BR" dirty="0" smtClean="0"/>
              <a:t>Possibilidade de atenção a detalhes</a:t>
            </a:r>
          </a:p>
          <a:p>
            <a:r>
              <a:rPr lang="pt-BR" dirty="0" smtClean="0"/>
              <a:t>Código: apenas baixo nível de abstração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217</TotalTime>
  <Words>998</Words>
  <Application>Microsoft Office PowerPoint</Application>
  <PresentationFormat>Apresentação na tela (4:3)</PresentationFormat>
  <Paragraphs>149</Paragraphs>
  <Slides>24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Fluxo</vt:lpstr>
      <vt:lpstr>Introdução à modelagem orientada a objetos</vt:lpstr>
      <vt:lpstr>Objetivo</vt:lpstr>
      <vt:lpstr>O que é modelagem orientada a objetos?</vt:lpstr>
      <vt:lpstr>Para que modelagem orientada a objetos?</vt:lpstr>
      <vt:lpstr>Para que modelagem orientada a objetos?</vt:lpstr>
      <vt:lpstr>Para que modelagem orientada a objetos?</vt:lpstr>
      <vt:lpstr>Para que modelagem orientada a objetos?</vt:lpstr>
      <vt:lpstr>Vantagens da modelagem orientada a objetos</vt:lpstr>
      <vt:lpstr>Vantagens da modelagem orientada a objetos</vt:lpstr>
      <vt:lpstr>O que aprender para modelar?</vt:lpstr>
      <vt:lpstr>Conhecer os conceitos referentes a modelagem</vt:lpstr>
      <vt:lpstr>Conhecer uma linguagem de modelagem</vt:lpstr>
      <vt:lpstr>Saber que passos seguir</vt:lpstr>
      <vt:lpstr>Avaliar o que for produzido</vt:lpstr>
      <vt:lpstr>Princípios do curso de modelagem</vt:lpstr>
      <vt:lpstr>Baseado na segunda versão de UML</vt:lpstr>
      <vt:lpstr>Ênfase à descrição diagramática</vt:lpstr>
      <vt:lpstr>Compromisso de chegar ao código</vt:lpstr>
      <vt:lpstr>Cronograma do curso – parte 1</vt:lpstr>
      <vt:lpstr>Cronograma do curso – partes 2 e 3</vt:lpstr>
      <vt:lpstr>Cronograma do curso – parte 4</vt:lpstr>
      <vt:lpstr>Livros texto do curso</vt:lpstr>
      <vt:lpstr>Livros texto do curso</vt:lpstr>
      <vt:lpstr>Conclusão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Introdução à modelagem orientada a objetos</dc:title>
  <dc:creator>USUARIO</dc:creator>
  <cp:lastModifiedBy>USUARIO</cp:lastModifiedBy>
  <cp:revision>35</cp:revision>
  <dcterms:created xsi:type="dcterms:W3CDTF">2009-09-11T13:21:41Z</dcterms:created>
  <dcterms:modified xsi:type="dcterms:W3CDTF">2009-10-14T12:21:09Z</dcterms:modified>
</cp:coreProperties>
</file>