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56" r:id="rId2"/>
    <p:sldId id="287" r:id="rId3"/>
    <p:sldId id="257" r:id="rId4"/>
    <p:sldId id="262" r:id="rId5"/>
    <p:sldId id="261" r:id="rId6"/>
    <p:sldId id="263" r:id="rId7"/>
    <p:sldId id="258" r:id="rId8"/>
    <p:sldId id="259" r:id="rId9"/>
    <p:sldId id="264" r:id="rId10"/>
    <p:sldId id="265" r:id="rId11"/>
    <p:sldId id="266" r:id="rId12"/>
    <p:sldId id="267" r:id="rId13"/>
    <p:sldId id="268" r:id="rId14"/>
    <p:sldId id="269" r:id="rId15"/>
    <p:sldId id="275" r:id="rId16"/>
    <p:sldId id="289" r:id="rId17"/>
    <p:sldId id="270" r:id="rId18"/>
    <p:sldId id="276" r:id="rId19"/>
    <p:sldId id="271" r:id="rId20"/>
    <p:sldId id="290" r:id="rId21"/>
    <p:sldId id="272" r:id="rId22"/>
    <p:sldId id="273" r:id="rId23"/>
    <p:sldId id="274" r:id="rId24"/>
    <p:sldId id="277" r:id="rId25"/>
    <p:sldId id="278" r:id="rId26"/>
    <p:sldId id="282" r:id="rId27"/>
    <p:sldId id="283" r:id="rId28"/>
    <p:sldId id="279" r:id="rId29"/>
    <p:sldId id="285" r:id="rId30"/>
    <p:sldId id="286" r:id="rId31"/>
    <p:sldId id="280" r:id="rId32"/>
    <p:sldId id="288" r:id="rId33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1197" autoAdjust="0"/>
  </p:normalViewPr>
  <p:slideViewPr>
    <p:cSldViewPr>
      <p:cViewPr varScale="1">
        <p:scale>
          <a:sx n="68" d="100"/>
          <a:sy n="68" d="100"/>
        </p:scale>
        <p:origin x="-121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4FB45A-733B-4DE1-867D-53742AD9D9D5}" type="datetimeFigureOut">
              <a:rPr lang="pt-BR" smtClean="0"/>
              <a:pPr/>
              <a:t>06/11/2009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A16EF5-56F4-4BAA-9D30-25B43D9C76E0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1 do livro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16EF5-56F4-4BAA-9D30-25B43D9C76E0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1, seção 1.6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16EF5-56F4-4BAA-9D30-25B43D9C76E0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1, seção 1.1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16EF5-56F4-4BAA-9D30-25B43D9C76E0}" type="slidenum">
              <a:rPr lang="pt-BR" smtClean="0"/>
              <a:pPr/>
              <a:t>3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1, seção 1.2</a:t>
            </a:r>
          </a:p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16EF5-56F4-4BAA-9D30-25B43D9C76E0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1, seção 1.3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16EF5-56F4-4BAA-9D30-25B43D9C76E0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16EF5-56F4-4BAA-9D30-25B43D9C76E0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16EF5-56F4-4BAA-9D30-25B43D9C76E0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16EF5-56F4-4BAA-9D30-25B43D9C76E0}" type="slidenum">
              <a:rPr lang="pt-BR" smtClean="0"/>
              <a:pPr/>
              <a:t>18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1, seção 1.4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16EF5-56F4-4BAA-9D30-25B43D9C76E0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1, seção 1.5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A16EF5-56F4-4BAA-9D30-25B43D9C76E0}" type="slidenum">
              <a:rPr lang="pt-BR" smtClean="0"/>
              <a:pPr/>
              <a:t>24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69D653-B3AB-46E7-B718-D046A9DD1D7A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E278A0-1267-49B3-A286-2F92BE7F5EC0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82279-5F8C-49A9-84A4-A9424E385B13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2815-7CEE-478B-ACCC-6CE185FCF2C7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2786050" y="6416675"/>
            <a:ext cx="3357586" cy="365125"/>
          </a:xfrm>
        </p:spPr>
        <p:txBody>
          <a:bodyPr/>
          <a:lstStyle>
            <a:lvl1pPr>
              <a:defRPr sz="1400"/>
            </a:lvl1pPr>
          </a:lstStyle>
          <a:p>
            <a:r>
              <a:rPr lang="pt-BR" smtClean="0"/>
              <a:t>© Ricardo Pereira e Silva</a:t>
            </a:r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BD7F7B-3861-4264-ADA0-6EB76D3444FC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8" name="Espaço Reservado para Conteúdo 7"/>
          <p:cNvSpPr>
            <a:spLocks noGrp="1"/>
          </p:cNvSpPr>
          <p:nvPr>
            <p:ph sz="quarter" idx="13"/>
          </p:nvPr>
        </p:nvSpPr>
        <p:spPr>
          <a:xfrm>
            <a:off x="5857875" y="6643688"/>
            <a:ext cx="914400" cy="914400"/>
          </a:xfrm>
        </p:spPr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2E37CA-9D16-407F-9BAC-488FAED44E1F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AB95F8-8021-4C2D-A63C-B9CFB977214E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A09072-8638-4031-AC49-5DC951E6B8DF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044FE-2C46-46AE-ADE9-E193911BAC67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0F268-1D7F-43F1-935A-F00AFF042A48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A90EA6-8BA1-4291-9458-FE39853C65DD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EE7BD-0F68-414E-8DEF-94B60E4C7771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43A9C0-0284-477F-9401-B1384F793017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5F38E7B-9A2C-4B50-90EE-687F9BAFA8D3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Fundamentos de modelagem orientada a objetos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00166" y="5214950"/>
            <a:ext cx="6929486" cy="995354"/>
          </a:xfrm>
        </p:spPr>
        <p:txBody>
          <a:bodyPr>
            <a:normAutofit/>
          </a:bodyPr>
          <a:lstStyle/>
          <a:p>
            <a:pPr algn="r"/>
            <a:r>
              <a:rPr lang="pt-BR" dirty="0" smtClean="0"/>
              <a:t>© Ricardo Pereira e Silva</a:t>
            </a:r>
          </a:p>
          <a:p>
            <a:pPr algn="r"/>
            <a:r>
              <a:rPr lang="pt-BR" dirty="0" smtClean="0"/>
              <a:t>www.inf.ufsc.br/ricardo</a:t>
            </a:r>
          </a:p>
          <a:p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Complexidade e modelagem orientada a objetos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Modelagem é um instrumento de administração de complexidade</a:t>
            </a:r>
          </a:p>
          <a:p>
            <a:pPr lvl="1"/>
            <a:r>
              <a:rPr lang="pt-BR" dirty="0" smtClean="0"/>
              <a:t>Permite tratar software mais complexo sem perder o controle do conjunto de informações nele contido</a:t>
            </a:r>
          </a:p>
          <a:p>
            <a:pPr lvl="1"/>
            <a:r>
              <a:rPr lang="pt-BR" dirty="0" smtClean="0"/>
              <a:t>De mais fácil compreensão e permite uma mais rápida localização de informações, em comparação com código (linguagem de programação)</a:t>
            </a:r>
          </a:p>
          <a:p>
            <a:pPr lvl="1"/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Aumento contínuo da complexidade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Aumento ao longo das últimas décadas</a:t>
            </a:r>
          </a:p>
          <a:p>
            <a:r>
              <a:rPr lang="pt-BR" dirty="0" smtClean="0"/>
              <a:t>Complexidade do software é limitada pela capacidade do hardware</a:t>
            </a:r>
          </a:p>
          <a:p>
            <a:pPr lvl="1"/>
            <a:r>
              <a:rPr lang="pt-BR" dirty="0" smtClean="0"/>
              <a:t>Computadores mais poderosos vêm se tornando economicamente acessíveis</a:t>
            </a:r>
          </a:p>
          <a:p>
            <a:pPr lvl="1"/>
            <a:r>
              <a:rPr lang="pt-BR" dirty="0" smtClean="0"/>
              <a:t>Hardware mais poderoso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aumento da demanda por software mais complexo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Paradoxo da indústria do software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357290" y="2143116"/>
            <a:ext cx="6715172" cy="4181484"/>
          </a:xfrm>
        </p:spPr>
        <p:txBody>
          <a:bodyPr/>
          <a:lstStyle/>
          <a:p>
            <a:pPr marL="0">
              <a:buNone/>
            </a:pPr>
            <a:r>
              <a:rPr lang="pt-BR" dirty="0" smtClean="0"/>
              <a:t>É preciso buscar a capacidade de desenvolver software </a:t>
            </a:r>
            <a:r>
              <a:rPr lang="pt-BR" u="sng" dirty="0" smtClean="0"/>
              <a:t>continuamente mais complexo </a:t>
            </a:r>
            <a:r>
              <a:rPr lang="pt-BR" dirty="0" smtClean="0"/>
              <a:t>e o desenvolvimento deve ocorrer em um </a:t>
            </a:r>
            <a:r>
              <a:rPr lang="pt-BR" u="sng" dirty="0" smtClean="0"/>
              <a:t>espaço de tempo cada vez menor</a:t>
            </a:r>
            <a:r>
              <a:rPr lang="pt-BR" dirty="0" smtClean="0"/>
              <a:t>, bem como </a:t>
            </a:r>
            <a:r>
              <a:rPr lang="pt-BR" u="sng" dirty="0" smtClean="0"/>
              <a:t>demandando menos esforço</a:t>
            </a:r>
            <a:endParaRPr lang="pt-BR" u="sng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Caminhos para sobreviver ao paradoxo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pt-BR" dirty="0" smtClean="0"/>
              <a:t>Abordagens metódicas de desenvolvimento </a:t>
            </a:r>
          </a:p>
          <a:p>
            <a:pPr lvl="1"/>
            <a:r>
              <a:rPr lang="pt-BR" dirty="0" smtClean="0"/>
              <a:t>Evitar o desenvolvimento baseado em tentativa e erro</a:t>
            </a:r>
          </a:p>
          <a:p>
            <a:r>
              <a:rPr lang="pt-BR" dirty="0" smtClean="0"/>
              <a:t>Automação </a:t>
            </a:r>
          </a:p>
          <a:p>
            <a:pPr lvl="1"/>
            <a:r>
              <a:rPr lang="pt-BR" dirty="0" smtClean="0"/>
              <a:t>Desenvolvimento e uso de ferramentas que automatizem atividades </a:t>
            </a:r>
          </a:p>
          <a:p>
            <a:pPr lvl="1"/>
            <a:r>
              <a:rPr lang="pt-BR" dirty="0" smtClean="0"/>
              <a:t>Permitir que elas sejam realizadas mais rapidamente e demandando menos esforço humano</a:t>
            </a:r>
          </a:p>
          <a:p>
            <a:r>
              <a:rPr lang="pt-BR" dirty="0" smtClean="0"/>
              <a:t>Reuso de software </a:t>
            </a:r>
          </a:p>
          <a:p>
            <a:pPr lvl="1"/>
            <a:r>
              <a:rPr lang="pt-BR" dirty="0" smtClean="0"/>
              <a:t>Reaproveitar idéias, soluções de projeto ou trechos de código previamente elaborados</a:t>
            </a:r>
          </a:p>
          <a:p>
            <a:pPr lvl="1"/>
            <a:r>
              <a:rPr lang="pt-BR" dirty="0" smtClean="0"/>
              <a:t>Não ser necessário desenvolver todas as partes de um software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Modelagem orientada a objetos e o paradoxo da indústria do software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Modelagem orientada a objetos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abordagem metódica de desenvolvimento</a:t>
            </a:r>
          </a:p>
          <a:p>
            <a:r>
              <a:rPr lang="pt-BR" dirty="0" smtClean="0"/>
              <a:t>Modelagem deve ser auxiliada por ferramentas</a:t>
            </a:r>
          </a:p>
          <a:p>
            <a:r>
              <a:rPr lang="pt-BR" dirty="0" smtClean="0"/>
              <a:t>Reuso deve ser explorado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Ciclo de vida do software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Etapas por que um software passa ao longo de sua existência</a:t>
            </a:r>
          </a:p>
          <a:p>
            <a:r>
              <a:rPr lang="pt-BR" dirty="0" smtClean="0"/>
              <a:t>Divisão de etapas adotado:</a:t>
            </a:r>
          </a:p>
          <a:p>
            <a:pPr algn="ctr">
              <a:buNone/>
            </a:pPr>
            <a:r>
              <a:rPr lang="pt-BR" dirty="0" smtClean="0"/>
              <a:t>análise, projeto, implementação, testes, manutenção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642910" y="3357562"/>
            <a:ext cx="7858180" cy="428628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Ciclo de vida do software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pt-BR" dirty="0" smtClean="0"/>
              <a:t>análise, projeto, implementação, testes, manutenção</a:t>
            </a:r>
          </a:p>
          <a:p>
            <a:pPr algn="ctr">
              <a:buNone/>
            </a:pPr>
            <a:endParaRPr lang="pt-BR" dirty="0" smtClean="0"/>
          </a:p>
          <a:p>
            <a:r>
              <a:rPr lang="pt-BR" dirty="0" smtClean="0"/>
              <a:t>Análise + projeto = planejamento do que construir</a:t>
            </a:r>
          </a:p>
          <a:p>
            <a:r>
              <a:rPr lang="pt-BR" dirty="0" smtClean="0"/>
              <a:t>Implementação + testes = construção</a:t>
            </a:r>
          </a:p>
          <a:p>
            <a:r>
              <a:rPr lang="pt-BR" dirty="0" smtClean="0"/>
              <a:t>Manutenção </a:t>
            </a:r>
            <a:r>
              <a:rPr lang="pt-BR" dirty="0" smtClean="0">
                <a:latin typeface="Times New Roman"/>
                <a:cs typeface="Times New Roman"/>
              </a:rPr>
              <a:t>→ alteração posterior ao desenvolvimento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Retângulo 4"/>
          <p:cNvSpPr/>
          <p:nvPr/>
        </p:nvSpPr>
        <p:spPr>
          <a:xfrm>
            <a:off x="571472" y="2000240"/>
            <a:ext cx="7858180" cy="428628"/>
          </a:xfrm>
          <a:prstGeom prst="rect">
            <a:avLst/>
          </a:prstGeom>
          <a:solidFill>
            <a:schemeClr val="accent1">
              <a:alpha val="3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Análise orientada a objetos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Convenção adotada: o objetivo da análise é a modelagem do domínio do problema</a:t>
            </a:r>
          </a:p>
          <a:p>
            <a:r>
              <a:rPr lang="pt-BR" dirty="0" smtClean="0"/>
              <a:t>Domínio do problema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conjunto de fatos e conceitos associados ao problema que se deseja tratar </a:t>
            </a:r>
          </a:p>
          <a:p>
            <a:pPr lvl="1"/>
            <a:r>
              <a:rPr lang="pt-BR" dirty="0" smtClean="0"/>
              <a:t>Exemplo: para um jogo-da-velha, o domínio do problema corresponde ao conjunto de informações associado a esse assunto, como os elementos do jogo, as regras, estratégias</a:t>
            </a:r>
          </a:p>
          <a:p>
            <a:r>
              <a:rPr lang="pt-BR" dirty="0" smtClean="0"/>
              <a:t>O tratamento do domínio do problema deve ignorar tanto quanto possível a existência do mundo computacional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Análise orientada a objetos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Análise orientada a objetos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produzir modelagem do domínio do problema, descrevendo-o como um conjunto de classes</a:t>
            </a:r>
          </a:p>
          <a:p>
            <a:r>
              <a:rPr lang="pt-BR" dirty="0" smtClean="0"/>
              <a:t>Identificar as classes adequadas para a descrição de elementos e conceitos do domínio do problema</a:t>
            </a:r>
          </a:p>
          <a:p>
            <a:r>
              <a:rPr lang="pt-BR" dirty="0" smtClean="0"/>
              <a:t>Ignorar elementos de uma possível solução computacional, </a:t>
            </a:r>
          </a:p>
          <a:p>
            <a:pPr lvl="1"/>
            <a:r>
              <a:rPr lang="pt-BR" dirty="0" smtClean="0"/>
              <a:t>bancos de dados ou janelas gráficas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800" dirty="0" smtClean="0"/>
              <a:t>Projeto orientado a objetos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Convenção adotada: o objetivo do projeto é a modelagem do domínio da solução computacional</a:t>
            </a:r>
          </a:p>
          <a:p>
            <a:r>
              <a:rPr lang="pt-BR" dirty="0" smtClean="0"/>
              <a:t>Selecionar as alternativas que constituirão a solução computacional</a:t>
            </a:r>
          </a:p>
          <a:p>
            <a:pPr lvl="1"/>
            <a:r>
              <a:rPr lang="pt-BR" dirty="0" smtClean="0"/>
              <a:t>Interface, persistência, segurança etc.</a:t>
            </a:r>
          </a:p>
          <a:p>
            <a:r>
              <a:rPr lang="pt-BR" dirty="0" smtClean="0"/>
              <a:t>Definir o conjunto de classes correspondentes aos elementos do domínio da solução computacional</a:t>
            </a:r>
          </a:p>
          <a:p>
            <a:pPr lvl="1"/>
            <a:r>
              <a:rPr lang="pt-BR" dirty="0" smtClean="0"/>
              <a:t>Somam-se  ao conjunto de classes definido na análise</a:t>
            </a:r>
          </a:p>
          <a:p>
            <a:pPr lvl="1"/>
            <a:r>
              <a:rPr lang="pt-BR" dirty="0" smtClean="0"/>
              <a:t>Alterações no conjunto de classes do domínio do problema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Introduzir noções básicas, necessárias para o aprendizado de modelagem com UML</a:t>
            </a:r>
          </a:p>
          <a:p>
            <a:pPr lvl="1"/>
            <a:r>
              <a:rPr lang="pt-BR" dirty="0" smtClean="0"/>
              <a:t>Engenharia de Software</a:t>
            </a:r>
          </a:p>
          <a:p>
            <a:pPr lvl="1"/>
            <a:r>
              <a:rPr lang="pt-BR" dirty="0" smtClean="0"/>
              <a:t>O desafio do tratamento da alta complexidade</a:t>
            </a:r>
          </a:p>
          <a:p>
            <a:pPr lvl="1"/>
            <a:r>
              <a:rPr lang="pt-BR" dirty="0" smtClean="0"/>
              <a:t>Ciclo de vida de software</a:t>
            </a:r>
          </a:p>
          <a:p>
            <a:pPr lvl="1"/>
            <a:r>
              <a:rPr lang="pt-BR" dirty="0" smtClean="0"/>
              <a:t>Análise e projeto orientados a objetos</a:t>
            </a:r>
          </a:p>
          <a:p>
            <a:pPr lvl="1"/>
            <a:r>
              <a:rPr lang="pt-BR" dirty="0" smtClean="0"/>
              <a:t>Processo de desenvolvimento de software</a:t>
            </a:r>
          </a:p>
          <a:p>
            <a:pPr lvl="1"/>
            <a:r>
              <a:rPr lang="pt-BR" dirty="0" smtClean="0"/>
              <a:t>Níveis de abstração explorados em modelagem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Análise e projeto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lnSpc>
                <a:spcPct val="200000"/>
              </a:lnSpc>
              <a:buNone/>
            </a:pPr>
            <a:r>
              <a:rPr lang="pt-BR" sz="4400" b="1" dirty="0" smtClean="0"/>
              <a:t>ANÁLISE do problema</a:t>
            </a:r>
            <a:endParaRPr lang="pt-BR" sz="4400" dirty="0" smtClean="0"/>
          </a:p>
          <a:p>
            <a:pPr algn="ctr">
              <a:lnSpc>
                <a:spcPct val="200000"/>
              </a:lnSpc>
              <a:buNone/>
            </a:pPr>
            <a:r>
              <a:rPr lang="pt-BR" sz="4400" b="1" dirty="0" smtClean="0"/>
              <a:t>PROJETO da solução</a:t>
            </a:r>
            <a:endParaRPr lang="pt-BR" sz="4400" dirty="0" smtClean="0"/>
          </a:p>
          <a:p>
            <a:pPr>
              <a:buNone/>
            </a:pP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Resultado dos esforços de análise e projeto orientados a objetos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Possibilidade 1: duas especificações</a:t>
            </a:r>
          </a:p>
          <a:p>
            <a:pPr lvl="1"/>
            <a:r>
              <a:rPr lang="pt-BR" dirty="0" smtClean="0"/>
              <a:t>uma resultante do esforço de análise </a:t>
            </a:r>
          </a:p>
          <a:p>
            <a:pPr lvl="1"/>
            <a:r>
              <a:rPr lang="pt-BR" dirty="0" smtClean="0"/>
              <a:t>uma segunda, resultante do esforço de projeto</a:t>
            </a:r>
          </a:p>
          <a:p>
            <a:r>
              <a:rPr lang="pt-BR" dirty="0" smtClean="0"/>
              <a:t>Possibilidade 2: uma única especificação de projeto </a:t>
            </a:r>
            <a:endParaRPr lang="pt-BR" dirty="0" smtClean="0">
              <a:latin typeface="Times New Roman"/>
              <a:cs typeface="Times New Roman"/>
            </a:endParaRPr>
          </a:p>
          <a:p>
            <a:pPr lvl="1"/>
            <a:r>
              <a:rPr lang="pt-BR" dirty="0" smtClean="0"/>
              <a:t>extensão da especificação de análise</a:t>
            </a:r>
          </a:p>
          <a:p>
            <a:r>
              <a:rPr lang="pt-BR" dirty="0" smtClean="0"/>
              <a:t>A segunda alternativa é adotada neste curso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Processo de desenvolvimento de software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Conjunto de soluções adotado por uma pessoa ou grupo para desenvolver software</a:t>
            </a:r>
          </a:p>
          <a:p>
            <a:r>
              <a:rPr lang="pt-BR" dirty="0" smtClean="0"/>
              <a:t>Composto por</a:t>
            </a:r>
          </a:p>
          <a:p>
            <a:pPr lvl="1"/>
            <a:r>
              <a:rPr lang="pt-BR" dirty="0" smtClean="0"/>
              <a:t>Um conjunto de etapas</a:t>
            </a:r>
          </a:p>
          <a:p>
            <a:pPr lvl="1"/>
            <a:r>
              <a:rPr lang="pt-BR" dirty="0" smtClean="0"/>
              <a:t>A </a:t>
            </a:r>
            <a:r>
              <a:rPr lang="pt-BR" dirty="0" err="1" smtClean="0"/>
              <a:t>sequência</a:t>
            </a:r>
            <a:r>
              <a:rPr lang="pt-BR" dirty="0" smtClean="0"/>
              <a:t> das etapas</a:t>
            </a:r>
          </a:p>
          <a:p>
            <a:pPr lvl="1"/>
            <a:r>
              <a:rPr lang="pt-BR" dirty="0" smtClean="0"/>
              <a:t>As atividades associadas a cada etapa</a:t>
            </a:r>
          </a:p>
          <a:p>
            <a:pPr lvl="1"/>
            <a:r>
              <a:rPr lang="pt-BR" dirty="0" smtClean="0"/>
              <a:t>As metodologias, modelos, padrões e ferramentas utilizados em cada atividade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sz="4000" dirty="0" smtClean="0"/>
              <a:t>Modelo de ciclo de vida incremental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0034" y="1935480"/>
            <a:ext cx="8186766" cy="993454"/>
          </a:xfrm>
        </p:spPr>
        <p:txBody>
          <a:bodyPr/>
          <a:lstStyle/>
          <a:p>
            <a:r>
              <a:rPr lang="pt-BR" dirty="0" smtClean="0"/>
              <a:t>Estabelece uma possível </a:t>
            </a:r>
            <a:r>
              <a:rPr lang="pt-BR" smtClean="0"/>
              <a:t>sequência</a:t>
            </a:r>
            <a:r>
              <a:rPr lang="pt-BR" dirty="0" smtClean="0"/>
              <a:t> de etapas</a:t>
            </a:r>
          </a:p>
          <a:p>
            <a:r>
              <a:rPr lang="pt-BR" dirty="0" smtClean="0"/>
              <a:t>Percurso cíclico</a:t>
            </a:r>
            <a:endParaRPr lang="pt-BR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255" y="2786058"/>
            <a:ext cx="7436917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Requisitos para especificação de software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Necessidade de registro das decisões de projeto</a:t>
            </a:r>
          </a:p>
          <a:p>
            <a:pPr lvl="1"/>
            <a:r>
              <a:rPr lang="pt-BR" dirty="0" smtClean="0"/>
              <a:t>Mecanismo de registro: linguagem</a:t>
            </a:r>
          </a:p>
          <a:p>
            <a:r>
              <a:rPr lang="pt-BR" dirty="0" smtClean="0"/>
              <a:t>Possibilidade de tratar a globalidade ou o detalhe</a:t>
            </a:r>
          </a:p>
          <a:p>
            <a:pPr lvl="1"/>
            <a:r>
              <a:rPr lang="pt-BR" dirty="0" smtClean="0"/>
              <a:t>Linguagem deve suportar diferentes níveis de abstração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28596" y="714356"/>
            <a:ext cx="8229600" cy="1143000"/>
          </a:xfrm>
        </p:spPr>
        <p:txBody>
          <a:bodyPr>
            <a:normAutofit/>
          </a:bodyPr>
          <a:lstStyle/>
          <a:p>
            <a:pPr lvl="1" algn="l" rtl="0">
              <a:spcBef>
                <a:spcPct val="0"/>
              </a:spcBef>
            </a:pPr>
            <a:r>
              <a:rPr lang="pt-BR" sz="4000" kern="12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Níveis de abstração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29190" y="2357430"/>
            <a:ext cx="1214446" cy="2551961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357430"/>
            <a:ext cx="4134362" cy="2571768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57950" y="2857496"/>
            <a:ext cx="2322030" cy="1357322"/>
          </a:xfrm>
          <a:prstGeom prst="rect">
            <a:avLst/>
          </a:prstGeom>
          <a:noFill/>
          <a:ln w="6350">
            <a:solidFill>
              <a:schemeClr val="tx2"/>
            </a:solidFill>
            <a:miter lim="800000"/>
            <a:headEnd/>
            <a:tailEnd/>
          </a:ln>
        </p:spPr>
      </p:pic>
      <p:sp>
        <p:nvSpPr>
          <p:cNvPr id="7" name="Espaço Reservado para Rodapé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Níveis de abstração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pt-BR" dirty="0"/>
              <a:t>Floresta: visão da </a:t>
            </a:r>
            <a:r>
              <a:rPr lang="pt-BR" dirty="0" smtClean="0"/>
              <a:t>totalidade</a:t>
            </a:r>
          </a:p>
          <a:p>
            <a:pPr lvl="1">
              <a:lnSpc>
                <a:spcPct val="120000"/>
              </a:lnSpc>
            </a:pPr>
            <a:r>
              <a:rPr lang="pt-BR" dirty="0" smtClean="0"/>
              <a:t>Abstraindo os detalhes </a:t>
            </a:r>
          </a:p>
          <a:p>
            <a:pPr lvl="1">
              <a:lnSpc>
                <a:spcPct val="120000"/>
              </a:lnSpc>
            </a:pPr>
            <a:r>
              <a:rPr lang="pt-BR" dirty="0" smtClean="0"/>
              <a:t>O </a:t>
            </a:r>
            <a:r>
              <a:rPr lang="pt-BR" dirty="0"/>
              <a:t>mais alto nível de </a:t>
            </a:r>
            <a:r>
              <a:rPr lang="pt-BR" dirty="0" smtClean="0"/>
              <a:t>abstração</a:t>
            </a:r>
            <a:endParaRPr lang="pt-BR" dirty="0"/>
          </a:p>
          <a:p>
            <a:pPr>
              <a:lnSpc>
                <a:spcPct val="120000"/>
              </a:lnSpc>
            </a:pPr>
            <a:r>
              <a:rPr lang="pt-BR" dirty="0"/>
              <a:t>Árvore: nível de abstração imediatamente </a:t>
            </a:r>
            <a:r>
              <a:rPr lang="pt-BR" dirty="0" smtClean="0"/>
              <a:t>inferior </a:t>
            </a:r>
          </a:p>
          <a:p>
            <a:pPr lvl="1">
              <a:lnSpc>
                <a:spcPct val="120000"/>
              </a:lnSpc>
            </a:pPr>
            <a:r>
              <a:rPr lang="pt-BR" dirty="0" smtClean="0"/>
              <a:t>Menos detalhes abstraídos</a:t>
            </a:r>
            <a:endParaRPr lang="pt-BR" dirty="0"/>
          </a:p>
          <a:p>
            <a:pPr>
              <a:lnSpc>
                <a:spcPct val="120000"/>
              </a:lnSpc>
            </a:pPr>
            <a:r>
              <a:rPr lang="pt-BR" dirty="0"/>
              <a:t>Folha: o mais baixo nível de </a:t>
            </a:r>
            <a:r>
              <a:rPr lang="pt-BR" dirty="0" smtClean="0"/>
              <a:t>abstração</a:t>
            </a:r>
          </a:p>
          <a:p>
            <a:pPr lvl="1">
              <a:lnSpc>
                <a:spcPct val="120000"/>
              </a:lnSpc>
            </a:pPr>
            <a:r>
              <a:rPr lang="pt-BR" dirty="0" smtClean="0"/>
              <a:t>Foco no detalhe</a:t>
            </a:r>
          </a:p>
          <a:p>
            <a:pPr lvl="1">
              <a:lnSpc>
                <a:spcPct val="120000"/>
              </a:lnSpc>
            </a:pPr>
            <a:r>
              <a:rPr lang="pt-BR" dirty="0" smtClean="0"/>
              <a:t>Para evitar descrição densa, sem visão da globalidade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Níveis de abstração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pt-BR" dirty="0"/>
              <a:t>No </a:t>
            </a:r>
            <a:r>
              <a:rPr lang="pt-BR" dirty="0" smtClean="0"/>
              <a:t>registro do projeto </a:t>
            </a:r>
            <a:r>
              <a:rPr lang="pt-BR" dirty="0"/>
              <a:t>de software: </a:t>
            </a:r>
            <a:r>
              <a:rPr lang="pt-BR" dirty="0" smtClean="0"/>
              <a:t>necessidade de diferentes níveis </a:t>
            </a:r>
            <a:r>
              <a:rPr lang="pt-BR" dirty="0"/>
              <a:t>de abstração</a:t>
            </a:r>
          </a:p>
          <a:p>
            <a:pPr>
              <a:lnSpc>
                <a:spcPct val="130000"/>
              </a:lnSpc>
            </a:pPr>
            <a:r>
              <a:rPr lang="pt-BR" dirty="0" smtClean="0"/>
              <a:t>Código (linguagem de programação): apenas nível de abstração mais baixo</a:t>
            </a:r>
          </a:p>
          <a:p>
            <a:pPr lvl="1">
              <a:lnSpc>
                <a:spcPct val="130000"/>
              </a:lnSpc>
            </a:pPr>
            <a:r>
              <a:rPr lang="pt-BR" dirty="0" smtClean="0"/>
              <a:t>Inadequado para registro de projeto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Uso de especificações de projeto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Durante o desenvolvimento</a:t>
            </a:r>
          </a:p>
          <a:p>
            <a:r>
              <a:rPr lang="pt-BR" dirty="0" smtClean="0"/>
              <a:t>Para compreender software existente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Uso de especificações durante o desenvolvimento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Auxilia a identificação e seleção de alternativas mais adequadas</a:t>
            </a:r>
          </a:p>
          <a:p>
            <a:pPr lvl="1"/>
            <a:r>
              <a:rPr lang="pt-BR" dirty="0" smtClean="0"/>
              <a:t>Possibilidade de tratar o software em diferentes níveis de abstração</a:t>
            </a:r>
          </a:p>
          <a:p>
            <a:pPr lvl="1"/>
            <a:r>
              <a:rPr lang="pt-BR" dirty="0" smtClean="0"/>
              <a:t>Sob diferentes pontos de vista</a:t>
            </a:r>
          </a:p>
          <a:p>
            <a:r>
              <a:rPr lang="pt-BR" dirty="0" smtClean="0"/>
              <a:t>Permite chegar a um resultado de melhor qualidade, isto é, melhor estruturado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contexto da modelagem orientada a objetos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Modelagem orientada ao objetos está inserida na disciplina Engenharia de Software</a:t>
            </a:r>
          </a:p>
          <a:p>
            <a:r>
              <a:rPr lang="pt-BR" dirty="0" smtClean="0"/>
              <a:t>O que é Engenharia de Software?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Uso de especificações para compreender software existente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Caso típico da etapa de manutenção</a:t>
            </a:r>
          </a:p>
          <a:p>
            <a:pPr lvl="1"/>
            <a:r>
              <a:rPr lang="pt-BR" dirty="0" smtClean="0"/>
              <a:t>o primeiro passo é compreender o que está implementado</a:t>
            </a:r>
          </a:p>
          <a:p>
            <a:pPr lvl="1"/>
            <a:r>
              <a:rPr lang="pt-BR" dirty="0" smtClean="0"/>
              <a:t>menos trabalhoso compreender uma especificação de projeto do que compreender código</a:t>
            </a:r>
          </a:p>
          <a:p>
            <a:r>
              <a:rPr lang="pt-BR" dirty="0" smtClean="0"/>
              <a:t>É consenso o reconhecimento do benefício de dispor de especificação de projeto para compreender um software</a:t>
            </a:r>
          </a:p>
          <a:p>
            <a:pPr lvl="1"/>
            <a:r>
              <a:rPr lang="pt-BR" dirty="0" smtClean="0"/>
              <a:t>O obstáculo costuma ser convencer quem não tem o hábito a produzir especificação de projeto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Nesta aula foram apresentadas noções básicas que servirão de fundamento para aulas posteriores</a:t>
            </a:r>
          </a:p>
          <a:p>
            <a:r>
              <a:rPr lang="pt-BR" dirty="0" smtClean="0"/>
              <a:t>Destaca-se que o uso de especificações de projeto durante o desenvolvimento</a:t>
            </a:r>
          </a:p>
          <a:p>
            <a:pPr lvl="1"/>
            <a:r>
              <a:rPr lang="pt-BR" dirty="0" smtClean="0"/>
              <a:t>Permite vislumbrar o software sob pontos de vista que o código não oferece</a:t>
            </a:r>
          </a:p>
          <a:p>
            <a:pPr lvl="1"/>
            <a:r>
              <a:rPr lang="pt-BR" dirty="0" smtClean="0"/>
              <a:t>A melhor visibilidade permite uma melhor avaliação do resultado do processo de desenvolvimento e, com isso, a obtenção de melhores resultados</a:t>
            </a:r>
          </a:p>
          <a:p>
            <a:r>
              <a:rPr lang="pt-BR" dirty="0" smtClean="0"/>
              <a:t>Essas vantagens ficarão evidentes em aulas posteriores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1, </a:t>
            </a:r>
            <a:r>
              <a:rPr lang="pt-BR" i="1" dirty="0" smtClean="0"/>
              <a:t>Modelagem em desenvolvimento de software</a:t>
            </a:r>
            <a:r>
              <a:rPr lang="pt-BR" dirty="0" smtClean="0"/>
              <a:t>, do 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14290"/>
            <a:ext cx="7772400" cy="1346200"/>
          </a:xfrm>
        </p:spPr>
        <p:txBody>
          <a:bodyPr>
            <a:normAutofit fontScale="90000"/>
          </a:bodyPr>
          <a:lstStyle/>
          <a:p>
            <a:r>
              <a:rPr lang="pt-BR" dirty="0"/>
              <a:t>O que é Engenharia de Software?</a:t>
            </a:r>
          </a:p>
        </p:txBody>
      </p:sp>
      <p:sp>
        <p:nvSpPr>
          <p:cNvPr id="66563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752600"/>
            <a:ext cx="8458200" cy="4876800"/>
          </a:xfrm>
        </p:spPr>
        <p:txBody>
          <a:bodyPr/>
          <a:lstStyle/>
          <a:p>
            <a:pPr>
              <a:lnSpc>
                <a:spcPct val="110000"/>
              </a:lnSpc>
              <a:buClr>
                <a:schemeClr val="tx1"/>
              </a:buClr>
              <a:buFont typeface="Monotype Sorts" pitchFamily="2" charset="2"/>
              <a:buNone/>
            </a:pPr>
            <a:r>
              <a:rPr lang="pt-BR" dirty="0"/>
              <a:t>	“A disciplina de Ciência da Computação voltada ao desenvolvimento de </a:t>
            </a:r>
            <a:r>
              <a:rPr lang="pt-BR" b="1" u="sng" dirty="0"/>
              <a:t>aplicações </a:t>
            </a:r>
            <a:r>
              <a:rPr lang="pt-BR" b="1" u="sng" dirty="0" smtClean="0"/>
              <a:t>de grande porte</a:t>
            </a:r>
            <a:r>
              <a:rPr lang="pt-BR" dirty="0" smtClean="0"/>
              <a:t>. </a:t>
            </a:r>
            <a:r>
              <a:rPr lang="pt-BR" dirty="0"/>
              <a:t>Engenharia de Software abrange </a:t>
            </a:r>
            <a:r>
              <a:rPr lang="pt-BR" b="1" u="sng" dirty="0"/>
              <a:t>não apenas os aspectos </a:t>
            </a:r>
            <a:r>
              <a:rPr lang="pt-BR" b="1" u="sng" dirty="0" smtClean="0"/>
              <a:t>tecnológicos</a:t>
            </a:r>
            <a:r>
              <a:rPr lang="pt-BR" b="1" dirty="0" smtClean="0"/>
              <a:t> </a:t>
            </a:r>
            <a:r>
              <a:rPr lang="pt-BR" dirty="0" smtClean="0"/>
              <a:t>da </a:t>
            </a:r>
            <a:r>
              <a:rPr lang="pt-BR" dirty="0"/>
              <a:t>construção de sistemas de software, mas </a:t>
            </a:r>
            <a:r>
              <a:rPr lang="pt-BR" b="1" u="sng" dirty="0"/>
              <a:t>também</a:t>
            </a:r>
            <a:r>
              <a:rPr lang="pt-BR" u="sng" dirty="0"/>
              <a:t> </a:t>
            </a:r>
            <a:r>
              <a:rPr lang="pt-BR" b="1" u="sng" dirty="0"/>
              <a:t>aspectos gerenciais</a:t>
            </a:r>
            <a:r>
              <a:rPr lang="pt-BR" dirty="0"/>
              <a:t>, tais como coordenação de times de programadores, cronograma e </a:t>
            </a:r>
            <a:r>
              <a:rPr lang="pt-BR" dirty="0" smtClean="0"/>
              <a:t>orçamento.”  				</a:t>
            </a:r>
          </a:p>
          <a:p>
            <a:pPr algn="r">
              <a:lnSpc>
                <a:spcPct val="110000"/>
              </a:lnSpc>
              <a:buClr>
                <a:schemeClr val="tx1"/>
              </a:buClr>
              <a:buFont typeface="Monotype Sorts" pitchFamily="2" charset="2"/>
              <a:buNone/>
            </a:pPr>
            <a:r>
              <a:rPr lang="pt-BR" sz="1800" i="1" dirty="0" smtClean="0"/>
              <a:t>fonte</a:t>
            </a:r>
            <a:r>
              <a:rPr lang="pt-BR" sz="1800" i="1" dirty="0"/>
              <a:t>:</a:t>
            </a:r>
            <a:r>
              <a:rPr lang="pt-BR" sz="2400" i="1" dirty="0"/>
              <a:t> </a:t>
            </a:r>
            <a:r>
              <a:rPr lang="pt-BR" sz="1800" i="1" dirty="0"/>
              <a:t>www.webopedia.com</a:t>
            </a:r>
            <a:endParaRPr lang="pt-BR" sz="2800" i="1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>
          <a:xfrm>
            <a:off x="5500694" y="6286520"/>
            <a:ext cx="3357586" cy="365125"/>
          </a:xfrm>
        </p:spPr>
        <p:txBody>
          <a:bodyPr/>
          <a:lstStyle/>
          <a:p>
            <a:pPr algn="r"/>
            <a:r>
              <a:rPr lang="pt-BR" sz="1200" dirty="0" smtClean="0"/>
              <a:t>© Ricardo Pereira e Silva</a:t>
            </a:r>
            <a:endParaRPr lang="pt-BR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Engenharia de Software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0000"/>
              </a:lnSpc>
            </a:pPr>
            <a:r>
              <a:rPr lang="pt-BR" dirty="0"/>
              <a:t>Disciplina de Ciência da </a:t>
            </a:r>
            <a:r>
              <a:rPr lang="pt-BR" dirty="0" smtClean="0"/>
              <a:t>Computação</a:t>
            </a:r>
          </a:p>
          <a:p>
            <a:pPr>
              <a:lnSpc>
                <a:spcPct val="110000"/>
              </a:lnSpc>
            </a:pPr>
            <a:r>
              <a:rPr lang="pt-BR" dirty="0" smtClean="0"/>
              <a:t>Particularmente importante quando se trata alta complexidade</a:t>
            </a:r>
            <a:endParaRPr lang="pt-BR" dirty="0"/>
          </a:p>
          <a:p>
            <a:pPr>
              <a:lnSpc>
                <a:spcPct val="110000"/>
              </a:lnSpc>
            </a:pPr>
            <a:r>
              <a:rPr lang="pt-BR" dirty="0"/>
              <a:t>Busca meios sistemáticos de desenvolvimento de </a:t>
            </a:r>
            <a:r>
              <a:rPr lang="pt-BR" dirty="0" smtClean="0"/>
              <a:t>software</a:t>
            </a:r>
          </a:p>
          <a:p>
            <a:pPr lvl="1">
              <a:lnSpc>
                <a:spcPct val="110000"/>
              </a:lnSpc>
            </a:pPr>
            <a:r>
              <a:rPr lang="pt-BR" dirty="0" smtClean="0"/>
              <a:t>Aspectos tecnológicos (ex.: análise e projeto)</a:t>
            </a:r>
          </a:p>
          <a:p>
            <a:pPr lvl="1">
              <a:lnSpc>
                <a:spcPct val="110000"/>
              </a:lnSpc>
            </a:pPr>
            <a:r>
              <a:rPr lang="pt-BR" dirty="0" smtClean="0"/>
              <a:t>Aspectos gerenciais (ex.: orçamento e cronograma)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Engenharia de Software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935480"/>
            <a:ext cx="8229600" cy="2707966"/>
          </a:xfrm>
        </p:spPr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pt-BR" dirty="0" smtClean="0"/>
              <a:t>Visa </a:t>
            </a:r>
            <a:r>
              <a:rPr lang="pt-BR" dirty="0"/>
              <a:t>a maximização da qualidade e da produtividade na atividade de desenvolvimento de </a:t>
            </a:r>
            <a:r>
              <a:rPr lang="pt-BR" dirty="0" smtClean="0"/>
              <a:t>software</a:t>
            </a:r>
          </a:p>
          <a:p>
            <a:pPr>
              <a:lnSpc>
                <a:spcPct val="110000"/>
              </a:lnSpc>
            </a:pPr>
            <a:r>
              <a:rPr lang="pt-BR" dirty="0" smtClean="0"/>
              <a:t>Uma melhor relação custo/benefício no processo de desenvolvimento</a:t>
            </a:r>
          </a:p>
          <a:p>
            <a:pPr>
              <a:lnSpc>
                <a:spcPct val="110000"/>
              </a:lnSpc>
            </a:pPr>
            <a:r>
              <a:rPr lang="pt-BR" dirty="0" smtClean="0"/>
              <a:t>Em contraposição à prática primitiva de desenvolvimento</a:t>
            </a:r>
            <a:endParaRPr lang="pt-BR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4214818"/>
            <a:ext cx="3252788" cy="1924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Prática primitiva de desenvolvimento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Cultura se resume à capacitação para usar linguagem de programação</a:t>
            </a:r>
          </a:p>
          <a:p>
            <a:r>
              <a:rPr lang="pt-BR" dirty="0" smtClean="0"/>
              <a:t>A partir de uma necessidade de desenvolvimento, parte para a produção de código</a:t>
            </a:r>
          </a:p>
          <a:p>
            <a:r>
              <a:rPr lang="pt-BR" dirty="0" smtClean="0"/>
              <a:t>Sem noção clara e completa dos requisitos</a:t>
            </a:r>
          </a:p>
          <a:p>
            <a:r>
              <a:rPr lang="pt-BR" dirty="0" smtClean="0"/>
              <a:t>Resultado: código </a:t>
            </a:r>
            <a:r>
              <a:rPr lang="pt-BR" dirty="0" err="1" smtClean="0"/>
              <a:t>frequentemente</a:t>
            </a:r>
            <a:r>
              <a:rPr lang="pt-BR" dirty="0" smtClean="0"/>
              <a:t> mal estruturado, que passou por sucessivos remendos e praticamente nenhum outro produto</a:t>
            </a:r>
          </a:p>
          <a:p>
            <a:r>
              <a:rPr lang="pt-BR" dirty="0" smtClean="0"/>
              <a:t>Pouca preocupação com </a:t>
            </a:r>
            <a:r>
              <a:rPr lang="pt-BR" dirty="0" err="1" smtClean="0"/>
              <a:t>manutenibilidade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Complexidade no desenvolvimento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Primeiro aspecto </a:t>
            </a:r>
            <a:r>
              <a:rPr lang="pt-BR" dirty="0" err="1" smtClean="0"/>
              <a:t>daestacado</a:t>
            </a:r>
            <a:r>
              <a:rPr lang="pt-BR" dirty="0" smtClean="0"/>
              <a:t> na definição de Engenharia de Software (</a:t>
            </a:r>
            <a:r>
              <a:rPr lang="pt-BR" i="1" dirty="0" err="1" smtClean="0"/>
              <a:t>Webopedia</a:t>
            </a:r>
            <a:r>
              <a:rPr lang="pt-BR" dirty="0" smtClean="0"/>
              <a:t>)</a:t>
            </a:r>
          </a:p>
          <a:p>
            <a:r>
              <a:rPr lang="pt-BR" dirty="0" smtClean="0"/>
              <a:t>Mais relevante que o aumento do esforço do desenvolvimento ou do tamanho do produto</a:t>
            </a:r>
          </a:p>
          <a:p>
            <a:r>
              <a:rPr lang="pt-BR" dirty="0" smtClean="0"/>
              <a:t>Dificuldade de administrar complexidade</a:t>
            </a:r>
          </a:p>
          <a:p>
            <a:pPr lvl="1"/>
            <a:r>
              <a:rPr lang="pt-BR" dirty="0" smtClean="0"/>
              <a:t>Pode levar ao fracasso do desenvolvimento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Complexidade –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-BR" dirty="0" smtClean="0"/>
              <a:t>Localizar “</a:t>
            </a:r>
            <a:r>
              <a:rPr lang="pt-BR" b="1" dirty="0" smtClean="0"/>
              <a:t>6io</a:t>
            </a:r>
            <a:r>
              <a:rPr lang="pt-BR" dirty="0" smtClean="0"/>
              <a:t>”: onde é mais fácil?</a:t>
            </a:r>
          </a:p>
          <a:p>
            <a:endParaRPr lang="pt-BR" dirty="0" smtClean="0"/>
          </a:p>
          <a:p>
            <a:pPr marL="0">
              <a:buNone/>
            </a:pPr>
            <a:r>
              <a:rPr lang="pt-BR" dirty="0" smtClean="0"/>
              <a:t>Vjrektofawefuiher4tye8793o6ke9v7c2435k4g90</a:t>
            </a:r>
            <a:r>
              <a:rPr lang="pt-BR" u="sng" dirty="0" smtClean="0">
                <a:solidFill>
                  <a:srgbClr val="FF0000"/>
                </a:solidFill>
              </a:rPr>
              <a:t>6io</a:t>
            </a:r>
            <a:r>
              <a:rPr lang="pt-BR" dirty="0" smtClean="0"/>
              <a:t>sfdgjh4tjsaifhs948utisrfs</a:t>
            </a:r>
          </a:p>
          <a:p>
            <a:pPr marL="0">
              <a:buNone/>
            </a:pPr>
            <a:endParaRPr lang="pt-BR" dirty="0" smtClean="0"/>
          </a:p>
          <a:p>
            <a:pPr marL="0">
              <a:buNone/>
            </a:pPr>
            <a:r>
              <a:rPr lang="pt-BR" dirty="0" smtClean="0"/>
              <a:t>Jkfnvuit7jfn547t67sdj24389tfdnv7836t53urd89rv53tfdjkabsmcks035iree549yencs8743th53u734fusnf5696f6b5463786vcsrnt5396wr7efui35t89538675e89vyruehth59u6987gshbcreth537r75496hi9eg89re754jiosh9as839q39439ok89vgyte7t049j6o46yj0evys784i543of98sr89f95th67594y8tg89dg6p4jy0579y46897g8sd8f54ojty56oy87489g749th54y5698g7e85uth4698567g8tg4o6857y9rtsvj5t234753t4tijgdf53857i46j74v8uet958u646oj3t9eug8948tu466jo439tu4g789et8u46tjyo4gfugf48t746jyopekfzxkvmxcnvbmxfcvbh734t5j45htfd8v89e5i6j54otjreu89fd7g5io654ojtfd7v98r7d08t945</a:t>
            </a:r>
            <a:r>
              <a:rPr lang="pt-BR" u="sng" dirty="0" smtClean="0">
                <a:solidFill>
                  <a:srgbClr val="FF0000"/>
                </a:solidFill>
              </a:rPr>
              <a:t>6io</a:t>
            </a:r>
            <a:r>
              <a:rPr lang="pt-BR" dirty="0" smtClean="0"/>
              <a:t>j4p3495t90r8vd8g00t49634opjt9043u9fd890vbfdoignkngiou89789uvifvdjg878gre8985906u54oini0f4u8fe8g9085406540jt0eg89fd7g985486u40j3klfgjfd8g789e48u654imfpwrjke89rf7985364eijfiosduf379576943jjgrfdj9f79547t84u</a:t>
            </a:r>
            <a:r>
              <a:rPr lang="pt-BR" u="sng" dirty="0" smtClean="0">
                <a:solidFill>
                  <a:srgbClr val="FF0000"/>
                </a:solidFill>
              </a:rPr>
              <a:t>6io</a:t>
            </a:r>
            <a:r>
              <a:rPr lang="pt-BR" dirty="0" smtClean="0"/>
              <a:t>4j3gkfsjdvurs89f73975897ok56jgfeya478578925368943hg89f798g75tu0958g854725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431</TotalTime>
  <Words>1454</Words>
  <Application>Microsoft Office PowerPoint</Application>
  <PresentationFormat>Apresentação na tela (4:3)</PresentationFormat>
  <Paragraphs>211</Paragraphs>
  <Slides>32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32</vt:i4>
      </vt:variant>
    </vt:vector>
  </HeadingPairs>
  <TitlesOfParts>
    <vt:vector size="33" baseType="lpstr">
      <vt:lpstr>Fluxo</vt:lpstr>
      <vt:lpstr>Fundamentos de modelagem orientada a objetos</vt:lpstr>
      <vt:lpstr>Objetivo</vt:lpstr>
      <vt:lpstr>O contexto da modelagem orientada a objetos</vt:lpstr>
      <vt:lpstr>O que é Engenharia de Software?</vt:lpstr>
      <vt:lpstr>Engenharia de Software</vt:lpstr>
      <vt:lpstr>Engenharia de Software</vt:lpstr>
      <vt:lpstr>Prática primitiva de desenvolvimento</vt:lpstr>
      <vt:lpstr>Complexidade no desenvolvimento</vt:lpstr>
      <vt:lpstr>Complexidade – exemplo</vt:lpstr>
      <vt:lpstr>Complexidade e modelagem orientada a objetos</vt:lpstr>
      <vt:lpstr>Aumento contínuo da complexidade</vt:lpstr>
      <vt:lpstr>Paradoxo da indústria do software</vt:lpstr>
      <vt:lpstr>Caminhos para sobreviver ao paradoxo</vt:lpstr>
      <vt:lpstr>Modelagem orientada a objetos e o paradoxo da indústria do software</vt:lpstr>
      <vt:lpstr>Ciclo de vida do software</vt:lpstr>
      <vt:lpstr>Ciclo de vida do software</vt:lpstr>
      <vt:lpstr>Análise orientada a objetos</vt:lpstr>
      <vt:lpstr>Análise orientada a objetos</vt:lpstr>
      <vt:lpstr>Projeto orientado a objetos</vt:lpstr>
      <vt:lpstr>Análise e projeto</vt:lpstr>
      <vt:lpstr>Resultado dos esforços de análise e projeto orientados a objetos</vt:lpstr>
      <vt:lpstr>Processo de desenvolvimento de software</vt:lpstr>
      <vt:lpstr>Modelo de ciclo de vida incremental</vt:lpstr>
      <vt:lpstr>Requisitos para especificação de software</vt:lpstr>
      <vt:lpstr>Níveis de abstração</vt:lpstr>
      <vt:lpstr>Níveis de abstração</vt:lpstr>
      <vt:lpstr>Níveis de abstração</vt:lpstr>
      <vt:lpstr>Uso de especificações de projeto</vt:lpstr>
      <vt:lpstr>Uso de especificações durante o desenvolvimento</vt:lpstr>
      <vt:lpstr>Uso de especificações para compreender software existente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Fundamentos de modelagem orientada a objetos</dc:title>
  <dc:creator>Ricardo</dc:creator>
  <cp:lastModifiedBy>USUARIO</cp:lastModifiedBy>
  <cp:revision>40</cp:revision>
  <dcterms:created xsi:type="dcterms:W3CDTF">2009-09-14T14:48:52Z</dcterms:created>
  <dcterms:modified xsi:type="dcterms:W3CDTF">2009-11-06T12:12:25Z</dcterms:modified>
</cp:coreProperties>
</file>