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73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312" r:id="rId10"/>
    <p:sldId id="263" r:id="rId11"/>
    <p:sldId id="264" r:id="rId12"/>
    <p:sldId id="275" r:id="rId13"/>
    <p:sldId id="265" r:id="rId14"/>
    <p:sldId id="266" r:id="rId15"/>
    <p:sldId id="267" r:id="rId16"/>
    <p:sldId id="268" r:id="rId17"/>
    <p:sldId id="269" r:id="rId18"/>
    <p:sldId id="294" r:id="rId19"/>
    <p:sldId id="270" r:id="rId20"/>
    <p:sldId id="271" r:id="rId21"/>
    <p:sldId id="292" r:id="rId22"/>
    <p:sldId id="293" r:id="rId23"/>
    <p:sldId id="272" r:id="rId24"/>
    <p:sldId id="295" r:id="rId25"/>
    <p:sldId id="297" r:id="rId26"/>
    <p:sldId id="296" r:id="rId27"/>
    <p:sldId id="298" r:id="rId28"/>
    <p:sldId id="276" r:id="rId29"/>
    <p:sldId id="277" r:id="rId30"/>
    <p:sldId id="278" r:id="rId31"/>
    <p:sldId id="279" r:id="rId32"/>
    <p:sldId id="280" r:id="rId33"/>
    <p:sldId id="281" r:id="rId34"/>
    <p:sldId id="299" r:id="rId35"/>
    <p:sldId id="300" r:id="rId36"/>
    <p:sldId id="282" r:id="rId37"/>
    <p:sldId id="283" r:id="rId38"/>
    <p:sldId id="284" r:id="rId39"/>
    <p:sldId id="285" r:id="rId40"/>
    <p:sldId id="286" r:id="rId41"/>
    <p:sldId id="287" r:id="rId42"/>
    <p:sldId id="311" r:id="rId43"/>
    <p:sldId id="288" r:id="rId44"/>
    <p:sldId id="289" r:id="rId45"/>
    <p:sldId id="301" r:id="rId46"/>
    <p:sldId id="290" r:id="rId47"/>
    <p:sldId id="302" r:id="rId48"/>
    <p:sldId id="291" r:id="rId49"/>
    <p:sldId id="309" r:id="rId50"/>
    <p:sldId id="310" r:id="rId5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86" autoAdjust="0"/>
  </p:normalViewPr>
  <p:slideViewPr>
    <p:cSldViewPr>
      <p:cViewPr varScale="1">
        <p:scale>
          <a:sx n="80" d="100"/>
          <a:sy n="80" d="100"/>
        </p:scale>
        <p:origin x="-12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na seção 10.1, do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capítulo 10, “</a:t>
            </a: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outros diagramas de interação de UML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”, no capítulo 11, “</a:t>
            </a: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quatro diagramas de UML para modelagem estrutural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 e na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seção 12.3, do capítulo 12 “</a:t>
            </a:r>
            <a:r>
              <a:rPr lang="pt-BR" sz="1200" i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suporte ao desenvolvimento baseado em componentes de UML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pt-BR" dirty="0" smtClean="0"/>
              <a:t>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10, seção 10.1.3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48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</a:t>
            </a:r>
            <a:r>
              <a:rPr lang="pt-BR" baseline="0" dirty="0" smtClean="0"/>
              <a:t> 11, seção 11.2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11, seção 11.4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11, seção 11.4.1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11, seção 11.4.2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12, seção 12.3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10, seção 10.1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43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10, seção 10.1.1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45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10, seção 10.1.2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629036"/>
          </a:xfrm>
        </p:spPr>
        <p:txBody>
          <a:bodyPr>
            <a:normAutofit/>
          </a:bodyPr>
          <a:lstStyle/>
          <a:p>
            <a:r>
              <a:rPr lang="pt-BR" dirty="0" smtClean="0"/>
              <a:t>Diagramas de objetos, de estrutura composta, de utilização (</a:t>
            </a:r>
            <a:r>
              <a:rPr lang="pt-BR" i="1" dirty="0" err="1" smtClean="0"/>
              <a:t>deployment</a:t>
            </a:r>
            <a:r>
              <a:rPr lang="pt-BR" dirty="0" smtClean="0"/>
              <a:t>) e de temporização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2 – Diagrama de estrutura composta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Detalhamento da organização dos elementos de uma especificação</a:t>
            </a:r>
          </a:p>
          <a:p>
            <a:pPr lvl="1"/>
            <a:r>
              <a:rPr lang="pt-BR" dirty="0" smtClean="0"/>
              <a:t>Composição de instâncias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interligação de instâncias em tempo de execução</a:t>
            </a:r>
          </a:p>
          <a:p>
            <a:pPr lvl="1"/>
            <a:r>
              <a:rPr lang="pt-BR" dirty="0" smtClean="0"/>
              <a:t>Colaboração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participação conjunta de instâncias em arranjo funcional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Aparência do diagrama de estrutura composta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714620"/>
            <a:ext cx="873034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Aparência do diagrama de estrutura composta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993914"/>
            <a:ext cx="5962209" cy="37925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Elementos sintáticos do diagrama de estrutura composta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Classificador estruturado</a:t>
            </a:r>
          </a:p>
          <a:p>
            <a:r>
              <a:rPr lang="pt-BR" dirty="0" smtClean="0"/>
              <a:t>Porto</a:t>
            </a:r>
          </a:p>
          <a:p>
            <a:r>
              <a:rPr lang="pt-BR" dirty="0" smtClean="0"/>
              <a:t>Interface (associada a porto)</a:t>
            </a:r>
          </a:p>
          <a:p>
            <a:r>
              <a:rPr lang="pt-BR" dirty="0" smtClean="0"/>
              <a:t>Colaboração</a:t>
            </a:r>
          </a:p>
          <a:p>
            <a:r>
              <a:rPr lang="pt-BR" dirty="0" smtClean="0"/>
              <a:t>Uso de colaboração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Classificador estruturado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Representação de classe, componente ou pacote com a possibilidade de representar sua estrutura interna</a:t>
            </a:r>
          </a:p>
          <a:p>
            <a:pPr lvl="1"/>
            <a:r>
              <a:rPr lang="pt-BR" dirty="0" smtClean="0"/>
              <a:t>Classe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instâncias relacionadas por composição como elementos internos de uma instância</a:t>
            </a:r>
          </a:p>
          <a:p>
            <a:pPr lvl="1"/>
            <a:r>
              <a:rPr lang="pt-BR" dirty="0" smtClean="0"/>
              <a:t>Componente e pacote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elementos que os compõem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classificador estruturado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7542" y="1928802"/>
            <a:ext cx="8638257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Porto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Fronteira entre uma classe, componente ou pacote e seu meio externo</a:t>
            </a:r>
          </a:p>
          <a:p>
            <a:pPr lvl="1"/>
            <a:r>
              <a:rPr lang="pt-BR" dirty="0" smtClean="0"/>
              <a:t>A interação entre o meio externo e a estrutura interna de um classificador estruturado é intermediada pelo porto</a:t>
            </a:r>
          </a:p>
          <a:p>
            <a:r>
              <a:rPr lang="pt-BR" dirty="0" smtClean="0"/>
              <a:t>A um porto podem ser associadas uma ou mais interfaces </a:t>
            </a:r>
          </a:p>
          <a:p>
            <a:pPr lvl="1"/>
            <a:r>
              <a:rPr lang="pt-BR" dirty="0" smtClean="0"/>
              <a:t>Especificam os métodos acessíveis naquele ponto de conexão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5400" dirty="0" smtClean="0"/>
              <a:t>Representação de porto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2557466"/>
            <a:ext cx="8788550" cy="215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modelagem de composição de instâncias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41" y="2357430"/>
            <a:ext cx="80867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Colaboração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Instâncias interconectadas que desempenham conjuntamente uma funcionalidade</a:t>
            </a:r>
          </a:p>
          <a:p>
            <a:pPr lvl="1"/>
            <a:r>
              <a:rPr lang="pt-BR" dirty="0" smtClean="0"/>
              <a:t>Cada instância assume um papel específico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Apresentar os diagramas de UML usados para a modelagem de situações especiais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Diagrama de objetos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Diagrama de estrutura composta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Diagrama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diagram</a:t>
            </a:r>
            <a:r>
              <a:rPr lang="pt-BR" dirty="0" smtClean="0"/>
              <a:t>)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Diagrama de temporização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dirty="0" smtClean="0"/>
              <a:t>Representação de colaboração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299" y="2285992"/>
            <a:ext cx="8801857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Uso de colaboração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Aplicação do padrão de comportamento representado por uma composição a uma situação específica </a:t>
            </a:r>
          </a:p>
          <a:p>
            <a:pPr lvl="1"/>
            <a:r>
              <a:rPr lang="pt-BR" dirty="0" smtClean="0"/>
              <a:t>Classes e instâncias da especificação assumem os papéis estabelecidos na colaboração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Representação de uso de colaboração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00240"/>
            <a:ext cx="653663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de modelagem de arranjo funcional – padrão de projeto Decorador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779140"/>
          </a:xfrm>
        </p:spPr>
        <p:txBody>
          <a:bodyPr/>
          <a:lstStyle/>
          <a:p>
            <a:r>
              <a:rPr lang="pt-BR" dirty="0" smtClean="0"/>
              <a:t>Diagrama de classes do arranjo funcional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857" y="2643182"/>
            <a:ext cx="828826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de modelagem de arranjo funcional – padrão de projeto Decorador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779140"/>
          </a:xfrm>
        </p:spPr>
        <p:txBody>
          <a:bodyPr/>
          <a:lstStyle/>
          <a:p>
            <a:r>
              <a:rPr lang="pt-BR" dirty="0" smtClean="0"/>
              <a:t>Interações do arranjo funcional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643182"/>
            <a:ext cx="5929354" cy="383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de modelagem de arranjo funcional – padrão de projeto Decorador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779140"/>
          </a:xfrm>
        </p:spPr>
        <p:txBody>
          <a:bodyPr/>
          <a:lstStyle/>
          <a:p>
            <a:r>
              <a:rPr lang="pt-BR" dirty="0" smtClean="0"/>
              <a:t>Classificadores estruturados do arranjo funcional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5" y="2643182"/>
            <a:ext cx="7572429" cy="3301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de modelagem de arranjo funcional – padrão de projeto Decorador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707834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Colaboração correspondente ao arranjo funcional</a:t>
            </a:r>
          </a:p>
          <a:p>
            <a:pPr lvl="1"/>
            <a:r>
              <a:rPr lang="pt-BR" dirty="0" smtClean="0"/>
              <a:t>Elementos interligados através de portos específicos</a:t>
            </a:r>
          </a:p>
          <a:p>
            <a:pPr lvl="1"/>
            <a:r>
              <a:rPr lang="pt-BR" dirty="0" smtClean="0"/>
              <a:t>Informação não representável com diagrama de classes ou de objetos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14752"/>
            <a:ext cx="849834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de modelagem de arranjo funcional – padrão de projeto Decorador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636396"/>
          </a:xfrm>
        </p:spPr>
        <p:txBody>
          <a:bodyPr>
            <a:normAutofit/>
          </a:bodyPr>
          <a:lstStyle/>
          <a:p>
            <a:r>
              <a:rPr lang="pt-BR" sz="2400" dirty="0" smtClean="0"/>
              <a:t>Uma vez declarada uma </a:t>
            </a:r>
            <a:r>
              <a:rPr lang="pt-BR" sz="2400" b="1" dirty="0" smtClean="0"/>
              <a:t>colaboração</a:t>
            </a:r>
            <a:r>
              <a:rPr lang="pt-BR" sz="2400" dirty="0" smtClean="0"/>
              <a:t>, pode ser instanciada em </a:t>
            </a:r>
            <a:r>
              <a:rPr lang="pt-BR" sz="2400" b="1" dirty="0" smtClean="0"/>
              <a:t>usos de colaboração </a:t>
            </a:r>
            <a:r>
              <a:rPr lang="pt-BR" sz="2400" dirty="0" smtClean="0"/>
              <a:t>para representar a aplicação do arranjo funcional, a uma situação específica</a:t>
            </a:r>
          </a:p>
          <a:p>
            <a:pPr lvl="1"/>
            <a:r>
              <a:rPr lang="pt-BR" dirty="0" smtClean="0"/>
              <a:t>No exemplo, extensão funcional de </a:t>
            </a:r>
            <a:r>
              <a:rPr lang="pt-BR" dirty="0" err="1" smtClean="0"/>
              <a:t>PosicaoSimples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5503" y="3643314"/>
            <a:ext cx="4846125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Diagrama de utilização (</a:t>
            </a:r>
            <a:r>
              <a:rPr lang="pt-BR" sz="4000" i="1" dirty="0" err="1" smtClean="0"/>
              <a:t>deployment</a:t>
            </a:r>
            <a:r>
              <a:rPr lang="pt-BR" sz="4000" i="1" dirty="0" smtClean="0"/>
              <a:t> </a:t>
            </a:r>
            <a:r>
              <a:rPr lang="pt-BR" sz="4000" i="1" dirty="0" err="1" smtClean="0"/>
              <a:t>diagram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Descreve a organização de elementos de um sistema computacional – software e hardware – para uma execução desse sistema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280" y="1108962"/>
            <a:ext cx="7498372" cy="553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Autofit/>
          </a:bodyPr>
          <a:lstStyle/>
          <a:p>
            <a:r>
              <a:rPr lang="pt-BR" sz="4000" dirty="0" smtClean="0"/>
              <a:t>Aparência do diagrama de </a:t>
            </a:r>
            <a:r>
              <a:rPr lang="pt-BR" sz="4400" dirty="0" smtClean="0"/>
              <a:t>utilização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 – Diagrama de objetos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Variação do diagrama de classes</a:t>
            </a:r>
          </a:p>
          <a:p>
            <a:r>
              <a:rPr lang="pt-BR" dirty="0" smtClean="0"/>
              <a:t>Visão de um conjunto de instâncias existentes em tempo de execução, em algum instante </a:t>
            </a:r>
          </a:p>
          <a:p>
            <a:pPr lvl="1"/>
            <a:r>
              <a:rPr lang="pt-BR" dirty="0" smtClean="0"/>
              <a:t>Uma espécie de fotografia dos objetos</a:t>
            </a:r>
          </a:p>
          <a:p>
            <a:r>
              <a:rPr lang="pt-BR" dirty="0" smtClean="0"/>
              <a:t>Permite produzir um destaque de algum momento da execução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Elementos sintáticos do diagrama de utilização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Nodo</a:t>
            </a:r>
          </a:p>
          <a:p>
            <a:r>
              <a:rPr lang="pt-BR" dirty="0" smtClean="0"/>
              <a:t>Instância de nodo</a:t>
            </a:r>
          </a:p>
          <a:p>
            <a:r>
              <a:rPr lang="pt-BR" dirty="0" smtClean="0"/>
              <a:t>Ligação (entre instâncias de nodos)</a:t>
            </a:r>
          </a:p>
          <a:p>
            <a:r>
              <a:rPr lang="pt-BR" dirty="0" smtClean="0"/>
              <a:t>Instância de componente</a:t>
            </a:r>
          </a:p>
          <a:p>
            <a:r>
              <a:rPr lang="pt-BR" dirty="0" smtClean="0"/>
              <a:t>Artefato</a:t>
            </a:r>
          </a:p>
          <a:p>
            <a:r>
              <a:rPr lang="pt-BR" dirty="0" smtClean="0"/>
              <a:t>Especificação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specification</a:t>
            </a:r>
            <a:r>
              <a:rPr lang="pt-BR" dirty="0" smtClean="0"/>
              <a:t>)</a:t>
            </a:r>
          </a:p>
          <a:p>
            <a:r>
              <a:rPr lang="pt-BR" dirty="0" smtClean="0"/>
              <a:t>Manifestação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e instância de nodo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Nodo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um recurso computacional, que pode ser de software ou de hardware, que é parte de um sistema computacional</a:t>
            </a:r>
          </a:p>
          <a:p>
            <a:r>
              <a:rPr lang="pt-BR" b="1" dirty="0" smtClean="0"/>
              <a:t>Instância de nodo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uma ocorrência concreta de um nodo, presente em um sistema computacional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nodo e de instância de nodo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84403"/>
            <a:ext cx="8843993" cy="243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Ligação (entre instâncias de nodos)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571744"/>
            <a:ext cx="856437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Instância de componente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ocorrência concreta de um componente, definido no escopo de um diagrama de componentes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instância de componente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428868"/>
            <a:ext cx="553759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Artefato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fração de informação de um sistema computacional, que pode ser disposto (</a:t>
            </a:r>
            <a:r>
              <a:rPr lang="pt-BR" i="1" dirty="0" err="1" smtClean="0"/>
              <a:t>deployed</a:t>
            </a:r>
            <a:r>
              <a:rPr lang="pt-BR" dirty="0" smtClean="0"/>
              <a:t>) em um nodo</a:t>
            </a:r>
          </a:p>
          <a:p>
            <a:pPr lvl="1"/>
            <a:r>
              <a:rPr lang="pt-BR" dirty="0" smtClean="0"/>
              <a:t>Pode referir-se a um arquivo de configuração, a um arquivo executável, a um documento etc.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artefato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7" y="2357430"/>
            <a:ext cx="3742067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Especificação de utilização (</a:t>
            </a:r>
            <a:r>
              <a:rPr lang="pt-BR" sz="4000" i="1" dirty="0" err="1" smtClean="0"/>
              <a:t>deployment</a:t>
            </a:r>
            <a:r>
              <a:rPr lang="pt-BR" sz="4000" i="1" dirty="0" smtClean="0"/>
              <a:t> </a:t>
            </a:r>
            <a:r>
              <a:rPr lang="pt-BR" sz="4000" i="1" dirty="0" err="1" smtClean="0"/>
              <a:t>specification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artefato que especifica a configuração de outro artefato (ou conjunto de artefatos) para uma situação específica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especificação de utilização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500306"/>
            <a:ext cx="791421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Aparência do diagrama de objetos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2424122"/>
            <a:ext cx="90487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Manifestação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Relação que envolve um artefato e um elemento de modelagem (ou conjunto de elementos) </a:t>
            </a:r>
          </a:p>
          <a:p>
            <a:r>
              <a:rPr lang="pt-BR" dirty="0" smtClean="0"/>
              <a:t>Estabelece que o artefato corresponde a uma tradução concreta – implementação – desse elemento (ou conjunto de </a:t>
            </a:r>
            <a:r>
              <a:rPr lang="pt-BR" smtClean="0"/>
              <a:t>elementos)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manifestação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328" y="2428868"/>
            <a:ext cx="8451611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r>
              <a:rPr lang="pt-BR" sz="4400" dirty="0" smtClean="0"/>
              <a:t>Exemplo – </a:t>
            </a:r>
            <a:r>
              <a:rPr lang="pt-BR" sz="4400" dirty="0" err="1" smtClean="0"/>
              <a:t>Jogo-da-velha</a:t>
            </a:r>
            <a:r>
              <a:rPr lang="pt-BR" sz="4400" dirty="0" smtClean="0"/>
              <a:t> distribuído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1280" y="1108962"/>
            <a:ext cx="7498372" cy="5534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4 – Diagrama de temporização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</a:t>
            </a:r>
          </a:p>
          <a:p>
            <a:pPr lvl="1"/>
            <a:r>
              <a:rPr lang="pt-BR" dirty="0" smtClean="0"/>
              <a:t>Evolução de estado de objeto</a:t>
            </a:r>
          </a:p>
          <a:p>
            <a:pPr lvl="1"/>
            <a:r>
              <a:rPr lang="pt-BR" dirty="0" smtClean="0"/>
              <a:t>Interação entre objetos</a:t>
            </a:r>
          </a:p>
          <a:p>
            <a:r>
              <a:rPr lang="pt-BR" dirty="0" smtClean="0"/>
              <a:t>Com restrições temporais</a:t>
            </a:r>
          </a:p>
          <a:p>
            <a:pPr lvl="1"/>
            <a:r>
              <a:rPr lang="pt-BR" dirty="0" smtClean="0"/>
              <a:t>Associada à permanência nos estados</a:t>
            </a:r>
          </a:p>
          <a:p>
            <a:pPr lvl="1"/>
            <a:r>
              <a:rPr lang="pt-BR" dirty="0" smtClean="0"/>
              <a:t>Entre interações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Aparência do diagrama de temporização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000240"/>
            <a:ext cx="886137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000240"/>
            <a:ext cx="7715304" cy="411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Evolução de estados, com restrições temporais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74889"/>
            <a:ext cx="8290709" cy="308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Evolução de estados, com restrições temporais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777606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Comunicação entre objetos, com restrições temporais (+ evolução de estados)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071678"/>
            <a:ext cx="796829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Apresentação de quatro diagramas de UML, a serem usados no tratamento de “</a:t>
            </a:r>
            <a:r>
              <a:rPr lang="pt-BR" i="1" dirty="0" smtClean="0"/>
              <a:t>situações especiais</a:t>
            </a:r>
            <a:r>
              <a:rPr lang="pt-BR" dirty="0" smtClean="0"/>
              <a:t>” de modelagem</a:t>
            </a:r>
          </a:p>
          <a:p>
            <a:pPr marL="850392" lvl="1" indent="-457200"/>
            <a:r>
              <a:rPr lang="pt-BR" dirty="0" smtClean="0"/>
              <a:t>Diagrama de objetos</a:t>
            </a:r>
          </a:p>
          <a:p>
            <a:pPr marL="850392" lvl="1" indent="-457200"/>
            <a:r>
              <a:rPr lang="pt-BR" dirty="0" smtClean="0"/>
              <a:t>Diagrama de estrutura composta</a:t>
            </a:r>
          </a:p>
          <a:p>
            <a:pPr marL="850392" lvl="1" indent="-457200"/>
            <a:r>
              <a:rPr lang="pt-BR" dirty="0" smtClean="0"/>
              <a:t>Diagrama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diagram</a:t>
            </a:r>
            <a:r>
              <a:rPr lang="pt-BR" dirty="0" smtClean="0"/>
              <a:t>)</a:t>
            </a:r>
          </a:p>
          <a:p>
            <a:pPr marL="850392" lvl="1" indent="-457200"/>
            <a:r>
              <a:rPr lang="pt-BR" dirty="0" smtClean="0"/>
              <a:t>Diagrama de temporização</a:t>
            </a:r>
          </a:p>
          <a:p>
            <a:r>
              <a:rPr lang="pt-BR" dirty="0" smtClean="0"/>
              <a:t>Elementos sintáticos e semântica associada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Elementos sintáticos do diagrama de objetos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Objeto</a:t>
            </a:r>
          </a:p>
          <a:p>
            <a:r>
              <a:rPr lang="pt-BR" dirty="0" smtClean="0"/>
              <a:t>Ligação entre objetos (link)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os textos de referência da presente aula</a:t>
            </a:r>
          </a:p>
          <a:p>
            <a:pPr lvl="1"/>
            <a:r>
              <a:rPr lang="pt-BR" dirty="0" smtClean="0"/>
              <a:t>Capítulos 10, </a:t>
            </a:r>
            <a:r>
              <a:rPr lang="pt-BR" i="1" dirty="0" smtClean="0"/>
              <a:t>Os outros diagramas de interação de UML</a:t>
            </a:r>
            <a:r>
              <a:rPr lang="pt-BR" dirty="0" smtClean="0"/>
              <a:t>, (seção 10.1), 11, </a:t>
            </a:r>
            <a:r>
              <a:rPr lang="pt-BR" i="1" dirty="0" smtClean="0"/>
              <a:t>Quatro diagramas de UML para modelagem estrutural</a:t>
            </a:r>
            <a:r>
              <a:rPr lang="pt-BR" dirty="0" smtClean="0"/>
              <a:t>, (seções 11.2 e 11.4) e 12, </a:t>
            </a:r>
            <a:r>
              <a:rPr lang="pt-BR" i="1" dirty="0" smtClean="0"/>
              <a:t>Suporte ao desenvolvimento baseado em componentes</a:t>
            </a:r>
            <a:r>
              <a:rPr lang="pt-BR" dirty="0" smtClean="0"/>
              <a:t>, (seção 12.3) 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Font typeface="Wingdings 2" pitchFamily="18" charset="2"/>
              <a:buChar char=""/>
            </a:pPr>
            <a:endParaRPr lang="pt-BR" sz="1200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</a:t>
            </a:r>
            <a:r>
              <a:rPr lang="pt-BR" sz="2400" dirty="0" smtClean="0"/>
              <a:t>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Instância de uma classe previamente inserida em um diagrama de classes</a:t>
            </a:r>
          </a:p>
          <a:p>
            <a:r>
              <a:rPr lang="pt-BR" dirty="0" smtClean="0"/>
              <a:t>Pode ser representado com ou sem explicitação dos valores dos atributos no instante modelado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4163" y="2000240"/>
            <a:ext cx="34956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429000"/>
            <a:ext cx="730066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Ligação (</a:t>
            </a:r>
            <a:r>
              <a:rPr lang="pt-BR" i="1" dirty="0" smtClean="0"/>
              <a:t>link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Conecta dois objetos</a:t>
            </a:r>
          </a:p>
          <a:p>
            <a:r>
              <a:rPr lang="pt-BR" dirty="0" smtClean="0"/>
              <a:t>Materialização dos relacionamentos de agregação, composição e associação estabelecidos entre classes</a:t>
            </a:r>
          </a:p>
          <a:p>
            <a:r>
              <a:rPr lang="pt-BR" dirty="0" smtClean="0"/>
              <a:t>Representada por uma linha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1066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destaque à presença de uma instância de </a:t>
            </a:r>
            <a:r>
              <a:rPr lang="pt-BR" sz="4000" dirty="0" err="1" smtClean="0"/>
              <a:t>JogadorHumano</a:t>
            </a:r>
            <a:r>
              <a:rPr lang="pt-BR" sz="4000" dirty="0" smtClean="0"/>
              <a:t>, e outra de </a:t>
            </a:r>
            <a:r>
              <a:rPr lang="pt-BR" sz="4000" dirty="0" err="1" smtClean="0"/>
              <a:t>JogadorAutomatico</a:t>
            </a:r>
            <a:r>
              <a:rPr lang="pt-BR" sz="4000" dirty="0" smtClean="0"/>
              <a:t>, na opção usuário contra programa (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024" y="3714752"/>
            <a:ext cx="8738293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474</TotalTime>
  <Words>1375</Words>
  <Application>Microsoft Office PowerPoint</Application>
  <PresentationFormat>Apresentação na tela (4:3)</PresentationFormat>
  <Paragraphs>199</Paragraphs>
  <Slides>50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50</vt:i4>
      </vt:variant>
    </vt:vector>
  </HeadingPairs>
  <TitlesOfParts>
    <vt:vector size="51" baseType="lpstr">
      <vt:lpstr>Fluxo</vt:lpstr>
      <vt:lpstr>Diagramas de objetos, de estrutura composta, de utilização (deployment) e de temporização</vt:lpstr>
      <vt:lpstr>Objetivo</vt:lpstr>
      <vt:lpstr>1 – Diagrama de objetos</vt:lpstr>
      <vt:lpstr>Aparência do diagrama de objetos</vt:lpstr>
      <vt:lpstr>Elementos sintáticos do diagrama de objetos</vt:lpstr>
      <vt:lpstr>Objeto</vt:lpstr>
      <vt:lpstr>Representação de objeto</vt:lpstr>
      <vt:lpstr>Ligação (link)</vt:lpstr>
      <vt:lpstr>Exemplo – destaque à presença de uma instância de JogadorHumano, e outra de JogadorAutomatico, na opção usuário contra programa (Jogo-da-velha)</vt:lpstr>
      <vt:lpstr>2 – Diagrama de estrutura composta</vt:lpstr>
      <vt:lpstr>Aparência do diagrama de estrutura composta</vt:lpstr>
      <vt:lpstr>Aparência do diagrama de estrutura composta</vt:lpstr>
      <vt:lpstr>Elementos sintáticos do diagrama de estrutura composta</vt:lpstr>
      <vt:lpstr>Classificador estruturado</vt:lpstr>
      <vt:lpstr>Representação de classificador estruturado</vt:lpstr>
      <vt:lpstr>Porto</vt:lpstr>
      <vt:lpstr>Representação de porto</vt:lpstr>
      <vt:lpstr>Exemplo de modelagem de composição de instâncias </vt:lpstr>
      <vt:lpstr>Colaboração</vt:lpstr>
      <vt:lpstr>Representação de colaboração</vt:lpstr>
      <vt:lpstr>Uso de colaboração</vt:lpstr>
      <vt:lpstr>Representação de uso de colaboração</vt:lpstr>
      <vt:lpstr>Exemplo de modelagem de arranjo funcional – padrão de projeto Decorador</vt:lpstr>
      <vt:lpstr>Exemplo de modelagem de arranjo funcional – padrão de projeto Decorador</vt:lpstr>
      <vt:lpstr>Exemplo de modelagem de arranjo funcional – padrão de projeto Decorador</vt:lpstr>
      <vt:lpstr>Exemplo de modelagem de arranjo funcional – padrão de projeto Decorador</vt:lpstr>
      <vt:lpstr>Exemplo de modelagem de arranjo funcional – padrão de projeto Decorador</vt:lpstr>
      <vt:lpstr>3 – Diagrama de utilização (deployment diagram)</vt:lpstr>
      <vt:lpstr>Aparência do diagrama de utilização</vt:lpstr>
      <vt:lpstr>Elementos sintáticos do diagrama de utilização</vt:lpstr>
      <vt:lpstr>Nodo e instância de nodo</vt:lpstr>
      <vt:lpstr>Representação de nodo e de instância de nodo</vt:lpstr>
      <vt:lpstr>Ligação (entre instâncias de nodos)</vt:lpstr>
      <vt:lpstr>Instância de componente</vt:lpstr>
      <vt:lpstr>Representação de instância de componente</vt:lpstr>
      <vt:lpstr>Artefato</vt:lpstr>
      <vt:lpstr>Representação de artefato</vt:lpstr>
      <vt:lpstr>Especificação de utilização (deployment specification)</vt:lpstr>
      <vt:lpstr>Representação de especificação de utilização</vt:lpstr>
      <vt:lpstr>Manifestação</vt:lpstr>
      <vt:lpstr>Representação de manifestação</vt:lpstr>
      <vt:lpstr>Exemplo – Jogo-da-velha distribuído</vt:lpstr>
      <vt:lpstr>4 – Diagrama de temporização</vt:lpstr>
      <vt:lpstr>Aparência do diagrama de temporização</vt:lpstr>
      <vt:lpstr>Objeto</vt:lpstr>
      <vt:lpstr>Evolução de estados, com restrições temporais</vt:lpstr>
      <vt:lpstr>Evolução de estados, com restrições temporais</vt:lpstr>
      <vt:lpstr>Comunicação entre objetos, com restrições temporais (+ evolução de estados)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45</cp:revision>
  <dcterms:created xsi:type="dcterms:W3CDTF">2009-09-16T15:02:40Z</dcterms:created>
  <dcterms:modified xsi:type="dcterms:W3CDTF">2009-11-04T13:41:20Z</dcterms:modified>
</cp:coreProperties>
</file>