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73" r:id="rId2"/>
    <p:sldId id="274" r:id="rId3"/>
    <p:sldId id="298" r:id="rId4"/>
    <p:sldId id="275" r:id="rId5"/>
    <p:sldId id="276" r:id="rId6"/>
    <p:sldId id="293" r:id="rId7"/>
    <p:sldId id="258" r:id="rId8"/>
    <p:sldId id="259" r:id="rId9"/>
    <p:sldId id="260" r:id="rId10"/>
    <p:sldId id="277" r:id="rId11"/>
    <p:sldId id="278" r:id="rId12"/>
    <p:sldId id="261" r:id="rId13"/>
    <p:sldId id="262" r:id="rId14"/>
    <p:sldId id="279" r:id="rId15"/>
    <p:sldId id="263" r:id="rId16"/>
    <p:sldId id="264" r:id="rId17"/>
    <p:sldId id="265" r:id="rId18"/>
    <p:sldId id="266" r:id="rId19"/>
    <p:sldId id="267" r:id="rId20"/>
    <p:sldId id="280" r:id="rId21"/>
    <p:sldId id="268" r:id="rId22"/>
    <p:sldId id="269" r:id="rId23"/>
    <p:sldId id="270" r:id="rId24"/>
    <p:sldId id="271" r:id="rId25"/>
    <p:sldId id="272" r:id="rId26"/>
    <p:sldId id="281" r:id="rId27"/>
    <p:sldId id="282" r:id="rId28"/>
    <p:sldId id="294" r:id="rId29"/>
    <p:sldId id="295" r:id="rId30"/>
    <p:sldId id="296" r:id="rId31"/>
    <p:sldId id="297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00" autoAdjust="0"/>
  </p:normalViewPr>
  <p:slideViewPr>
    <p:cSldViewPr>
      <p:cViewPr varScale="1">
        <p:scale>
          <a:sx n="89" d="100"/>
          <a:sy n="89" d="100"/>
        </p:scale>
        <p:origin x="-103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7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7.4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7.5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7.6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7.2.1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7.2.2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7.2.3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7, seção 7.3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6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Dinâmica de navegação entre janelas com diagrama de máquina de estados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Definição do conjunto de janelas da aplicação</a:t>
            </a:r>
          </a:p>
          <a:p>
            <a:pPr lvl="0"/>
            <a:r>
              <a:rPr lang="pt-BR" dirty="0" smtClean="0"/>
              <a:t>Associação de um estado para cada janela (representando a janela ativa)</a:t>
            </a:r>
          </a:p>
          <a:p>
            <a:pPr lvl="0"/>
            <a:r>
              <a:rPr lang="pt-BR" dirty="0" smtClean="0"/>
              <a:t>Identificação das transições, que definem os percursos possíveis entre janelas</a:t>
            </a:r>
          </a:p>
          <a:p>
            <a:r>
              <a:rPr lang="pt-BR" dirty="0" smtClean="0"/>
              <a:t>Complementação dos diagramas com guardas e ações, quando necessário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Dinâmica de navegação entre janelas com diagrama de máquina de estados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Como não se trata da modelagem de estados de uma classe, mas uma modelagem da dinâmica do sistema, a rotulagem das transições, quando julgada necessária, não corresponde necessariamente a métodos</a:t>
            </a:r>
          </a:p>
          <a:p>
            <a:pPr lvl="0"/>
            <a:r>
              <a:rPr lang="pt-BR" dirty="0" smtClean="0"/>
              <a:t>O desenvolvedor pode optar por não rotular as transições, deixando essa informação para ser inserida no refinamento de casos de uso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modelagem </a:t>
            </a:r>
            <a:r>
              <a:rPr lang="pt-BR" sz="4000" dirty="0" smtClean="0">
                <a:latin typeface="Times New Roman"/>
                <a:cs typeface="Times New Roman"/>
              </a:rPr>
              <a:t>→</a:t>
            </a:r>
            <a:r>
              <a:rPr lang="pt-BR" sz="4000" dirty="0" smtClean="0"/>
              <a:t> janelas do </a:t>
            </a:r>
            <a:r>
              <a:rPr lang="pt-BR" sz="4000" dirty="0" err="1" smtClean="0"/>
              <a:t>Jogo-da-velha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25211"/>
            <a:ext cx="7460914" cy="460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2 – Destaque de arranjos estruturais 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Há detalhes estruturais que não ficam suficientemente explícitos em diagrama de classes </a:t>
            </a:r>
          </a:p>
          <a:p>
            <a:r>
              <a:rPr lang="pt-BR" dirty="0" smtClean="0"/>
              <a:t>Há decisões de projeto que estabelecem vínculos entre classes e que não ficam evidentes em uma modelagem estrutural baseada apenas em diagrama de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2 – Destaque de arranjos estruturais 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Situações tratadas</a:t>
            </a:r>
          </a:p>
          <a:p>
            <a:pPr lvl="1"/>
            <a:r>
              <a:rPr lang="pt-BR" dirty="0" smtClean="0"/>
              <a:t>Destaque do relacionamento entre objetos</a:t>
            </a:r>
          </a:p>
          <a:p>
            <a:pPr lvl="1"/>
            <a:r>
              <a:rPr lang="pt-BR" dirty="0" smtClean="0"/>
              <a:t>Destaque de vínculos de composição</a:t>
            </a:r>
          </a:p>
          <a:p>
            <a:pPr lvl="1"/>
            <a:r>
              <a:rPr lang="pt-BR" dirty="0" smtClean="0"/>
              <a:t>Destaque de arranjos funcionais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Destaque do relacionamento entre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Explicitar um conjunto de instâncias existente em algum momento da execução do programa e a interligação entre elas</a:t>
            </a:r>
          </a:p>
          <a:p>
            <a:r>
              <a:rPr lang="pt-BR" dirty="0" smtClean="0"/>
              <a:t>Para chamar a atenção sobre algum aspecto do projeto não tão claro no diagrama de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destaque de relacionamento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4214818"/>
            <a:ext cx="7643866" cy="1991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3805" y="2000240"/>
            <a:ext cx="7237219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Destaque de vínculos de composição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estrutura composta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para representar relacionamentos de composição e de agregação com detalhes que não são adequadamente tratadas nem pelo diagrama de classes e nem pelo de objetos</a:t>
            </a:r>
          </a:p>
          <a:p>
            <a:r>
              <a:rPr lang="pt-BR" dirty="0" smtClean="0"/>
              <a:t>Além da vinculação dos objetos, é possível estabelecer por meio de que interfaces eles interagem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destaque de vínculo de composição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85992"/>
            <a:ext cx="787169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Destaque de arranjos funcionais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estrutura composta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para especificar arranjos funcionais reusáveis</a:t>
            </a:r>
          </a:p>
          <a:p>
            <a:r>
              <a:rPr lang="pt-BR" dirty="0" smtClean="0"/>
              <a:t>Com os elementos sintáticos colaboração e uso de colaboração</a:t>
            </a:r>
          </a:p>
          <a:p>
            <a:r>
              <a:rPr lang="pt-BR" dirty="0" smtClean="0"/>
              <a:t>Útil para destacar a presença de padrões de projeto em uma modelagem (informação não representável em diagrama de classes)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sexta etapa da metodologia de modelagem</a:t>
            </a:r>
          </a:p>
          <a:p>
            <a:pPr lvl="1"/>
            <a:r>
              <a:rPr lang="pt-BR" dirty="0" smtClean="0"/>
              <a:t>Etapa 6 – Destaque de situações especiais na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Arranjo funcional na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Consiste na distribuição das responsabilidades referentes a uma funcionalidade entre um conjunto de elementos</a:t>
            </a:r>
          </a:p>
          <a:p>
            <a:r>
              <a:rPr lang="pt-BR" dirty="0" smtClean="0"/>
              <a:t>Colaboração pode ser usada para especificar o conjunto de elementos envolvidos no arranjo, suas ligações e suas responsabilidades</a:t>
            </a:r>
          </a:p>
          <a:p>
            <a:r>
              <a:rPr lang="pt-BR" dirty="0" smtClean="0"/>
              <a:t>A ocorrência de um arranjo é feita por meio de usos de colaboração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err="1" smtClean="0"/>
              <a:t>Exempo</a:t>
            </a:r>
            <a:r>
              <a:rPr lang="pt-BR" sz="4000" dirty="0" smtClean="0"/>
              <a:t> de arranjo funcional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padrão de projeto Estado (</a:t>
            </a:r>
            <a:r>
              <a:rPr lang="pt-BR" sz="4000" dirty="0" err="1" smtClean="0"/>
              <a:t>State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7" y="2000240"/>
            <a:ext cx="6227275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Destaque de detalhes da implementação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para destacar elementos que comporão a instalação do programa </a:t>
            </a:r>
          </a:p>
          <a:p>
            <a:r>
              <a:rPr lang="pt-BR" dirty="0" smtClean="0"/>
              <a:t>A modelagem referente à instalação não está associada ao paradigma de orientação a objetos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Detalhes da implementação – etapas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Identificar que elementos comporão a instalação do programa</a:t>
            </a:r>
          </a:p>
          <a:p>
            <a:pPr lvl="1"/>
            <a:r>
              <a:rPr lang="pt-BR" dirty="0" smtClean="0"/>
              <a:t>Ligado às soluções tecnológicas adotadas</a:t>
            </a:r>
          </a:p>
          <a:p>
            <a:pPr lvl="0"/>
            <a:r>
              <a:rPr lang="pt-BR" dirty="0" smtClean="0"/>
              <a:t>Inserir esses elementos em diagrama de utilização</a:t>
            </a:r>
          </a:p>
          <a:p>
            <a:pPr lvl="0"/>
            <a:r>
              <a:rPr lang="pt-BR" dirty="0" smtClean="0"/>
              <a:t>Estabelecer os relacionamentos entre eles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Exemplo – elementos do </a:t>
            </a:r>
            <a:r>
              <a:rPr lang="pt-BR" sz="4000" dirty="0" err="1" smtClean="0"/>
              <a:t>Jogo-da-velha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357430"/>
            <a:ext cx="75092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4 – Destaque de restrições temporais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Diagramas de temporização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para destacar as restrições temporais </a:t>
            </a:r>
          </a:p>
          <a:p>
            <a:r>
              <a:rPr lang="pt-BR" dirty="0" smtClean="0"/>
              <a:t>Restrições temporais são associadas à permanência em estados ou ao período entre interações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5400" dirty="0" smtClean="0"/>
              <a:t>Restrições temporais – etapas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pt-BR" dirty="0" smtClean="0"/>
              <a:t>Identificar restrições temporais na especificação de requisitos</a:t>
            </a:r>
          </a:p>
          <a:p>
            <a:pPr lvl="0"/>
            <a:r>
              <a:rPr lang="pt-BR" dirty="0" smtClean="0"/>
              <a:t>Identificar em que casos de uso ocorrem</a:t>
            </a:r>
          </a:p>
          <a:p>
            <a:pPr lvl="0"/>
            <a:r>
              <a:rPr lang="pt-BR" dirty="0" smtClean="0"/>
              <a:t>Incluir os objetos envolvidos em cada situação identificada </a:t>
            </a:r>
          </a:p>
          <a:p>
            <a:r>
              <a:rPr lang="pt-BR" dirty="0" smtClean="0"/>
              <a:t>Identificar as transições de estado e inserir os estados nos objetos </a:t>
            </a:r>
          </a:p>
          <a:p>
            <a:pPr lvl="1"/>
            <a:r>
              <a:rPr lang="pt-BR" dirty="0" smtClean="0"/>
              <a:t>Transições decorrentes da execução dos métodos envolvidos</a:t>
            </a:r>
          </a:p>
          <a:p>
            <a:pPr lvl="1"/>
            <a:r>
              <a:rPr lang="pt-BR" dirty="0" smtClean="0"/>
              <a:t>A partir dos diagramas de máquina de estados</a:t>
            </a:r>
          </a:p>
          <a:p>
            <a:pPr lvl="0"/>
            <a:r>
              <a:rPr lang="pt-BR" dirty="0" smtClean="0"/>
              <a:t>Incluir as mensagens trocadas </a:t>
            </a:r>
          </a:p>
          <a:p>
            <a:pPr lvl="1"/>
            <a:r>
              <a:rPr lang="pt-BR" dirty="0" smtClean="0"/>
              <a:t>A partir da modelagem de casos de uso com diagramas de interação</a:t>
            </a:r>
          </a:p>
          <a:p>
            <a:pPr lvl="0"/>
            <a:r>
              <a:rPr lang="pt-BR" dirty="0" smtClean="0"/>
              <a:t>Completar cada diagrama de temporização com as restrições temporais entre interações ou durante a permanência em estados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modelagem de restrição temporal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8474916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sexta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1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Primeira modelagem estrutural e dinâmica de sistema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dirty="0" smtClean="0"/>
              <a:t>Etapa 2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Identificação de atributos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dirty="0" smtClean="0"/>
              <a:t>Etapa 3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Refinamento dos casos de uso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dirty="0" smtClean="0"/>
              <a:t>Etapa 4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de estados</a:t>
            </a:r>
          </a:p>
          <a:p>
            <a:r>
              <a:rPr lang="pt-BR" dirty="0" smtClean="0"/>
              <a:t>Etapa 5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do domínio da solução computacional</a:t>
            </a:r>
          </a:p>
          <a:p>
            <a:r>
              <a:rPr lang="pt-BR" dirty="0" smtClean="0"/>
              <a:t>Etapa 6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Destaque de situações especiais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pt-BR" sz="4000" dirty="0" smtClean="0"/>
              <a:t>Sumário da sexta etapa do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52550"/>
            <a:ext cx="8072494" cy="493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máquina de estados</a:t>
            </a:r>
          </a:p>
          <a:p>
            <a:r>
              <a:rPr lang="pt-BR" dirty="0" smtClean="0"/>
              <a:t>Diagrama de objetos</a:t>
            </a:r>
          </a:p>
          <a:p>
            <a:r>
              <a:rPr lang="pt-BR" dirty="0" smtClean="0"/>
              <a:t>Diagrama de estrutura composta</a:t>
            </a:r>
          </a:p>
          <a:p>
            <a:r>
              <a:rPr lang="pt-BR" dirty="0" smtClean="0"/>
              <a:t>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</a:t>
            </a:r>
          </a:p>
          <a:p>
            <a:r>
              <a:rPr lang="pt-BR" dirty="0" smtClean="0"/>
              <a:t>Diagrama de temporização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sz="2600" dirty="0" smtClean="0"/>
              <a:t>Etapa 6 do processo de modelagem </a:t>
            </a:r>
            <a:r>
              <a:rPr lang="pt-BR" sz="2600" dirty="0" smtClean="0">
                <a:latin typeface="Times New Roman"/>
                <a:cs typeface="Times New Roman"/>
              </a:rPr>
              <a:t>→ </a:t>
            </a:r>
            <a:r>
              <a:rPr lang="pt-BR" sz="2600" dirty="0" smtClean="0"/>
              <a:t>Destaque de situações especiais na modelagem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 Modelagem da dinâmica de interfaces gráficas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arranjos estruturais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detalhes da implementação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restrições temporais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7, </a:t>
            </a:r>
            <a:r>
              <a:rPr lang="pt-BR" i="1" dirty="0" smtClean="0"/>
              <a:t>Destaque de </a:t>
            </a:r>
            <a:r>
              <a:rPr lang="pt-BR" i="1" dirty="0" smtClean="0"/>
              <a:t>situações especiais na modelagem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anteriores: aplicar os procedimentos apresentados</a:t>
            </a:r>
          </a:p>
          <a:p>
            <a:pPr>
              <a:buNone/>
            </a:pPr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</a:t>
            </a:r>
            <a:r>
              <a:rPr lang="pt-BR" sz="2400" dirty="0" smtClean="0"/>
              <a:t>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6 – Destaque de situações especiais na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08164"/>
          </a:xfrm>
        </p:spPr>
        <p:txBody>
          <a:bodyPr>
            <a:normAutofit/>
          </a:bodyPr>
          <a:lstStyle/>
          <a:p>
            <a:r>
              <a:rPr lang="pt-BR" dirty="0" smtClean="0"/>
              <a:t>Situações que fogem da linearidade das etapas anteriores</a:t>
            </a:r>
          </a:p>
          <a:p>
            <a:pPr lvl="1"/>
            <a:r>
              <a:rPr lang="pt-BR" dirty="0" smtClean="0"/>
              <a:t>Por não terem uma correspondência direta com o paradigma de orientação a objetos  OU</a:t>
            </a:r>
          </a:p>
          <a:p>
            <a:pPr lvl="1"/>
            <a:r>
              <a:rPr lang="pt-BR" dirty="0" smtClean="0"/>
              <a:t>Por serem destaques julgados importantes pelo desenvolvedor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6 – Destaque de situações especiais na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208164"/>
          </a:xfrm>
        </p:spPr>
        <p:txBody>
          <a:bodyPr>
            <a:normAutofit/>
          </a:bodyPr>
          <a:lstStyle/>
          <a:p>
            <a:r>
              <a:rPr lang="pt-BR" dirty="0" smtClean="0"/>
              <a:t>Situações tratadas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Modelagem da dinâmica de interfaces gráficas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arranjos estruturais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detalhes da implementação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Destaque de restrições temporais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>
            <a:noAutofit/>
          </a:bodyPr>
          <a:lstStyle/>
          <a:p>
            <a:r>
              <a:rPr lang="pt-BR" sz="4000" dirty="0" smtClean="0"/>
              <a:t>Inserção da sexta etapa no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935" y="1571612"/>
            <a:ext cx="8897221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1 – Modelagem da dinâmica de interfaces gráficas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Foco em definir a navegação  entre o conjunto de janelas ou telas da interface gráfica</a:t>
            </a:r>
          </a:p>
          <a:p>
            <a:r>
              <a:rPr lang="pt-BR" dirty="0" smtClean="0"/>
              <a:t>Diferente de selecionar uma opção tecnológica para a implementação de interface gráfica e identificar classes e casos de uso em torno dessa opção, como tratado na etapa 5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 gráficas 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Não há um diagrama de UML voltado especificamente para tratar a abertura e fechamento de janelas ao longo da execução de um programa orientado a objetos</a:t>
            </a:r>
          </a:p>
          <a:p>
            <a:r>
              <a:rPr lang="pt-BR" dirty="0" smtClean="0"/>
              <a:t>Alternativa: diagrama de máquina de estados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Dinâmica de navegação entre janelas com diagrama de máquina de estados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Cada estado corresponde a uma das janelas estar ativa</a:t>
            </a:r>
          </a:p>
          <a:p>
            <a:r>
              <a:rPr lang="pt-BR" dirty="0" smtClean="0"/>
              <a:t>O percurso de transições representaria as </a:t>
            </a:r>
            <a:r>
              <a:rPr lang="pt-BR" dirty="0" err="1" smtClean="0"/>
              <a:t>sequências</a:t>
            </a:r>
            <a:r>
              <a:rPr lang="pt-BR" dirty="0" smtClean="0"/>
              <a:t> de janelas que um usuário poderia acessar em uma execução do programa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236</TotalTime>
  <Words>1260</Words>
  <Application>Microsoft Office PowerPoint</Application>
  <PresentationFormat>Apresentação na tela (4:3)</PresentationFormat>
  <Paragraphs>162</Paragraphs>
  <Slides>31</Slides>
  <Notes>12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Fluxo</vt:lpstr>
      <vt:lpstr>Metodologia de modelagem etapa 6</vt:lpstr>
      <vt:lpstr>Objetivo</vt:lpstr>
      <vt:lpstr>Diagramas UML usados</vt:lpstr>
      <vt:lpstr>Etapa 6 – Destaque de situações especiais na modelagem</vt:lpstr>
      <vt:lpstr>Etapa 6 – Destaque de situações especiais na modelagem</vt:lpstr>
      <vt:lpstr>Inserção da sexta etapa no processo de modelagem</vt:lpstr>
      <vt:lpstr>1 – Modelagem da dinâmica de interfaces gráficas</vt:lpstr>
      <vt:lpstr>Interfaces gráficas e UML</vt:lpstr>
      <vt:lpstr>Dinâmica de navegação entre janelas com diagrama de máquina de estados</vt:lpstr>
      <vt:lpstr>Dinâmica de navegação entre janelas com diagrama de máquina de estados</vt:lpstr>
      <vt:lpstr>Dinâmica de navegação entre janelas com diagrama de máquina de estados</vt:lpstr>
      <vt:lpstr>Exemplo de modelagem → janelas do Jogo-da-velha</vt:lpstr>
      <vt:lpstr>2 – Destaque de arranjos estruturais </vt:lpstr>
      <vt:lpstr>2 – Destaque de arranjos estruturais </vt:lpstr>
      <vt:lpstr>Destaque do relacionamento entre objetos</vt:lpstr>
      <vt:lpstr>Exemplo de destaque de relacionamento</vt:lpstr>
      <vt:lpstr>Destaque de vínculos de composição</vt:lpstr>
      <vt:lpstr>Exemplo de destaque de vínculo de composição</vt:lpstr>
      <vt:lpstr>Destaque de arranjos funcionais</vt:lpstr>
      <vt:lpstr>Arranjo funcional na modelagem</vt:lpstr>
      <vt:lpstr>Exempo de arranjo funcional → padrão de projeto Estado (State)</vt:lpstr>
      <vt:lpstr>3 – Destaque de detalhes da implementação</vt:lpstr>
      <vt:lpstr>Detalhes da implementação – etapas</vt:lpstr>
      <vt:lpstr>Exemplo – elementos do Jogo-da-velha</vt:lpstr>
      <vt:lpstr>4 – Destaque de restrições temporais</vt:lpstr>
      <vt:lpstr>Restrições temporais – etapas</vt:lpstr>
      <vt:lpstr>Exemplo de modelagem de restrição temporal</vt:lpstr>
      <vt:lpstr>Resultados parciais após a sexta etapa do processo de modelagem</vt:lpstr>
      <vt:lpstr>Sumário da sexta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29</cp:revision>
  <dcterms:created xsi:type="dcterms:W3CDTF">2009-09-16T15:02:40Z</dcterms:created>
  <dcterms:modified xsi:type="dcterms:W3CDTF">2009-11-04T13:44:14Z</dcterms:modified>
</cp:coreProperties>
</file>