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8"/>
  </p:notesMasterIdLst>
  <p:sldIdLst>
    <p:sldId id="273" r:id="rId2"/>
    <p:sldId id="274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77" r:id="rId12"/>
    <p:sldId id="278" r:id="rId13"/>
    <p:sldId id="265" r:id="rId14"/>
    <p:sldId id="280" r:id="rId15"/>
    <p:sldId id="279" r:id="rId16"/>
    <p:sldId id="281" r:id="rId17"/>
    <p:sldId id="266" r:id="rId18"/>
    <p:sldId id="283" r:id="rId19"/>
    <p:sldId id="284" r:id="rId20"/>
    <p:sldId id="282" r:id="rId21"/>
    <p:sldId id="285" r:id="rId22"/>
    <p:sldId id="267" r:id="rId23"/>
    <p:sldId id="286" r:id="rId24"/>
    <p:sldId id="287" r:id="rId25"/>
    <p:sldId id="275" r:id="rId26"/>
    <p:sldId id="276" r:id="rId27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06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9A7246-3C36-4CF3-9D04-F7E10F9B768F}" type="datetimeFigureOut">
              <a:rPr lang="pt-BR" smtClean="0"/>
              <a:pPr/>
              <a:t>04/11/2009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6ED16BF-9D7B-47B4-B57B-C8C9C5B0F82A}" type="slidenum">
              <a:rPr lang="pt-BR" smtClean="0"/>
              <a:pPr/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pt-BR" dirty="0" smtClean="0"/>
              <a:t>Aula baseada no capítulo 12 do livro</a:t>
            </a:r>
          </a:p>
          <a:p>
            <a:r>
              <a:rPr lang="pt-BR" dirty="0" smtClean="0"/>
              <a:t>SILVA, Ricardo P. e. </a:t>
            </a:r>
            <a:r>
              <a:rPr lang="pt-BR" b="1" dirty="0" smtClean="0"/>
              <a:t>Como modelar com UML 2</a:t>
            </a:r>
            <a:r>
              <a:rPr lang="pt-BR" dirty="0" smtClean="0"/>
              <a:t>. Florianópolis, SC: Visual Books, 2009. 320p.</a:t>
            </a: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ED16BF-9D7B-47B4-B57B-C8C9C5B0F82A}" type="slidenum">
              <a:rPr lang="pt-BR" smtClean="0"/>
              <a:pPr/>
              <a:t>1</a:t>
            </a:fld>
            <a:endParaRPr lang="pt-B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ED16BF-9D7B-47B4-B57B-C8C9C5B0F82A}" type="slidenum">
              <a:rPr lang="pt-BR" smtClean="0"/>
              <a:pPr/>
              <a:t>7</a:t>
            </a:fld>
            <a:endParaRPr lang="pt-BR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ED16BF-9D7B-47B4-B57B-C8C9C5B0F82A}" type="slidenum">
              <a:rPr lang="pt-BR" smtClean="0"/>
              <a:pPr/>
              <a:t>8</a:t>
            </a:fld>
            <a:endParaRPr lang="pt-BR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pt-BR" dirty="0" smtClean="0"/>
              <a:t>Ver capítulo 12, seção 12.1</a:t>
            </a:r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ED16BF-9D7B-47B4-B57B-C8C9C5B0F82A}" type="slidenum">
              <a:rPr lang="pt-BR" smtClean="0"/>
              <a:pPr/>
              <a:t>9</a:t>
            </a:fld>
            <a:endParaRPr lang="pt-BR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dirty="0" smtClean="0"/>
              <a:t>Ver capítulo 12, seção 12.1.1</a:t>
            </a: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ED16BF-9D7B-47B4-B57B-C8C9C5B0F82A}" type="slidenum">
              <a:rPr lang="pt-BR" smtClean="0"/>
              <a:pPr/>
              <a:t>10</a:t>
            </a:fld>
            <a:endParaRPr lang="pt-BR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dirty="0" smtClean="0"/>
              <a:t>Ver capítulo 12, seção 12.1.2</a:t>
            </a: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ED16BF-9D7B-47B4-B57B-C8C9C5B0F82A}" type="slidenum">
              <a:rPr lang="pt-BR" smtClean="0"/>
              <a:pPr/>
              <a:t>13</a:t>
            </a:fld>
            <a:endParaRPr lang="pt-BR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dirty="0" smtClean="0"/>
              <a:t>Ver capítulo 12, seção 12.2</a:t>
            </a: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ED16BF-9D7B-47B4-B57B-C8C9C5B0F82A}" type="slidenum">
              <a:rPr lang="pt-BR" smtClean="0"/>
              <a:pPr/>
              <a:t>16</a:t>
            </a:fld>
            <a:endParaRPr lang="pt-BR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dirty="0" smtClean="0"/>
              <a:t>Ver capítulo 12, seção 12.2.3</a:t>
            </a: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ED16BF-9D7B-47B4-B57B-C8C9C5B0F82A}" type="slidenum">
              <a:rPr lang="pt-BR" smtClean="0"/>
              <a:pPr/>
              <a:t>17</a:t>
            </a:fld>
            <a:endParaRPr lang="pt-BR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dirty="0" smtClean="0"/>
              <a:t>Ver capítulo 12, seção 12.3</a:t>
            </a: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ED16BF-9D7B-47B4-B57B-C8C9C5B0F82A}" type="slidenum">
              <a:rPr lang="pt-BR" smtClean="0"/>
              <a:pPr/>
              <a:t>21</a:t>
            </a:fld>
            <a:endParaRPr lang="pt-B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ítulo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17" name="Subtítulo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pt-BR" smtClean="0"/>
              <a:t>Clique para editar o estilo do subtítulo mestre</a:t>
            </a:r>
            <a:endParaRPr kumimoji="0" lang="en-US"/>
          </a:p>
        </p:txBody>
      </p:sp>
      <p:sp>
        <p:nvSpPr>
          <p:cNvPr id="30" name="Espaço Reservado para Data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F875BF-D383-462F-A114-DC611053884C}" type="datetime1">
              <a:rPr lang="pt-BR" smtClean="0"/>
              <a:pPr/>
              <a:t>04/11/2009</a:t>
            </a:fld>
            <a:endParaRPr lang="pt-BR"/>
          </a:p>
        </p:txBody>
      </p:sp>
      <p:sp>
        <p:nvSpPr>
          <p:cNvPr id="19" name="Espaço Reservado para Rodapé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  <p:sp>
        <p:nvSpPr>
          <p:cNvPr id="27" name="Espaço Reservado para Número de Slide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1D3216-C125-4F6E-B047-5FFFB94B9002}" type="datetime1">
              <a:rPr lang="pt-BR" smtClean="0"/>
              <a:pPr/>
              <a:t>04/11/2009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49DB6B-BD14-4333-917E-169BC12A58F3}" type="datetime1">
              <a:rPr lang="pt-BR" smtClean="0"/>
              <a:pPr/>
              <a:t>04/11/2009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53AA3-0E3D-418C-A30B-419526A9B164}" type="datetime1">
              <a:rPr lang="pt-BR" smtClean="0"/>
              <a:pPr/>
              <a:t>04/11/2009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6715140" y="6357958"/>
            <a:ext cx="1995478" cy="365125"/>
          </a:xfrm>
        </p:spPr>
        <p:txBody>
          <a:bodyPr/>
          <a:lstStyle>
            <a:lvl1pPr algn="r">
              <a:defRPr/>
            </a:lvl1pPr>
          </a:lstStyle>
          <a:p>
            <a:r>
              <a:rPr lang="pt-BR" smtClean="0"/>
              <a:t>© Ricardo Pereira e Silva</a:t>
            </a:r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D2ECE-4E55-4CE3-AECA-23A8A63BD7DE}" type="datetime1">
              <a:rPr lang="pt-BR" smtClean="0"/>
              <a:pPr/>
              <a:t>04/11/2009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C2D1A-5F01-478B-8856-CC9EB1360CAB}" type="datetime1">
              <a:rPr lang="pt-BR" smtClean="0"/>
              <a:pPr/>
              <a:t>04/11/2009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5" name="Espaço Reservado para Conteúdo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D3D927-ADC1-4C2A-BBB2-3A51D4D19AC6}" type="datetime1">
              <a:rPr lang="pt-BR" smtClean="0"/>
              <a:pPr/>
              <a:t>04/11/2009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391034-1D69-44B1-96F3-27BEF7BED5D1}" type="datetime1">
              <a:rPr lang="pt-BR" smtClean="0"/>
              <a:pPr/>
              <a:t>04/11/2009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0BED94-53EB-4C2E-80D3-777680F84C22}" type="datetime1">
              <a:rPr lang="pt-BR" smtClean="0"/>
              <a:pPr/>
              <a:t>04/11/2009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1EB15-D5C3-4A9D-BF49-89C55C66CE80}" type="datetime1">
              <a:rPr lang="pt-BR" smtClean="0"/>
              <a:pPr/>
              <a:t>04/11/2009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tângulo com Único Canto Aparado e Arredondado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Triângulo retângulo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6DC224-6A85-48FD-AD48-618D27D1DF2A}" type="datetime1">
              <a:rPr lang="pt-BR" smtClean="0"/>
              <a:pPr/>
              <a:t>04/11/2009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2119D8CF-8DEC-4D9F-84EE-ADF04DFF3391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pt-BR" smtClean="0"/>
              <a:t>Clique no ícone para adicionar uma imagem</a:t>
            </a:r>
            <a:endParaRPr kumimoji="0" lang="en-US" dirty="0"/>
          </a:p>
        </p:txBody>
      </p:sp>
      <p:sp>
        <p:nvSpPr>
          <p:cNvPr id="10" name="Forma livre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orma livre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rma livre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orma livre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Espaço Reservado para Título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0" name="Espaço Reservado para Texto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  <a:p>
            <a:pPr lvl="1" eaLnBrk="1" latinLnBrk="0" hangingPunct="1"/>
            <a:r>
              <a:rPr kumimoji="0" lang="pt-BR" smtClean="0"/>
              <a:t>Segundo nível</a:t>
            </a:r>
          </a:p>
          <a:p>
            <a:pPr lvl="2" eaLnBrk="1" latinLnBrk="0" hangingPunct="1"/>
            <a:r>
              <a:rPr kumimoji="0" lang="pt-BR" smtClean="0"/>
              <a:t>Terceiro nível</a:t>
            </a:r>
          </a:p>
          <a:p>
            <a:pPr lvl="3" eaLnBrk="1" latinLnBrk="0" hangingPunct="1"/>
            <a:r>
              <a:rPr kumimoji="0" lang="pt-BR" smtClean="0"/>
              <a:t>Quarto nível</a:t>
            </a:r>
          </a:p>
          <a:p>
            <a:pPr lvl="4" eaLnBrk="1" latinLnBrk="0" hangingPunct="1"/>
            <a:r>
              <a:rPr kumimoji="0" lang="pt-BR" smtClean="0"/>
              <a:t>Quinto nível</a:t>
            </a:r>
            <a:endParaRPr kumimoji="0" lang="en-US"/>
          </a:p>
        </p:txBody>
      </p:sp>
      <p:sp>
        <p:nvSpPr>
          <p:cNvPr id="10" name="Espaço Reservado para Data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210FAE8-80C0-4258-A57C-77359C4C40C0}" type="datetime1">
              <a:rPr lang="pt-BR" smtClean="0"/>
              <a:pPr/>
              <a:t>04/11/2009</a:t>
            </a:fld>
            <a:endParaRPr lang="pt-BR"/>
          </a:p>
        </p:txBody>
      </p:sp>
      <p:sp>
        <p:nvSpPr>
          <p:cNvPr id="22" name="Espaço Reservado para Rodapé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r>
              <a:rPr lang="pt-BR" smtClean="0"/>
              <a:t>© Ricardo Pereira e Silva</a:t>
            </a:r>
            <a:endParaRPr lang="pt-BR"/>
          </a:p>
        </p:txBody>
      </p:sp>
      <p:sp>
        <p:nvSpPr>
          <p:cNvPr id="18" name="Espaço Reservado para Número de Slide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119D8CF-8DEC-4D9F-84EE-ADF04DFF3391}" type="slidenum">
              <a:rPr lang="pt-BR" smtClean="0"/>
              <a:pPr/>
              <a:t>‹nº›</a:t>
            </a:fld>
            <a:endParaRPr lang="pt-BR"/>
          </a:p>
        </p:txBody>
      </p:sp>
      <p:grpSp>
        <p:nvGrpSpPr>
          <p:cNvPr id="2" name="Grupo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orma livre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orma livre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dt="0"/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571472" y="785794"/>
            <a:ext cx="7813576" cy="3929090"/>
          </a:xfrm>
        </p:spPr>
        <p:txBody>
          <a:bodyPr>
            <a:normAutofit fontScale="90000"/>
          </a:bodyPr>
          <a:lstStyle/>
          <a:p>
            <a:r>
              <a:rPr lang="pt-BR" dirty="0" smtClean="0"/>
              <a:t>Metodologia de</a:t>
            </a:r>
            <a:br>
              <a:rPr lang="pt-BR" dirty="0" smtClean="0"/>
            </a:br>
            <a:r>
              <a:rPr lang="pt-BR" dirty="0" smtClean="0"/>
              <a:t> modelagem</a:t>
            </a:r>
            <a:br>
              <a:rPr lang="pt-BR" dirty="0" smtClean="0"/>
            </a:br>
            <a:r>
              <a:rPr lang="pt-BR" dirty="0" smtClean="0"/>
              <a:t>Avaliação de consistência de especificação orientada a objetos</a:t>
            </a:r>
            <a:endParaRPr lang="pt-BR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571472" y="5286388"/>
            <a:ext cx="7854696" cy="837756"/>
          </a:xfrm>
        </p:spPr>
        <p:txBody>
          <a:bodyPr>
            <a:normAutofit fontScale="92500" lnSpcReduction="10000"/>
          </a:bodyPr>
          <a:lstStyle/>
          <a:p>
            <a:r>
              <a:rPr lang="pt-BR" dirty="0" smtClean="0"/>
              <a:t>© Ricardo Pereira e Silva</a:t>
            </a:r>
          </a:p>
          <a:p>
            <a:r>
              <a:rPr lang="pt-BR" dirty="0" smtClean="0"/>
              <a:t>www.inf.ufsc.br/ricardo</a:t>
            </a:r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t-BR" sz="4000" dirty="0" smtClean="0"/>
              <a:t>Avaliação da modelagem em diagrama de classes</a:t>
            </a:r>
            <a:endParaRPr lang="pt-BR" sz="40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514350" lvl="0" indent="-514350">
              <a:buFont typeface="+mj-lt"/>
              <a:buAutoNum type="arabicPeriod"/>
            </a:pPr>
            <a:r>
              <a:rPr lang="pt-BR" dirty="0" smtClean="0"/>
              <a:t>Diagrama vazio, isto é, sem classes – se desnecessário, deve ser descartado</a:t>
            </a:r>
          </a:p>
          <a:p>
            <a:pPr marL="514350" lvl="0" indent="-514350">
              <a:buFont typeface="+mj-lt"/>
              <a:buAutoNum type="arabicPeriod"/>
            </a:pPr>
            <a:r>
              <a:rPr lang="pt-BR" dirty="0" smtClean="0"/>
              <a:t>Classe vazia, isto é, sem atributos ou métodos – se desnecessária, deve ser descartada</a:t>
            </a:r>
          </a:p>
          <a:p>
            <a:pPr marL="514350" lvl="0" indent="-514350">
              <a:buFont typeface="+mj-lt"/>
              <a:buAutoNum type="arabicPeriod"/>
            </a:pPr>
            <a:r>
              <a:rPr lang="pt-BR" dirty="0" smtClean="0"/>
              <a:t>Mais de uma classe com o mesmo identificador</a:t>
            </a:r>
          </a:p>
          <a:p>
            <a:pPr marL="514350" lvl="0" indent="-514350">
              <a:buFont typeface="+mj-lt"/>
              <a:buAutoNum type="arabicPeriod"/>
            </a:pPr>
            <a:r>
              <a:rPr lang="pt-BR" dirty="0" smtClean="0"/>
              <a:t>Classe declarada abstrata, mas sem ter método abstrato (nela mesma e nem herdado)</a:t>
            </a:r>
          </a:p>
          <a:p>
            <a:pPr marL="514350" lvl="0" indent="-514350">
              <a:buFont typeface="+mj-lt"/>
              <a:buAutoNum type="arabicPeriod"/>
            </a:pPr>
            <a:r>
              <a:rPr lang="pt-BR" dirty="0" smtClean="0"/>
              <a:t>Classe declarada concreta, mas com método abstrato (nela ou herdado e não sobrescrito)</a:t>
            </a:r>
          </a:p>
          <a:p>
            <a:pPr marL="514350" indent="-514350">
              <a:buFont typeface="+mj-lt"/>
              <a:buAutoNum type="arabicPeriod"/>
            </a:pPr>
            <a:r>
              <a:rPr lang="pt-BR" dirty="0" smtClean="0"/>
              <a:t>Mais de um atributo com o mesmo identificador na mesma classe ou na mesma hierarquia de herança</a:t>
            </a:r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t-BR" sz="4000" dirty="0" smtClean="0"/>
              <a:t>Avaliação da modelagem em diagrama de classes</a:t>
            </a:r>
            <a:endParaRPr lang="pt-BR" sz="40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514350" indent="-514350">
              <a:buFont typeface="+mj-lt"/>
              <a:buAutoNum type="arabicPeriod" startAt="7"/>
            </a:pPr>
            <a:r>
              <a:rPr lang="pt-BR" dirty="0" smtClean="0"/>
              <a:t>Ter na mesma classe mais de um método com o mesmo identificador e mesmo comprimento de lista de parâmetros ou ter métodos com essa característica na mesma hierarquia de herança, porém, sem caracterizar </a:t>
            </a:r>
            <a:r>
              <a:rPr lang="pt-BR" dirty="0" err="1" smtClean="0"/>
              <a:t>sobrescrição</a:t>
            </a:r>
            <a:r>
              <a:rPr lang="pt-BR" dirty="0" smtClean="0"/>
              <a:t>, isto é, com tipos diferentes em suas listas de parâmetros ou tipos de retorno diferentes</a:t>
            </a:r>
          </a:p>
          <a:p>
            <a:pPr lvl="1"/>
            <a:r>
              <a:rPr lang="pt-BR" dirty="0" smtClean="0"/>
              <a:t>Esse critério deve ser tratado de forma relativa. Na linguagem de programação Java, por exemplo, essa situação não caracteriza inconsistência e é tratada como sobrecarga</a:t>
            </a:r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t-BR" sz="4000" dirty="0" smtClean="0"/>
              <a:t>Avaliação da modelagem em diagrama de classes</a:t>
            </a:r>
            <a:endParaRPr lang="pt-BR" sz="40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514350" lvl="0" indent="-514350">
              <a:buFont typeface="+mj-lt"/>
              <a:buAutoNum type="arabicPeriod" startAt="8"/>
            </a:pPr>
            <a:r>
              <a:rPr lang="pt-BR" dirty="0" smtClean="0"/>
              <a:t>Falta de definição de tipo de atributo, parâmetro ou retorno de método</a:t>
            </a:r>
          </a:p>
          <a:p>
            <a:pPr marL="514350" lvl="0" indent="-514350">
              <a:buFont typeface="+mj-lt"/>
              <a:buAutoNum type="arabicPeriod" startAt="8"/>
            </a:pPr>
            <a:r>
              <a:rPr lang="pt-BR" dirty="0" smtClean="0"/>
              <a:t>Ciclo em relacionamentos de herança</a:t>
            </a:r>
          </a:p>
          <a:p>
            <a:pPr marL="514350" lvl="0" indent="-514350">
              <a:buFont typeface="+mj-lt"/>
              <a:buAutoNum type="arabicPeriod" startAt="8"/>
            </a:pPr>
            <a:r>
              <a:rPr lang="pt-BR" dirty="0" smtClean="0"/>
              <a:t>Presença de relacionamento de realização ligando uma classe a uma interface sem que a classe apresente todos os métodos declarados na interface</a:t>
            </a:r>
          </a:p>
          <a:p>
            <a:pPr marL="514350" lvl="0" indent="-514350">
              <a:buFont typeface="+mj-lt"/>
              <a:buAutoNum type="arabicPeriod" startAt="8"/>
            </a:pPr>
            <a:r>
              <a:rPr lang="pt-BR" dirty="0" smtClean="0"/>
              <a:t>Métodos abstratos herdados e não sobrescritos no nível mais baixo da hierarquia de herança de uma aplicação</a:t>
            </a:r>
          </a:p>
          <a:p>
            <a:pPr lvl="1"/>
            <a:r>
              <a:rPr lang="pt-BR" dirty="0" smtClean="0"/>
              <a:t>Essa situação não caracteriza inconsistência em frameworks orientados a objetos</a:t>
            </a:r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t-BR" sz="4000" dirty="0" smtClean="0"/>
              <a:t>Avaliação da modelagem em diagrama de casos de uso</a:t>
            </a:r>
            <a:endParaRPr lang="pt-BR" sz="40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lvl="0" indent="-514350">
              <a:buFont typeface="+mj-lt"/>
              <a:buAutoNum type="arabicPeriod"/>
            </a:pPr>
            <a:r>
              <a:rPr lang="pt-BR" dirty="0" smtClean="0"/>
              <a:t>Falta de correspondência entre casos de uso e requisitos funcionais</a:t>
            </a:r>
          </a:p>
          <a:p>
            <a:pPr lvl="1"/>
            <a:r>
              <a:rPr lang="pt-BR" dirty="0" smtClean="0"/>
              <a:t>Não necessariamente um para um (comparação da modelagem de casos de uso com os requisitos funcionais)</a:t>
            </a:r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t-BR" sz="4000" dirty="0" smtClean="0"/>
              <a:t>Avaliação da modelagem em diagrama de casos de uso</a:t>
            </a:r>
            <a:endParaRPr lang="pt-BR" sz="40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lvl="0" indent="-514350">
              <a:buFont typeface="+mj-lt"/>
              <a:buAutoNum type="arabicPeriod" startAt="2"/>
            </a:pPr>
            <a:r>
              <a:rPr lang="pt-BR" dirty="0" smtClean="0"/>
              <a:t>Caso de uso solto – se não está ligado direta ou indiretamente a um ator</a:t>
            </a:r>
          </a:p>
          <a:p>
            <a:pPr lvl="1"/>
            <a:r>
              <a:rPr lang="pt-BR" dirty="0" smtClean="0"/>
              <a:t>Um caso de uso “</a:t>
            </a:r>
            <a:r>
              <a:rPr lang="pt-BR" i="1" dirty="0" smtClean="0"/>
              <a:t>A</a:t>
            </a:r>
            <a:r>
              <a:rPr lang="pt-BR" dirty="0" smtClean="0"/>
              <a:t>” está ligado indiretamente a um ator quando ligado a um caso de uso “</a:t>
            </a:r>
            <a:r>
              <a:rPr lang="pt-BR" i="1" dirty="0" smtClean="0"/>
              <a:t>B</a:t>
            </a:r>
            <a:r>
              <a:rPr lang="pt-BR" dirty="0" smtClean="0"/>
              <a:t>”, que está ligado a um ator, por meio de relacionamento de:</a:t>
            </a:r>
          </a:p>
          <a:p>
            <a:pPr lvl="2"/>
            <a:r>
              <a:rPr lang="pt-BR" sz="2400" dirty="0" smtClean="0"/>
              <a:t>Inclusão apontando para o caso de uso “A”</a:t>
            </a:r>
          </a:p>
          <a:p>
            <a:pPr lvl="2"/>
            <a:r>
              <a:rPr lang="pt-BR" sz="2400" dirty="0" smtClean="0"/>
              <a:t>Extensão apontando para o caso de uso “B”</a:t>
            </a:r>
          </a:p>
          <a:p>
            <a:pPr lvl="2"/>
            <a:r>
              <a:rPr lang="pt-BR" sz="2400" dirty="0" smtClean="0"/>
              <a:t>Generalização apontando para o caso de uso “B”</a:t>
            </a:r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t-BR" sz="4000" dirty="0" smtClean="0"/>
              <a:t>Avaliação da modelagem em diagrama de casos de uso</a:t>
            </a:r>
            <a:endParaRPr lang="pt-BR" sz="40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lvl="0" indent="-514350">
              <a:buFont typeface="+mj-lt"/>
              <a:buAutoNum type="arabicPeriod" startAt="3"/>
            </a:pPr>
            <a:r>
              <a:rPr lang="pt-BR" dirty="0" smtClean="0"/>
              <a:t>Ator solto – se não está associado a pelo menos um caso de uso ou se não especializa um ator associado a pelo menos um caso de uso</a:t>
            </a:r>
          </a:p>
          <a:p>
            <a:pPr marL="514350" lvl="0" indent="-514350">
              <a:buFont typeface="+mj-lt"/>
              <a:buAutoNum type="arabicPeriod" startAt="3"/>
            </a:pPr>
            <a:r>
              <a:rPr lang="pt-BR" dirty="0" smtClean="0"/>
              <a:t>Ciclo em relacionamentos de inclusão, que equivaleria a um ciclo eterno na execução do programa</a:t>
            </a:r>
          </a:p>
          <a:p>
            <a:pPr marL="514350" indent="-514350">
              <a:buFont typeface="+mj-lt"/>
              <a:buAutoNum type="arabicPeriod" startAt="3"/>
            </a:pPr>
            <a:r>
              <a:rPr lang="pt-BR" dirty="0" smtClean="0"/>
              <a:t>Ciclo em relacionamentos de generalização </a:t>
            </a:r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3153540"/>
          </a:xfrm>
        </p:spPr>
        <p:txBody>
          <a:bodyPr/>
          <a:lstStyle/>
          <a:p>
            <a:r>
              <a:rPr lang="pt-BR" sz="5400" dirty="0" smtClean="0"/>
              <a:t>Busca de inconsistência entre diagramas de diferentes tipos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4714884"/>
            <a:ext cx="8229600" cy="1609716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pt-BR" sz="2000" dirty="0" smtClean="0"/>
              <a:t>Apenas alguns casos (ver lista de verificações completa no texto de referência)</a:t>
            </a:r>
            <a:endParaRPr lang="pt-BR" sz="2000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t-BR" sz="3600" dirty="0" smtClean="0"/>
              <a:t>Busca de inconsistência na modelagem de algoritmos </a:t>
            </a:r>
            <a:r>
              <a:rPr lang="pt-BR" sz="3200" dirty="0" smtClean="0"/>
              <a:t>(algoritmos X modelagem de classes)</a:t>
            </a:r>
            <a:endParaRPr lang="pt-BR" sz="32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514350" lvl="0" indent="-514350">
              <a:buFont typeface="+mj-lt"/>
              <a:buAutoNum type="arabicPeriod"/>
            </a:pPr>
            <a:r>
              <a:rPr lang="pt-BR" sz="2800" dirty="0" smtClean="0"/>
              <a:t>Classe não referenciada – uma classe que existe na especificação, mas que não é referenciada por nenhum elemento. Para identificar essa situação, deve-se garantir que não haja referência em nenhuma das situações a seguir:</a:t>
            </a:r>
          </a:p>
          <a:p>
            <a:pPr marL="850392" lvl="1" indent="-457200"/>
            <a:r>
              <a:rPr lang="pt-BR" dirty="0" smtClean="0"/>
              <a:t>Em tipo de atributo (avaliável na modelagem de classes);</a:t>
            </a:r>
          </a:p>
          <a:p>
            <a:pPr marL="850392" lvl="1" indent="-457200"/>
            <a:r>
              <a:rPr lang="pt-BR" dirty="0" smtClean="0"/>
              <a:t>Em tipo de parâmetro de método (avaliável na modelagem de classes);</a:t>
            </a:r>
          </a:p>
          <a:p>
            <a:pPr marL="850392" lvl="1" indent="-457200"/>
            <a:r>
              <a:rPr lang="pt-BR" dirty="0" smtClean="0"/>
              <a:t>Em tipo de retorno de método (avaliável na modelagem de classes);</a:t>
            </a:r>
          </a:p>
          <a:p>
            <a:pPr marL="850392" lvl="1" indent="-457200"/>
            <a:r>
              <a:rPr lang="pt-BR" dirty="0" smtClean="0"/>
              <a:t>Em tipo de variável temporária de método (avaliável apenas em algoritmo de método);</a:t>
            </a:r>
          </a:p>
          <a:p>
            <a:pPr marL="850392" lvl="1" indent="-457200"/>
            <a:r>
              <a:rPr lang="pt-BR" dirty="0" smtClean="0"/>
              <a:t>Por meio de invocação de método de classe (avaliável apenas em algoritmo de método);</a:t>
            </a:r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t-BR" sz="3600" dirty="0" smtClean="0"/>
              <a:t>Busca de inconsistência na modelagem de algoritmos </a:t>
            </a:r>
            <a:r>
              <a:rPr lang="pt-BR" sz="3200" dirty="0" smtClean="0"/>
              <a:t>(algoritmos X modelagem de classes)</a:t>
            </a:r>
            <a:endParaRPr lang="pt-BR" sz="32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lvl="0" indent="-514350">
              <a:buFont typeface="+mj-lt"/>
              <a:buAutoNum type="arabicPeriod" startAt="2"/>
            </a:pPr>
            <a:r>
              <a:rPr lang="pt-BR" sz="2800" dirty="0" smtClean="0"/>
              <a:t>Método ou atributo não referenciado, o que é avaliável apenas em algoritmo de método</a:t>
            </a:r>
          </a:p>
          <a:p>
            <a:pPr marL="514350" lvl="0" indent="-514350">
              <a:buFont typeface="+mj-lt"/>
              <a:buAutoNum type="arabicPeriod" startAt="2"/>
            </a:pPr>
            <a:r>
              <a:rPr lang="pt-BR" sz="2800" dirty="0" smtClean="0"/>
              <a:t>Associação sem correspondência com o restante da especificação </a:t>
            </a:r>
          </a:p>
          <a:p>
            <a:pPr marL="880110" lvl="1" indent="-514350"/>
            <a:r>
              <a:rPr lang="pt-BR" dirty="0" smtClean="0"/>
              <a:t>Quando não houver referência de um lado a outro como atributo, parâmetro, variável temporária, retorno ou referência direta à classe</a:t>
            </a:r>
          </a:p>
          <a:p>
            <a:pPr marL="880110" lvl="1" indent="-514350"/>
            <a:r>
              <a:rPr lang="pt-BR" dirty="0" smtClean="0"/>
              <a:t>No caso de associação com navegabilidade explícita, ausência de referência no sentido esperado</a:t>
            </a:r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t-BR" sz="3600" dirty="0" smtClean="0"/>
              <a:t>Busca de inconsistência na modelagem de algoritmos </a:t>
            </a:r>
            <a:r>
              <a:rPr lang="pt-BR" sz="3200" dirty="0" smtClean="0"/>
              <a:t>(algoritmos X modelagem de classes)</a:t>
            </a:r>
            <a:endParaRPr lang="pt-BR" sz="32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lvl="0" indent="-514350">
              <a:buFont typeface="+mj-lt"/>
              <a:buAutoNum type="arabicPeriod" startAt="4"/>
            </a:pPr>
            <a:r>
              <a:rPr lang="pt-BR" sz="2800" dirty="0" smtClean="0"/>
              <a:t>Agregação ou composição sem correspondência com o restante da especificação </a:t>
            </a:r>
          </a:p>
          <a:p>
            <a:pPr marL="880110" lvl="1" indent="-514350"/>
            <a:r>
              <a:rPr lang="pt-BR" dirty="0" smtClean="0"/>
              <a:t>Quando não houver referência do lado agregado para o lado parte como atributo ou variável temporária</a:t>
            </a:r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Objetivo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Apresentar a forma de avaliar uma especificação de projeto orientada a objetos, com vista a buscar problemas referentes a inconsistências</a:t>
            </a:r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t-BR" sz="3400" dirty="0" smtClean="0"/>
              <a:t>Busca de inconsistência na modelagem de algoritmos </a:t>
            </a:r>
            <a:r>
              <a:rPr lang="pt-BR" sz="2800" dirty="0" smtClean="0"/>
              <a:t>(algoritmos X modelagem de casos de uso)</a:t>
            </a:r>
            <a:endParaRPr lang="pt-BR" sz="28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lvl="0" indent="-514350">
              <a:buFont typeface="+mj-lt"/>
              <a:buAutoNum type="arabicPeriod"/>
            </a:pPr>
            <a:r>
              <a:rPr lang="pt-BR" dirty="0" smtClean="0"/>
              <a:t>Falta de correspondência entre o conjunto de mensagens contido em diagrama de </a:t>
            </a:r>
            <a:r>
              <a:rPr lang="pt-BR" dirty="0" err="1" smtClean="0"/>
              <a:t>sequência</a:t>
            </a:r>
            <a:r>
              <a:rPr lang="pt-BR" dirty="0" smtClean="0"/>
              <a:t> e o conjunto de mensagens contido no algoritmo do respectivo método</a:t>
            </a:r>
          </a:p>
          <a:p>
            <a:pPr marL="514350" lvl="0" indent="-514350">
              <a:buFont typeface="+mj-lt"/>
              <a:buAutoNum type="arabicPeriod"/>
            </a:pPr>
            <a:r>
              <a:rPr lang="pt-BR" dirty="0" smtClean="0"/>
              <a:t>Falta de correspondência entre fragmento combinado e o comando que deveria implementá-lo</a:t>
            </a:r>
          </a:p>
          <a:p>
            <a:pPr marL="514350" lvl="0" indent="-514350">
              <a:buFont typeface="+mj-lt"/>
              <a:buAutoNum type="arabicPeriod"/>
            </a:pPr>
            <a:r>
              <a:rPr lang="pt-BR" dirty="0" smtClean="0"/>
              <a:t>Ausência de fragmento combinado correspondente a comando (ou comando referente a fragmento combinado)</a:t>
            </a:r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3725044"/>
          </a:xfrm>
        </p:spPr>
        <p:txBody>
          <a:bodyPr/>
          <a:lstStyle/>
          <a:p>
            <a:r>
              <a:rPr lang="pt-BR" sz="5400" dirty="0" smtClean="0"/>
              <a:t>Avaliação da correspondência entre projeto e código</a:t>
            </a:r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t-BR" sz="4000" dirty="0" smtClean="0"/>
              <a:t>Avaliação da correspondência entre projeto e código</a:t>
            </a:r>
            <a:endParaRPr lang="pt-BR" sz="40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Vai além da avaliação da especificação de projeto em si, mas é necessária, pelo vínculo existente entre projeto e código</a:t>
            </a:r>
          </a:p>
          <a:p>
            <a:r>
              <a:rPr lang="pt-BR" dirty="0" smtClean="0"/>
              <a:t>Aspectos a verificar</a:t>
            </a:r>
          </a:p>
          <a:p>
            <a:pPr lvl="1"/>
            <a:r>
              <a:rPr lang="pt-BR" dirty="0" smtClean="0"/>
              <a:t>Todos os critérios aplicados à avaliação de modelagem de algoritmos</a:t>
            </a:r>
          </a:p>
          <a:p>
            <a:pPr lvl="1"/>
            <a:r>
              <a:rPr lang="pt-BR" dirty="0" smtClean="0"/>
              <a:t>Comparação direta de correspondência entre código de método e a respectiva modelagem com diagrama de atividades, quando houver</a:t>
            </a:r>
          </a:p>
          <a:p>
            <a:pPr lvl="1"/>
            <a:r>
              <a:rPr lang="pt-BR" dirty="0" smtClean="0"/>
              <a:t>Critérios adicionais</a:t>
            </a:r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t-BR" sz="4000" dirty="0" smtClean="0"/>
              <a:t>Avaliação da correspondência entre projeto e código – critérios adicionais</a:t>
            </a:r>
            <a:endParaRPr lang="pt-BR" sz="36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lvl="0" indent="-514350">
              <a:buFont typeface="+mj-lt"/>
              <a:buAutoNum type="arabicPeriod"/>
            </a:pPr>
            <a:r>
              <a:rPr lang="pt-BR" dirty="0" smtClean="0"/>
              <a:t>Classe presente no projeto e não no código</a:t>
            </a:r>
          </a:p>
          <a:p>
            <a:pPr marL="514350" lvl="0" indent="-514350">
              <a:buFont typeface="+mj-lt"/>
              <a:buAutoNum type="arabicPeriod"/>
            </a:pPr>
            <a:r>
              <a:rPr lang="pt-BR" dirty="0" smtClean="0"/>
              <a:t>Classe presente no código e não no projeto</a:t>
            </a:r>
          </a:p>
          <a:p>
            <a:pPr marL="514350" lvl="0" indent="-514350">
              <a:buFont typeface="+mj-lt"/>
              <a:buAutoNum type="arabicPeriod"/>
            </a:pPr>
            <a:r>
              <a:rPr lang="pt-BR" dirty="0" smtClean="0"/>
              <a:t>Atributo presente no projeto e não no código</a:t>
            </a:r>
          </a:p>
          <a:p>
            <a:pPr marL="514350" lvl="0" indent="-514350">
              <a:buFont typeface="+mj-lt"/>
              <a:buAutoNum type="arabicPeriod"/>
            </a:pPr>
            <a:r>
              <a:rPr lang="pt-BR" dirty="0" smtClean="0"/>
              <a:t>Atributo presente no código e não no projeto</a:t>
            </a:r>
          </a:p>
          <a:p>
            <a:pPr marL="514350" lvl="0" indent="-514350">
              <a:buFont typeface="+mj-lt"/>
              <a:buAutoNum type="arabicPeriod"/>
            </a:pPr>
            <a:r>
              <a:rPr lang="pt-BR" dirty="0" smtClean="0"/>
              <a:t>Método presente no projeto e não no código</a:t>
            </a:r>
          </a:p>
          <a:p>
            <a:pPr marL="514350" lvl="0" indent="-514350">
              <a:buFont typeface="+mj-lt"/>
              <a:buAutoNum type="arabicPeriod"/>
            </a:pPr>
            <a:r>
              <a:rPr lang="pt-BR" dirty="0" smtClean="0"/>
              <a:t>Método presente no código e não no projeto</a:t>
            </a:r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t-BR" sz="4000" dirty="0" smtClean="0"/>
              <a:t>Avaliação da correspondência entre projeto e código – critérios adicionais</a:t>
            </a:r>
            <a:endParaRPr lang="pt-BR" sz="36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lvl="0" indent="-514350">
              <a:buFont typeface="+mj-lt"/>
              <a:buAutoNum type="arabicPeriod" startAt="7"/>
            </a:pPr>
            <a:r>
              <a:rPr lang="pt-BR" dirty="0" smtClean="0"/>
              <a:t>Falta de correspondência em tipo de atributo</a:t>
            </a:r>
          </a:p>
          <a:p>
            <a:pPr lvl="1"/>
            <a:r>
              <a:rPr lang="pt-BR" dirty="0" smtClean="0"/>
              <a:t>Ao comparar código e projeto</a:t>
            </a:r>
          </a:p>
          <a:p>
            <a:pPr marL="514350" lvl="0" indent="-514350">
              <a:buFont typeface="+mj-lt"/>
              <a:buAutoNum type="arabicPeriod" startAt="7"/>
            </a:pPr>
            <a:r>
              <a:rPr lang="pt-BR" dirty="0" smtClean="0"/>
              <a:t>Falta de correspondência em assinatura de método</a:t>
            </a:r>
          </a:p>
          <a:p>
            <a:pPr lvl="1"/>
            <a:r>
              <a:rPr lang="pt-BR" dirty="0" smtClean="0"/>
              <a:t>Envolve o conjunto de parâmetros com respectivos tipos e tipo de retorno, ao comparar código e projeto</a:t>
            </a:r>
          </a:p>
          <a:p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Conclusão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pt-BR" sz="2600" dirty="0" smtClean="0"/>
              <a:t>Apresentação da maneira de avaliar consistência em especificações de projeto</a:t>
            </a:r>
          </a:p>
          <a:p>
            <a:pPr lvl="1"/>
            <a:r>
              <a:rPr lang="pt-BR" dirty="0" smtClean="0"/>
              <a:t>Lista de verificações (</a:t>
            </a:r>
            <a:r>
              <a:rPr lang="pt-BR" i="1" dirty="0" err="1" smtClean="0"/>
              <a:t>checklist</a:t>
            </a:r>
            <a:r>
              <a:rPr lang="pt-BR" dirty="0" smtClean="0"/>
              <a:t>)</a:t>
            </a:r>
          </a:p>
          <a:p>
            <a:pPr lvl="1"/>
            <a:r>
              <a:rPr lang="pt-BR" sz="2400" dirty="0" smtClean="0"/>
              <a:t>Passível de verificação automatizada (feita de forma rudimentar nas ferramentas disponíveis)</a:t>
            </a:r>
          </a:p>
          <a:p>
            <a:r>
              <a:rPr lang="pt-BR" sz="2600" dirty="0" smtClean="0"/>
              <a:t>Apresentação de uma parte da lista de verificações</a:t>
            </a:r>
          </a:p>
          <a:p>
            <a:pPr lvl="1"/>
            <a:r>
              <a:rPr lang="pt-BR" dirty="0" smtClean="0"/>
              <a:t>A apresentação de toda a lista tornaria a aula enfadonha</a:t>
            </a:r>
          </a:p>
          <a:p>
            <a:pPr lvl="1"/>
            <a:r>
              <a:rPr lang="pt-BR" sz="2400" dirty="0" smtClean="0"/>
              <a:t>Há necessidade de estudar a lista completa no texto de referência desta aula</a:t>
            </a:r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Atividade extra-classe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pt-BR" dirty="0" smtClean="0"/>
              <a:t>Ler o texto de referência da presente aula</a:t>
            </a:r>
          </a:p>
          <a:p>
            <a:pPr lvl="1"/>
            <a:r>
              <a:rPr lang="pt-BR" dirty="0" smtClean="0"/>
              <a:t>Capítulo </a:t>
            </a:r>
            <a:r>
              <a:rPr lang="pt-BR" dirty="0" smtClean="0"/>
              <a:t>12, </a:t>
            </a:r>
            <a:r>
              <a:rPr lang="pt-BR" i="1" dirty="0" smtClean="0"/>
              <a:t>Avaliação de </a:t>
            </a:r>
            <a:r>
              <a:rPr lang="pt-BR" i="1" dirty="0" smtClean="0"/>
              <a:t>consistência da especificação de projeto</a:t>
            </a:r>
            <a:r>
              <a:rPr lang="pt-BR" dirty="0" smtClean="0"/>
              <a:t>, </a:t>
            </a:r>
            <a:r>
              <a:rPr lang="pt-BR" dirty="0" smtClean="0"/>
              <a:t>do livro </a:t>
            </a:r>
            <a:r>
              <a:rPr lang="pt-BR" b="1" dirty="0" smtClean="0"/>
              <a:t>Como modelar com UML 2 </a:t>
            </a:r>
            <a:r>
              <a:rPr lang="pt-BR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*</a:t>
            </a:r>
          </a:p>
          <a:p>
            <a:r>
              <a:rPr lang="pt-BR" dirty="0" smtClean="0"/>
              <a:t>Exercitar o processo de verificação </a:t>
            </a:r>
            <a:r>
              <a:rPr lang="pt-BR" dirty="0" smtClean="0">
                <a:latin typeface="Times New Roman"/>
                <a:cs typeface="Times New Roman"/>
              </a:rPr>
              <a:t>→ </a:t>
            </a:r>
            <a:r>
              <a:rPr lang="pt-BR" dirty="0" smtClean="0"/>
              <a:t>aplicar o procedimento de avaliação proposto à modelagem produzida como exercício das etapas da modelagem</a:t>
            </a:r>
          </a:p>
          <a:p>
            <a:endParaRPr lang="pt-BR" dirty="0" smtClean="0"/>
          </a:p>
          <a:p>
            <a:endParaRPr lang="pt-BR" dirty="0" smtClean="0"/>
          </a:p>
          <a:p>
            <a:pPr>
              <a:buFont typeface="Wingdings 2" pitchFamily="18" charset="2"/>
              <a:buChar char=""/>
            </a:pPr>
            <a:r>
              <a:rPr lang="pt-BR" sz="2400" dirty="0" smtClean="0"/>
              <a:t>SILVA, Ricardo P. e. </a:t>
            </a:r>
            <a:r>
              <a:rPr lang="pt-BR" sz="2400" b="1" dirty="0" smtClean="0"/>
              <a:t>Como modelar com UML 2</a:t>
            </a:r>
            <a:r>
              <a:rPr lang="pt-BR" sz="2400" dirty="0" smtClean="0"/>
              <a:t>. Florianópolis, SC: Visual Books, 2009. 320p.</a:t>
            </a:r>
            <a:endParaRPr lang="pt-BR" dirty="0" smtClean="0"/>
          </a:p>
          <a:p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Avaliação de consistência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É comum que inconsistências sejam inseridas involuntariamente em uma especificação de projeto</a:t>
            </a:r>
          </a:p>
          <a:p>
            <a:r>
              <a:rPr lang="pt-BR" dirty="0" smtClean="0"/>
              <a:t>Não basta seguir as etapas propostas para obter uma especificação de projeto satisfatória</a:t>
            </a:r>
          </a:p>
          <a:p>
            <a:r>
              <a:rPr lang="pt-BR" dirty="0" smtClean="0"/>
              <a:t>É preciso voltar e avaliar aquilo que foi feito</a:t>
            </a:r>
          </a:p>
          <a:p>
            <a:r>
              <a:rPr lang="pt-BR" dirty="0" smtClean="0"/>
              <a:t>Consistência é um dos aspectos a avaliar</a:t>
            </a:r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Critérios de consistência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Originados do paradigma de orientação a objetos</a:t>
            </a:r>
          </a:p>
          <a:p>
            <a:r>
              <a:rPr lang="pt-BR" dirty="0" smtClean="0"/>
              <a:t>Originados das restrições associadas aos diagramas de UML</a:t>
            </a:r>
          </a:p>
          <a:p>
            <a:r>
              <a:rPr lang="pt-BR" dirty="0" smtClean="0"/>
              <a:t>Originados das convenções adotadas</a:t>
            </a:r>
          </a:p>
          <a:p>
            <a:pPr lvl="1"/>
            <a:r>
              <a:rPr lang="pt-BR" dirty="0" smtClean="0"/>
              <a:t>Estes, podendo ser desconsiderados no caso de não adoção das respectivas convenções</a:t>
            </a:r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Maneira de avaliar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Lista de verificações (</a:t>
            </a:r>
            <a:r>
              <a:rPr lang="en-US" i="1" dirty="0" smtClean="0"/>
              <a:t>checklist</a:t>
            </a:r>
            <a:r>
              <a:rPr lang="pt-BR" dirty="0" smtClean="0"/>
              <a:t>)</a:t>
            </a:r>
          </a:p>
          <a:p>
            <a:pPr lvl="1"/>
            <a:r>
              <a:rPr lang="pt-BR" dirty="0" smtClean="0"/>
              <a:t>Avaliação manual</a:t>
            </a:r>
          </a:p>
          <a:p>
            <a:pPr lvl="1"/>
            <a:r>
              <a:rPr lang="pt-BR" dirty="0" smtClean="0"/>
              <a:t>Ferramentas de edição de diagramas disponíveis</a:t>
            </a:r>
          </a:p>
          <a:p>
            <a:pPr lvl="2"/>
            <a:r>
              <a:rPr lang="pt-BR" sz="2400" dirty="0" smtClean="0"/>
              <a:t>De um modo geral, bastante limitadas</a:t>
            </a:r>
          </a:p>
          <a:p>
            <a:pPr lvl="1"/>
            <a:r>
              <a:rPr lang="pt-BR" dirty="0" smtClean="0"/>
              <a:t>Produzir ferramenta para varrer a lista de verificações, automaticamente</a:t>
            </a:r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Tipos de verificação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Busca de inconsistência em diagramas de mesmo tipo</a:t>
            </a:r>
          </a:p>
          <a:p>
            <a:r>
              <a:rPr lang="pt-BR" dirty="0" smtClean="0"/>
              <a:t>Busca de inconsistência entre diagramas de diferentes tipos</a:t>
            </a:r>
          </a:p>
          <a:p>
            <a:r>
              <a:rPr lang="pt-BR" dirty="0" smtClean="0"/>
              <a:t>Avaliação da correspondência entre projeto e código</a:t>
            </a:r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t-BR" sz="4000" dirty="0" smtClean="0"/>
              <a:t>Busca de inconsistência em diagramas de mesmo tipo</a:t>
            </a:r>
            <a:endParaRPr lang="pt-BR" sz="40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pt-BR" dirty="0" smtClean="0"/>
              <a:t>Avaliação da modelagem em diagrama de classes </a:t>
            </a:r>
          </a:p>
          <a:p>
            <a:r>
              <a:rPr lang="pt-BR" dirty="0" smtClean="0"/>
              <a:t>Avaliação da modelagem em diagrama de casos de uso </a:t>
            </a:r>
          </a:p>
          <a:p>
            <a:r>
              <a:rPr lang="pt-BR" dirty="0" smtClean="0"/>
              <a:t>Avaliação da modelagem em diagrama de visão geral de interação </a:t>
            </a:r>
          </a:p>
          <a:p>
            <a:r>
              <a:rPr lang="pt-BR" dirty="0" smtClean="0"/>
              <a:t>Avaliação da modelagem em diagrama de atividades </a:t>
            </a:r>
          </a:p>
          <a:p>
            <a:r>
              <a:rPr lang="pt-BR" dirty="0" smtClean="0"/>
              <a:t>Avaliação da modelagem em diagrama de comunicação e de </a:t>
            </a:r>
            <a:r>
              <a:rPr lang="pt-BR" dirty="0" err="1" smtClean="0"/>
              <a:t>sequência</a:t>
            </a:r>
            <a:r>
              <a:rPr lang="pt-BR" dirty="0" smtClean="0"/>
              <a:t> </a:t>
            </a:r>
          </a:p>
          <a:p>
            <a:r>
              <a:rPr lang="pt-BR" dirty="0" smtClean="0"/>
              <a:t>Avaliação da modelagem em diagrama de máquina de estados </a:t>
            </a:r>
          </a:p>
          <a:p>
            <a:r>
              <a:rPr lang="pt-BR" dirty="0" smtClean="0"/>
              <a:t>Avaliação da modelagem em diagrama de pacotes, de objetos e de estrutura composta</a:t>
            </a:r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t-BR" sz="4000" dirty="0" smtClean="0"/>
              <a:t>Busca de inconsistência entre diagramas de diferentes tipos</a:t>
            </a:r>
            <a:endParaRPr lang="pt-BR" sz="40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Busca de inconsistência na estruturação da especificação</a:t>
            </a:r>
          </a:p>
          <a:p>
            <a:r>
              <a:rPr lang="pt-BR" dirty="0" smtClean="0"/>
              <a:t>Busca de inconsistência no refinamento de casos de uso</a:t>
            </a:r>
          </a:p>
          <a:p>
            <a:r>
              <a:rPr lang="pt-BR" dirty="0" smtClean="0"/>
              <a:t>Busca de inconsistência na modelagem </a:t>
            </a:r>
            <a:r>
              <a:rPr lang="pt-BR" smtClean="0"/>
              <a:t>de algoritmos</a:t>
            </a:r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3153540"/>
          </a:xfrm>
        </p:spPr>
        <p:txBody>
          <a:bodyPr/>
          <a:lstStyle/>
          <a:p>
            <a:r>
              <a:rPr lang="pt-BR" sz="5400" dirty="0" smtClean="0"/>
              <a:t>Busca de inconsistência em diagramas de mesmo tipo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4714884"/>
            <a:ext cx="8229600" cy="1609716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pt-BR" sz="2000" dirty="0" smtClean="0"/>
              <a:t>Apenas alguns casos (ver lista de verificações completa no texto de referência)</a:t>
            </a:r>
            <a:endParaRPr lang="pt-BR" sz="2000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uxo">
  <a:themeElements>
    <a:clrScheme name="Fluxo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uxo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uxo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Aula 01 - Introdução à modelagem OO</Template>
  <TotalTime>139</TotalTime>
  <Words>1573</Words>
  <Application>Microsoft Office PowerPoint</Application>
  <PresentationFormat>Apresentação na tela (4:3)</PresentationFormat>
  <Paragraphs>164</Paragraphs>
  <Slides>26</Slides>
  <Notes>9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26</vt:i4>
      </vt:variant>
    </vt:vector>
  </HeadingPairs>
  <TitlesOfParts>
    <vt:vector size="27" baseType="lpstr">
      <vt:lpstr>Fluxo</vt:lpstr>
      <vt:lpstr>Metodologia de  modelagem Avaliação de consistência de especificação orientada a objetos</vt:lpstr>
      <vt:lpstr>Objetivo</vt:lpstr>
      <vt:lpstr>Avaliação de consistência</vt:lpstr>
      <vt:lpstr>Critérios de consistência</vt:lpstr>
      <vt:lpstr>Maneira de avaliar</vt:lpstr>
      <vt:lpstr>Tipos de verificação</vt:lpstr>
      <vt:lpstr>Busca de inconsistência em diagramas de mesmo tipo</vt:lpstr>
      <vt:lpstr>Busca de inconsistência entre diagramas de diferentes tipos</vt:lpstr>
      <vt:lpstr>Busca de inconsistência em diagramas de mesmo tipo</vt:lpstr>
      <vt:lpstr>Avaliação da modelagem em diagrama de classes</vt:lpstr>
      <vt:lpstr>Avaliação da modelagem em diagrama de classes</vt:lpstr>
      <vt:lpstr>Avaliação da modelagem em diagrama de classes</vt:lpstr>
      <vt:lpstr>Avaliação da modelagem em diagrama de casos de uso</vt:lpstr>
      <vt:lpstr>Avaliação da modelagem em diagrama de casos de uso</vt:lpstr>
      <vt:lpstr>Avaliação da modelagem em diagrama de casos de uso</vt:lpstr>
      <vt:lpstr>Busca de inconsistência entre diagramas de diferentes tipos</vt:lpstr>
      <vt:lpstr>Busca de inconsistência na modelagem de algoritmos (algoritmos X modelagem de classes)</vt:lpstr>
      <vt:lpstr>Busca de inconsistência na modelagem de algoritmos (algoritmos X modelagem de classes)</vt:lpstr>
      <vt:lpstr>Busca de inconsistência na modelagem de algoritmos (algoritmos X modelagem de classes)</vt:lpstr>
      <vt:lpstr>Busca de inconsistência na modelagem de algoritmos (algoritmos X modelagem de casos de uso)</vt:lpstr>
      <vt:lpstr>Avaliação da correspondência entre projeto e código</vt:lpstr>
      <vt:lpstr>Avaliação da correspondência entre projeto e código</vt:lpstr>
      <vt:lpstr>Avaliação da correspondência entre projeto e código – critérios adicionais</vt:lpstr>
      <vt:lpstr>Avaliação da correspondência entre projeto e código – critérios adicionais</vt:lpstr>
      <vt:lpstr>Conclusão</vt:lpstr>
      <vt:lpstr>Atividade extra-classe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Ricardo</dc:creator>
  <cp:lastModifiedBy>USUARIO</cp:lastModifiedBy>
  <cp:revision>18</cp:revision>
  <dcterms:created xsi:type="dcterms:W3CDTF">2009-09-16T15:02:40Z</dcterms:created>
  <dcterms:modified xsi:type="dcterms:W3CDTF">2009-11-04T13:53:28Z</dcterms:modified>
</cp:coreProperties>
</file>