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6"/>
  </p:notesMasterIdLst>
  <p:sldIdLst>
    <p:sldId id="258" r:id="rId2"/>
    <p:sldId id="259" r:id="rId3"/>
    <p:sldId id="31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83" r:id="rId13"/>
    <p:sldId id="269" r:id="rId14"/>
    <p:sldId id="317" r:id="rId15"/>
    <p:sldId id="270" r:id="rId16"/>
    <p:sldId id="284" r:id="rId17"/>
    <p:sldId id="271" r:id="rId18"/>
    <p:sldId id="285" r:id="rId19"/>
    <p:sldId id="272" r:id="rId20"/>
    <p:sldId id="273" r:id="rId21"/>
    <p:sldId id="274" r:id="rId22"/>
    <p:sldId id="275" r:id="rId23"/>
    <p:sldId id="276" r:id="rId24"/>
    <p:sldId id="295" r:id="rId25"/>
    <p:sldId id="294" r:id="rId26"/>
    <p:sldId id="293" r:id="rId27"/>
    <p:sldId id="287" r:id="rId28"/>
    <p:sldId id="298" r:id="rId29"/>
    <p:sldId id="299" r:id="rId30"/>
    <p:sldId id="297" r:id="rId31"/>
    <p:sldId id="300" r:id="rId32"/>
    <p:sldId id="296" r:id="rId33"/>
    <p:sldId id="318" r:id="rId34"/>
    <p:sldId id="301" r:id="rId35"/>
    <p:sldId id="302" r:id="rId36"/>
    <p:sldId id="303" r:id="rId37"/>
    <p:sldId id="288" r:id="rId38"/>
    <p:sldId id="304" r:id="rId39"/>
    <p:sldId id="305" r:id="rId40"/>
    <p:sldId id="289" r:id="rId41"/>
    <p:sldId id="290" r:id="rId42"/>
    <p:sldId id="307" r:id="rId43"/>
    <p:sldId id="306" r:id="rId44"/>
    <p:sldId id="291" r:id="rId45"/>
    <p:sldId id="292" r:id="rId46"/>
    <p:sldId id="308" r:id="rId47"/>
    <p:sldId id="309" r:id="rId48"/>
    <p:sldId id="310" r:id="rId49"/>
    <p:sldId id="311" r:id="rId50"/>
    <p:sldId id="312" r:id="rId51"/>
    <p:sldId id="313" r:id="rId52"/>
    <p:sldId id="314" r:id="rId53"/>
    <p:sldId id="315" r:id="rId54"/>
    <p:sldId id="316" r:id="rId55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214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A7246-3C36-4CF3-9D04-F7E10F9B768F}" type="datetimeFigureOut">
              <a:rPr lang="pt-BR" smtClean="0"/>
              <a:pPr/>
              <a:t>06/11/2009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D16BF-9D7B-47B4-B57B-C8C9C5B0F82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 capítulo 4 do livro</a:t>
            </a:r>
          </a:p>
          <a:p>
            <a:r>
              <a:rPr lang="pt-BR" dirty="0" smtClean="0"/>
              <a:t>SILVA, Ricardo P. e. </a:t>
            </a:r>
            <a:r>
              <a:rPr lang="pt-BR" b="1" dirty="0" smtClean="0"/>
              <a:t>Como modelar com UML 2</a:t>
            </a:r>
            <a:r>
              <a:rPr lang="pt-BR" dirty="0" smtClean="0"/>
              <a:t>. Florianópolis, SC: Visual Books, 2009. 320p.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4, seção 4.2.2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13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4, seção 4.2.2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</a:t>
            </a:r>
            <a:r>
              <a:rPr lang="pt-BR" baseline="0" dirty="0" smtClean="0"/>
              <a:t> capítulo 4, seção 4.2.3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23</a:t>
            </a:fld>
            <a:endParaRPr 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</a:t>
            </a:r>
            <a:r>
              <a:rPr lang="pt-BR" baseline="0" dirty="0" smtClean="0"/>
              <a:t> capítulo 4, seção 4.2.3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24</a:t>
            </a:fld>
            <a:endParaRPr lang="pt-BR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</a:t>
            </a:r>
            <a:r>
              <a:rPr lang="pt-BR" baseline="0" dirty="0" smtClean="0"/>
              <a:t> capítulo 4, seção 4.2.3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25</a:t>
            </a:fld>
            <a:endParaRPr lang="pt-B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4, seção 4.2.4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32</a:t>
            </a:fld>
            <a:endParaRPr lang="pt-BR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</a:t>
            </a:r>
            <a:r>
              <a:rPr lang="pt-BR" baseline="0" dirty="0" smtClean="0"/>
              <a:t> capítulo 4, seção 4.2.3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33</a:t>
            </a:fld>
            <a:endParaRPr lang="pt-BR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4, seção 4.3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45</a:t>
            </a:fld>
            <a:endParaRPr lang="pt-BR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4, seção 4.4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51</a:t>
            </a:fld>
            <a:endParaRPr lang="pt-BR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4, seção 4.5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52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</a:t>
            </a:r>
            <a:r>
              <a:rPr lang="pt-BR" baseline="0" dirty="0" smtClean="0"/>
              <a:t> 4, seção 4.1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</a:t>
            </a:r>
            <a:r>
              <a:rPr lang="pt-BR" baseline="0" dirty="0" smtClean="0"/>
              <a:t> 4, seção 4.1.1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</a:t>
            </a:r>
            <a:r>
              <a:rPr lang="pt-BR" baseline="0" dirty="0" smtClean="0"/>
              <a:t> 4, seção 4.1.2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</a:t>
            </a:r>
            <a:r>
              <a:rPr lang="pt-BR" baseline="0" dirty="0" smtClean="0"/>
              <a:t> 4, seção 4.1.3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9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</a:t>
            </a:r>
            <a:r>
              <a:rPr lang="pt-BR" baseline="0" dirty="0" smtClean="0"/>
              <a:t> 4, seção 4.1.4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4, seção 4.2.1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11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875BF-D383-462F-A114-DC611053884C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D3216-C125-4F6E-B047-5FFFB94B9002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B6B-BD14-4333-917E-169BC12A58F3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3AA3-0E3D-418C-A30B-419526A9B164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2ECE-4E55-4CE3-AECA-23A8A63BD7DE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2D1A-5F01-478B-8856-CC9EB1360CAB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D927-ADC1-4C2A-BBB2-3A51D4D19AC6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1034-1D69-44B1-96F3-27BEF7BED5D1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ED94-53EB-4C2E-80D3-777680F84C22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EB15-D5C3-4A9D-BF49-89C55C66CE80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C224-6A85-48FD-AD48-618D27D1DF2A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0FAE8-80C0-4258-A57C-77359C4C40C0}" type="datetime1">
              <a:rPr lang="pt-BR" smtClean="0"/>
              <a:pPr/>
              <a:t>06/11/2009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714612" y="785794"/>
            <a:ext cx="5670436" cy="3071834"/>
          </a:xfrm>
        </p:spPr>
        <p:txBody>
          <a:bodyPr>
            <a:normAutofit/>
          </a:bodyPr>
          <a:lstStyle/>
          <a:p>
            <a:r>
              <a:rPr lang="pt-BR" dirty="0" smtClean="0"/>
              <a:t>Metodologia de modelagem</a:t>
            </a:r>
            <a:br>
              <a:rPr lang="pt-BR" dirty="0" smtClean="0"/>
            </a:br>
            <a:r>
              <a:rPr lang="pt-BR" dirty="0" smtClean="0"/>
              <a:t>etapa 3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Quarta possibilidade </a:t>
            </a:r>
            <a:r>
              <a:rPr lang="pt-BR" sz="4000" dirty="0" smtClean="0">
                <a:latin typeface="Times New Roman"/>
                <a:cs typeface="Times New Roman"/>
              </a:rPr>
              <a:t>→</a:t>
            </a:r>
            <a:r>
              <a:rPr lang="pt-BR" sz="4000" dirty="0" smtClean="0"/>
              <a:t> refinamentos textual e diagramático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428867"/>
            <a:ext cx="8072494" cy="3139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 processo de refinamento dos casos de uso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Adotada a terceira possibilidade </a:t>
            </a:r>
            <a:r>
              <a:rPr lang="pt-BR" dirty="0" smtClean="0">
                <a:latin typeface="Times New Roman"/>
                <a:cs typeface="Times New Roman"/>
              </a:rPr>
              <a:t>→</a:t>
            </a:r>
            <a:r>
              <a:rPr lang="pt-BR" dirty="0" smtClean="0"/>
              <a:t> refinamento diagramático</a:t>
            </a:r>
          </a:p>
          <a:p>
            <a:pPr lvl="1"/>
            <a:r>
              <a:rPr lang="pt-BR" dirty="0" smtClean="0"/>
              <a:t>O que fazer </a:t>
            </a:r>
            <a:r>
              <a:rPr lang="pt-BR" dirty="0" smtClean="0">
                <a:latin typeface="Times New Roman"/>
                <a:cs typeface="Times New Roman"/>
              </a:rPr>
              <a:t>→</a:t>
            </a:r>
            <a:r>
              <a:rPr lang="pt-BR" dirty="0" smtClean="0"/>
              <a:t> diagrama de atividades</a:t>
            </a:r>
          </a:p>
          <a:p>
            <a:pPr lvl="1"/>
            <a:r>
              <a:rPr lang="pt-BR" dirty="0" smtClean="0"/>
              <a:t>Quem faz (cenário principal) </a:t>
            </a:r>
            <a:r>
              <a:rPr lang="pt-BR" dirty="0" smtClean="0">
                <a:latin typeface="Times New Roman"/>
                <a:cs typeface="Times New Roman"/>
              </a:rPr>
              <a:t>→</a:t>
            </a:r>
            <a:r>
              <a:rPr lang="pt-BR" dirty="0" smtClean="0"/>
              <a:t> diagrama de comunicação</a:t>
            </a:r>
          </a:p>
          <a:p>
            <a:pPr lvl="1"/>
            <a:r>
              <a:rPr lang="pt-BR" dirty="0" smtClean="0"/>
              <a:t>Quem faz (todos os cenários) </a:t>
            </a:r>
            <a:r>
              <a:rPr lang="pt-BR" dirty="0" smtClean="0">
                <a:latin typeface="Times New Roman"/>
                <a:cs typeface="Times New Roman"/>
              </a:rPr>
              <a:t>→</a:t>
            </a:r>
            <a:r>
              <a:rPr lang="pt-BR" dirty="0" smtClean="0"/>
              <a:t> diagrama de </a:t>
            </a:r>
            <a:r>
              <a:rPr lang="pt-BR" dirty="0" err="1" smtClean="0"/>
              <a:t>sequência</a:t>
            </a:r>
            <a:endParaRPr lang="pt-BR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 processo de refinamento dos casos de uso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2000239"/>
            <a:ext cx="6792563" cy="4318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 que fazer: modelagem com diagrama de atividades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922148"/>
          </a:xfrm>
        </p:spPr>
        <p:txBody>
          <a:bodyPr>
            <a:normAutofit/>
          </a:bodyPr>
          <a:lstStyle/>
          <a:p>
            <a:r>
              <a:rPr lang="pt-BR" dirty="0" smtClean="0"/>
              <a:t>Primeira modelagem em diagrama de atividades</a:t>
            </a:r>
          </a:p>
          <a:p>
            <a:pPr lvl="1"/>
            <a:r>
              <a:rPr lang="pt-BR" dirty="0" smtClean="0"/>
              <a:t>Foco no cenário principal (quando “tudo dá certo”)</a:t>
            </a:r>
          </a:p>
          <a:p>
            <a:pPr lvl="1"/>
            <a:r>
              <a:rPr lang="pt-BR" dirty="0" smtClean="0"/>
              <a:t>Abstrair as outras possibilidades (outros cenários)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 que fazer: modelagem com diagrama de atividades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779140"/>
          </a:xfrm>
        </p:spPr>
        <p:txBody>
          <a:bodyPr>
            <a:normAutofit/>
          </a:bodyPr>
          <a:lstStyle/>
          <a:p>
            <a:r>
              <a:rPr lang="pt-BR" dirty="0" smtClean="0"/>
              <a:t>Exemplo </a:t>
            </a:r>
            <a:r>
              <a:rPr lang="pt-BR" dirty="0" err="1" smtClean="0"/>
              <a:t>Jogo-da-velha</a:t>
            </a:r>
            <a:r>
              <a:rPr lang="pt-BR" dirty="0" smtClean="0"/>
              <a:t> (“procedimento de lance”)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9141" y="2643182"/>
            <a:ext cx="7000445" cy="2803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760" y="1142984"/>
            <a:ext cx="5677419" cy="5715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>
            <a:noAutofit/>
          </a:bodyPr>
          <a:lstStyle/>
          <a:p>
            <a:r>
              <a:rPr lang="pt-BR" sz="2800" dirty="0" smtClean="0"/>
              <a:t>Detalhamento da primeira modelagem em diagrama de atividades (</a:t>
            </a:r>
            <a:r>
              <a:rPr lang="pt-BR" sz="2400" dirty="0" smtClean="0"/>
              <a:t>procedimento de lance, do </a:t>
            </a:r>
            <a:r>
              <a:rPr lang="pt-BR" sz="2400" dirty="0" err="1" smtClean="0"/>
              <a:t>Jogo-da-velha</a:t>
            </a:r>
            <a:r>
              <a:rPr lang="pt-BR" sz="2800" dirty="0" smtClean="0"/>
              <a:t>)</a:t>
            </a:r>
            <a:endParaRPr lang="pt-BR" sz="28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Exemplo: questões que surgem no aprofundamento da modelagem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 caso de uso prevê a ação de procedimento de lance sobre a interface, mas como a instância de </a:t>
            </a:r>
            <a:r>
              <a:rPr lang="pt-BR" dirty="0" err="1" smtClean="0"/>
              <a:t>JogadorAutomatico</a:t>
            </a:r>
            <a:r>
              <a:rPr lang="pt-BR" dirty="0" smtClean="0"/>
              <a:t> atua?</a:t>
            </a:r>
          </a:p>
          <a:p>
            <a:pPr lvl="1"/>
            <a:r>
              <a:rPr lang="pt-BR" dirty="0" smtClean="0"/>
              <a:t>Decisão de projeto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retorna seu lance quando habilitado (procedimento “habilitar o outro jogador”)</a:t>
            </a:r>
          </a:p>
          <a:p>
            <a:r>
              <a:rPr lang="pt-BR" dirty="0" smtClean="0"/>
              <a:t>Precisa avaliar a precondição?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Exemplo: tratamento de problemas identificados na modelagem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Caso “habilitar jogador</a:t>
            </a:r>
            <a:r>
              <a:rPr lang="pt-BR" i="1" dirty="0" smtClean="0"/>
              <a:t>” </a:t>
            </a:r>
            <a:r>
              <a:rPr lang="pt-BR" dirty="0" smtClean="0"/>
              <a:t>habilite instância de </a:t>
            </a:r>
            <a:r>
              <a:rPr lang="pt-BR" dirty="0" err="1" smtClean="0"/>
              <a:t>JogadorAutomatico</a:t>
            </a:r>
            <a:endParaRPr lang="pt-BR" dirty="0" smtClean="0"/>
          </a:p>
          <a:p>
            <a:pPr lvl="1"/>
            <a:r>
              <a:rPr lang="pt-BR" dirty="0" smtClean="0"/>
              <a:t>Ele definirá uma opção de lance (não como ação na interface )</a:t>
            </a:r>
          </a:p>
          <a:p>
            <a:pPr lvl="1"/>
            <a:r>
              <a:rPr lang="pt-BR" dirty="0" smtClean="0"/>
              <a:t>Após, é preciso “</a:t>
            </a:r>
            <a:r>
              <a:rPr lang="pt-BR" i="1" dirty="0" smtClean="0"/>
              <a:t>posicionar </a:t>
            </a:r>
            <a:r>
              <a:rPr lang="pt-BR" i="1" dirty="0" err="1" smtClean="0"/>
              <a:t>peao</a:t>
            </a:r>
            <a:r>
              <a:rPr lang="pt-BR" i="1" dirty="0" smtClean="0"/>
              <a:t>”</a:t>
            </a:r>
            <a:r>
              <a:rPr lang="pt-BR" dirty="0" smtClean="0"/>
              <a:t> e os procedimentos posteriores</a:t>
            </a:r>
          </a:p>
          <a:p>
            <a:r>
              <a:rPr lang="pt-BR" dirty="0" smtClean="0"/>
              <a:t>Conclusão: da forma como está modelado, parte de “procedimento de lance” pode ser repetido</a:t>
            </a:r>
          </a:p>
          <a:p>
            <a:pPr lvl="1"/>
            <a:r>
              <a:rPr lang="pt-BR" dirty="0" smtClean="0"/>
              <a:t>Decisão de </a:t>
            </a:r>
            <a:r>
              <a:rPr lang="pt-BR" sz="2600" dirty="0" smtClean="0"/>
              <a:t>projeto → transformar a repetição em novo caso de uso</a:t>
            </a:r>
            <a:endParaRPr lang="pt-BR" sz="2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785926"/>
            <a:ext cx="5190951" cy="5072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Exemplo: tratamento de problemas identificados na modelagem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Casos de uso podem influenciar outros casos de uso (exemplo)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 caso de uso “iniciar partida” envolve a definição da ordem dos jogadores e o caso de uso “reiniciar partida”, também</a:t>
            </a:r>
          </a:p>
          <a:p>
            <a:r>
              <a:rPr lang="pt-BR" dirty="0" smtClean="0"/>
              <a:t>Decisão de projeto → procedimento que se repete nos dois casos de uso será sacado e originará um novo caso de uso: “estabelecer </a:t>
            </a:r>
            <a:r>
              <a:rPr lang="pt-BR" dirty="0" err="1" smtClean="0"/>
              <a:t>sequenciamento</a:t>
            </a:r>
            <a:r>
              <a:rPr lang="pt-BR" dirty="0" smtClean="0"/>
              <a:t>”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Apresentar a terceira etapa da metodologia de modelagem</a:t>
            </a:r>
          </a:p>
          <a:p>
            <a:pPr lvl="1"/>
            <a:r>
              <a:rPr lang="pt-BR" dirty="0" smtClean="0"/>
              <a:t>Etapa 3 – Refinamento de casos de uso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Refinamento afeta a modelagem de casos de uso (exemplo)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071678"/>
            <a:ext cx="7572428" cy="3795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69" y="1785960"/>
            <a:ext cx="900112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357322"/>
          </a:xfrm>
        </p:spPr>
        <p:txBody>
          <a:bodyPr>
            <a:noAutofit/>
          </a:bodyPr>
          <a:lstStyle/>
          <a:p>
            <a:r>
              <a:rPr lang="pt-BR" sz="4000" dirty="0" smtClean="0"/>
              <a:t>Refinamento afeta o </a:t>
            </a:r>
            <a:r>
              <a:rPr lang="pt-BR" sz="4000" dirty="0" err="1" smtClean="0"/>
              <a:t>sequenciamento</a:t>
            </a:r>
            <a:r>
              <a:rPr lang="pt-BR" sz="4000" dirty="0" smtClean="0"/>
              <a:t> dos casos de uso (exemplo)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Sobre a modelagem em diagrama de casos de uso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É comum que no primeiro esforço de modelagem (etapa 1) apenas associações entre ator e caso de uso sejam identificadas</a:t>
            </a:r>
          </a:p>
          <a:p>
            <a:r>
              <a:rPr lang="pt-BR" dirty="0" smtClean="0"/>
              <a:t>Associações entre casos de uso costumam ser identificadas neste estágio do processo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Ênfase a quem faz (cenário principal): modelagem com diagrama de comunicação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Voltado a modelar apenas o cenário principal</a:t>
            </a:r>
          </a:p>
          <a:p>
            <a:pPr lvl="1"/>
            <a:r>
              <a:rPr lang="pt-BR" dirty="0" smtClean="0"/>
              <a:t>Quando a meta do caso de uso é atingida</a:t>
            </a:r>
          </a:p>
          <a:p>
            <a:pPr lvl="1"/>
            <a:r>
              <a:rPr lang="pt-BR" dirty="0" smtClean="0"/>
              <a:t>Ex.: “procedimento de lance” </a:t>
            </a:r>
            <a:r>
              <a:rPr lang="pt-BR" dirty="0" smtClean="0">
                <a:latin typeface="Times New Roman"/>
                <a:cs typeface="Times New Roman"/>
              </a:rPr>
              <a:t>→</a:t>
            </a:r>
            <a:r>
              <a:rPr lang="pt-BR" dirty="0" smtClean="0"/>
              <a:t> um lance regular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Ênfase a quem faz (cenário principal): modelagem com diagrama de comunicação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Etapa intermediária entre diagrama de atividades e diagrama de </a:t>
            </a:r>
            <a:r>
              <a:rPr lang="pt-BR" dirty="0" err="1" smtClean="0"/>
              <a:t>sequência</a:t>
            </a:r>
            <a:endParaRPr lang="pt-BR" dirty="0" smtClean="0"/>
          </a:p>
          <a:p>
            <a:r>
              <a:rPr lang="pt-BR" dirty="0" smtClean="0"/>
              <a:t>Recomendável apenas quando</a:t>
            </a:r>
          </a:p>
          <a:p>
            <a:pPr lvl="1"/>
            <a:r>
              <a:rPr lang="pt-BR" dirty="0" smtClean="0"/>
              <a:t>O caso de uso está associado a muitos cenários</a:t>
            </a:r>
          </a:p>
          <a:p>
            <a:pPr lvl="1"/>
            <a:r>
              <a:rPr lang="pt-BR" dirty="0" smtClean="0"/>
              <a:t>O cenário principal e outros cenários apresentam alguma complexidade</a:t>
            </a:r>
          </a:p>
          <a:p>
            <a:pPr lvl="2"/>
            <a:r>
              <a:rPr lang="pt-BR" sz="2400" dirty="0" smtClean="0"/>
              <a:t>Julgamento da complexidade </a:t>
            </a:r>
            <a:r>
              <a:rPr lang="pt-BR" sz="2400" dirty="0" smtClean="0">
                <a:latin typeface="Times New Roman"/>
                <a:cs typeface="Times New Roman"/>
              </a:rPr>
              <a:t>→</a:t>
            </a:r>
            <a:r>
              <a:rPr lang="pt-BR" sz="2400" dirty="0" smtClean="0"/>
              <a:t> decisão de projeto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A identificação dos métodos durante a construção do diagrama de comunicação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pt-BR" sz="1400" b="1" i="1" dirty="0" smtClean="0"/>
          </a:p>
          <a:p>
            <a:pPr marL="514350" indent="-514350" algn="ctr">
              <a:buNone/>
            </a:pPr>
            <a:r>
              <a:rPr lang="pt-BR" b="1" i="1" dirty="0" smtClean="0"/>
              <a:t>Responsabilidade </a:t>
            </a:r>
          </a:p>
          <a:p>
            <a:pPr marL="914400" indent="-914400" algn="ctr">
              <a:buNone/>
            </a:pPr>
            <a:r>
              <a:rPr lang="pt-BR" sz="4800" b="1" i="1" dirty="0" smtClean="0">
                <a:latin typeface="Times New Roman"/>
                <a:cs typeface="Times New Roman"/>
              </a:rPr>
              <a:t>↓</a:t>
            </a:r>
            <a:endParaRPr lang="pt-BR" sz="4800" b="1" i="1" dirty="0" smtClean="0"/>
          </a:p>
          <a:p>
            <a:pPr marL="514350" indent="-514350" algn="ctr">
              <a:buNone/>
            </a:pPr>
            <a:r>
              <a:rPr lang="pt-BR" b="1" i="1" dirty="0" smtClean="0"/>
              <a:t>Atribuição da responsabilidade </a:t>
            </a:r>
          </a:p>
          <a:p>
            <a:pPr marL="914400" indent="-914400" algn="ctr">
              <a:buNone/>
            </a:pPr>
            <a:r>
              <a:rPr lang="pt-BR" sz="4800" b="1" i="1" dirty="0" smtClean="0">
                <a:latin typeface="Times New Roman"/>
                <a:cs typeface="Times New Roman"/>
              </a:rPr>
              <a:t>↓</a:t>
            </a:r>
            <a:endParaRPr lang="pt-BR" sz="4800" b="1" i="1" dirty="0" smtClean="0"/>
          </a:p>
          <a:p>
            <a:pPr marL="514350" indent="-514350" algn="ctr">
              <a:buNone/>
            </a:pPr>
            <a:r>
              <a:rPr lang="pt-BR" b="1" i="1" dirty="0" smtClean="0"/>
              <a:t>Identificação de método(s)</a:t>
            </a:r>
            <a:endParaRPr lang="pt-BR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A identificação dos métodos durante a construção do diagrama de comunicação</a:t>
            </a:r>
            <a:endParaRPr lang="pt-BR" sz="32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Identificar uma responsabilidade expressa em um nodo do diagrama de atividades</a:t>
            </a:r>
          </a:p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Definir que elemento (instância de que classe) é o “dono“ dessa responsabilidade</a:t>
            </a:r>
          </a:p>
          <a:p>
            <a:pPr marL="880110" lvl="1" indent="-514350"/>
            <a:r>
              <a:rPr lang="pt-BR" dirty="0" smtClean="0"/>
              <a:t>Um ou mais donos</a:t>
            </a:r>
          </a:p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 Associar à classe correspondente um método capaz de cumprir a tal responsabilidade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Exemplo: “procedimento de lance” (JV)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Questão ainda pendente</a:t>
            </a:r>
          </a:p>
          <a:p>
            <a:pPr lvl="1"/>
            <a:r>
              <a:rPr lang="pt-BR" dirty="0" smtClean="0"/>
              <a:t>Precisa avaliar a precondição no escopo do caso de uso?</a:t>
            </a:r>
          </a:p>
          <a:p>
            <a:pPr lvl="2"/>
            <a:r>
              <a:rPr lang="pt-BR" sz="2400" dirty="0" smtClean="0"/>
              <a:t>Haver um jogador habilitado</a:t>
            </a:r>
          </a:p>
          <a:p>
            <a:pPr lvl="1"/>
            <a:r>
              <a:rPr lang="pt-BR" dirty="0" smtClean="0"/>
              <a:t>Conclusão: não, pois “procedimento de lance” ocorre apenas após “iniciar partida” ou “reiniciar partida”, que habilitam um dos jogadores 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Exemplo: “procedimento de lance” (JV)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1990725"/>
            <a:ext cx="8572500" cy="287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Exemplo: “procedimento de lance” (JV)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209" y="2214554"/>
            <a:ext cx="8989385" cy="30051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Diagramas UML usados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atividades</a:t>
            </a:r>
          </a:p>
          <a:p>
            <a:r>
              <a:rPr lang="pt-BR" dirty="0" smtClean="0"/>
              <a:t>Diagrama de comunicação</a:t>
            </a:r>
          </a:p>
          <a:p>
            <a:r>
              <a:rPr lang="pt-BR" dirty="0" smtClean="0"/>
              <a:t>Diagrama de </a:t>
            </a:r>
            <a:r>
              <a:rPr lang="pt-BR" dirty="0" err="1" smtClean="0"/>
              <a:t>sequência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Exemplo: “procedimento de lance” (JV)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2019318"/>
            <a:ext cx="8572500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Exemplo: “procedimento de lance” (JV) – final 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5136" y="2143116"/>
            <a:ext cx="8442107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Ênfase a quem faz (todos os cenários): modelagem com diagrama de </a:t>
            </a:r>
            <a:r>
              <a:rPr lang="pt-BR" sz="3600" dirty="0" err="1" smtClean="0"/>
              <a:t>sequência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Etapa final do refinamento de casos de uso</a:t>
            </a:r>
          </a:p>
          <a:p>
            <a:r>
              <a:rPr lang="pt-BR" dirty="0" smtClean="0"/>
              <a:t>Considera todos os cenários e identifica todos os métodos envolvidos</a:t>
            </a:r>
          </a:p>
          <a:p>
            <a:pPr lvl="1"/>
            <a:r>
              <a:rPr lang="pt-BR" dirty="0" smtClean="0"/>
              <a:t>Além dos já identificados na modelagem do cenário principal com diagrama de comunicação (se tiver sido elaborado)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A identificação dos métodos durante a construção do diagrama de </a:t>
            </a:r>
            <a:r>
              <a:rPr lang="pt-BR" sz="3600" dirty="0" err="1" smtClean="0"/>
              <a:t>sequência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pt-BR" sz="1400" b="1" i="1" dirty="0" smtClean="0"/>
          </a:p>
          <a:p>
            <a:pPr marL="514350" indent="-514350" algn="ctr">
              <a:buNone/>
            </a:pPr>
            <a:r>
              <a:rPr lang="pt-BR" b="1" i="1" dirty="0" smtClean="0"/>
              <a:t>Responsabilidade </a:t>
            </a:r>
          </a:p>
          <a:p>
            <a:pPr marL="914400" indent="-914400" algn="ctr">
              <a:buNone/>
            </a:pPr>
            <a:r>
              <a:rPr lang="pt-BR" sz="4800" b="1" i="1" dirty="0" smtClean="0">
                <a:latin typeface="Times New Roman"/>
                <a:cs typeface="Times New Roman"/>
              </a:rPr>
              <a:t>↓</a:t>
            </a:r>
            <a:endParaRPr lang="pt-BR" sz="4800" b="1" i="1" dirty="0" smtClean="0"/>
          </a:p>
          <a:p>
            <a:pPr marL="514350" indent="-514350" algn="ctr">
              <a:buNone/>
            </a:pPr>
            <a:r>
              <a:rPr lang="pt-BR" b="1" i="1" dirty="0" smtClean="0"/>
              <a:t>Atribuição da responsabilidade </a:t>
            </a:r>
          </a:p>
          <a:p>
            <a:pPr marL="914400" indent="-914400" algn="ctr">
              <a:buNone/>
            </a:pPr>
            <a:r>
              <a:rPr lang="pt-BR" sz="4800" b="1" i="1" dirty="0" smtClean="0">
                <a:latin typeface="Times New Roman"/>
                <a:cs typeface="Times New Roman"/>
              </a:rPr>
              <a:t>↓</a:t>
            </a:r>
            <a:endParaRPr lang="pt-BR" sz="4800" b="1" i="1" dirty="0" smtClean="0"/>
          </a:p>
          <a:p>
            <a:pPr marL="514350" indent="-514350" algn="ctr">
              <a:buNone/>
            </a:pPr>
            <a:r>
              <a:rPr lang="pt-BR" b="1" i="1" dirty="0" smtClean="0"/>
              <a:t>Identificação de método(s)</a:t>
            </a:r>
            <a:endParaRPr lang="pt-BR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90834"/>
            <a:ext cx="8215370" cy="5424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785818"/>
          </a:xfrm>
        </p:spPr>
        <p:txBody>
          <a:bodyPr>
            <a:noAutofit/>
          </a:bodyPr>
          <a:lstStyle/>
          <a:p>
            <a:r>
              <a:rPr lang="pt-BR" sz="4000" dirty="0" smtClean="0"/>
              <a:t>Exemplo: “procedimento de lance” (JV)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Exemplo: “procedimento de lance” (JV)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Em relação à modelagem com diagrama de comunicação</a:t>
            </a:r>
          </a:p>
          <a:p>
            <a:pPr lvl="1"/>
            <a:r>
              <a:rPr lang="pt-BR" dirty="0" smtClean="0"/>
              <a:t>Considera todas as possibilidades previstas no diagrama de atividades</a:t>
            </a:r>
          </a:p>
          <a:p>
            <a:pPr lvl="2"/>
            <a:r>
              <a:rPr lang="pt-BR" sz="2400" dirty="0" smtClean="0"/>
              <a:t>Posição regular escolhida (cenário principal)</a:t>
            </a:r>
          </a:p>
          <a:p>
            <a:pPr lvl="2"/>
            <a:r>
              <a:rPr lang="pt-BR" sz="2400" dirty="0" smtClean="0"/>
              <a:t>Posição irregular escolhida</a:t>
            </a:r>
          </a:p>
          <a:p>
            <a:pPr lvl="1"/>
            <a:r>
              <a:rPr lang="pt-BR" dirty="0" smtClean="0"/>
              <a:t>Mais detalhes identificados </a:t>
            </a:r>
          </a:p>
          <a:p>
            <a:pPr lvl="2"/>
            <a:r>
              <a:rPr lang="pt-BR" sz="2400" dirty="0" smtClean="0"/>
              <a:t>Retornos de métodos identificados e tratamento dos retornos</a:t>
            </a:r>
          </a:p>
          <a:p>
            <a:pPr lvl="2"/>
            <a:r>
              <a:rPr lang="pt-BR" sz="2400" dirty="0" smtClean="0"/>
              <a:t>Novos métodos identificados</a:t>
            </a:r>
          </a:p>
          <a:p>
            <a:endParaRPr lang="pt-BR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Exemplo: “procedimento de lance” (JV)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Detalhando mais a modelagem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o método </a:t>
            </a:r>
            <a:r>
              <a:rPr lang="pt-BR" dirty="0" err="1" smtClean="0"/>
              <a:t>informarEstado</a:t>
            </a:r>
            <a:r>
              <a:rPr lang="pt-BR" dirty="0" smtClean="0"/>
              <a:t> (responsabilidade atribuída a tabuleiro) não é elementar</a:t>
            </a:r>
          </a:p>
          <a:p>
            <a:pPr lvl="1"/>
            <a:r>
              <a:rPr lang="pt-BR" dirty="0" smtClean="0"/>
              <a:t>Possível detalhá-lo no próprio diagrama</a:t>
            </a:r>
          </a:p>
          <a:p>
            <a:pPr lvl="1"/>
            <a:r>
              <a:rPr lang="pt-BR" dirty="0" smtClean="0"/>
              <a:t>Possível produzir um novo diagrama para tratá-lo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Exemplo – método </a:t>
            </a:r>
            <a:r>
              <a:rPr lang="pt-BR" dirty="0" err="1" smtClean="0"/>
              <a:t>informarEstado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Qual o tipo de retorno (o estado do jogo)?</a:t>
            </a:r>
          </a:p>
          <a:p>
            <a:pPr lvl="1"/>
            <a:r>
              <a:rPr lang="pt-BR" dirty="0" smtClean="0"/>
              <a:t>Decisão de projeto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instância de uma nova classe, </a:t>
            </a:r>
            <a:r>
              <a:rPr lang="pt-BR" dirty="0" err="1" smtClean="0"/>
              <a:t>ImagemDeTabuleiro</a:t>
            </a:r>
            <a:r>
              <a:rPr lang="pt-BR" dirty="0" smtClean="0"/>
              <a:t> contendo a mensagem a ser apresentada na interface e uma matriz de inteiros, representando as posições</a:t>
            </a:r>
          </a:p>
          <a:p>
            <a:pPr lvl="1"/>
            <a:r>
              <a:rPr lang="pt-BR" dirty="0" smtClean="0"/>
              <a:t>Decisão de projeto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Tabuleiro responsável por instanciar </a:t>
            </a:r>
            <a:r>
              <a:rPr lang="pt-BR" dirty="0" err="1" smtClean="0"/>
              <a:t>ImagemDeTabuleiro</a:t>
            </a:r>
            <a:r>
              <a:rPr lang="pt-BR" dirty="0" smtClean="0"/>
              <a:t> e compor a instância (valores dos atributos)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643570" cy="68587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643570" y="704088"/>
            <a:ext cx="3043230" cy="1867656"/>
          </a:xfrm>
        </p:spPr>
        <p:txBody>
          <a:bodyPr>
            <a:normAutofit/>
          </a:bodyPr>
          <a:lstStyle/>
          <a:p>
            <a:r>
              <a:rPr lang="pt-BR" sz="3600" dirty="0" smtClean="0"/>
              <a:t>Exemplo – método </a:t>
            </a:r>
            <a:r>
              <a:rPr lang="pt-BR" sz="3600" dirty="0" err="1" smtClean="0"/>
              <a:t>informarEstado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43646" y="642918"/>
            <a:ext cx="2900354" cy="2000264"/>
          </a:xfrm>
        </p:spPr>
        <p:txBody>
          <a:bodyPr>
            <a:noAutofit/>
          </a:bodyPr>
          <a:lstStyle/>
          <a:p>
            <a:r>
              <a:rPr lang="pt-BR" sz="3600" dirty="0" smtClean="0"/>
              <a:t>Exemplo: “procedimento de lance” (JV)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17629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Etapa 3 – Refinamento de casos de uso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Casos de uso estabelecem O QUE o software faz</a:t>
            </a:r>
          </a:p>
          <a:p>
            <a:r>
              <a:rPr lang="pt-BR" dirty="0" smtClean="0"/>
              <a:t>O refinamento de casos de uso vai estabelecer COMO faz</a:t>
            </a:r>
          </a:p>
          <a:p>
            <a:pPr lvl="1"/>
            <a:r>
              <a:rPr lang="pt-BR" dirty="0" smtClean="0"/>
              <a:t>Apresentação das alternativas de refinamento</a:t>
            </a:r>
          </a:p>
          <a:p>
            <a:pPr lvl="1"/>
            <a:r>
              <a:rPr lang="pt-BR" dirty="0" smtClean="0"/>
              <a:t>Refinamento com diagrama de atividades</a:t>
            </a:r>
          </a:p>
          <a:p>
            <a:pPr lvl="1"/>
            <a:r>
              <a:rPr lang="pt-BR" dirty="0" smtClean="0"/>
              <a:t>Refinamento com diagrama de comunicação</a:t>
            </a:r>
          </a:p>
          <a:p>
            <a:pPr lvl="1"/>
            <a:r>
              <a:rPr lang="pt-BR" dirty="0" smtClean="0"/>
              <a:t>Refinamento com diagrama de </a:t>
            </a:r>
            <a:r>
              <a:rPr lang="pt-BR" dirty="0" err="1" smtClean="0"/>
              <a:t>sequência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Possibilidade de detalhar diagrama de </a:t>
            </a:r>
            <a:r>
              <a:rPr lang="pt-BR" sz="3600" dirty="0" err="1" smtClean="0"/>
              <a:t>sequência</a:t>
            </a:r>
            <a:r>
              <a:rPr lang="pt-BR" sz="3600" dirty="0" smtClean="0"/>
              <a:t> em outro diagrama de </a:t>
            </a:r>
            <a:r>
              <a:rPr lang="pt-BR" sz="3600" dirty="0" err="1" smtClean="0"/>
              <a:t>sequência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3899" y="2071678"/>
            <a:ext cx="8725819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Critérios para definir o encerramento da modelagem com diagrama de </a:t>
            </a:r>
            <a:r>
              <a:rPr lang="pt-BR" sz="3600" dirty="0" err="1" smtClean="0"/>
              <a:t>sequência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 smtClean="0"/>
              <a:t>Métodos que apresentem algoritmos curtos e óbvios não demandam refinamento em diagrama de </a:t>
            </a:r>
            <a:r>
              <a:rPr lang="pt-BR" dirty="0" err="1" smtClean="0"/>
              <a:t>sequência</a:t>
            </a:r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Critérios para definir o encerramento da modelagem com diagrama de </a:t>
            </a:r>
            <a:r>
              <a:rPr lang="pt-BR" sz="3600" dirty="0" err="1" smtClean="0"/>
              <a:t>sequência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 smtClean="0"/>
              <a:t>Métodos que apresentem algoritmos não triviais e que suas execuções envolvam quantidades significativas de interações demandam refinamento em diagrama de </a:t>
            </a:r>
            <a:r>
              <a:rPr lang="pt-BR" dirty="0" err="1" smtClean="0"/>
              <a:t>sequência</a:t>
            </a:r>
            <a:endParaRPr lang="pt-BR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Critérios para definir o encerramento da modelagem com diagrama de </a:t>
            </a:r>
            <a:r>
              <a:rPr lang="pt-BR" sz="3600" dirty="0" err="1" smtClean="0"/>
              <a:t>sequência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 smtClean="0"/>
              <a:t>Métodos que apresentem algoritmos não triviais, mas que suas execuções não envolvam quantidades significativas de interações, não demandam refinamento em diagrama de </a:t>
            </a:r>
            <a:r>
              <a:rPr lang="pt-BR" dirty="0" err="1" smtClean="0"/>
              <a:t>sequência</a:t>
            </a:r>
            <a:endParaRPr lang="pt-BR" dirty="0" smtClean="0"/>
          </a:p>
          <a:p>
            <a:pPr lvl="1"/>
            <a:r>
              <a:rPr lang="pt-BR" dirty="0" smtClean="0"/>
              <a:t>Modelagem com diagrama de </a:t>
            </a:r>
            <a:r>
              <a:rPr lang="pt-BR" dirty="0" err="1" smtClean="0"/>
              <a:t>sequência</a:t>
            </a:r>
            <a:r>
              <a:rPr lang="pt-BR" dirty="0" smtClean="0"/>
              <a:t> não é voltada especificamente para modelar algoritmo</a:t>
            </a:r>
          </a:p>
          <a:p>
            <a:pPr lvl="1"/>
            <a:r>
              <a:rPr lang="pt-BR" dirty="0" smtClean="0"/>
              <a:t>Tais métodos podem ter seus algoritmos detalhados em diagramas de atividades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Refinamento de casos de uso simples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Casos de uso que consistem em simples operações de leitura ou escrita em base de dados</a:t>
            </a:r>
          </a:p>
          <a:p>
            <a:pPr lvl="1"/>
            <a:r>
              <a:rPr lang="pt-BR" dirty="0" smtClean="0"/>
              <a:t>CRUD (Criar, Recuperar, Atualizar, Excluir)</a:t>
            </a:r>
          </a:p>
          <a:p>
            <a:r>
              <a:rPr lang="pt-BR" dirty="0" smtClean="0"/>
              <a:t>Possibilidade do refinamento consistir em </a:t>
            </a:r>
          </a:p>
          <a:p>
            <a:pPr lvl="1"/>
            <a:r>
              <a:rPr lang="pt-BR" dirty="0" smtClean="0"/>
              <a:t>Apenas um diagrama de atividades </a:t>
            </a:r>
          </a:p>
          <a:p>
            <a:pPr lvl="1"/>
            <a:r>
              <a:rPr lang="pt-BR" dirty="0" smtClean="0"/>
              <a:t>Apenas um diagrama de </a:t>
            </a:r>
            <a:r>
              <a:rPr lang="pt-BR" dirty="0" err="1" smtClean="0"/>
              <a:t>sequência</a:t>
            </a:r>
            <a:endParaRPr lang="pt-BR" dirty="0" smtClean="0"/>
          </a:p>
          <a:p>
            <a:pPr lvl="1"/>
            <a:r>
              <a:rPr lang="pt-BR" dirty="0" smtClean="0"/>
              <a:t>Uma simples nota associada ao caso de uso, no diagrama de casos de uso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Efeitos colaterais do refinamento de casos de uso – diagrama de classes “</a:t>
            </a:r>
            <a:r>
              <a:rPr lang="pt-BR" sz="4000" i="1" dirty="0" smtClean="0"/>
              <a:t>de</a:t>
            </a:r>
            <a:r>
              <a:rPr lang="pt-BR" sz="4000" dirty="0" smtClean="0"/>
              <a:t>”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214554"/>
            <a:ext cx="8191500" cy="3590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727180"/>
            <a:ext cx="9144000" cy="4916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143008"/>
          </a:xfrm>
        </p:spPr>
        <p:txBody>
          <a:bodyPr>
            <a:noAutofit/>
          </a:bodyPr>
          <a:lstStyle/>
          <a:p>
            <a:r>
              <a:rPr lang="pt-BR" sz="3600" dirty="0" smtClean="0"/>
              <a:t>Efeitos colaterais do refinamento de casos de uso – diagrama de classes “</a:t>
            </a:r>
            <a:r>
              <a:rPr lang="pt-BR" sz="3600" i="1" dirty="0" smtClean="0"/>
              <a:t>para</a:t>
            </a:r>
            <a:r>
              <a:rPr lang="pt-BR" sz="3600" dirty="0" smtClean="0"/>
              <a:t>”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Efeitos colaterais do refinamento de casos de uso – diagrama de casos de uso “</a:t>
            </a:r>
            <a:r>
              <a:rPr lang="pt-BR" sz="3600" i="1" dirty="0" smtClean="0"/>
              <a:t>de</a:t>
            </a:r>
            <a:r>
              <a:rPr lang="pt-BR" sz="3600" dirty="0" smtClean="0"/>
              <a:t>”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214554"/>
            <a:ext cx="7193768" cy="3410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Efeitos colaterais do refinamento de casos de uso – diagrama de casos de uso “</a:t>
            </a:r>
            <a:r>
              <a:rPr lang="pt-BR" sz="3600" i="1" dirty="0" smtClean="0"/>
              <a:t>para</a:t>
            </a:r>
            <a:r>
              <a:rPr lang="pt-BR" sz="3600" dirty="0" smtClean="0"/>
              <a:t>”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2071678"/>
            <a:ext cx="7572428" cy="3795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12" y="704088"/>
            <a:ext cx="2643206" cy="3582168"/>
          </a:xfrm>
        </p:spPr>
        <p:txBody>
          <a:bodyPr>
            <a:noAutofit/>
          </a:bodyPr>
          <a:lstStyle/>
          <a:p>
            <a:r>
              <a:rPr lang="pt-BR" sz="3200" dirty="0" smtClean="0"/>
              <a:t>Efeitos colaterais do refinamento de casos de uso – diagrama de visão geral de interação “</a:t>
            </a:r>
            <a:r>
              <a:rPr lang="pt-BR" sz="3200" i="1" dirty="0" smtClean="0"/>
              <a:t>de</a:t>
            </a:r>
            <a:r>
              <a:rPr lang="pt-BR" sz="3200" dirty="0" smtClean="0"/>
              <a:t>”</a:t>
            </a:r>
            <a:endParaRPr lang="pt-BR" sz="32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85728"/>
            <a:ext cx="6116843" cy="62151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Alternativas para refinamento de casos de uso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1944457"/>
            <a:ext cx="8072494" cy="41277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69" y="1785960"/>
            <a:ext cx="9001125" cy="485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38962"/>
          </a:xfrm>
        </p:spPr>
        <p:txBody>
          <a:bodyPr>
            <a:noAutofit/>
          </a:bodyPr>
          <a:lstStyle/>
          <a:p>
            <a:r>
              <a:rPr lang="pt-BR" sz="3200" dirty="0" smtClean="0"/>
              <a:t>Efeitos colaterais do refinamento de casos de uso – diagrama de visão geral de interação “</a:t>
            </a:r>
            <a:r>
              <a:rPr lang="pt-BR" sz="3200" i="1" dirty="0" smtClean="0"/>
              <a:t>para</a:t>
            </a:r>
            <a:r>
              <a:rPr lang="pt-BR" sz="3200" dirty="0" smtClean="0"/>
              <a:t>”</a:t>
            </a:r>
            <a:endParaRPr lang="pt-BR" sz="32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Resultados parciais após a terceira etapa do processo de modelagem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pt-BR" dirty="0" smtClean="0"/>
              <a:t>Etapa 1</a:t>
            </a:r>
          </a:p>
          <a:p>
            <a:pPr lvl="1"/>
            <a:r>
              <a:rPr lang="pt-BR" dirty="0" smtClean="0"/>
              <a:t>Modelagem estrutural de sistema</a:t>
            </a:r>
          </a:p>
          <a:p>
            <a:pPr lvl="1"/>
            <a:r>
              <a:rPr lang="pt-BR" dirty="0" smtClean="0"/>
              <a:t>Modelagem dinâmica de sistema </a:t>
            </a:r>
          </a:p>
          <a:p>
            <a:r>
              <a:rPr lang="pt-BR" dirty="0" smtClean="0"/>
              <a:t>Etapa 2 </a:t>
            </a:r>
          </a:p>
          <a:p>
            <a:pPr lvl="1"/>
            <a:r>
              <a:rPr lang="pt-BR" dirty="0" smtClean="0"/>
              <a:t>Identificação de atributos</a:t>
            </a:r>
          </a:p>
          <a:p>
            <a:r>
              <a:rPr lang="pt-BR" dirty="0" smtClean="0"/>
              <a:t>Etapa 3 </a:t>
            </a:r>
          </a:p>
          <a:p>
            <a:pPr lvl="1"/>
            <a:r>
              <a:rPr lang="pt-BR" dirty="0" smtClean="0"/>
              <a:t>Refinamento dos casos de uso</a:t>
            </a:r>
          </a:p>
          <a:p>
            <a:pPr lvl="2"/>
            <a:r>
              <a:rPr lang="pt-BR" sz="2400" dirty="0" smtClean="0"/>
              <a:t>Diagramas modelando os casos de uso</a:t>
            </a:r>
          </a:p>
          <a:p>
            <a:pPr lvl="2"/>
            <a:r>
              <a:rPr lang="pt-BR" sz="2400" dirty="0" smtClean="0"/>
              <a:t>Identificação de métodos</a:t>
            </a:r>
          </a:p>
          <a:p>
            <a:pPr lvl="2"/>
            <a:r>
              <a:rPr lang="pt-BR" sz="2400" dirty="0" smtClean="0"/>
              <a:t>Evolução das modelagens estrutural e dinâmica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147669"/>
            <a:ext cx="5643602" cy="5458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214422"/>
          </a:xfrm>
        </p:spPr>
        <p:txBody>
          <a:bodyPr>
            <a:noAutofit/>
          </a:bodyPr>
          <a:lstStyle/>
          <a:p>
            <a:r>
              <a:rPr lang="pt-BR" sz="4000" dirty="0" smtClean="0"/>
              <a:t>Sumário da terceira etapa do processo de modelagem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Etapa 3 do processo de modelagem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Refinamento de casos de uso</a:t>
            </a:r>
          </a:p>
          <a:p>
            <a:pPr lvl="1"/>
            <a:r>
              <a:rPr lang="pt-BR" b="1" i="1" dirty="0" smtClean="0"/>
              <a:t>responsabilidade → atribuição da responsabilidade → identificação de método(s)</a:t>
            </a:r>
            <a:endParaRPr lang="pt-BR" dirty="0" smtClean="0"/>
          </a:p>
          <a:p>
            <a:pPr lvl="1"/>
            <a:r>
              <a:rPr lang="pt-BR" dirty="0" smtClean="0"/>
              <a:t>Evolução da modelagem dinâmica produzida na etapa 1 </a:t>
            </a:r>
          </a:p>
          <a:p>
            <a:pPr lvl="1"/>
            <a:r>
              <a:rPr lang="pt-BR" dirty="0" smtClean="0"/>
              <a:t>Refinamento da modelagem estrutural produzida nas etapas 1 e 2</a:t>
            </a:r>
          </a:p>
          <a:p>
            <a:r>
              <a:rPr lang="pt-BR" dirty="0" smtClean="0"/>
              <a:t>Passos da etapa ilustrados com a modelagem do programa </a:t>
            </a:r>
            <a:r>
              <a:rPr lang="pt-BR" dirty="0" err="1" smtClean="0"/>
              <a:t>Jogo-da-velha</a:t>
            </a:r>
            <a:endParaRPr lang="pt-BR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Atividade extra-classe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Ler o texto de referência da presente aula</a:t>
            </a:r>
          </a:p>
          <a:p>
            <a:pPr lvl="1"/>
            <a:r>
              <a:rPr lang="pt-BR" dirty="0" smtClean="0"/>
              <a:t>Capítulo 4, </a:t>
            </a:r>
            <a:r>
              <a:rPr lang="pt-BR" i="1" dirty="0" smtClean="0"/>
              <a:t>Refinamento de casos de uso</a:t>
            </a:r>
            <a:r>
              <a:rPr lang="pt-BR" dirty="0" smtClean="0"/>
              <a:t>, do livro </a:t>
            </a:r>
            <a:r>
              <a:rPr lang="pt-BR" b="1" dirty="0" smtClean="0"/>
              <a:t>Como modelar com UML 2 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  <a:p>
            <a:r>
              <a:rPr lang="pt-BR" dirty="0" smtClean="0"/>
              <a:t>Exercitar modelagem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continuar a modelagem iniciada como exercício das etapas 1 e 2: aplicar os procedimentos apresentados</a:t>
            </a:r>
          </a:p>
          <a:p>
            <a:pPr>
              <a:buNone/>
            </a:pPr>
            <a:endParaRPr lang="pt-BR" dirty="0" smtClean="0"/>
          </a:p>
          <a:p>
            <a:endParaRPr lang="pt-BR" dirty="0" smtClean="0"/>
          </a:p>
          <a:p>
            <a:pPr>
              <a:buFont typeface="Wingdings 2" pitchFamily="18" charset="2"/>
              <a:buChar char=""/>
            </a:pPr>
            <a:r>
              <a:rPr lang="pt-BR" sz="2400" dirty="0" smtClean="0"/>
              <a:t>SILVA, Ricardo P. e. </a:t>
            </a:r>
            <a:r>
              <a:rPr lang="pt-BR" sz="2400" b="1" dirty="0" smtClean="0"/>
              <a:t>Como modelar com UML 2</a:t>
            </a:r>
            <a:r>
              <a:rPr lang="pt-BR" sz="2400" dirty="0" smtClean="0"/>
              <a:t>. Florianópolis, SC: Visual Books, 2009. 320p.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P</a:t>
            </a:r>
            <a:r>
              <a:rPr lang="pt-BR" sz="4400" dirty="0" smtClean="0"/>
              <a:t>rimeira possibilidade </a:t>
            </a:r>
            <a:r>
              <a:rPr lang="pt-BR" sz="4400" dirty="0" smtClean="0">
                <a:latin typeface="Times New Roman"/>
                <a:cs typeface="Times New Roman"/>
              </a:rPr>
              <a:t>→</a:t>
            </a:r>
            <a:r>
              <a:rPr lang="pt-BR" sz="4400" dirty="0" smtClean="0"/>
              <a:t> do caso de uso, direto ao código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Só é viável para sistemas de baixa complexidade </a:t>
            </a:r>
          </a:p>
          <a:p>
            <a:r>
              <a:rPr lang="pt-BR" dirty="0" smtClean="0"/>
              <a:t>Não faz uso da alternativa de refinamento gradual, possibilitada por UML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Segunda possibilidade </a:t>
            </a:r>
            <a:r>
              <a:rPr lang="pt-BR" sz="4000" dirty="0" smtClean="0">
                <a:latin typeface="Times New Roman"/>
                <a:cs typeface="Times New Roman"/>
              </a:rPr>
              <a:t>→</a:t>
            </a:r>
            <a:r>
              <a:rPr lang="pt-BR" sz="4000" dirty="0" smtClean="0"/>
              <a:t> refinamento textual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922016"/>
          </a:xfrm>
        </p:spPr>
        <p:txBody>
          <a:bodyPr>
            <a:normAutofit lnSpcReduction="10000"/>
          </a:bodyPr>
          <a:lstStyle/>
          <a:p>
            <a:r>
              <a:rPr lang="pt-BR" dirty="0" smtClean="0"/>
              <a:t>Não faz uso do potencial expressivo de UML</a:t>
            </a:r>
          </a:p>
          <a:p>
            <a:r>
              <a:rPr lang="pt-BR" dirty="0" smtClean="0"/>
              <a:t>Texto com seções predefinidas (estruturado) ou não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36280" y="3000372"/>
            <a:ext cx="6407554" cy="32147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Terceira possibilidade </a:t>
            </a:r>
            <a:r>
              <a:rPr lang="pt-BR" sz="4000" dirty="0" smtClean="0">
                <a:latin typeface="Times New Roman"/>
                <a:cs typeface="Times New Roman"/>
              </a:rPr>
              <a:t>→</a:t>
            </a:r>
            <a:r>
              <a:rPr lang="pt-BR" sz="4000" dirty="0" smtClean="0"/>
              <a:t> refinamento diagramático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7060" y="1928802"/>
            <a:ext cx="7003964" cy="4448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Terceira possibilidade </a:t>
            </a:r>
            <a:r>
              <a:rPr lang="pt-BR" sz="4000" dirty="0" smtClean="0">
                <a:latin typeface="Times New Roman"/>
                <a:cs typeface="Times New Roman"/>
              </a:rPr>
              <a:t>→</a:t>
            </a:r>
            <a:r>
              <a:rPr lang="pt-BR" sz="4000" dirty="0" smtClean="0"/>
              <a:t> refinamento diagramático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Sem adotar descrição textual </a:t>
            </a:r>
          </a:p>
          <a:p>
            <a:pPr lvl="1"/>
            <a:r>
              <a:rPr lang="pt-BR" dirty="0" smtClean="0"/>
              <a:t>Apenas com os diagramas de UML</a:t>
            </a:r>
          </a:p>
          <a:p>
            <a:pPr lvl="1"/>
            <a:r>
              <a:rPr lang="pt-BR" dirty="0" smtClean="0"/>
              <a:t>Modelagem dinâmica de sistema</a:t>
            </a:r>
          </a:p>
          <a:p>
            <a:r>
              <a:rPr lang="pt-BR" dirty="0" smtClean="0"/>
              <a:t>Três estágios</a:t>
            </a:r>
          </a:p>
          <a:p>
            <a:pPr lvl="1"/>
            <a:r>
              <a:rPr lang="pt-BR" dirty="0" smtClean="0"/>
              <a:t>Possível passar por um, por dois ou pelos três</a:t>
            </a:r>
          </a:p>
          <a:p>
            <a:pPr lvl="1"/>
            <a:r>
              <a:rPr lang="pt-BR" dirty="0" smtClean="0"/>
              <a:t>Depende da complexidade do caso de uso tratado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4616</TotalTime>
  <Words>1963</Words>
  <Application>Microsoft Office PowerPoint</Application>
  <PresentationFormat>Apresentação na tela (4:3)</PresentationFormat>
  <Paragraphs>263</Paragraphs>
  <Slides>54</Slides>
  <Notes>19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54</vt:i4>
      </vt:variant>
    </vt:vector>
  </HeadingPairs>
  <TitlesOfParts>
    <vt:vector size="55" baseType="lpstr">
      <vt:lpstr>Fluxo</vt:lpstr>
      <vt:lpstr>Metodologia de modelagem etapa 3</vt:lpstr>
      <vt:lpstr>Objetivo</vt:lpstr>
      <vt:lpstr>Diagramas UML usados</vt:lpstr>
      <vt:lpstr>Etapa 3 – Refinamento de casos de uso</vt:lpstr>
      <vt:lpstr>Alternativas para refinamento de casos de uso</vt:lpstr>
      <vt:lpstr>Primeira possibilidade → do caso de uso, direto ao código</vt:lpstr>
      <vt:lpstr>Segunda possibilidade → refinamento textual</vt:lpstr>
      <vt:lpstr>Terceira possibilidade → refinamento diagramático</vt:lpstr>
      <vt:lpstr>Terceira possibilidade → refinamento diagramático</vt:lpstr>
      <vt:lpstr>Quarta possibilidade → refinamentos textual e diagramático</vt:lpstr>
      <vt:lpstr>O processo de refinamento dos casos de uso</vt:lpstr>
      <vt:lpstr>O processo de refinamento dos casos de uso</vt:lpstr>
      <vt:lpstr>O que fazer: modelagem com diagrama de atividades</vt:lpstr>
      <vt:lpstr>O que fazer: modelagem com diagrama de atividades</vt:lpstr>
      <vt:lpstr>Detalhamento da primeira modelagem em diagrama de atividades (procedimento de lance, do Jogo-da-velha)</vt:lpstr>
      <vt:lpstr>Exemplo: questões que surgem no aprofundamento da modelagem</vt:lpstr>
      <vt:lpstr>Exemplo: tratamento de problemas identificados na modelagem</vt:lpstr>
      <vt:lpstr>Exemplo: tratamento de problemas identificados na modelagem</vt:lpstr>
      <vt:lpstr>Casos de uso podem influenciar outros casos de uso (exemplo)</vt:lpstr>
      <vt:lpstr>Refinamento afeta a modelagem de casos de uso (exemplo)</vt:lpstr>
      <vt:lpstr>Refinamento afeta o sequenciamento dos casos de uso (exemplo)</vt:lpstr>
      <vt:lpstr>Sobre a modelagem em diagrama de casos de uso</vt:lpstr>
      <vt:lpstr>Ênfase a quem faz (cenário principal): modelagem com diagrama de comunicação</vt:lpstr>
      <vt:lpstr>Ênfase a quem faz (cenário principal): modelagem com diagrama de comunicação</vt:lpstr>
      <vt:lpstr>A identificação dos métodos durante a construção do diagrama de comunicação</vt:lpstr>
      <vt:lpstr>A identificação dos métodos durante a construção do diagrama de comunicação</vt:lpstr>
      <vt:lpstr>Exemplo: “procedimento de lance” (JV)</vt:lpstr>
      <vt:lpstr>Exemplo: “procedimento de lance” (JV)</vt:lpstr>
      <vt:lpstr>Exemplo: “procedimento de lance” (JV)</vt:lpstr>
      <vt:lpstr>Exemplo: “procedimento de lance” (JV)</vt:lpstr>
      <vt:lpstr>Exemplo: “procedimento de lance” (JV) – final </vt:lpstr>
      <vt:lpstr>Ênfase a quem faz (todos os cenários): modelagem com diagrama de sequência</vt:lpstr>
      <vt:lpstr>A identificação dos métodos durante a construção do diagrama de sequência</vt:lpstr>
      <vt:lpstr>Exemplo: “procedimento de lance” (JV)</vt:lpstr>
      <vt:lpstr>Exemplo: “procedimento de lance” (JV)</vt:lpstr>
      <vt:lpstr>Exemplo: “procedimento de lance” (JV)</vt:lpstr>
      <vt:lpstr>Exemplo – método informarEstado</vt:lpstr>
      <vt:lpstr>Exemplo – método informarEstado</vt:lpstr>
      <vt:lpstr>Exemplo: “procedimento de lance” (JV)</vt:lpstr>
      <vt:lpstr>Possibilidade de detalhar diagrama de sequência em outro diagrama de sequência</vt:lpstr>
      <vt:lpstr>Critérios para definir o encerramento da modelagem com diagrama de sequência</vt:lpstr>
      <vt:lpstr>Critérios para definir o encerramento da modelagem com diagrama de sequência</vt:lpstr>
      <vt:lpstr>Critérios para definir o encerramento da modelagem com diagrama de sequência</vt:lpstr>
      <vt:lpstr>Refinamento de casos de uso simples</vt:lpstr>
      <vt:lpstr>Efeitos colaterais do refinamento de casos de uso – diagrama de classes “de”</vt:lpstr>
      <vt:lpstr>Efeitos colaterais do refinamento de casos de uso – diagrama de classes “para”</vt:lpstr>
      <vt:lpstr>Efeitos colaterais do refinamento de casos de uso – diagrama de casos de uso “de”</vt:lpstr>
      <vt:lpstr>Efeitos colaterais do refinamento de casos de uso – diagrama de casos de uso “para”</vt:lpstr>
      <vt:lpstr>Efeitos colaterais do refinamento de casos de uso – diagrama de visão geral de interação “de”</vt:lpstr>
      <vt:lpstr>Efeitos colaterais do refinamento de casos de uso – diagrama de visão geral de interação “para”</vt:lpstr>
      <vt:lpstr>Resultados parciais após a terceira etapa do processo de modelagem</vt:lpstr>
      <vt:lpstr>Sumário da terceira etapa do processo de modelagem</vt:lpstr>
      <vt:lpstr>Conclusão</vt:lpstr>
      <vt:lpstr>Atividade extra-classe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</dc:creator>
  <cp:lastModifiedBy>USUARIO</cp:lastModifiedBy>
  <cp:revision>73</cp:revision>
  <dcterms:created xsi:type="dcterms:W3CDTF">2009-09-16T15:02:40Z</dcterms:created>
  <dcterms:modified xsi:type="dcterms:W3CDTF">2009-11-06T12:24:59Z</dcterms:modified>
</cp:coreProperties>
</file>