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7"/>
  </p:notesMasterIdLst>
  <p:sldIdLst>
    <p:sldId id="273" r:id="rId2"/>
    <p:sldId id="274" r:id="rId3"/>
    <p:sldId id="297" r:id="rId4"/>
    <p:sldId id="275" r:id="rId5"/>
    <p:sldId id="280" r:id="rId6"/>
    <p:sldId id="281" r:id="rId7"/>
    <p:sldId id="258" r:id="rId8"/>
    <p:sldId id="257" r:id="rId9"/>
    <p:sldId id="259" r:id="rId10"/>
    <p:sldId id="260" r:id="rId11"/>
    <p:sldId id="282" r:id="rId12"/>
    <p:sldId id="283" r:id="rId13"/>
    <p:sldId id="284" r:id="rId14"/>
    <p:sldId id="261" r:id="rId15"/>
    <p:sldId id="294" r:id="rId16"/>
    <p:sldId id="262" r:id="rId17"/>
    <p:sldId id="263" r:id="rId18"/>
    <p:sldId id="264" r:id="rId19"/>
    <p:sldId id="291" r:id="rId20"/>
    <p:sldId id="292" r:id="rId21"/>
    <p:sldId id="265" r:id="rId22"/>
    <p:sldId id="266" r:id="rId23"/>
    <p:sldId id="285" r:id="rId24"/>
    <p:sldId id="286" r:id="rId25"/>
    <p:sldId id="293" r:id="rId26"/>
    <p:sldId id="269" r:id="rId27"/>
    <p:sldId id="295" r:id="rId28"/>
    <p:sldId id="270" r:id="rId29"/>
    <p:sldId id="271" r:id="rId30"/>
    <p:sldId id="272" r:id="rId31"/>
    <p:sldId id="296" r:id="rId32"/>
    <p:sldId id="276" r:id="rId33"/>
    <p:sldId id="277" r:id="rId34"/>
    <p:sldId id="278" r:id="rId35"/>
    <p:sldId id="279" r:id="rId36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6 do livro</a:t>
            </a:r>
          </a:p>
          <a:p>
            <a:r>
              <a:rPr lang="pt-BR" dirty="0" smtClean="0"/>
              <a:t>SILVA, Ricardo P. e. </a:t>
            </a:r>
            <a:r>
              <a:rPr lang="pt-BR" b="1" dirty="0" smtClean="0"/>
              <a:t>Como modelar com UML 2</a:t>
            </a:r>
            <a:r>
              <a:rPr lang="pt-BR" dirty="0" smtClean="0"/>
              <a:t>. Florianópolis, SC: Visual Books, 2009. 320p.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6, seção 6.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33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6, seção 6.1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4</a:t>
            </a:fld>
            <a:endParaRPr lang="pt-B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Ver capítulo 6, seção 6.2</a:t>
            </a:r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8</a:t>
            </a:fld>
            <a:endParaRPr lang="pt-B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6, seção 6.2.2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14</a:t>
            </a:fld>
            <a:endParaRPr lang="pt-B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6, seção 6.3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16</a:t>
            </a:fld>
            <a:endParaRPr lang="pt-B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6, seção 6.3.1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17</a:t>
            </a:fld>
            <a:endParaRPr lang="pt-B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6, seção 6.3.2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26</a:t>
            </a:fld>
            <a:endParaRPr lang="pt-B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 capítulo 6, seção 6.3.2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27</a:t>
            </a:fld>
            <a:endParaRPr lang="pt-B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Ver</a:t>
            </a:r>
            <a:r>
              <a:rPr lang="pt-BR" baseline="0" dirty="0" smtClean="0"/>
              <a:t> capítulo 6, seção 6.</a:t>
            </a:r>
            <a:endParaRPr lang="pt-BR" dirty="0" smtClean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C89EB11-9DC5-4790-BB89-279048FA72AB}" type="slidenum">
              <a:rPr lang="pt-BR" smtClean="0"/>
              <a:pPr/>
              <a:t>32</a:t>
            </a:fld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2714612" y="785794"/>
            <a:ext cx="5670436" cy="3071834"/>
          </a:xfrm>
        </p:spPr>
        <p:txBody>
          <a:bodyPr>
            <a:normAutofit/>
          </a:bodyPr>
          <a:lstStyle/>
          <a:p>
            <a:r>
              <a:rPr lang="pt-BR" dirty="0" smtClean="0"/>
              <a:t>Metodologia de modelagem</a:t>
            </a:r>
            <a:br>
              <a:rPr lang="pt-BR" dirty="0" smtClean="0"/>
            </a:br>
            <a:r>
              <a:rPr lang="pt-BR" dirty="0" smtClean="0"/>
              <a:t>etapa 5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Atividades da etapa 1 </a:t>
            </a:r>
            <a:r>
              <a:rPr lang="pt-BR" sz="4000" dirty="0" smtClean="0">
                <a:latin typeface="Times New Roman"/>
                <a:cs typeface="Times New Roman"/>
              </a:rPr>
              <a:t>→ </a:t>
            </a:r>
            <a:r>
              <a:rPr lang="pt-BR" sz="4000" dirty="0" smtClean="0"/>
              <a:t>foco no domínio da solução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 smtClean="0"/>
              <a:t>Identificação de novas classes que modelem especificidades computacionais</a:t>
            </a:r>
          </a:p>
          <a:p>
            <a:pPr lvl="1"/>
            <a:r>
              <a:rPr lang="pt-BR" dirty="0" smtClean="0"/>
              <a:t>Interface, persistência etc.</a:t>
            </a:r>
          </a:p>
          <a:p>
            <a:pPr lvl="0"/>
            <a:r>
              <a:rPr lang="pt-BR" dirty="0" smtClean="0"/>
              <a:t>Identificação de novos casos de uso correspondentes a ações inerentes ao uso do computador </a:t>
            </a:r>
          </a:p>
          <a:p>
            <a:pPr lvl="1"/>
            <a:r>
              <a:rPr lang="pt-BR" dirty="0" smtClean="0"/>
              <a:t>Salvar informação, recuperar informação, validação de usuário etc.</a:t>
            </a:r>
          </a:p>
          <a:p>
            <a:pPr lvl="0"/>
            <a:r>
              <a:rPr lang="pt-BR" dirty="0" smtClean="0"/>
              <a:t>Eventual quebra da modelagem de classes, de casos de uso  ou de visão geral de interação em mais diagramas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Atividades da etapa 2 </a:t>
            </a:r>
            <a:r>
              <a:rPr lang="pt-BR" sz="4000" dirty="0" smtClean="0">
                <a:latin typeface="Times New Roman"/>
                <a:cs typeface="Times New Roman"/>
              </a:rPr>
              <a:t>→ </a:t>
            </a:r>
            <a:r>
              <a:rPr lang="pt-BR" sz="4000" dirty="0" smtClean="0"/>
              <a:t>foco no domínio da solução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 smtClean="0"/>
              <a:t>Identificação de novos atributos </a:t>
            </a:r>
          </a:p>
          <a:p>
            <a:pPr lvl="1"/>
            <a:r>
              <a:rPr lang="pt-BR" dirty="0" smtClean="0"/>
              <a:t>Nas classes novas</a:t>
            </a:r>
          </a:p>
          <a:p>
            <a:pPr lvl="1"/>
            <a:r>
              <a:rPr lang="pt-BR" dirty="0" smtClean="0"/>
              <a:t>Nas previamente identificadas</a:t>
            </a:r>
          </a:p>
          <a:p>
            <a:pPr lvl="0"/>
            <a:r>
              <a:rPr lang="pt-BR" dirty="0" smtClean="0"/>
              <a:t>Necessidade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atributos que estabeleçam referências entre os elementos dos domínios do problema e da solução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Atividades da etapa 3 </a:t>
            </a:r>
            <a:r>
              <a:rPr lang="pt-BR" sz="4000" dirty="0" smtClean="0">
                <a:latin typeface="Times New Roman"/>
                <a:cs typeface="Times New Roman"/>
              </a:rPr>
              <a:t>→ </a:t>
            </a:r>
            <a:r>
              <a:rPr lang="pt-BR" sz="4000" dirty="0" smtClean="0"/>
              <a:t>foco no domínio da solução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 smtClean="0"/>
              <a:t>Inserção de procedimentos referentes ao tratamento de especificidades computacionais nos casos de uso previamente refinados</a:t>
            </a:r>
          </a:p>
          <a:p>
            <a:pPr lvl="0"/>
            <a:r>
              <a:rPr lang="pt-BR" dirty="0" smtClean="0"/>
              <a:t>Refinamento dos novos casos de uso identificados </a:t>
            </a:r>
          </a:p>
          <a:p>
            <a:pPr lvl="1"/>
            <a:r>
              <a:rPr lang="pt-BR" dirty="0" smtClean="0"/>
              <a:t>Se houver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Atividades da etapa 4 </a:t>
            </a:r>
            <a:r>
              <a:rPr lang="pt-BR" sz="4000" dirty="0" smtClean="0">
                <a:latin typeface="Times New Roman"/>
                <a:cs typeface="Times New Roman"/>
              </a:rPr>
              <a:t>→ </a:t>
            </a:r>
            <a:r>
              <a:rPr lang="pt-BR" sz="4000" dirty="0" smtClean="0"/>
              <a:t>foco no domínio da solução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 smtClean="0"/>
              <a:t>Modelagem de estados das novas classes </a:t>
            </a:r>
          </a:p>
          <a:p>
            <a:pPr lvl="1"/>
            <a:r>
              <a:rPr lang="pt-BR" dirty="0" smtClean="0"/>
              <a:t>Se julgado adequado, em função de sua dinâmica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Identificação de necessidades computacionais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Buscar na especificação de requisitos</a:t>
            </a:r>
          </a:p>
          <a:p>
            <a:r>
              <a:rPr lang="pt-BR" dirty="0" smtClean="0"/>
              <a:t>Possibilidades (exemplo: persistência)</a:t>
            </a:r>
          </a:p>
          <a:p>
            <a:pPr lvl="1"/>
            <a:r>
              <a:rPr lang="pt-BR" dirty="0" smtClean="0"/>
              <a:t>Não incluída na especificação de requisitos, mas necessidade identificada ao longo da modelagem</a:t>
            </a:r>
          </a:p>
          <a:p>
            <a:pPr lvl="1"/>
            <a:r>
              <a:rPr lang="pt-BR" dirty="0" smtClean="0"/>
              <a:t>Faz parte dos requisitos, sem menção a como implementar</a:t>
            </a:r>
          </a:p>
          <a:p>
            <a:pPr lvl="1"/>
            <a:r>
              <a:rPr lang="pt-BR" dirty="0" smtClean="0"/>
              <a:t>Definição parcial de como tratar</a:t>
            </a:r>
          </a:p>
          <a:p>
            <a:pPr lvl="2"/>
            <a:r>
              <a:rPr lang="pt-BR" sz="2400" dirty="0" smtClean="0"/>
              <a:t>Estabelecer persistência em banco de dados, por exemplo, sem especificar qual</a:t>
            </a:r>
          </a:p>
          <a:p>
            <a:pPr lvl="1"/>
            <a:r>
              <a:rPr lang="pt-BR" dirty="0" smtClean="0"/>
              <a:t>Estabelecer  uma opção tecnológica específica</a:t>
            </a:r>
          </a:p>
          <a:p>
            <a:pPr lvl="2"/>
            <a:r>
              <a:rPr lang="pt-BR" sz="2400" dirty="0" smtClean="0"/>
              <a:t>Um banco de dados específico, por exemplo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Caminho para a inserção do domínio da solução computacional 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Identificar as demandas tecnológicas do programa</a:t>
            </a:r>
          </a:p>
          <a:p>
            <a:pPr marL="880110" lvl="1" indent="-514350"/>
            <a:r>
              <a:rPr lang="pt-BR" dirty="0" smtClean="0"/>
              <a:t>Explícitas ou não na especificação de requisitos</a:t>
            </a:r>
          </a:p>
          <a:p>
            <a:pPr marL="514350" lvl="0" indent="-514350">
              <a:buFont typeface="+mj-lt"/>
              <a:buAutoNum type="arabicPeriod"/>
            </a:pPr>
            <a:endParaRPr lang="pt-BR" dirty="0" smtClean="0"/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Definir a opção tecnológica para </a:t>
            </a:r>
            <a:r>
              <a:rPr lang="pt-BR" smtClean="0"/>
              <a:t>cada uma</a:t>
            </a:r>
            <a:endParaRPr lang="pt-BR" dirty="0" smtClean="0"/>
          </a:p>
          <a:p>
            <a:pPr marL="880110" lvl="1" indent="-514350"/>
            <a:r>
              <a:rPr lang="pt-BR" dirty="0" smtClean="0"/>
              <a:t>Pode envolver maior ou menor grau de liberdade</a:t>
            </a:r>
          </a:p>
          <a:p>
            <a:pPr marL="514350" lvl="0" indent="-514350">
              <a:buFont typeface="+mj-lt"/>
              <a:buAutoNum type="arabicPeriod"/>
            </a:pPr>
            <a:endParaRPr lang="pt-BR" dirty="0" smtClean="0"/>
          </a:p>
          <a:p>
            <a:pPr marL="514350" lvl="0" indent="-514350">
              <a:buFont typeface="+mj-lt"/>
              <a:buAutoNum type="arabicPeriod"/>
            </a:pPr>
            <a:r>
              <a:rPr lang="pt-BR" dirty="0" smtClean="0"/>
              <a:t>Incluir as opções selecionadas na especificação</a:t>
            </a:r>
          </a:p>
          <a:p>
            <a:pPr marL="880110" lvl="1" indent="-514350"/>
            <a:r>
              <a:rPr lang="pt-BR" dirty="0" smtClean="0"/>
              <a:t>Acrescentar ou alterar elementos da modelagem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3600" dirty="0" smtClean="0"/>
              <a:t>Exemplo </a:t>
            </a:r>
            <a:r>
              <a:rPr lang="pt-BR" sz="3600" dirty="0" smtClean="0">
                <a:latin typeface="Times New Roman"/>
                <a:cs typeface="Times New Roman"/>
              </a:rPr>
              <a:t>→</a:t>
            </a:r>
            <a:r>
              <a:rPr lang="pt-BR" sz="3600" dirty="0" smtClean="0"/>
              <a:t> elementos do domínio da solução computacional </a:t>
            </a:r>
            <a:r>
              <a:rPr lang="pt-BR" sz="3600" dirty="0" smtClean="0">
                <a:latin typeface="Times New Roman"/>
                <a:cs typeface="Times New Roman"/>
              </a:rPr>
              <a:t>no </a:t>
            </a:r>
            <a:r>
              <a:rPr lang="pt-BR" sz="3600" dirty="0" err="1" smtClean="0"/>
              <a:t>Jogo-da-velha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 smtClean="0"/>
              <a:t>Necessidades computacionais identificadas</a:t>
            </a:r>
          </a:p>
          <a:p>
            <a:pPr lvl="1"/>
            <a:r>
              <a:rPr lang="pt-BR" dirty="0" smtClean="0"/>
              <a:t>Interface gráfica </a:t>
            </a:r>
            <a:r>
              <a:rPr lang="pt-BR" dirty="0" err="1" smtClean="0"/>
              <a:t>stand-alone</a:t>
            </a:r>
            <a:r>
              <a:rPr lang="pt-BR" dirty="0" smtClean="0"/>
              <a:t>, baseada em Java Swing</a:t>
            </a:r>
          </a:p>
          <a:p>
            <a:pPr lvl="1"/>
            <a:r>
              <a:rPr lang="pt-BR" dirty="0" smtClean="0"/>
              <a:t>Persistência em arquivo baseada em serialização de Java</a:t>
            </a:r>
          </a:p>
          <a:p>
            <a:pPr lvl="2"/>
            <a:r>
              <a:rPr lang="pt-BR" sz="2400" dirty="0" smtClean="0"/>
              <a:t>Armazenar partida em andamento e recuperá-la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1: interface para o </a:t>
            </a:r>
            <a:r>
              <a:rPr lang="pt-BR" sz="4000" dirty="0" err="1" smtClean="0"/>
              <a:t>Jogo-da-velha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necessidade de interface aparece no início da modelagem, na forma do ator </a:t>
            </a:r>
            <a:r>
              <a:rPr lang="pt-BR" i="1" dirty="0" err="1" smtClean="0"/>
              <a:t>AtorJogador</a:t>
            </a:r>
            <a:endParaRPr lang="pt-BR" i="1" dirty="0" smtClean="0"/>
          </a:p>
          <a:p>
            <a:r>
              <a:rPr lang="pt-BR" dirty="0" smtClean="0"/>
              <a:t>Ator não está associado a qualquer tecnologia específica</a:t>
            </a:r>
          </a:p>
          <a:p>
            <a:r>
              <a:rPr lang="pt-BR" dirty="0" smtClean="0"/>
              <a:t>Possui atributos e métodos identificados nas etapas anteriores</a:t>
            </a:r>
          </a:p>
          <a:p>
            <a:pPr lvl="1"/>
            <a:r>
              <a:rPr lang="pt-BR" dirty="0" smtClean="0"/>
              <a:t>Não está especificado quem invoca esses métodos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Exemplo: ator modelando a interface (</a:t>
            </a:r>
            <a:r>
              <a:rPr lang="pt-BR" sz="4000" i="1" dirty="0" smtClean="0"/>
              <a:t>caso de uso “iniciar partida”</a:t>
            </a:r>
            <a:r>
              <a:rPr lang="pt-BR" sz="4000" dirty="0" smtClean="0"/>
              <a:t>)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75" y="1571612"/>
            <a:ext cx="8956351" cy="47149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Exemplo: ator modelando a interface (</a:t>
            </a:r>
            <a:r>
              <a:rPr lang="pt-BR" sz="4000" i="1" dirty="0" smtClean="0"/>
              <a:t>caso de uso “procedimento de lance”</a:t>
            </a:r>
            <a:r>
              <a:rPr lang="pt-BR" sz="4000" dirty="0" smtClean="0"/>
              <a:t>)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7" y="1665490"/>
            <a:ext cx="8743981" cy="4478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Apresentar a quinta etapa da metodologia de modelagem</a:t>
            </a:r>
          </a:p>
          <a:p>
            <a:pPr lvl="1"/>
            <a:r>
              <a:rPr lang="pt-BR" dirty="0" smtClean="0"/>
              <a:t>Etapa 5 – Introdução de elementos do domínio da solução computacional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071570"/>
          </a:xfrm>
        </p:spPr>
        <p:txBody>
          <a:bodyPr>
            <a:noAutofit/>
          </a:bodyPr>
          <a:lstStyle/>
          <a:p>
            <a:r>
              <a:rPr lang="pt-BR" sz="4000" dirty="0" smtClean="0"/>
              <a:t>Exemplo: ator modelando a interface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04104" y="2143116"/>
            <a:ext cx="4239598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Começando a definir a interface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2143116"/>
            <a:ext cx="752788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Java Swing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duas possibilidades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8288" y="2357430"/>
            <a:ext cx="8731430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Interface </a:t>
            </a:r>
            <a:r>
              <a:rPr lang="pt-BR" sz="4000" dirty="0" smtClean="0">
                <a:latin typeface="Times New Roman"/>
                <a:cs typeface="Times New Roman"/>
              </a:rPr>
              <a:t>→ </a:t>
            </a:r>
            <a:r>
              <a:rPr lang="pt-BR" sz="4000" dirty="0" smtClean="0"/>
              <a:t>opção tecnológica adotada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285992"/>
            <a:ext cx="8838376" cy="27146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Necessidade de revisar responsabilidades do ator (ex.: antes)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657" y="2031780"/>
            <a:ext cx="8307747" cy="4254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Necessidade de revisar responsabilidades do ator (ex.: depois)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2357430"/>
            <a:ext cx="8709585" cy="3114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2: persistência para o </a:t>
            </a:r>
            <a:r>
              <a:rPr lang="pt-BR" sz="4000" dirty="0" err="1" smtClean="0"/>
              <a:t>Jogo-da-velha</a:t>
            </a:r>
            <a:r>
              <a:rPr lang="pt-BR" sz="4000" dirty="0" smtClean="0"/>
              <a:t> – serialização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persistência de dados não faz parte da modelagem até então desenvolvida</a:t>
            </a:r>
          </a:p>
          <a:p>
            <a:r>
              <a:rPr lang="pt-BR" dirty="0" smtClean="0"/>
              <a:t>Requisitos estabelecem essa necessidade → necessários dois novos casos </a:t>
            </a:r>
          </a:p>
          <a:p>
            <a:pPr lvl="1"/>
            <a:r>
              <a:rPr lang="pt-BR" dirty="0" smtClean="0"/>
              <a:t>“</a:t>
            </a:r>
            <a:r>
              <a:rPr lang="pt-BR" i="1" dirty="0" smtClean="0"/>
              <a:t>armazenar partida”</a:t>
            </a:r>
            <a:r>
              <a:rPr lang="pt-BR" dirty="0" smtClean="0"/>
              <a:t> </a:t>
            </a:r>
          </a:p>
          <a:p>
            <a:pPr lvl="1"/>
            <a:r>
              <a:rPr lang="pt-BR" dirty="0" smtClean="0"/>
              <a:t>“</a:t>
            </a:r>
            <a:r>
              <a:rPr lang="pt-BR" i="1" dirty="0" smtClean="0"/>
              <a:t>recuperar partida”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2: persistência para o </a:t>
            </a:r>
            <a:r>
              <a:rPr lang="pt-BR" sz="4000" dirty="0" err="1" smtClean="0"/>
              <a:t>Jogo-da-velha</a:t>
            </a:r>
            <a:r>
              <a:rPr lang="pt-BR" sz="4000" dirty="0" smtClean="0"/>
              <a:t> – serialização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Necessidade de definir </a:t>
            </a:r>
          </a:p>
          <a:p>
            <a:pPr lvl="1"/>
            <a:r>
              <a:rPr lang="pt-BR" dirty="0" smtClean="0"/>
              <a:t>O que vai ser armazenado</a:t>
            </a:r>
          </a:p>
          <a:p>
            <a:pPr lvl="1"/>
            <a:r>
              <a:rPr lang="pt-BR" dirty="0" smtClean="0"/>
              <a:t>Quem vai armazenar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Estrutura da solução adotada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000240"/>
            <a:ext cx="8132603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000132"/>
          </a:xfrm>
        </p:spPr>
        <p:txBody>
          <a:bodyPr/>
          <a:lstStyle/>
          <a:p>
            <a:r>
              <a:rPr lang="pt-BR" dirty="0" smtClean="0"/>
              <a:t>Exemplo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>
                <a:latin typeface="Calibri"/>
              </a:rPr>
              <a:t>novo caso de uso 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3" y="1285860"/>
            <a:ext cx="9096375" cy="5191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Diagramas UML usados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Diagrama de classes</a:t>
            </a:r>
          </a:p>
          <a:p>
            <a:r>
              <a:rPr lang="pt-BR" dirty="0" smtClean="0"/>
              <a:t>Diagrama de casos de uso</a:t>
            </a:r>
          </a:p>
          <a:p>
            <a:r>
              <a:rPr lang="pt-BR" dirty="0" smtClean="0"/>
              <a:t>Diagrama de visão geral de interação</a:t>
            </a:r>
          </a:p>
          <a:p>
            <a:r>
              <a:rPr lang="pt-BR" dirty="0" smtClean="0"/>
              <a:t>Diagrama de atividades</a:t>
            </a:r>
          </a:p>
          <a:p>
            <a:r>
              <a:rPr lang="pt-BR" dirty="0" smtClean="0"/>
              <a:t>Diagrama de comunicação</a:t>
            </a:r>
          </a:p>
          <a:p>
            <a:r>
              <a:rPr lang="pt-BR" dirty="0" smtClean="0"/>
              <a:t>Diagrama de </a:t>
            </a:r>
            <a:r>
              <a:rPr lang="pt-BR" dirty="0" err="1" smtClean="0"/>
              <a:t>sequência</a:t>
            </a:r>
            <a:endParaRPr lang="pt-BR" dirty="0" smtClean="0"/>
          </a:p>
          <a:p>
            <a:r>
              <a:rPr lang="pt-BR" dirty="0" smtClean="0"/>
              <a:t>Diagrama de máquina de estados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-BR" dirty="0" smtClean="0"/>
              <a:t>Sobre os exemplos apresentados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Soluções bastante simples para a implementação de interface e de persistência</a:t>
            </a:r>
          </a:p>
          <a:p>
            <a:r>
              <a:rPr lang="pt-BR" dirty="0" smtClean="0"/>
              <a:t> Objetivo → ilustrar como soluções tecnológicas específicas se encaixam no processo de modelagem</a:t>
            </a:r>
          </a:p>
          <a:p>
            <a:pPr lvl="1"/>
            <a:r>
              <a:rPr lang="pt-BR" dirty="0" smtClean="0"/>
              <a:t>Domínio do problema e domínio da solução não são universos isolados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Generalizando a introdução do </a:t>
            </a:r>
            <a:r>
              <a:rPr lang="pt-BR" sz="4000" smtClean="0"/>
              <a:t>domínio da solução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Demanda o conhecimento das tecnologias específicas adotadas</a:t>
            </a:r>
          </a:p>
          <a:p>
            <a:r>
              <a:rPr lang="pt-BR" dirty="0" smtClean="0"/>
              <a:t>É necessário ter a capacidade de incorporá-las ao projeto</a:t>
            </a:r>
          </a:p>
          <a:p>
            <a:pPr lvl="1"/>
            <a:r>
              <a:rPr lang="pt-BR" dirty="0" smtClean="0"/>
              <a:t>Casamento harmonioso do domínio do problema com o domínio da solução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Resultados parciais após a quarta etapa do processo de modelagem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Etapa 1 → Primeira modelagem estrutural e dinâmica de sistema</a:t>
            </a:r>
          </a:p>
          <a:p>
            <a:r>
              <a:rPr lang="pt-BR" dirty="0" smtClean="0"/>
              <a:t>Etapa 2 → Identificação de atributos</a:t>
            </a:r>
          </a:p>
          <a:p>
            <a:r>
              <a:rPr lang="pt-BR" dirty="0" smtClean="0"/>
              <a:t>Etapa 3 → Refinamento dos casos de uso</a:t>
            </a:r>
          </a:p>
          <a:p>
            <a:r>
              <a:rPr lang="pt-BR" dirty="0" smtClean="0"/>
              <a:t>Etapa 4 → Modelagem de estados das classes</a:t>
            </a:r>
          </a:p>
          <a:p>
            <a:r>
              <a:rPr lang="pt-BR" dirty="0" smtClean="0"/>
              <a:t>Etapa 5 → Inserção do domínio da solução</a:t>
            </a:r>
          </a:p>
          <a:p>
            <a:pPr marL="880110" lvl="1" indent="-514350"/>
            <a:r>
              <a:rPr lang="pt-BR" dirty="0" smtClean="0"/>
              <a:t>Identificar as demandas tecnológicas</a:t>
            </a:r>
          </a:p>
          <a:p>
            <a:pPr marL="880110" lvl="1" indent="-514350"/>
            <a:r>
              <a:rPr lang="pt-BR" dirty="0" smtClean="0"/>
              <a:t>Definir as opções tecnológicas </a:t>
            </a:r>
          </a:p>
          <a:p>
            <a:pPr marL="880110" lvl="1" indent="-514350"/>
            <a:r>
              <a:rPr lang="pt-BR" dirty="0" smtClean="0"/>
              <a:t>Incluí-las especificação</a:t>
            </a:r>
          </a:p>
          <a:p>
            <a:endParaRPr lang="pt-BR" dirty="0" smtClean="0"/>
          </a:p>
          <a:p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357298"/>
            <a:ext cx="9144000" cy="51266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57298"/>
          </a:xfrm>
        </p:spPr>
        <p:txBody>
          <a:bodyPr>
            <a:noAutofit/>
          </a:bodyPr>
          <a:lstStyle/>
          <a:p>
            <a:r>
              <a:rPr lang="pt-BR" sz="4000" dirty="0" smtClean="0"/>
              <a:t>Sumário da quinta etapa do processo de modelagem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Etapa 5 do processo de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Modelagem do domínio da solução</a:t>
            </a:r>
          </a:p>
          <a:p>
            <a:pPr lvl="1"/>
            <a:r>
              <a:rPr lang="pt-BR" dirty="0" smtClean="0"/>
              <a:t>Início da etapa de projeto</a:t>
            </a:r>
          </a:p>
          <a:p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</a:t>
            </a:r>
            <a:r>
              <a:rPr lang="pt-BR" dirty="0" smtClean="0"/>
              <a:t>6, </a:t>
            </a:r>
            <a:r>
              <a:rPr lang="pt-BR" i="1" dirty="0" smtClean="0"/>
              <a:t>Introdução </a:t>
            </a:r>
            <a:r>
              <a:rPr lang="pt-BR" i="1" dirty="0" smtClean="0"/>
              <a:t>de elementos do domínio da solução computacional</a:t>
            </a:r>
            <a:r>
              <a:rPr lang="pt-BR" dirty="0" smtClean="0"/>
              <a:t>, </a:t>
            </a:r>
            <a:r>
              <a:rPr lang="pt-BR" dirty="0" smtClean="0"/>
              <a:t>do livro </a:t>
            </a:r>
            <a:r>
              <a:rPr lang="pt-BR" b="1" dirty="0" smtClean="0"/>
              <a:t>Como modelar com UML 2 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modelagem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continuar a modelagem iniciada como exercício das etapas anteriores: aplicar os procedimentos apresentados</a:t>
            </a:r>
          </a:p>
          <a:p>
            <a:pPr>
              <a:buNone/>
            </a:pPr>
            <a:endParaRPr lang="pt-BR" dirty="0" smtClean="0"/>
          </a:p>
          <a:p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SILVA, Ricardo P. e. </a:t>
            </a:r>
            <a:r>
              <a:rPr lang="pt-BR" sz="2400" b="1" dirty="0" smtClean="0"/>
              <a:t>Como modelar com UML 2</a:t>
            </a:r>
            <a:r>
              <a:rPr lang="pt-BR" sz="2400" dirty="0" smtClean="0"/>
              <a:t>. Florianópolis, SC: Visual Books, 2009. 320p.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Etapa 5 – Introdução de elementos do domínio da solução computacional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422214"/>
          </a:xfrm>
        </p:spPr>
        <p:txBody>
          <a:bodyPr>
            <a:normAutofit/>
          </a:bodyPr>
          <a:lstStyle/>
          <a:p>
            <a:r>
              <a:rPr lang="pt-BR" dirty="0" smtClean="0"/>
              <a:t>Etapa de projeto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foco nos elementos do domínio da solução computacional</a:t>
            </a:r>
          </a:p>
          <a:p>
            <a:r>
              <a:rPr lang="pt-BR" dirty="0" smtClean="0"/>
              <a:t>Etapa de análise (tratada nas quatro etapas anteriores)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foco nos elementos do domínio do problema</a:t>
            </a:r>
          </a:p>
          <a:p>
            <a:r>
              <a:rPr lang="pt-BR" dirty="0" smtClean="0"/>
              <a:t>Esforços intercalados no tempo: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83915" y="4286256"/>
            <a:ext cx="6131357" cy="1909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Etapa 5 – Introdução de elementos do domínio da solução computacional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Etapa de análise  abstrai especificidades computacionais</a:t>
            </a:r>
          </a:p>
          <a:p>
            <a:pPr lvl="1"/>
            <a:r>
              <a:rPr lang="pt-BR" dirty="0" smtClean="0"/>
              <a:t>Ex.: Interfaces tratadas como atores, abstraindo tecnologias específicas</a:t>
            </a:r>
          </a:p>
          <a:p>
            <a:pPr lvl="2"/>
            <a:r>
              <a:rPr lang="pt-BR" sz="2400" dirty="0" smtClean="0"/>
              <a:t>Interfaces com usuários, bancos de dados, etc. </a:t>
            </a:r>
            <a:r>
              <a:rPr lang="pt-BR" sz="2400" dirty="0" smtClean="0">
                <a:latin typeface="Times New Roman"/>
                <a:cs typeface="Times New Roman"/>
              </a:rPr>
              <a:t>→  </a:t>
            </a:r>
            <a:r>
              <a:rPr lang="pt-BR" sz="2400" dirty="0" smtClean="0"/>
              <a:t>sempre atores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Etapa 5 – Introdução de elementos do domínio da solução computacional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Etapa de projeto </a:t>
            </a:r>
            <a:r>
              <a:rPr lang="pt-BR" sz="2800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definição das especificidades tecnológicas que comporão o software</a:t>
            </a:r>
          </a:p>
          <a:p>
            <a:pPr lvl="1"/>
            <a:r>
              <a:rPr lang="pt-BR" dirty="0" smtClean="0"/>
              <a:t>Ex.: Interface web, </a:t>
            </a:r>
            <a:r>
              <a:rPr lang="pt-BR" dirty="0" err="1" smtClean="0"/>
              <a:t>stand-alone</a:t>
            </a:r>
            <a:r>
              <a:rPr lang="pt-BR" dirty="0" smtClean="0"/>
              <a:t>, com que opções tecnológicas?</a:t>
            </a:r>
          </a:p>
          <a:p>
            <a:pPr lvl="1"/>
            <a:r>
              <a:rPr lang="pt-BR" dirty="0" smtClean="0"/>
              <a:t>Elementos das soluções tecnológicas adotadas são incorporados à modelagem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Preocupação em manter baixo acoplamento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Minimizar referências dos elementos do domínio do problema para os elementos do domínio da solução e vice-versa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Tratamento dos elementos do domínio da solução computacional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Identificar as especificidades computacionais necessárias</a:t>
            </a:r>
          </a:p>
          <a:p>
            <a:r>
              <a:rPr lang="pt-BR" dirty="0" smtClean="0"/>
              <a:t>Modelá-las como é feito com elementos do domínio do problema</a:t>
            </a:r>
          </a:p>
          <a:p>
            <a:pPr lvl="1"/>
            <a:r>
              <a:rPr lang="pt-BR" dirty="0" smtClean="0"/>
              <a:t>Percorrer as quatro primeiras etapas </a:t>
            </a:r>
          </a:p>
          <a:p>
            <a:pPr lvl="1"/>
            <a:r>
              <a:rPr lang="pt-BR" dirty="0" smtClean="0"/>
              <a:t>Inserir novos elementos ou modificar os existentes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867524"/>
          </a:xfrm>
        </p:spPr>
        <p:txBody>
          <a:bodyPr>
            <a:normAutofit fontScale="90000"/>
          </a:bodyPr>
          <a:lstStyle/>
          <a:p>
            <a:r>
              <a:rPr lang="pt-BR" dirty="0" smtClean="0"/>
              <a:t>Análise e projeto </a:t>
            </a:r>
            <a:r>
              <a:rPr lang="pt-BR" dirty="0" smtClean="0">
                <a:latin typeface="Times New Roman"/>
                <a:cs typeface="Times New Roman"/>
              </a:rPr>
              <a:t>→ </a:t>
            </a:r>
            <a:r>
              <a:rPr lang="pt-BR" dirty="0" smtClean="0"/>
              <a:t>iteratividade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3" y="1928802"/>
            <a:ext cx="7743849" cy="43249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193</TotalTime>
  <Words>1252</Words>
  <Application>Microsoft Office PowerPoint</Application>
  <PresentationFormat>Apresentação na tela (4:3)</PresentationFormat>
  <Paragraphs>182</Paragraphs>
  <Slides>35</Slides>
  <Notes>10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35</vt:i4>
      </vt:variant>
    </vt:vector>
  </HeadingPairs>
  <TitlesOfParts>
    <vt:vector size="36" baseType="lpstr">
      <vt:lpstr>Fluxo</vt:lpstr>
      <vt:lpstr>Metodologia de modelagem etapa 5</vt:lpstr>
      <vt:lpstr>Objetivo</vt:lpstr>
      <vt:lpstr>Diagramas UML usados</vt:lpstr>
      <vt:lpstr>Etapa 5 – Introdução de elementos do domínio da solução computacional</vt:lpstr>
      <vt:lpstr>Etapa 5 – Introdução de elementos do domínio da solução computacional</vt:lpstr>
      <vt:lpstr>Etapa 5 – Introdução de elementos do domínio da solução computacional</vt:lpstr>
      <vt:lpstr>Preocupação em manter baixo acoplamento</vt:lpstr>
      <vt:lpstr>Tratamento dos elementos do domínio da solução computacional</vt:lpstr>
      <vt:lpstr>Análise e projeto → iteratividade</vt:lpstr>
      <vt:lpstr>Atividades da etapa 1 → foco no domínio da solução</vt:lpstr>
      <vt:lpstr>Atividades da etapa 2 → foco no domínio da solução</vt:lpstr>
      <vt:lpstr>Atividades da etapa 3 → foco no domínio da solução</vt:lpstr>
      <vt:lpstr>Atividades da etapa 4 → foco no domínio da solução</vt:lpstr>
      <vt:lpstr>Identificação de necessidades computacionais</vt:lpstr>
      <vt:lpstr>Caminho para a inserção do domínio da solução computacional </vt:lpstr>
      <vt:lpstr>Exemplo → elementos do domínio da solução computacional no Jogo-da-velha</vt:lpstr>
      <vt:lpstr>Exemplo 1: interface para o Jogo-da-velha</vt:lpstr>
      <vt:lpstr>Exemplo: ator modelando a interface (caso de uso “iniciar partida”)</vt:lpstr>
      <vt:lpstr>Exemplo: ator modelando a interface (caso de uso “procedimento de lance”)</vt:lpstr>
      <vt:lpstr>Exemplo: ator modelando a interface</vt:lpstr>
      <vt:lpstr>Começando a definir a interface</vt:lpstr>
      <vt:lpstr>Java Swing → duas possibilidades</vt:lpstr>
      <vt:lpstr>Interface → opção tecnológica adotada</vt:lpstr>
      <vt:lpstr>Necessidade de revisar responsabilidades do ator (ex.: antes)</vt:lpstr>
      <vt:lpstr>Necessidade de revisar responsabilidades do ator (ex.: depois)</vt:lpstr>
      <vt:lpstr>Exemplo 2: persistência para o Jogo-da-velha – serialização</vt:lpstr>
      <vt:lpstr>Exemplo 2: persistência para o Jogo-da-velha – serialização</vt:lpstr>
      <vt:lpstr>Estrutura da solução adotada</vt:lpstr>
      <vt:lpstr>Exemplo → novo caso de uso </vt:lpstr>
      <vt:lpstr>Sobre os exemplos apresentados</vt:lpstr>
      <vt:lpstr>Generalizando a introdução do domínio da solução</vt:lpstr>
      <vt:lpstr>Resultados parciais após a quarta etapa do processo de modelagem</vt:lpstr>
      <vt:lpstr>Sumário da quinta etapa do processo de modelagem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32</cp:revision>
  <dcterms:created xsi:type="dcterms:W3CDTF">2009-09-16T15:02:40Z</dcterms:created>
  <dcterms:modified xsi:type="dcterms:W3CDTF">2009-11-04T13:37:30Z</dcterms:modified>
</cp:coreProperties>
</file>