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2"/>
  </p:notesMasterIdLst>
  <p:sldIdLst>
    <p:sldId id="258" r:id="rId2"/>
    <p:sldId id="274" r:id="rId3"/>
    <p:sldId id="257" r:id="rId4"/>
    <p:sldId id="275" r:id="rId5"/>
    <p:sldId id="259" r:id="rId6"/>
    <p:sldId id="260" r:id="rId7"/>
    <p:sldId id="299" r:id="rId8"/>
    <p:sldId id="300" r:id="rId9"/>
    <p:sldId id="261" r:id="rId10"/>
    <p:sldId id="262" r:id="rId11"/>
    <p:sldId id="276" r:id="rId12"/>
    <p:sldId id="264" r:id="rId13"/>
    <p:sldId id="263" r:id="rId14"/>
    <p:sldId id="265" r:id="rId15"/>
    <p:sldId id="266" r:id="rId16"/>
    <p:sldId id="267" r:id="rId17"/>
    <p:sldId id="268" r:id="rId18"/>
    <p:sldId id="293" r:id="rId19"/>
    <p:sldId id="269" r:id="rId20"/>
    <p:sldId id="270" r:id="rId21"/>
    <p:sldId id="271" r:id="rId22"/>
    <p:sldId id="272" r:id="rId23"/>
    <p:sldId id="278" r:id="rId24"/>
    <p:sldId id="277" r:id="rId25"/>
    <p:sldId id="294" r:id="rId26"/>
    <p:sldId id="279" r:id="rId27"/>
    <p:sldId id="280" r:id="rId28"/>
    <p:sldId id="281" r:id="rId29"/>
    <p:sldId id="282" r:id="rId30"/>
    <p:sldId id="283" r:id="rId31"/>
    <p:sldId id="295" r:id="rId32"/>
    <p:sldId id="296" r:id="rId33"/>
    <p:sldId id="284" r:id="rId34"/>
    <p:sldId id="285" r:id="rId35"/>
    <p:sldId id="297" r:id="rId36"/>
    <p:sldId id="298" r:id="rId37"/>
    <p:sldId id="287" r:id="rId38"/>
    <p:sldId id="286" r:id="rId39"/>
    <p:sldId id="288" r:id="rId40"/>
    <p:sldId id="273" r:id="rId4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430" autoAdjust="0"/>
  </p:normalViewPr>
  <p:slideViewPr>
    <p:cSldViewPr>
      <p:cViewPr varScale="1">
        <p:scale>
          <a:sx n="85" d="100"/>
          <a:sy n="85" d="100"/>
        </p:scale>
        <p:origin x="-11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 capítulo 6 do livro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SILVA, Ricardo P. e. </a:t>
            </a:r>
            <a:r>
              <a:rPr lang="pt-BR" b="1" dirty="0" smtClean="0"/>
              <a:t>UML 2 em modelagem orientada a objetos</a:t>
            </a:r>
            <a:r>
              <a:rPr lang="pt-BR" dirty="0" smtClean="0"/>
              <a:t>. Florianópolis, SC: Visual Books, 2007. 232p.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6, seção 6.1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6, seção 6.2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6, seção 6.3.1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20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6, seção 6.3.2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26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mtClean="0"/>
              <a:t>Ver capítulo 6, seção 6.3.3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37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75BF-D383-462F-A114-DC611053884C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D3216-C125-4F6E-B047-5FFFB94B900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B6B-BD14-4333-917E-169BC12A58F3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3AA3-0E3D-418C-A30B-419526A9B164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2ECE-4E55-4CE3-AECA-23A8A63BD7DE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2D1A-5F01-478B-8856-CC9EB1360CAB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D927-ADC1-4C2A-BBB2-3A51D4D19AC6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1034-1D69-44B1-96F3-27BEF7BED5D1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ED94-53EB-4C2E-80D3-777680F84C2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EB15-D5C3-4A9D-BF49-89C55C66CE8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C224-6A85-48FD-AD48-618D27D1DF2A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0FAE8-80C0-4258-A57C-77359C4C40C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Diagrama de casos de uso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Associado à noção de que um software interage com o meio externo</a:t>
            </a:r>
          </a:p>
          <a:p>
            <a:r>
              <a:rPr lang="pt-BR" dirty="0" smtClean="0"/>
              <a:t>Representa uma entidade externa que interage com o software sob modelagem</a:t>
            </a:r>
          </a:p>
          <a:p>
            <a:pPr lvl="1"/>
            <a:r>
              <a:rPr lang="pt-BR" dirty="0" smtClean="0"/>
              <a:t>Pessoa</a:t>
            </a:r>
          </a:p>
          <a:p>
            <a:pPr lvl="1"/>
            <a:r>
              <a:rPr lang="pt-BR" dirty="0" smtClean="0"/>
              <a:t>Equipamento (hardware)</a:t>
            </a:r>
          </a:p>
          <a:p>
            <a:pPr lvl="1"/>
            <a:r>
              <a:rPr lang="pt-BR" dirty="0" smtClean="0"/>
              <a:t>Outro software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Representação de ator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071678"/>
            <a:ext cx="250412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Função do ator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Representa a interação com um elemento externo</a:t>
            </a:r>
          </a:p>
          <a:p>
            <a:r>
              <a:rPr lang="pt-BR" dirty="0" smtClean="0"/>
              <a:t>Faz parte do sistema (elemento interno)</a:t>
            </a:r>
          </a:p>
          <a:p>
            <a:r>
              <a:rPr lang="pt-BR" dirty="0" smtClean="0"/>
              <a:t>Modela a interface com cada elemento externo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Elemento externo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85926"/>
            <a:ext cx="7615100" cy="4387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Interface com elemento externo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857364"/>
            <a:ext cx="7336540" cy="421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Ator e o código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Ator corresponde a uma classe com um estereótipo específico (ator)</a:t>
            </a:r>
          </a:p>
          <a:p>
            <a:pPr lvl="1"/>
            <a:r>
              <a:rPr lang="pt-BR" dirty="0" smtClean="0"/>
              <a:t>Classe que implementa a interação (classe de interface)</a:t>
            </a:r>
          </a:p>
          <a:p>
            <a:pPr lvl="1"/>
            <a:r>
              <a:rPr lang="pt-BR" dirty="0" smtClean="0"/>
              <a:t>Fachada de um subsistema de comunicação (interface complexa)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Interpretação alternativa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66414" y="1974646"/>
            <a:ext cx="6243909" cy="4240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Quantos atores?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Todo software interage com o meio externo </a:t>
            </a:r>
            <a:r>
              <a:rPr lang="pt-BR" dirty="0" smtClean="0">
                <a:latin typeface="Times New Roman"/>
                <a:cs typeface="Times New Roman"/>
              </a:rPr>
              <a:t>→ pelo menos um ator</a:t>
            </a:r>
          </a:p>
          <a:p>
            <a:r>
              <a:rPr lang="pt-BR" dirty="0" smtClean="0">
                <a:latin typeface="Times New Roman"/>
                <a:cs typeface="Times New Roman"/>
              </a:rPr>
              <a:t>Mais de um ator</a:t>
            </a:r>
          </a:p>
          <a:p>
            <a:pPr lvl="1"/>
            <a:r>
              <a:rPr lang="pt-BR" dirty="0" smtClean="0"/>
              <a:t>Interação com o meio externo pode ocorrer de mais de uma forma</a:t>
            </a:r>
          </a:p>
          <a:p>
            <a:pPr lvl="1"/>
            <a:r>
              <a:rPr lang="pt-BR" dirty="0" smtClean="0"/>
              <a:t>Demanda a implementação de mais de uma interface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Quantos atores?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 ator representa uma forma de interagir com o software</a:t>
            </a:r>
          </a:p>
          <a:p>
            <a:r>
              <a:rPr lang="pt-BR" dirty="0" smtClean="0"/>
              <a:t>Formas distintas de interação </a:t>
            </a:r>
            <a:r>
              <a:rPr lang="pt-BR" dirty="0" smtClean="0">
                <a:sym typeface="Symbol" pitchFamily="16" charset="2"/>
              </a:rPr>
              <a:t> atores distintos</a:t>
            </a:r>
          </a:p>
          <a:p>
            <a:r>
              <a:rPr lang="pt-BR" dirty="0" smtClean="0">
                <a:sym typeface="Symbol" pitchFamily="16" charset="2"/>
              </a:rPr>
              <a:t>Ex: gerenciamento de supermercado</a:t>
            </a:r>
          </a:p>
          <a:p>
            <a:pPr lvl="1"/>
            <a:r>
              <a:rPr lang="pt-BR" dirty="0" smtClean="0">
                <a:sym typeface="Symbol" pitchFamily="16" charset="2"/>
              </a:rPr>
              <a:t>Ator  modelando interface para caixa</a:t>
            </a:r>
          </a:p>
          <a:p>
            <a:pPr lvl="1"/>
            <a:r>
              <a:rPr lang="pt-BR" dirty="0" smtClean="0">
                <a:sym typeface="Symbol" pitchFamily="16" charset="2"/>
              </a:rPr>
              <a:t>Ator  modelando interface para controle de estoque</a:t>
            </a:r>
          </a:p>
          <a:p>
            <a:r>
              <a:rPr lang="pt-BR" dirty="0" smtClean="0"/>
              <a:t>Ex: </a:t>
            </a:r>
            <a:r>
              <a:rPr lang="pt-BR" dirty="0" err="1" smtClean="0"/>
              <a:t>Jogo-da-velha</a:t>
            </a:r>
            <a:endParaRPr lang="pt-BR" dirty="0" smtClean="0"/>
          </a:p>
          <a:p>
            <a:pPr lvl="1"/>
            <a:r>
              <a:rPr lang="pt-BR" dirty="0" smtClean="0"/>
              <a:t>Dois jogadores usando a mesma implementação de interface </a:t>
            </a:r>
            <a:r>
              <a:rPr lang="pt-BR" dirty="0" smtClean="0">
                <a:sym typeface="Symbol" pitchFamily="16" charset="2"/>
              </a:rPr>
              <a:t> apenas UM ator</a:t>
            </a:r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Correspondência entre atores e entidades externas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 ator para uma entidade externa</a:t>
            </a:r>
          </a:p>
          <a:p>
            <a:pPr lvl="1"/>
            <a:r>
              <a:rPr lang="pt-BR" dirty="0" smtClean="0"/>
              <a:t>Ex: editor de texto para usuário único</a:t>
            </a:r>
          </a:p>
          <a:p>
            <a:r>
              <a:rPr lang="pt-BR" dirty="0" smtClean="0"/>
              <a:t>Um ator para várias entidades externas</a:t>
            </a:r>
          </a:p>
          <a:p>
            <a:pPr lvl="1"/>
            <a:r>
              <a:rPr lang="pt-BR" dirty="0" smtClean="0"/>
              <a:t>Ex: usuários de um </a:t>
            </a:r>
            <a:r>
              <a:rPr lang="pt-BR" dirty="0" err="1" smtClean="0"/>
              <a:t>Jogo-da-velha</a:t>
            </a:r>
            <a:endParaRPr lang="pt-BR" dirty="0" smtClean="0"/>
          </a:p>
          <a:p>
            <a:pPr lvl="1"/>
            <a:r>
              <a:rPr lang="pt-BR" dirty="0" smtClean="0"/>
              <a:t>Ex: operadores de caixa de supermercado</a:t>
            </a:r>
          </a:p>
          <a:p>
            <a:r>
              <a:rPr lang="pt-BR" dirty="0" smtClean="0"/>
              <a:t>Vários atores para uma entidade externa</a:t>
            </a:r>
          </a:p>
          <a:p>
            <a:pPr lvl="1"/>
            <a:r>
              <a:rPr lang="pt-BR" dirty="0" smtClean="0"/>
              <a:t>Ex: uma mesma pessoa que atua como operador de caixa e no controle de estoque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Apresentar o diagrama de casos de uso de UML</a:t>
            </a:r>
          </a:p>
          <a:p>
            <a:pPr lvl="1"/>
            <a:r>
              <a:rPr lang="pt-BR" dirty="0" smtClean="0"/>
              <a:t>Seus elementos sintáticos</a:t>
            </a:r>
          </a:p>
          <a:p>
            <a:pPr lvl="1"/>
            <a:r>
              <a:rPr lang="pt-BR" dirty="0" smtClean="0"/>
              <a:t>Sua finalidade em um processo de modelagem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400" dirty="0" smtClean="0"/>
              <a:t>Associação entre ator e caso de uso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Participação da entidade modelada pelo ator em um caso de uso</a:t>
            </a:r>
          </a:p>
          <a:p>
            <a:r>
              <a:rPr lang="pt-BR" dirty="0" smtClean="0"/>
              <a:t>Um diagrama de casos de uso não deve apresentar nem ator isolado e nem caso de uso isolado</a:t>
            </a:r>
          </a:p>
          <a:p>
            <a:pPr lvl="1"/>
            <a:r>
              <a:rPr lang="pt-BR" dirty="0" smtClean="0"/>
              <a:t>Um ator sempre está associado a pelo menos um caso de uso</a:t>
            </a:r>
          </a:p>
          <a:p>
            <a:pPr lvl="1"/>
            <a:r>
              <a:rPr lang="pt-BR" dirty="0" smtClean="0"/>
              <a:t>Um caso de uso, mesmo que indiretamente, sempre estará associado a pelo menos um ator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400" dirty="0" smtClean="0"/>
              <a:t>Representação da associação entre ator e caso de uso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214554"/>
            <a:ext cx="7186071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400" dirty="0" smtClean="0"/>
              <a:t>Quantidade de atores associados a caso de uso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 ator associado a um caso de uso</a:t>
            </a:r>
          </a:p>
          <a:p>
            <a:pPr lvl="1"/>
            <a:r>
              <a:rPr lang="pt-BR" dirty="0" smtClean="0"/>
              <a:t>atuação de um único elemento externo</a:t>
            </a:r>
          </a:p>
          <a:p>
            <a:r>
              <a:rPr lang="pt-BR" dirty="0" smtClean="0"/>
              <a:t>Mais de um ator associado a um caso de uso</a:t>
            </a:r>
          </a:p>
          <a:p>
            <a:pPr lvl="1"/>
            <a:r>
              <a:rPr lang="pt-BR" dirty="0" smtClean="0"/>
              <a:t>atuação conjunta</a:t>
            </a:r>
          </a:p>
          <a:p>
            <a:pPr lvl="1"/>
            <a:r>
              <a:rPr lang="pt-BR" dirty="0" smtClean="0"/>
              <a:t>atuação alternativa (um ou outro)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3116"/>
            <a:ext cx="8628326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Intenção da modelagem (exemplo)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 smtClean="0"/>
              <a:t>Finalidade das associações</a:t>
            </a:r>
          </a:p>
          <a:p>
            <a:pPr lvl="1"/>
            <a:r>
              <a:rPr lang="pt-BR" dirty="0" smtClean="0"/>
              <a:t>Cadastro de cliente – funcionalidade acessível apenas na interface do funcionário</a:t>
            </a:r>
          </a:p>
          <a:p>
            <a:pPr lvl="1"/>
            <a:r>
              <a:rPr lang="pt-BR" dirty="0" smtClean="0"/>
              <a:t>Efetuar transação – demanda atuação conjunta de cliente e funcionário</a:t>
            </a:r>
          </a:p>
          <a:p>
            <a:pPr lvl="1"/>
            <a:r>
              <a:rPr lang="pt-BR" dirty="0" smtClean="0"/>
              <a:t>Verificação de situação de conta de cliente – cliente ou funcionário, de forma isolada, podem acessar esta funcionalidade, através de suas interfaces</a:t>
            </a:r>
          </a:p>
          <a:p>
            <a:r>
              <a:rPr lang="pt-BR" i="1" dirty="0" smtClean="0"/>
              <a:t>OBSERVAR que não há diferença sintática na modelagem dos dois últimos casos</a:t>
            </a:r>
            <a:endParaRPr lang="pt-BR" i="1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400" dirty="0" smtClean="0"/>
              <a:t>Formas da participação do ator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Participação ativa</a:t>
            </a:r>
          </a:p>
          <a:p>
            <a:pPr lvl="1"/>
            <a:r>
              <a:rPr lang="pt-BR" dirty="0" smtClean="0"/>
              <a:t>Ex: jogador que indica a posição desejada em um </a:t>
            </a:r>
            <a:r>
              <a:rPr lang="pt-BR" dirty="0" err="1" smtClean="0"/>
              <a:t>Jogo-da-velha</a:t>
            </a:r>
            <a:endParaRPr lang="pt-BR" dirty="0" smtClean="0"/>
          </a:p>
          <a:p>
            <a:r>
              <a:rPr lang="pt-BR" dirty="0" smtClean="0"/>
              <a:t>Participação passiva</a:t>
            </a:r>
          </a:p>
          <a:p>
            <a:pPr lvl="1"/>
            <a:r>
              <a:rPr lang="pt-BR" dirty="0" smtClean="0"/>
              <a:t>Ex: tela que informa horários de </a:t>
            </a:r>
            <a:r>
              <a:rPr lang="pt-BR" dirty="0" err="1" smtClean="0"/>
              <a:t>voo</a:t>
            </a:r>
            <a:r>
              <a:rPr lang="pt-BR" dirty="0" smtClean="0"/>
              <a:t> em aeroportos (para passageiros)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Associação entre casos de uso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UML prevê três tipos de associação entre casos de uso</a:t>
            </a:r>
          </a:p>
          <a:p>
            <a:pPr lvl="1"/>
            <a:r>
              <a:rPr lang="pt-BR" dirty="0" smtClean="0"/>
              <a:t>Extensão</a:t>
            </a:r>
          </a:p>
          <a:p>
            <a:pPr lvl="1"/>
            <a:r>
              <a:rPr lang="pt-BR" dirty="0" smtClean="0"/>
              <a:t>Inclusão</a:t>
            </a:r>
          </a:p>
          <a:p>
            <a:pPr lvl="1"/>
            <a:r>
              <a:rPr lang="pt-BR" dirty="0" smtClean="0"/>
              <a:t>Generalização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Associação de Extensão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Estabelece uma relação em que um dos casos de uso tem seu comportamento estendido através do comportamento definido em outro caso de uso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3116"/>
            <a:ext cx="8201051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Intenção da modelagem (exemplo)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i="1" dirty="0" smtClean="0"/>
              <a:t>verificação de situação de conta de cliente</a:t>
            </a:r>
            <a:r>
              <a:rPr lang="pt-BR" dirty="0" smtClean="0"/>
              <a:t> tem seu comportamento estendido pelo caso de uso </a:t>
            </a:r>
            <a:r>
              <a:rPr lang="pt-BR" i="1" dirty="0" smtClean="0"/>
              <a:t>emissão de extrato</a:t>
            </a:r>
            <a:endParaRPr lang="pt-BR" dirty="0" smtClean="0"/>
          </a:p>
          <a:p>
            <a:r>
              <a:rPr lang="pt-BR" i="1" dirty="0" smtClean="0"/>
              <a:t>verificação de situação de conta de cliente</a:t>
            </a:r>
            <a:r>
              <a:rPr lang="pt-BR" dirty="0" smtClean="0"/>
              <a:t> pode ocorrer com ou sem </a:t>
            </a:r>
            <a:r>
              <a:rPr lang="pt-BR" i="1" dirty="0" smtClean="0"/>
              <a:t>emissão de extrato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Diagrama de casos de uso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Relaciona o conjunto de situações de processamento do software</a:t>
            </a:r>
          </a:p>
          <a:p>
            <a:pPr lvl="1"/>
            <a:r>
              <a:rPr lang="pt-BR" dirty="0" smtClean="0"/>
              <a:t>Suas funcionalidades, o que o software faz</a:t>
            </a:r>
          </a:p>
          <a:p>
            <a:pPr lvl="1"/>
            <a:r>
              <a:rPr lang="pt-BR" dirty="0" smtClean="0"/>
              <a:t>... no jargão de UML: os CASOS DE USO</a:t>
            </a:r>
          </a:p>
          <a:p>
            <a:r>
              <a:rPr lang="pt-BR" dirty="0" smtClean="0">
                <a:sym typeface="Symbol" pitchFamily="16" charset="2"/>
              </a:rPr>
              <a:t>Modelagem dinâmica de sistema em alto nível de abstração</a:t>
            </a:r>
            <a:endParaRPr lang="pt-BR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Associação de Inclusão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Estabelece que parte do comportamento inerente a um caso de uso está definida em outro caso de uso</a:t>
            </a:r>
          </a:p>
          <a:p>
            <a:pPr lvl="1"/>
            <a:r>
              <a:rPr lang="pt-BR" dirty="0" smtClean="0"/>
              <a:t>Um caso de uso contém o comportamento definido em outro caso de uso</a:t>
            </a:r>
          </a:p>
          <a:p>
            <a:pPr marL="274320" lvl="1" indent="-274320">
              <a:buClr>
                <a:schemeClr val="accent3"/>
              </a:buClr>
              <a:buSzPct val="95000"/>
            </a:pPr>
            <a:r>
              <a:rPr lang="pt-BR" sz="2600" dirty="0" smtClean="0"/>
              <a:t>Permite evitar repetições na modelagem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143116"/>
            <a:ext cx="8409141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Intenção da modelagem (exemplo)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 comportamento referente ao caso de uso </a:t>
            </a:r>
            <a:r>
              <a:rPr lang="pt-BR" i="1" dirty="0" smtClean="0"/>
              <a:t>atualização de </a:t>
            </a:r>
            <a:r>
              <a:rPr lang="pt-BR" i="1" dirty="0" err="1" smtClean="0"/>
              <a:t>log</a:t>
            </a:r>
            <a:r>
              <a:rPr lang="pt-BR" dirty="0" smtClean="0"/>
              <a:t> está contido tanto no caso de uso </a:t>
            </a:r>
            <a:r>
              <a:rPr lang="pt-BR" i="1" dirty="0" smtClean="0"/>
              <a:t>cadastro de cliente</a:t>
            </a:r>
            <a:r>
              <a:rPr lang="pt-BR" dirty="0" smtClean="0"/>
              <a:t>, quanto no </a:t>
            </a:r>
            <a:r>
              <a:rPr lang="pt-BR" i="1" dirty="0" smtClean="0"/>
              <a:t>efetuar transação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400" dirty="0" smtClean="0"/>
              <a:t>Diferença entre inclusão e extensão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Inclusão denota obrigatoriedade</a:t>
            </a:r>
          </a:p>
          <a:p>
            <a:pPr lvl="1"/>
            <a:r>
              <a:rPr lang="pt-BR" dirty="0" smtClean="0"/>
              <a:t>Quando o caso de uso principal ocorre, o caso de uso auxiliar também ocorrerá</a:t>
            </a:r>
          </a:p>
          <a:p>
            <a:r>
              <a:rPr lang="pt-BR" dirty="0" smtClean="0"/>
              <a:t>Extensão denota </a:t>
            </a:r>
            <a:r>
              <a:rPr lang="pt-BR" dirty="0" err="1" smtClean="0"/>
              <a:t>opcionalidade</a:t>
            </a:r>
            <a:endParaRPr lang="pt-BR" dirty="0" smtClean="0"/>
          </a:p>
          <a:p>
            <a:pPr lvl="1"/>
            <a:r>
              <a:rPr lang="pt-BR" dirty="0" smtClean="0"/>
              <a:t>Quando o caso de uso principal ocorre, o caso de uso auxiliar poderá ou não ocorrer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Associação de Generalização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Estabelece uma relação de especialização entre dois casos de uso, onde </a:t>
            </a:r>
          </a:p>
          <a:p>
            <a:pPr lvl="1"/>
            <a:r>
              <a:rPr lang="pt-BR" dirty="0" smtClean="0"/>
              <a:t>Um corresponde a um comportamento genérico </a:t>
            </a:r>
          </a:p>
          <a:p>
            <a:pPr lvl="1"/>
            <a:r>
              <a:rPr lang="pt-BR" dirty="0" smtClean="0"/>
              <a:t>O outro, a uma especialização deste para alguma situação específica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Exemplo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058" y="2071678"/>
            <a:ext cx="806335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Intenção da modelagem (exemplo)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No contexto da modelagem do gerenciamento de imobiliária</a:t>
            </a:r>
          </a:p>
          <a:p>
            <a:pPr lvl="1"/>
            <a:r>
              <a:rPr lang="pt-BR" dirty="0" smtClean="0"/>
              <a:t>O caso de uso </a:t>
            </a:r>
            <a:r>
              <a:rPr lang="pt-BR" i="1" dirty="0" smtClean="0"/>
              <a:t>cadastro de cliente</a:t>
            </a:r>
            <a:r>
              <a:rPr lang="pt-BR" dirty="0" smtClean="0"/>
              <a:t> modela um comportamento genérico</a:t>
            </a:r>
          </a:p>
          <a:p>
            <a:pPr lvl="1"/>
            <a:r>
              <a:rPr lang="pt-BR" dirty="0" smtClean="0"/>
              <a:t>O caso de uso </a:t>
            </a:r>
            <a:r>
              <a:rPr lang="pt-BR" i="1" dirty="0" smtClean="0"/>
              <a:t>cadastro de inquilino</a:t>
            </a:r>
            <a:r>
              <a:rPr lang="pt-BR" dirty="0" smtClean="0"/>
              <a:t> modela uma especialização de </a:t>
            </a:r>
            <a:r>
              <a:rPr lang="pt-BR" i="1" dirty="0" smtClean="0"/>
              <a:t>cadastro de cliente</a:t>
            </a:r>
            <a:r>
              <a:rPr lang="pt-BR" dirty="0" smtClean="0"/>
              <a:t> </a:t>
            </a:r>
          </a:p>
          <a:p>
            <a:pPr lvl="1"/>
            <a:r>
              <a:rPr lang="pt-BR" dirty="0" smtClean="0"/>
              <a:t>O caso de uso </a:t>
            </a:r>
            <a:r>
              <a:rPr lang="pt-BR" i="1" dirty="0" smtClean="0"/>
              <a:t>cadastro de proprietário </a:t>
            </a:r>
            <a:r>
              <a:rPr lang="pt-BR" dirty="0" smtClean="0"/>
              <a:t>também</a:t>
            </a:r>
            <a:r>
              <a:rPr lang="pt-BR" i="1" dirty="0" smtClean="0"/>
              <a:t> </a:t>
            </a:r>
            <a:r>
              <a:rPr lang="pt-BR" dirty="0" smtClean="0"/>
              <a:t>modela uma especialização de </a:t>
            </a:r>
            <a:r>
              <a:rPr lang="pt-BR" i="1" dirty="0" smtClean="0"/>
              <a:t>cadastro de cliente</a:t>
            </a:r>
            <a:r>
              <a:rPr lang="pt-BR" dirty="0" smtClean="0"/>
              <a:t> 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Associação entre atores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Associação de generalização </a:t>
            </a:r>
          </a:p>
          <a:p>
            <a:pPr lvl="1"/>
            <a:r>
              <a:rPr lang="pt-BR" dirty="0" smtClean="0"/>
              <a:t>Dos dois atores envolvidos em uma generalização, um corresponde a um papel genérico e outro, a uma especialização deste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400" dirty="0" smtClean="0"/>
              <a:t>Representação da associação entre </a:t>
            </a:r>
            <a:r>
              <a:rPr lang="pt-BR" sz="4000" dirty="0" smtClean="0"/>
              <a:t>atores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1857364"/>
            <a:ext cx="4357718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Diagrama de casos de uso </a:t>
            </a:r>
            <a:r>
              <a:rPr lang="pt-BR" dirty="0" smtClean="0">
                <a:latin typeface="Times New Roman"/>
                <a:cs typeface="Times New Roman"/>
              </a:rPr>
              <a:t>→ modelagem dinâmica de sistema em alto nível de abstração</a:t>
            </a:r>
            <a:endParaRPr lang="pt-BR" dirty="0" smtClean="0"/>
          </a:p>
          <a:p>
            <a:pPr lvl="1"/>
            <a:r>
              <a:rPr lang="pt-BR" dirty="0" smtClean="0"/>
              <a:t>Relaciona as funcionalidades do software</a:t>
            </a:r>
          </a:p>
          <a:p>
            <a:pPr lvl="1"/>
            <a:r>
              <a:rPr lang="pt-BR" dirty="0" smtClean="0"/>
              <a:t>Relaciona os elementos externos que interagem com o software</a:t>
            </a:r>
          </a:p>
          <a:p>
            <a:r>
              <a:rPr lang="pt-BR" dirty="0" smtClean="0"/>
              <a:t>Elementos sintáticos  do diagrama</a:t>
            </a:r>
          </a:p>
          <a:p>
            <a:pPr lvl="1"/>
            <a:r>
              <a:rPr lang="pt-BR" dirty="0" smtClean="0"/>
              <a:t>Casos de uso</a:t>
            </a:r>
          </a:p>
          <a:p>
            <a:pPr lvl="1"/>
            <a:r>
              <a:rPr lang="pt-BR" dirty="0" smtClean="0"/>
              <a:t>Atores</a:t>
            </a:r>
          </a:p>
          <a:p>
            <a:pPr lvl="1"/>
            <a:r>
              <a:rPr lang="pt-BR" dirty="0" smtClean="0"/>
              <a:t>Relacionamentos entre esses elementos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653210"/>
          </a:xfrm>
        </p:spPr>
        <p:txBody>
          <a:bodyPr>
            <a:noAutofit/>
          </a:bodyPr>
          <a:lstStyle/>
          <a:p>
            <a:r>
              <a:rPr lang="pt-BR" sz="4000" dirty="0" smtClean="0"/>
              <a:t>Aparência do diagrama de casos de uso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1648704"/>
            <a:ext cx="9143999" cy="34233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</a:t>
            </a:r>
            <a:r>
              <a:rPr lang="pt-BR" dirty="0" smtClean="0"/>
              <a:t>6, </a:t>
            </a:r>
            <a:r>
              <a:rPr lang="pt-BR" i="1" dirty="0" smtClean="0"/>
              <a:t>O diagrama de casos de uso de UML</a:t>
            </a:r>
            <a:r>
              <a:rPr lang="pt-BR" dirty="0" smtClean="0"/>
              <a:t>, </a:t>
            </a:r>
            <a:r>
              <a:rPr lang="pt-BR" dirty="0" smtClean="0"/>
              <a:t>do livro UML 2 em modelagem orientada a objetos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pt-BR" dirty="0" smtClean="0"/>
              <a:t>Exercitar a edição de diagrama em alguma ferramenta</a:t>
            </a:r>
          </a:p>
          <a:p>
            <a:pPr lvl="1"/>
            <a:r>
              <a:rPr lang="pt-BR" dirty="0" smtClean="0"/>
              <a:t>Como os diagramas apresentados nos exemplos</a:t>
            </a:r>
          </a:p>
          <a:p>
            <a:pPr>
              <a:buNone/>
            </a:pPr>
            <a:endParaRPr lang="pt-BR" dirty="0" smtClean="0"/>
          </a:p>
          <a:p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SILVA, Ricardo P. e. </a:t>
            </a:r>
            <a:r>
              <a:rPr lang="pt-BR" sz="2400" b="1" dirty="0" smtClean="0"/>
              <a:t>UML 2 em modelagem orientada a objetos</a:t>
            </a:r>
            <a:r>
              <a:rPr lang="pt-BR" sz="2400" dirty="0" smtClean="0"/>
              <a:t>. Florianópolis, SC: Visual Books, 2007. 232p.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Principais elementos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Casos de uso</a:t>
            </a:r>
          </a:p>
          <a:p>
            <a:r>
              <a:rPr lang="pt-BR" dirty="0" smtClean="0"/>
              <a:t>Atores</a:t>
            </a:r>
          </a:p>
          <a:p>
            <a:r>
              <a:rPr lang="pt-BR" dirty="0" smtClean="0"/>
              <a:t>Relacionamentos envolvendo esses elementos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Finalidade do diagrama de casos de uso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Modelar as funcionalidades do software (os casos de uso)</a:t>
            </a:r>
          </a:p>
          <a:p>
            <a:pPr lvl="1"/>
            <a:r>
              <a:rPr lang="pt-BR" dirty="0" smtClean="0"/>
              <a:t>O que o software faz (e não como faz)</a:t>
            </a:r>
          </a:p>
          <a:p>
            <a:r>
              <a:rPr lang="pt-BR" dirty="0" smtClean="0"/>
              <a:t>Modelar os elementos externos que interagem com o software (atores)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Caso de uso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Uma funcionalidade do software</a:t>
            </a:r>
          </a:p>
          <a:p>
            <a:r>
              <a:rPr lang="pt-BR" dirty="0" smtClean="0"/>
              <a:t>Atômica, completa (não uma fração)</a:t>
            </a:r>
          </a:p>
          <a:p>
            <a:r>
              <a:rPr lang="pt-BR" dirty="0" smtClean="0"/>
              <a:t>Externamente perceptível</a:t>
            </a:r>
          </a:p>
          <a:p>
            <a:r>
              <a:rPr lang="pt-BR" dirty="0" smtClean="0"/>
              <a:t>EX: cada uma das opções do menu de um caixa eletrônico de banco</a:t>
            </a:r>
          </a:p>
          <a:p>
            <a:pPr lvl="1"/>
            <a:r>
              <a:rPr lang="pt-BR" i="1" dirty="0" smtClean="0"/>
              <a:t>emissão de extrato de conta corrente</a:t>
            </a:r>
            <a:r>
              <a:rPr lang="pt-BR" dirty="0" smtClean="0"/>
              <a:t> 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Caso de uso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Apenas a identificação de uma funcionalidade, sem qualquer referência a como ela é executada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Representação de caso de uso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2285992"/>
            <a:ext cx="4117409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427</TotalTime>
  <Words>1358</Words>
  <Application>Microsoft Office PowerPoint</Application>
  <PresentationFormat>Apresentação na tela (4:3)</PresentationFormat>
  <Paragraphs>199</Paragraphs>
  <Slides>40</Slides>
  <Notes>7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40</vt:i4>
      </vt:variant>
    </vt:vector>
  </HeadingPairs>
  <TitlesOfParts>
    <vt:vector size="41" baseType="lpstr">
      <vt:lpstr>Fluxo</vt:lpstr>
      <vt:lpstr>Diagrama de casos de uso</vt:lpstr>
      <vt:lpstr>Objetivo</vt:lpstr>
      <vt:lpstr>Diagrama de casos de uso</vt:lpstr>
      <vt:lpstr>Aparência do diagrama de casos de uso</vt:lpstr>
      <vt:lpstr>Principais elementos</vt:lpstr>
      <vt:lpstr>Finalidade do diagrama de casos de uso</vt:lpstr>
      <vt:lpstr>Caso de uso</vt:lpstr>
      <vt:lpstr>Caso de uso</vt:lpstr>
      <vt:lpstr>Representação de caso de uso</vt:lpstr>
      <vt:lpstr>Ator</vt:lpstr>
      <vt:lpstr>Representação de ator</vt:lpstr>
      <vt:lpstr>Função do ator</vt:lpstr>
      <vt:lpstr>Elemento externo</vt:lpstr>
      <vt:lpstr>Interface com elemento externo</vt:lpstr>
      <vt:lpstr>Ator e o código</vt:lpstr>
      <vt:lpstr>Interpretação alternativa</vt:lpstr>
      <vt:lpstr>Quantos atores?</vt:lpstr>
      <vt:lpstr>Quantos atores?</vt:lpstr>
      <vt:lpstr>Correspondência entre atores e entidades externas</vt:lpstr>
      <vt:lpstr>Associação entre ator e caso de uso</vt:lpstr>
      <vt:lpstr>Representação da associação entre ator e caso de uso</vt:lpstr>
      <vt:lpstr>Quantidade de atores associados a caso de uso</vt:lpstr>
      <vt:lpstr>Exemplo</vt:lpstr>
      <vt:lpstr>Intenção da modelagem (exemplo)</vt:lpstr>
      <vt:lpstr>Formas da participação do ator</vt:lpstr>
      <vt:lpstr>Associação entre casos de uso</vt:lpstr>
      <vt:lpstr>Associação de Extensão </vt:lpstr>
      <vt:lpstr>Exemplo</vt:lpstr>
      <vt:lpstr>Intenção da modelagem (exemplo)</vt:lpstr>
      <vt:lpstr>Associação de Inclusão</vt:lpstr>
      <vt:lpstr>Exemplo</vt:lpstr>
      <vt:lpstr>Intenção da modelagem (exemplo)</vt:lpstr>
      <vt:lpstr>Diferença entre inclusão e extensão</vt:lpstr>
      <vt:lpstr>Associação de Generalização</vt:lpstr>
      <vt:lpstr>Exemplo</vt:lpstr>
      <vt:lpstr>Intenção da modelagem (exemplo)</vt:lpstr>
      <vt:lpstr>Associação entre atores</vt:lpstr>
      <vt:lpstr>Representação da associação entre atores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USUARIO</cp:lastModifiedBy>
  <cp:revision>58</cp:revision>
  <dcterms:created xsi:type="dcterms:W3CDTF">2009-09-16T15:02:40Z</dcterms:created>
  <dcterms:modified xsi:type="dcterms:W3CDTF">2009-11-04T13:20:50Z</dcterms:modified>
</cp:coreProperties>
</file>