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8" r:id="rId2"/>
    <p:sldId id="259" r:id="rId3"/>
    <p:sldId id="318" r:id="rId4"/>
    <p:sldId id="269" r:id="rId5"/>
    <p:sldId id="270" r:id="rId6"/>
    <p:sldId id="271" r:id="rId7"/>
    <p:sldId id="305" r:id="rId8"/>
    <p:sldId id="306" r:id="rId9"/>
    <p:sldId id="307" r:id="rId10"/>
    <p:sldId id="304" r:id="rId11"/>
    <p:sldId id="308" r:id="rId12"/>
    <p:sldId id="309" r:id="rId13"/>
    <p:sldId id="312" r:id="rId14"/>
    <p:sldId id="310" r:id="rId15"/>
    <p:sldId id="311" r:id="rId16"/>
    <p:sldId id="313" r:id="rId17"/>
    <p:sldId id="314" r:id="rId18"/>
    <p:sldId id="315" r:id="rId19"/>
    <p:sldId id="316" r:id="rId20"/>
    <p:sldId id="319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46" autoAdjust="0"/>
  </p:normalViewPr>
  <p:slideViewPr>
    <p:cSldViewPr>
      <p:cViewPr varScale="1">
        <p:scale>
          <a:sx n="87" d="100"/>
          <a:sy n="87" d="100"/>
        </p:scale>
        <p:origin x="-1062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16/03/2015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nos capítulos 2 e 3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2, seção 3.1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2, seção 3.2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10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3, seção 3.3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3, </a:t>
            </a:r>
            <a:r>
              <a:rPr lang="pt-BR" smtClean="0"/>
              <a:t>seção 3.4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nos capítulos 2 e 3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Retângulo 6"/>
          <p:cNvSpPr/>
          <p:nvPr userDrawn="1"/>
        </p:nvSpPr>
        <p:spPr>
          <a:xfrm>
            <a:off x="6156176" y="0"/>
            <a:ext cx="2987824" cy="2204864"/>
          </a:xfrm>
          <a:prstGeom prst="rect">
            <a:avLst/>
          </a:prstGeom>
          <a:solidFill>
            <a:schemeClr val="tx2">
              <a:lumMod val="20000"/>
              <a:lumOff val="8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341440" cy="3071834"/>
          </a:xfrm>
        </p:spPr>
        <p:txBody>
          <a:bodyPr>
            <a:normAutofit/>
          </a:bodyPr>
          <a:lstStyle/>
          <a:p>
            <a:pPr algn="l"/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2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156176" y="0"/>
            <a:ext cx="2987824" cy="2204864"/>
          </a:xfrm>
          <a:prstGeom prst="rect">
            <a:avLst/>
          </a:prstGeom>
          <a:solidFill>
            <a:schemeClr val="tx2">
              <a:lumMod val="20000"/>
              <a:lumOff val="8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554960" cy="1428768"/>
          </a:xfrm>
        </p:spPr>
        <p:txBody>
          <a:bodyPr>
            <a:noAutofit/>
          </a:bodyPr>
          <a:lstStyle/>
          <a:p>
            <a:r>
              <a:rPr lang="pt-BR" sz="4000" dirty="0" smtClean="0"/>
              <a:t>Identificação de atributos observando casos de uso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r>
              <a:rPr lang="pt-BR" dirty="0" smtClean="0"/>
              <a:t>Tomar cada caso de uso e perguntar se há necessidades estruturais ainda não identificadas para que eles ocorram</a:t>
            </a:r>
          </a:p>
          <a:p>
            <a:pPr lvl="1"/>
            <a:r>
              <a:rPr lang="pt-BR" dirty="0" smtClean="0"/>
              <a:t>Demanda o registro de algo para que ainda não há um atributo?</a:t>
            </a:r>
          </a:p>
          <a:p>
            <a:pPr lvl="1"/>
            <a:r>
              <a:rPr lang="pt-BR" dirty="0" smtClean="0"/>
              <a:t>Envolve responsabilidades que não cabem a nenhuma das classes até então identificadas?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338936" cy="1428768"/>
          </a:xfrm>
        </p:spPr>
        <p:txBody>
          <a:bodyPr>
            <a:noAutofit/>
          </a:bodyPr>
          <a:lstStyle/>
          <a:p>
            <a:r>
              <a:rPr lang="pt-BR" sz="4000" dirty="0" smtClean="0"/>
              <a:t>Identificação de atributos observando casos de uso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r>
              <a:rPr lang="pt-BR" dirty="0" smtClean="0"/>
              <a:t>Análise superficial de casa caso de uso</a:t>
            </a:r>
          </a:p>
          <a:p>
            <a:pPr lvl="1"/>
            <a:r>
              <a:rPr lang="pt-BR" dirty="0" smtClean="0"/>
              <a:t>Ainda não está sendo feito o refinamento dos casos de uso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626968" cy="2004832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refinamento da modelagem estrutural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/>
          <a:lstStyle/>
          <a:p>
            <a:r>
              <a:rPr lang="pt-BR" dirty="0" smtClean="0"/>
              <a:t>No caso de uso </a:t>
            </a:r>
            <a:r>
              <a:rPr lang="pt-BR" i="1" dirty="0" smtClean="0"/>
              <a:t>iniciar partida </a:t>
            </a:r>
            <a:r>
              <a:rPr lang="pt-BR" dirty="0" smtClean="0"/>
              <a:t>deve ser definido quem deve proceder a seu lance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quem registra isso?</a:t>
            </a:r>
          </a:p>
          <a:p>
            <a:pPr lvl="1"/>
            <a:r>
              <a:rPr lang="pt-BR" dirty="0" smtClean="0"/>
              <a:t>Decisão → atributo em Jogador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2004832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refinamento da modelagem estrutural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/>
          <a:lstStyle/>
          <a:p>
            <a:r>
              <a:rPr lang="pt-BR" dirty="0" smtClean="0"/>
              <a:t>No caso de uso procedimento de lance só será possível proceder a um lance se a partida estiver em andamento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quem registra isso?</a:t>
            </a:r>
          </a:p>
          <a:p>
            <a:pPr lvl="1"/>
            <a:r>
              <a:rPr lang="pt-BR" dirty="0" smtClean="0"/>
              <a:t>Decisão → atributo em Tabuleiro</a:t>
            </a:r>
          </a:p>
          <a:p>
            <a:r>
              <a:rPr lang="pt-BR" dirty="0" smtClean="0"/>
              <a:t>A ocorrência do caso de uso procedimento de lance pode resultar em um vencedor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quem registra isso?</a:t>
            </a:r>
          </a:p>
          <a:p>
            <a:pPr lvl="1"/>
            <a:r>
              <a:rPr lang="pt-BR" dirty="0" smtClean="0"/>
              <a:t>Decisão → atributo em Jogador</a:t>
            </a:r>
          </a:p>
          <a:p>
            <a:pPr>
              <a:buNone/>
            </a:pPr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10944" cy="1932824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refinamento da modelagem estrutural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81436"/>
            <a:ext cx="8172074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266928" cy="1644792"/>
          </a:xfrm>
        </p:spPr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>
            <a:normAutofit/>
          </a:bodyPr>
          <a:lstStyle/>
          <a:p>
            <a:r>
              <a:rPr lang="pt-BR" dirty="0" smtClean="0"/>
              <a:t>A possibilidade de identificar atributos olhando para as classes ou para os casos de uso também existe em fases mais adiantadas da modelagem</a:t>
            </a:r>
          </a:p>
          <a:p>
            <a:r>
              <a:rPr lang="pt-BR" dirty="0" smtClean="0"/>
              <a:t>Não foi o caso do exemplo, mas a análise de casos de uso pode levar também à identificação de classes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266928" cy="1860816"/>
          </a:xfrm>
        </p:spPr>
        <p:txBody>
          <a:bodyPr>
            <a:noAutofit/>
          </a:bodyPr>
          <a:lstStyle/>
          <a:p>
            <a:r>
              <a:rPr lang="pt-BR" sz="4000" dirty="0" smtClean="0"/>
              <a:t>Resultados parciais após a segunda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pPr lvl="0"/>
            <a:r>
              <a:rPr lang="pt-BR" dirty="0" smtClean="0"/>
              <a:t>Etapa 1</a:t>
            </a:r>
          </a:p>
          <a:p>
            <a:pPr lvl="1"/>
            <a:r>
              <a:rPr lang="pt-BR" dirty="0" smtClean="0"/>
              <a:t>Modelagem estrutural de sistema</a:t>
            </a:r>
          </a:p>
          <a:p>
            <a:pPr lvl="1"/>
            <a:r>
              <a:rPr lang="pt-BR" dirty="0" smtClean="0"/>
              <a:t>Modelagem dinâmica de sistema </a:t>
            </a:r>
          </a:p>
          <a:p>
            <a:r>
              <a:rPr lang="pt-BR" dirty="0" smtClean="0"/>
              <a:t>Etapa 2 </a:t>
            </a:r>
          </a:p>
          <a:p>
            <a:pPr lvl="1"/>
            <a:r>
              <a:rPr lang="pt-BR" dirty="0" smtClean="0"/>
              <a:t>As classes agora possuem atributos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8" y="1883584"/>
            <a:ext cx="6729591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571480"/>
            <a:ext cx="5328592" cy="1201336"/>
          </a:xfrm>
        </p:spPr>
        <p:txBody>
          <a:bodyPr>
            <a:noAutofit/>
          </a:bodyPr>
          <a:lstStyle/>
          <a:p>
            <a:r>
              <a:rPr lang="pt-BR" sz="3600" dirty="0" smtClean="0"/>
              <a:t>Sumário da segunda etapa do processo de modelagem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r>
              <a:rPr lang="pt-BR" dirty="0" smtClean="0"/>
              <a:t>Etapa 2 do processo de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Identificação de atributos</a:t>
            </a:r>
          </a:p>
          <a:p>
            <a:r>
              <a:rPr lang="pt-BR" dirty="0" smtClean="0"/>
              <a:t>Passos da etapa ilustrados com a modelagem do programa </a:t>
            </a:r>
            <a:r>
              <a:rPr lang="pt-BR" dirty="0" err="1" smtClean="0"/>
              <a:t>Jogo-da-velha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554960" cy="1572784"/>
          </a:xfrm>
        </p:spPr>
        <p:txBody>
          <a:bodyPr/>
          <a:lstStyle/>
          <a:p>
            <a:r>
              <a:rPr lang="pt-BR" dirty="0" smtClean="0"/>
              <a:t>Atividade complementar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4032448"/>
          </a:xfrm>
        </p:spPr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3</a:t>
            </a:r>
            <a:r>
              <a:rPr lang="pt-BR" dirty="0" smtClean="0"/>
              <a:t>, </a:t>
            </a:r>
            <a:r>
              <a:rPr lang="pt-BR" i="1" dirty="0" smtClean="0"/>
              <a:t>Primeiro refinamento estrutural</a:t>
            </a:r>
            <a:r>
              <a:rPr lang="pt-BR" dirty="0" smtClean="0"/>
              <a:t>, 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selecionar um programa a ser desenvolvido e aplicar os procedimentos apresentados</a:t>
            </a:r>
          </a:p>
          <a:p>
            <a:pPr>
              <a:buNone/>
            </a:pPr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r>
              <a:rPr lang="pt-BR" dirty="0" smtClean="0"/>
              <a:t>Apresentar a segunda etapa da metodologia de modelagem</a:t>
            </a:r>
          </a:p>
          <a:p>
            <a:pPr lvl="1"/>
            <a:r>
              <a:rPr lang="pt-BR" dirty="0" smtClean="0"/>
              <a:t>Etapa 2 – Primeiro refinamento estrutural: atributos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899592" y="1412776"/>
            <a:ext cx="7341440" cy="3071834"/>
          </a:xfrm>
        </p:spPr>
        <p:txBody>
          <a:bodyPr>
            <a:normAutofit/>
          </a:bodyPr>
          <a:lstStyle/>
          <a:p>
            <a:pPr algn="l"/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2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 UML usado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r>
              <a:rPr lang="pt-BR" dirty="0" smtClean="0"/>
              <a:t>Diagrama de classes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338936" cy="1356760"/>
          </a:xfrm>
        </p:spPr>
        <p:txBody>
          <a:bodyPr>
            <a:noAutofit/>
          </a:bodyPr>
          <a:lstStyle/>
          <a:p>
            <a:r>
              <a:rPr lang="pt-BR" sz="4000" dirty="0" smtClean="0"/>
              <a:t>Etapa 2 – Primeiro refinamento estrutural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/>
          <a:lstStyle/>
          <a:p>
            <a:r>
              <a:rPr lang="pt-BR" dirty="0" smtClean="0"/>
              <a:t>Proceder a um primeiro refinamento da modelagem estrutural produzida na primeira etapa</a:t>
            </a:r>
          </a:p>
          <a:p>
            <a:pPr lvl="1"/>
            <a:r>
              <a:rPr lang="pt-BR" dirty="0" smtClean="0"/>
              <a:t>Identificação de atributos</a:t>
            </a:r>
          </a:p>
          <a:p>
            <a:pPr lvl="1"/>
            <a:r>
              <a:rPr lang="pt-BR" dirty="0" smtClean="0"/>
              <a:t>Métodos, ainda não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10944" cy="1500776"/>
          </a:xfrm>
        </p:spPr>
        <p:txBody>
          <a:bodyPr>
            <a:normAutofit/>
          </a:bodyPr>
          <a:lstStyle/>
          <a:p>
            <a:r>
              <a:rPr lang="pt-BR" sz="4400" dirty="0" smtClean="0"/>
              <a:t>Modos de identificação de atributos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471664"/>
          </a:xfrm>
        </p:spPr>
        <p:txBody>
          <a:bodyPr/>
          <a:lstStyle/>
          <a:p>
            <a:r>
              <a:rPr lang="pt-BR" dirty="0" smtClean="0"/>
              <a:t>Observando as classes</a:t>
            </a:r>
          </a:p>
          <a:p>
            <a:r>
              <a:rPr lang="pt-BR" dirty="0" smtClean="0"/>
              <a:t>Observando os casos de uso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428768"/>
          </a:xfrm>
        </p:spPr>
        <p:txBody>
          <a:bodyPr>
            <a:noAutofit/>
          </a:bodyPr>
          <a:lstStyle/>
          <a:p>
            <a:r>
              <a:rPr lang="pt-BR" sz="4000" dirty="0" smtClean="0"/>
              <a:t>Identificação de atributos observando classes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>
            <a:normAutofit/>
          </a:bodyPr>
          <a:lstStyle/>
          <a:p>
            <a:r>
              <a:rPr lang="pt-BR" dirty="0" smtClean="0"/>
              <a:t>Tomar cada classe e perguntar quais são as características desses elementos</a:t>
            </a:r>
          </a:p>
          <a:p>
            <a:pPr lvl="1"/>
            <a:r>
              <a:rPr lang="pt-BR" dirty="0" smtClean="0"/>
              <a:t>Forma é familiar a quem tem alguma experiência em programação orientada a objetos</a:t>
            </a:r>
          </a:p>
          <a:p>
            <a:pPr lvl="1"/>
            <a:r>
              <a:rPr lang="pt-BR" dirty="0" smtClean="0"/>
              <a:t>O objetivo é identificar apenas as características importantes para o problema tratado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860816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refinamento da modelagem estrutural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/>
          <a:lstStyle/>
          <a:p>
            <a:r>
              <a:rPr lang="pt-BR" dirty="0" smtClean="0"/>
              <a:t>Quais as características de Tabuleiro?</a:t>
            </a:r>
          </a:p>
          <a:p>
            <a:pPr lvl="1"/>
            <a:r>
              <a:rPr lang="pt-BR" dirty="0" smtClean="0"/>
              <a:t>Tabuleiro aponta suas posições</a:t>
            </a:r>
          </a:p>
          <a:p>
            <a:pPr lvl="1"/>
            <a:r>
              <a:rPr lang="pt-BR" dirty="0" smtClean="0"/>
              <a:t>Tabuleiro aponta os jogadores</a:t>
            </a:r>
          </a:p>
          <a:p>
            <a:r>
              <a:rPr lang="pt-BR" dirty="0" smtClean="0"/>
              <a:t>Quais as características de Jogador?</a:t>
            </a:r>
          </a:p>
          <a:p>
            <a:pPr lvl="1"/>
            <a:r>
              <a:rPr lang="pt-BR" dirty="0" smtClean="0"/>
              <a:t>Jogador precisa de um símbolo e Jogador humano, de nome</a:t>
            </a:r>
          </a:p>
          <a:p>
            <a:r>
              <a:rPr lang="pt-BR" dirty="0" smtClean="0"/>
              <a:t>Etc.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860816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refinamento da modelagem estrutural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3022032"/>
            <a:ext cx="823064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266928" cy="1644792"/>
          </a:xfrm>
        </p:spPr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67544" y="2924944"/>
            <a:ext cx="8229600" cy="3039616"/>
          </a:xfrm>
        </p:spPr>
        <p:txBody>
          <a:bodyPr>
            <a:normAutofit/>
          </a:bodyPr>
          <a:lstStyle/>
          <a:p>
            <a:r>
              <a:rPr lang="pt-BR" dirty="0" smtClean="0"/>
              <a:t>Alguns atributos são identificados</a:t>
            </a:r>
          </a:p>
          <a:p>
            <a:pPr lvl="1"/>
            <a:r>
              <a:rPr lang="pt-BR" dirty="0" smtClean="0"/>
              <a:t>Nome é característica da pessoa do jogador</a:t>
            </a:r>
          </a:p>
          <a:p>
            <a:r>
              <a:rPr lang="pt-BR" dirty="0" smtClean="0"/>
              <a:t>Alguns atributos são o resultado de decisões de projeto</a:t>
            </a:r>
          </a:p>
          <a:p>
            <a:pPr lvl="1"/>
            <a:r>
              <a:rPr lang="pt-BR" dirty="0" smtClean="0"/>
              <a:t>Deve haver  vínculo entre posição e o jogador que a ocupa → quem aponta quem?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488</TotalTime>
  <Words>741</Words>
  <Application>Microsoft Office PowerPoint</Application>
  <PresentationFormat>Apresentação na tela (4:3)</PresentationFormat>
  <Paragraphs>102</Paragraphs>
  <Slides>20</Slides>
  <Notes>6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Fluxo</vt:lpstr>
      <vt:lpstr>Metodologia de modelagem Etapa 2</vt:lpstr>
      <vt:lpstr>Objetivo</vt:lpstr>
      <vt:lpstr>Diagrama UML usado</vt:lpstr>
      <vt:lpstr>Etapa 2 – Primeiro refinamento estrutural</vt:lpstr>
      <vt:lpstr>Modos de identificação de atributos</vt:lpstr>
      <vt:lpstr>Identificação de atributos observando classes</vt:lpstr>
      <vt:lpstr>Exemplo – refinamento da modelagem estrutural do Jogo-da-velha </vt:lpstr>
      <vt:lpstr>Exemplo – refinamento da modelagem estrutural do Jogo-da-velha </vt:lpstr>
      <vt:lpstr>Comentários sobre o exemplo</vt:lpstr>
      <vt:lpstr>Identificação de atributos observando casos de uso</vt:lpstr>
      <vt:lpstr>Identificação de atributos observando casos de uso</vt:lpstr>
      <vt:lpstr>Exemplo – refinamento da modelagem estrutural do Jogo-da-velha </vt:lpstr>
      <vt:lpstr>Exemplo – refinamento da modelagem estrutural do Jogo-da-velha </vt:lpstr>
      <vt:lpstr>Exemplo – refinamento da modelagem estrutural do Jogo-da-velha </vt:lpstr>
      <vt:lpstr>Comentários sobre o exemplo</vt:lpstr>
      <vt:lpstr>Resultados parciais após a segunda etapa do processo de modelagem</vt:lpstr>
      <vt:lpstr>Sumário da segunda etapa do processo de modelagem</vt:lpstr>
      <vt:lpstr>Conclusão</vt:lpstr>
      <vt:lpstr>Atividade complementar</vt:lpstr>
      <vt:lpstr>Metodologia de modelagem Etapa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Ricardo</cp:lastModifiedBy>
  <cp:revision>62</cp:revision>
  <dcterms:created xsi:type="dcterms:W3CDTF">2009-09-16T15:02:40Z</dcterms:created>
  <dcterms:modified xsi:type="dcterms:W3CDTF">2015-03-16T17:06:45Z</dcterms:modified>
</cp:coreProperties>
</file>