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8" r:id="rId2"/>
    <p:sldId id="257" r:id="rId3"/>
    <p:sldId id="260" r:id="rId4"/>
    <p:sldId id="259" r:id="rId5"/>
    <p:sldId id="261" r:id="rId6"/>
    <p:sldId id="262" r:id="rId7"/>
    <p:sldId id="263" r:id="rId8"/>
    <p:sldId id="276" r:id="rId9"/>
    <p:sldId id="264" r:id="rId10"/>
    <p:sldId id="265" r:id="rId11"/>
    <p:sldId id="277" r:id="rId12"/>
    <p:sldId id="266" r:id="rId13"/>
    <p:sldId id="278" r:id="rId14"/>
    <p:sldId id="281" r:id="rId15"/>
    <p:sldId id="284" r:id="rId16"/>
    <p:sldId id="267" r:id="rId17"/>
    <p:sldId id="279" r:id="rId18"/>
    <p:sldId id="280" r:id="rId19"/>
    <p:sldId id="268" r:id="rId20"/>
    <p:sldId id="269" r:id="rId21"/>
    <p:sldId id="283" r:id="rId22"/>
    <p:sldId id="270" r:id="rId23"/>
    <p:sldId id="282" r:id="rId24"/>
    <p:sldId id="271" r:id="rId25"/>
    <p:sldId id="272" r:id="rId26"/>
    <p:sldId id="273" r:id="rId27"/>
    <p:sldId id="287" r:id="rId28"/>
    <p:sldId id="288" r:id="rId29"/>
    <p:sldId id="274" r:id="rId30"/>
    <p:sldId id="286" r:id="rId31"/>
    <p:sldId id="285" r:id="rId32"/>
    <p:sldId id="289" r:id="rId33"/>
    <p:sldId id="290" r:id="rId34"/>
    <p:sldId id="291" r:id="rId35"/>
    <p:sldId id="296" r:id="rId36"/>
    <p:sldId id="292" r:id="rId37"/>
    <p:sldId id="294" r:id="rId38"/>
    <p:sldId id="295" r:id="rId39"/>
    <p:sldId id="297" r:id="rId40"/>
    <p:sldId id="298" r:id="rId41"/>
    <p:sldId id="301" r:id="rId4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66" autoAdjust="0"/>
  </p:normalViewPr>
  <p:slideViewPr>
    <p:cSldViewPr>
      <p:cViewPr varScale="1">
        <p:scale>
          <a:sx n="87" d="100"/>
          <a:sy n="87" d="100"/>
        </p:scale>
        <p:origin x="-1062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3 do livro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SILVA, Ricardo P. e. </a:t>
            </a:r>
            <a:r>
              <a:rPr lang="pt-BR" b="1" dirty="0" smtClean="0"/>
              <a:t>UML 2 em modelagem orientada a objetos</a:t>
            </a:r>
            <a:r>
              <a:rPr lang="pt-BR" dirty="0" smtClean="0"/>
              <a:t>. Florianópolis, SC: Visual Books, 2007. 232p.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Lê-se: Empregado trabalha para Empresa (e não o oposto)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32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Tabuleiro referencia</a:t>
            </a:r>
            <a:r>
              <a:rPr lang="pt-BR" baseline="0" dirty="0" smtClean="0"/>
              <a:t> Jogador; Jogador não referencia Tabuleiro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33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3, seção 3.3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34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3, seção 3.4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pt-BR" dirty="0" smtClean="0"/>
              <a:t>Classe 1 implementa os métodos declarados em publicador</a:t>
            </a:r>
          </a:p>
          <a:p>
            <a:r>
              <a:rPr lang="pt-BR" dirty="0" smtClean="0"/>
              <a:t>Classe 2 invoca os</a:t>
            </a:r>
            <a:r>
              <a:rPr lang="pt-BR" baseline="0" dirty="0" smtClean="0"/>
              <a:t> métodos declarados em publicador (de alguma classe que os implemente)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36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3, seção 3.5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38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3, seção 3.1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 divisão superior do retângulo é reservada ao identificador da classe, isto é, seu nome; a parte central, aos atributos e a inferior, aos métodos.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 conjunto de atributos e métodos pode ser omitido da representação. Quando são omitidos, as linhas que dividem o retângulo também podem ser omitidas.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visibilidade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 pode ser público (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+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privado (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-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), protegido (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#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 ou pacote(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~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); </a:t>
            </a:r>
          </a:p>
          <a:p>
            <a:pPr lvl="0"/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‘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/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 significa que se trata de um atributo derivado – seu valor é computado a partir de outras informações;</a:t>
            </a:r>
          </a:p>
          <a:p>
            <a:pPr lvl="0"/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nome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é o identificador do atributo (jamais iniciado com letra maiúscula);</a:t>
            </a:r>
          </a:p>
          <a:p>
            <a:pPr lvl="0"/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‘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: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’ &lt;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tipo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 é o identificador do tipo do atributo;</a:t>
            </a:r>
          </a:p>
          <a:p>
            <a:pPr lvl="0"/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multiplicidade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::= &lt;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faixa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[‘{’ &lt;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ordem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[ ‘,’ &lt;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unicidade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] ‘}’ ];</a:t>
            </a:r>
          </a:p>
          <a:p>
            <a:pPr lvl="1"/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faixa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::= [ &lt;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valor_inferior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 ‘..’ ] &lt;</a:t>
            </a:r>
            <a:r>
              <a:rPr lang="pt-BR" sz="1200" b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valor_superior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&gt;;</a:t>
            </a:r>
          </a:p>
          <a:p>
            <a:pPr lvl="1"/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ordem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pode ser ordenado ou não ordenado;</a:t>
            </a:r>
          </a:p>
          <a:p>
            <a:pPr lvl="1"/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unicidade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&gt; pode ser único ou não único;</a:t>
            </a:r>
          </a:p>
          <a:p>
            <a:pPr lvl="0"/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&lt; </a:t>
            </a:r>
            <a:r>
              <a:rPr lang="pt-BR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propriedade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&gt; pode ser usado para indicar outras características não expressas em outros campos, como que o atributo não permite alteração de valor (</a:t>
            </a:r>
            <a:r>
              <a:rPr lang="pt-BR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readOnly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).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3, seção 3.2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mtClean="0"/>
              <a:t>Ver capítulo 3, seção 3.2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3, seção 3.2</a:t>
            </a:r>
            <a:endParaRPr lang="pt-BR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Isso significa que um empregado pode trabalhar para apenas uma empresa e se a empresa for destruída, o empregado também o será.</a:t>
            </a:r>
          </a:p>
          <a:p>
            <a:r>
              <a:rPr lang="pt-BR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Empresa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pt-BR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EquipeDeProjeto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também mantêm uma relação de composição em que valem as mesmas restrições.</a:t>
            </a:r>
          </a:p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Considerando que um empregado pode fazer parte de mais de uma equipe de projeto e que a extinção de uma equipe de projeto não implica necessariamente na destruição do objeto empregado, a relação entre </a:t>
            </a:r>
            <a:r>
              <a:rPr lang="pt-BR" sz="1200" i="1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EquipeDeProjeto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e </a:t>
            </a:r>
            <a:r>
              <a:rPr lang="pt-BR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Empregado</a:t>
            </a:r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não pode ser considerada composição.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28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Relacionamento de hierarquia</a:t>
            </a:r>
            <a:r>
              <a:rPr lang="pt-BR" baseline="0" dirty="0" smtClean="0"/>
              <a:t> entre empregados, em que um assume o papel de chefe o outro(s) de subordinado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Diagrama de classes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Recomendação para estabelecimento de visibilidade 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Atributos </a:t>
            </a:r>
            <a:r>
              <a:rPr lang="pt-BR" dirty="0" smtClean="0">
                <a:latin typeface="Times New Roman"/>
                <a:cs typeface="Times New Roman"/>
              </a:rPr>
              <a:t>→ protegidos</a:t>
            </a:r>
          </a:p>
          <a:p>
            <a:pPr lvl="1"/>
            <a:r>
              <a:rPr lang="pt-BR" dirty="0" smtClean="0">
                <a:latin typeface="Times New Roman"/>
                <a:cs typeface="Times New Roman"/>
              </a:rPr>
              <a:t>Princípio da ocultação de informação do paradigma de orientação a objetos</a:t>
            </a:r>
          </a:p>
          <a:p>
            <a:pPr lvl="1"/>
            <a:r>
              <a:rPr lang="pt-BR" dirty="0" smtClean="0">
                <a:latin typeface="Times New Roman"/>
                <a:cs typeface="Times New Roman"/>
              </a:rPr>
              <a:t>Possibilita que atributos herdados ou definidos na classe sejam tratados de maneira uniforme</a:t>
            </a:r>
          </a:p>
          <a:p>
            <a:r>
              <a:rPr lang="pt-BR" dirty="0" smtClean="0">
                <a:latin typeface="Times New Roman"/>
                <a:cs typeface="Times New Roman"/>
              </a:rPr>
              <a:t>Necessidades específicas podem justificar atributos privados</a:t>
            </a:r>
          </a:p>
          <a:p>
            <a:r>
              <a:rPr lang="pt-BR" dirty="0" smtClean="0">
                <a:latin typeface="Times New Roman"/>
                <a:cs typeface="Times New Roman"/>
              </a:rPr>
              <a:t>Atributos públicos → JAMAIS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Recomendação para estabelecimento de visibilidade 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Métodos </a:t>
            </a:r>
            <a:r>
              <a:rPr lang="pt-BR" dirty="0" smtClean="0">
                <a:latin typeface="Times New Roman"/>
                <a:cs typeface="Times New Roman"/>
              </a:rPr>
              <a:t>→ públicos</a:t>
            </a:r>
          </a:p>
          <a:p>
            <a:pPr lvl="1"/>
            <a:r>
              <a:rPr lang="pt-BR" dirty="0" smtClean="0">
                <a:latin typeface="Times New Roman"/>
                <a:cs typeface="Times New Roman"/>
              </a:rPr>
              <a:t>O meio externo acessa uma classe através de seus métodos</a:t>
            </a:r>
          </a:p>
          <a:p>
            <a:r>
              <a:rPr lang="pt-BR" dirty="0" smtClean="0">
                <a:latin typeface="Times New Roman"/>
                <a:cs typeface="Times New Roman"/>
              </a:rPr>
              <a:t>Necessidades específicas podem justificar o aumento de restrição de visibilidade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Métodos concretos e abstratos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Método concreto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composto por assinatura e corpo</a:t>
            </a:r>
          </a:p>
          <a:p>
            <a:pPr lvl="1"/>
            <a:r>
              <a:rPr lang="pt-BR" dirty="0" smtClean="0"/>
              <a:t>Pode ser invocado em tempo de execução para cumprir a responsabilidade atribuída a ele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Métodos concretos e abstratos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Método abstrato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composto apenas por assinatura</a:t>
            </a:r>
          </a:p>
          <a:p>
            <a:pPr lvl="1"/>
            <a:r>
              <a:rPr lang="pt-BR" dirty="0" smtClean="0"/>
              <a:t>Uma declaração de responsabilidade, mas sem a capacidade de cumpri-la, em função da ausência de algoritmo</a:t>
            </a:r>
          </a:p>
          <a:p>
            <a:pPr lvl="1"/>
            <a:r>
              <a:rPr lang="pt-BR" dirty="0" smtClean="0"/>
              <a:t>Grafado em itálico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Classes concretas e abstratas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Classe concreta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possui exclusivamente métodos concretos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Classes concretas e abstratas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Classe abstrata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possui pelo menos um método abstrato</a:t>
            </a:r>
          </a:p>
          <a:p>
            <a:pPr lvl="1"/>
            <a:r>
              <a:rPr lang="pt-BR" dirty="0" smtClean="0"/>
              <a:t>Identificador da classe grafado em itálico</a:t>
            </a:r>
          </a:p>
          <a:p>
            <a:pPr lvl="1"/>
            <a:r>
              <a:rPr lang="pt-BR" dirty="0" smtClean="0"/>
              <a:t>Nem todas as responsabilidades da classe materializadas em capacidades</a:t>
            </a:r>
          </a:p>
          <a:p>
            <a:pPr lvl="2"/>
            <a:r>
              <a:rPr lang="pt-BR" dirty="0" smtClean="0"/>
              <a:t>Nem todos os métodos possuem algoritmo definido</a:t>
            </a:r>
          </a:p>
          <a:p>
            <a:pPr lvl="2"/>
            <a:r>
              <a:rPr lang="pt-BR" dirty="0" smtClean="0"/>
              <a:t>Não pode originar instâncias em tempo de execução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Relacionamentos – herança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21505" name="Object 1"/>
          <p:cNvGraphicFramePr>
            <a:graphicFrameLocks noChangeAspect="1"/>
          </p:cNvGraphicFramePr>
          <p:nvPr/>
        </p:nvGraphicFramePr>
        <p:xfrm>
          <a:off x="1785917" y="2000240"/>
          <a:ext cx="6034539" cy="3500462"/>
        </p:xfrm>
        <a:graphic>
          <a:graphicData uri="http://schemas.openxmlformats.org/presentationml/2006/ole">
            <p:oleObj spid="_x0000_s21505" name="Bitmap Image" r:id="rId4" imgW="5668166" imgH="3277057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Herança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Relação de especialização entre DUAS classes</a:t>
            </a:r>
          </a:p>
          <a:p>
            <a:pPr lvl="1"/>
            <a:r>
              <a:rPr lang="pt-BR" dirty="0" smtClean="0"/>
              <a:t>Uma delas corresponde a um conceito mais genérico </a:t>
            </a:r>
          </a:p>
          <a:p>
            <a:pPr lvl="1"/>
            <a:r>
              <a:rPr lang="pt-BR" dirty="0" smtClean="0"/>
              <a:t>A outra, a um conceito mais específico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Frase característica da herança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t-BR" sz="2800" b="1" dirty="0" smtClean="0"/>
              <a:t>&lt;subclasse&gt; é uma espécie de &lt;superclasse&gt;</a:t>
            </a:r>
          </a:p>
          <a:p>
            <a:r>
              <a:rPr lang="pt-BR" dirty="0" smtClean="0"/>
              <a:t>No exemplo, estudante de graduação é uma espécie de estudante</a:t>
            </a:r>
          </a:p>
          <a:p>
            <a:pPr lvl="1"/>
            <a:r>
              <a:rPr lang="pt-BR" dirty="0" smtClean="0"/>
              <a:t>Estudante de pós-graduação também é uma espécie de estudante</a:t>
            </a:r>
          </a:p>
          <a:p>
            <a:r>
              <a:rPr lang="pt-BR" dirty="0" smtClean="0"/>
              <a:t>Se frase não faz sentido, o relacionamento de herança é inadequado</a:t>
            </a:r>
          </a:p>
          <a:p>
            <a:pPr lvl="1"/>
            <a:r>
              <a:rPr lang="pt-BR" dirty="0" smtClean="0"/>
              <a:t>Cachorro é uma espécie de gato</a:t>
            </a:r>
          </a:p>
          <a:p>
            <a:pPr lvl="1"/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Herança é unidirecional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Estudante de graduação é uma espécie de estudante</a:t>
            </a:r>
          </a:p>
          <a:p>
            <a:r>
              <a:rPr lang="pt-BR" dirty="0" smtClean="0"/>
              <a:t>MAS estudante NÃO é uma espécie de estudante de graduação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o diagrama de classes de UML</a:t>
            </a:r>
          </a:p>
          <a:p>
            <a:pPr lvl="1"/>
            <a:r>
              <a:rPr lang="pt-BR" dirty="0" smtClean="0"/>
              <a:t>Seus elementos sintáticos</a:t>
            </a:r>
          </a:p>
          <a:p>
            <a:pPr lvl="1"/>
            <a:r>
              <a:rPr lang="pt-BR" dirty="0" smtClean="0"/>
              <a:t>Sua finalidade em um processo de modelagem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Semântica da herança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Os atributos e métodos da superclasse são </a:t>
            </a:r>
            <a:r>
              <a:rPr lang="pt-BR" b="1" dirty="0" smtClean="0"/>
              <a:t>herdados</a:t>
            </a:r>
            <a:r>
              <a:rPr lang="pt-BR" dirty="0" smtClean="0"/>
              <a:t> pela subclasse</a:t>
            </a:r>
          </a:p>
          <a:p>
            <a:pPr lvl="1"/>
            <a:r>
              <a:rPr lang="pt-BR" dirty="0" smtClean="0"/>
              <a:t>Os atributos e métodos da superclasse também fazem parte da subclasse</a:t>
            </a:r>
          </a:p>
          <a:p>
            <a:pPr lvl="2"/>
            <a:r>
              <a:rPr lang="pt-BR" sz="2400" dirty="0" smtClean="0"/>
              <a:t>Como se tivessem sido definidos nela</a:t>
            </a:r>
            <a:endParaRPr lang="pt-BR" sz="2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Níveis hierárquicos de herança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071802" y="1935480"/>
            <a:ext cx="5614998" cy="4389120"/>
          </a:xfrm>
        </p:spPr>
        <p:txBody>
          <a:bodyPr/>
          <a:lstStyle/>
          <a:p>
            <a:r>
              <a:rPr lang="pt-BR" dirty="0" smtClean="0"/>
              <a:t>Atributos e métodos de </a:t>
            </a:r>
            <a:r>
              <a:rPr lang="pt-BR" dirty="0" err="1" smtClean="0"/>
              <a:t>ClasseN</a:t>
            </a:r>
            <a:r>
              <a:rPr lang="pt-BR" dirty="0" smtClean="0"/>
              <a:t> herdados por todas as classes da hierarquia de herança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403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785925"/>
            <a:ext cx="1500198" cy="4877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Herança de atributos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É inócuo definir em uma subclasse um atributo com mesmo nome de um atributo de uma superclasse </a:t>
            </a:r>
          </a:p>
          <a:p>
            <a:r>
              <a:rPr lang="pt-BR" dirty="0" smtClean="0"/>
              <a:t>Em qualquer nível da hierarquia de herança</a:t>
            </a:r>
          </a:p>
          <a:p>
            <a:r>
              <a:rPr lang="pt-BR" dirty="0" smtClean="0"/>
              <a:t>Equivaleria à presença de mais de um atributo com o mesmo nome em uma mesma classe</a:t>
            </a:r>
          </a:p>
          <a:p>
            <a:pPr lvl="1"/>
            <a:r>
              <a:rPr lang="pt-BR" dirty="0" smtClean="0"/>
              <a:t>Inconsistente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Herança de métodos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Método em subclasse tem a mesma assinatura de método definido em superclasse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err="1" smtClean="0"/>
              <a:t>sobrescrição</a:t>
            </a:r>
            <a:r>
              <a:rPr lang="pt-BR" dirty="0" smtClean="0"/>
              <a:t> de método</a:t>
            </a:r>
          </a:p>
          <a:p>
            <a:pPr lvl="1"/>
            <a:r>
              <a:rPr lang="pt-BR" dirty="0" smtClean="0"/>
              <a:t>Método definido na subclasse substitui o método herdado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Herança e classe abstrata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Classe abstrata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possui pelo menos um método abstrato, que pode ter sido definido na própria classe ou herdado e não sobrescrito</a:t>
            </a:r>
          </a:p>
          <a:p>
            <a:pPr lvl="1"/>
            <a:r>
              <a:rPr lang="pt-BR" dirty="0" smtClean="0"/>
              <a:t>O relacionamento de herança precisa ser considerado na definição de classe abstrata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Relacionamentos – agregação e composição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638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285992"/>
            <a:ext cx="685530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Agregação e composição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Agregação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relacionamento entre DUAS classes que estabelece que uma instância de uma agrupa uma ou mais instâncias da outra</a:t>
            </a:r>
          </a:p>
          <a:p>
            <a:pPr lvl="1"/>
            <a:r>
              <a:rPr lang="pt-BR" dirty="0" smtClean="0"/>
              <a:t>Relacionamento todo / parte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Agregação e composição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Composição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um tipo de relação de agregação com restrições na ligação entre parte e agregado</a:t>
            </a:r>
          </a:p>
          <a:p>
            <a:pPr lvl="1"/>
            <a:r>
              <a:rPr lang="pt-BR" dirty="0" smtClean="0"/>
              <a:t>Uma instância da parte é agregada por uma única instância do agregado </a:t>
            </a:r>
          </a:p>
          <a:p>
            <a:pPr lvl="2"/>
            <a:r>
              <a:rPr lang="pt-BR" sz="2400" dirty="0" smtClean="0"/>
              <a:t>não há compartilhamento da parte</a:t>
            </a:r>
          </a:p>
          <a:p>
            <a:pPr lvl="1"/>
            <a:r>
              <a:rPr lang="pt-BR" dirty="0" smtClean="0"/>
              <a:t>A existência da parte depende da existência do agregado</a:t>
            </a:r>
          </a:p>
          <a:p>
            <a:pPr lvl="2"/>
            <a:r>
              <a:rPr lang="pt-BR" sz="2400" dirty="0" smtClean="0"/>
              <a:t>Instanciação do agregado precede a instanciação da parte </a:t>
            </a:r>
          </a:p>
          <a:p>
            <a:pPr lvl="2"/>
            <a:r>
              <a:rPr lang="pt-BR" sz="2400" dirty="0" smtClean="0"/>
              <a:t>Destruição do agregado implica na destruição da parte</a:t>
            </a:r>
            <a:endParaRPr lang="pt-BR" sz="2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 smtClean="0"/>
              <a:t>Agregação e composição – exemplo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071678"/>
            <a:ext cx="6357982" cy="3840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Relacionamentos – associação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433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2357430"/>
            <a:ext cx="6331635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 de classes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Resultado do esforço mais primitivo de geração de modelos gráficos que descrevessem um programa orientado a objetos</a:t>
            </a:r>
          </a:p>
          <a:p>
            <a:r>
              <a:rPr lang="pt-BR" dirty="0" smtClean="0"/>
              <a:t>Reflete a estrutura do código</a:t>
            </a:r>
          </a:p>
          <a:p>
            <a:pPr lvl="1"/>
            <a:r>
              <a:rPr lang="pt-BR" dirty="0" smtClean="0"/>
              <a:t>Classes</a:t>
            </a:r>
          </a:p>
          <a:p>
            <a:pPr lvl="3"/>
            <a:r>
              <a:rPr lang="pt-BR" sz="2400" dirty="0" smtClean="0"/>
              <a:t>Cada classe com seus atributos e métodos</a:t>
            </a:r>
          </a:p>
          <a:p>
            <a:pPr lvl="1"/>
            <a:r>
              <a:rPr lang="pt-BR" dirty="0" smtClean="0"/>
              <a:t>Relacionamentos envolvendo classes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Associação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Quando há o reconhecimento de um relacionamento entre classes, que não pode ser caracterizado como herança e nem como agregação ou composição</a:t>
            </a:r>
          </a:p>
          <a:p>
            <a:pPr lvl="1"/>
            <a:r>
              <a:rPr lang="pt-BR" dirty="0" smtClean="0"/>
              <a:t>Pode ser unidirecional ou bidirecional </a:t>
            </a:r>
          </a:p>
          <a:p>
            <a:pPr lvl="1"/>
            <a:r>
              <a:rPr lang="pt-BR" dirty="0" smtClean="0"/>
              <a:t>Pode envolver mais de duas classes</a:t>
            </a:r>
          </a:p>
          <a:p>
            <a:pPr lvl="2"/>
            <a:r>
              <a:rPr lang="pt-BR" dirty="0" smtClean="0"/>
              <a:t>A associação entre duas classes é chamada associação binária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800" dirty="0" smtClean="0"/>
              <a:t>Associação com rótulo e papéis</a:t>
            </a:r>
            <a:endParaRPr lang="pt-BR" sz="4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3" y="2357430"/>
            <a:ext cx="4145861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Associação com indicação de ordem de leitura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571744"/>
            <a:ext cx="7566475" cy="1143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Associação com navegabilidade explícita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2357430"/>
            <a:ext cx="7554363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Outros relacionamentos – associações especializadas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Realização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associação entre dois elementos em que um deles especifica uma responsabilidade a ser implementada e o outro incorpora a obrigação de implementá-la</a:t>
            </a:r>
          </a:p>
          <a:p>
            <a:pPr lvl="1"/>
            <a:r>
              <a:rPr lang="pt-BR" dirty="0" smtClean="0"/>
              <a:t>Usado para associar uma classe a uma interface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Outros relacionamentos – associações especializadas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b="1" dirty="0" smtClean="0"/>
              <a:t>Dependência</a:t>
            </a:r>
            <a:r>
              <a:rPr lang="pt-BR" dirty="0" smtClean="0"/>
              <a:t>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associação entre dois elementos em que um deles é declarado como dependente daquilo que deve estar implementado em outro</a:t>
            </a:r>
          </a:p>
          <a:p>
            <a:pPr lvl="1"/>
            <a:r>
              <a:rPr lang="pt-BR" dirty="0" smtClean="0"/>
              <a:t>Um é cliente dos serviços oferecidos pelo outro </a:t>
            </a:r>
          </a:p>
          <a:p>
            <a:pPr lvl="1"/>
            <a:r>
              <a:rPr lang="pt-BR" dirty="0" smtClean="0"/>
              <a:t>Usado para relacionar outros elementos além de classes (como interface e classe)</a:t>
            </a:r>
          </a:p>
          <a:p>
            <a:pPr lvl="1"/>
            <a:r>
              <a:rPr lang="pt-BR" dirty="0" smtClean="0"/>
              <a:t>Usado também em outros diagramas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Interfaces (semântica de Java)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133600"/>
            <a:ext cx="8642350" cy="22018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Vinculação de classes a uma interface previamente definida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857628"/>
            <a:ext cx="8229600" cy="2466972"/>
          </a:xfrm>
        </p:spPr>
        <p:txBody>
          <a:bodyPr/>
          <a:lstStyle/>
          <a:p>
            <a:pPr>
              <a:buNone/>
            </a:pPr>
            <a:r>
              <a:rPr lang="pt-BR" dirty="0" smtClean="0"/>
              <a:t>       realização                                    dependência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571744"/>
            <a:ext cx="7423991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857364"/>
            <a:ext cx="8470824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Estereótipo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cxnSp>
        <p:nvCxnSpPr>
          <p:cNvPr id="7" name="Conector de seta reta 6"/>
          <p:cNvCxnSpPr/>
          <p:nvPr/>
        </p:nvCxnSpPr>
        <p:spPr>
          <a:xfrm flipV="1">
            <a:off x="4929190" y="2071678"/>
            <a:ext cx="1500198" cy="142876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ctor de seta reta 9"/>
          <p:cNvCxnSpPr/>
          <p:nvPr/>
        </p:nvCxnSpPr>
        <p:spPr>
          <a:xfrm rot="10800000">
            <a:off x="2928926" y="2285992"/>
            <a:ext cx="857256" cy="357190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Estereótipo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Estender o significado do elemento de modelagem a que ele é associado</a:t>
            </a:r>
          </a:p>
          <a:p>
            <a:pPr lvl="1"/>
            <a:r>
              <a:rPr lang="pt-BR" dirty="0" smtClean="0"/>
              <a:t>Pode ser usado em classes para dividi-las em </a:t>
            </a:r>
            <a:r>
              <a:rPr lang="pt-BR" smtClean="0"/>
              <a:t>categorias em uma </a:t>
            </a:r>
            <a:r>
              <a:rPr lang="pt-BR" dirty="0" smtClean="0"/>
              <a:t>especificação</a:t>
            </a:r>
          </a:p>
          <a:p>
            <a:pPr lvl="1"/>
            <a:r>
              <a:rPr lang="pt-BR" dirty="0" smtClean="0"/>
              <a:t>Pode ser associado a classes ou a qualquer elemento de qualquer diagrama de UML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65321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Aparência do diagrama de classes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6938" y="1214422"/>
            <a:ext cx="8778435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classes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modelagem gráfica mais primitiva de um programa orientado a objetos</a:t>
            </a:r>
          </a:p>
          <a:p>
            <a:pPr lvl="1"/>
            <a:r>
              <a:rPr lang="pt-BR" dirty="0" smtClean="0"/>
              <a:t>Reflete a estrutura do código</a:t>
            </a:r>
          </a:p>
          <a:p>
            <a:r>
              <a:rPr lang="pt-BR" dirty="0" smtClean="0"/>
              <a:t>Elementos sintáticos  do diagrama</a:t>
            </a:r>
          </a:p>
          <a:p>
            <a:pPr lvl="1"/>
            <a:r>
              <a:rPr lang="pt-BR" dirty="0" smtClean="0"/>
              <a:t>Classes</a:t>
            </a:r>
          </a:p>
          <a:p>
            <a:pPr lvl="1"/>
            <a:r>
              <a:rPr lang="pt-BR" dirty="0" smtClean="0"/>
              <a:t>Relacionamentos</a:t>
            </a:r>
          </a:p>
          <a:p>
            <a:r>
              <a:rPr lang="pt-BR" dirty="0" smtClean="0"/>
              <a:t>Conhecer os elementos do diagrama é requisito para usá-lo em modelagem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3, </a:t>
            </a:r>
            <a:r>
              <a:rPr lang="pt-BR" i="1" dirty="0" smtClean="0"/>
              <a:t>O diagrama de classes de UML</a:t>
            </a:r>
            <a:r>
              <a:rPr lang="pt-BR" dirty="0" smtClean="0"/>
              <a:t>, </a:t>
            </a:r>
            <a:r>
              <a:rPr lang="pt-BR" dirty="0" smtClean="0"/>
              <a:t>do livro UML 2 em modelagem orientada a objetos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a edição de diagrama em alguma ferramenta</a:t>
            </a:r>
          </a:p>
          <a:p>
            <a:pPr lvl="1"/>
            <a:r>
              <a:rPr lang="pt-BR" dirty="0" smtClean="0"/>
              <a:t>Como os diagramas apresentados nos exemplos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UML 2 em modelagem orientada a objetos</a:t>
            </a:r>
            <a:r>
              <a:rPr lang="pt-BR" sz="2400" dirty="0" smtClean="0"/>
              <a:t>. Florianópolis, SC: Visual Books, 2007. 232p.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Finalidade do diagrama de classes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Modelar os elementos de um programa orientado a objetos em tempo de desenvolvimento</a:t>
            </a:r>
          </a:p>
          <a:p>
            <a:pPr lvl="1"/>
            <a:r>
              <a:rPr lang="pt-BR" dirty="0" smtClean="0"/>
              <a:t>Classes com seus atributos e métodos</a:t>
            </a:r>
          </a:p>
          <a:p>
            <a:r>
              <a:rPr lang="pt-BR" dirty="0" smtClean="0"/>
              <a:t>Modelar os relacionamentos entre classes, de forma mais explícita que aquela do código</a:t>
            </a:r>
          </a:p>
          <a:p>
            <a:pPr lvl="1"/>
            <a:r>
              <a:rPr lang="pt-BR" dirty="0" smtClean="0"/>
              <a:t>Herança</a:t>
            </a:r>
          </a:p>
          <a:p>
            <a:pPr lvl="1"/>
            <a:r>
              <a:rPr lang="pt-BR" dirty="0" smtClean="0"/>
              <a:t>Agregação (e composição)</a:t>
            </a:r>
          </a:p>
          <a:p>
            <a:pPr lvl="1"/>
            <a:r>
              <a:rPr lang="pt-BR" dirty="0" smtClean="0"/>
              <a:t>Associação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de classe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500306"/>
            <a:ext cx="659966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de atributo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Exemplos</a:t>
            </a:r>
          </a:p>
          <a:p>
            <a:pPr lvl="1"/>
            <a:r>
              <a:rPr lang="pt-BR" dirty="0" smtClean="0"/>
              <a:t>ocupante</a:t>
            </a:r>
          </a:p>
          <a:p>
            <a:pPr lvl="1"/>
            <a:r>
              <a:rPr lang="pt-BR" dirty="0" smtClean="0"/>
              <a:t># ocupante: Jogador</a:t>
            </a:r>
          </a:p>
          <a:p>
            <a:pPr lvl="1"/>
            <a:r>
              <a:rPr lang="pt-BR" dirty="0" smtClean="0"/>
              <a:t># jogadores: Jogador [2..5] {ordenado, único}</a:t>
            </a:r>
          </a:p>
          <a:p>
            <a:r>
              <a:rPr lang="pt-BR" dirty="0" smtClean="0"/>
              <a:t>Sintaxe de UML para representação de atributo</a:t>
            </a:r>
          </a:p>
          <a:p>
            <a:pPr marL="365760" lvl="1" indent="0">
              <a:buNone/>
            </a:pPr>
            <a:r>
              <a:rPr lang="pt-BR" dirty="0" smtClean="0"/>
              <a:t>[&lt;</a:t>
            </a:r>
            <a:r>
              <a:rPr lang="pt-BR" b="1" dirty="0" smtClean="0"/>
              <a:t>visibilidade</a:t>
            </a:r>
            <a:r>
              <a:rPr lang="pt-BR" dirty="0" smtClean="0"/>
              <a:t> &gt;] [‘/’] &lt;</a:t>
            </a:r>
            <a:r>
              <a:rPr lang="pt-BR" b="1" dirty="0" smtClean="0"/>
              <a:t>nome</a:t>
            </a:r>
            <a:r>
              <a:rPr lang="pt-BR" dirty="0" smtClean="0"/>
              <a:t>&gt; [‘:’ &lt;</a:t>
            </a:r>
            <a:r>
              <a:rPr lang="pt-BR" b="1" dirty="0" smtClean="0"/>
              <a:t> tipo</a:t>
            </a:r>
            <a:r>
              <a:rPr lang="pt-BR" dirty="0" smtClean="0"/>
              <a:t> &gt;] </a:t>
            </a:r>
          </a:p>
          <a:p>
            <a:pPr marL="365760" lvl="1" indent="0">
              <a:buNone/>
            </a:pPr>
            <a:r>
              <a:rPr lang="pt-BR" dirty="0" smtClean="0"/>
              <a:t>[‘[‘ &lt;</a:t>
            </a:r>
            <a:r>
              <a:rPr lang="pt-BR" b="1" dirty="0" smtClean="0"/>
              <a:t>multiplicidade</a:t>
            </a:r>
            <a:r>
              <a:rPr lang="pt-BR" dirty="0" smtClean="0"/>
              <a:t>&gt; ‘]’] [‘=’ &lt;</a:t>
            </a:r>
            <a:r>
              <a:rPr lang="pt-BR" b="1" dirty="0" err="1" smtClean="0"/>
              <a:t>valor_inicial</a:t>
            </a:r>
            <a:r>
              <a:rPr lang="pt-BR" dirty="0" smtClean="0"/>
              <a:t>&gt;]</a:t>
            </a:r>
          </a:p>
          <a:p>
            <a:pPr marL="365760" lvl="1" indent="0">
              <a:buNone/>
            </a:pPr>
            <a:r>
              <a:rPr lang="pt-BR" dirty="0" smtClean="0"/>
              <a:t>[‘{‘ &lt;</a:t>
            </a:r>
            <a:r>
              <a:rPr lang="pt-BR" b="1" dirty="0" smtClean="0"/>
              <a:t>propriedade</a:t>
            </a:r>
            <a:r>
              <a:rPr lang="pt-BR" dirty="0" smtClean="0"/>
              <a:t>&gt; [‘,’ &lt; </a:t>
            </a:r>
            <a:r>
              <a:rPr lang="pt-BR" b="1" dirty="0" smtClean="0"/>
              <a:t>propriedade</a:t>
            </a:r>
            <a:r>
              <a:rPr lang="pt-BR" dirty="0" smtClean="0"/>
              <a:t> &gt;]* ’}’]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de atributo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857628"/>
            <a:ext cx="8229600" cy="2466972"/>
          </a:xfrm>
        </p:spPr>
        <p:txBody>
          <a:bodyPr>
            <a:normAutofit/>
          </a:bodyPr>
          <a:lstStyle/>
          <a:p>
            <a:r>
              <a:rPr lang="pt-BR" dirty="0" smtClean="0"/>
              <a:t>Pode ser representado dentro da figura de classe ou por meio de uma seta (associação unidirecional)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3" y="2357430"/>
            <a:ext cx="648804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de método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Exemplos</a:t>
            </a:r>
          </a:p>
          <a:p>
            <a:pPr lvl="1"/>
            <a:r>
              <a:rPr lang="pt-BR" dirty="0" smtClean="0"/>
              <a:t>+ iniciar()</a:t>
            </a:r>
          </a:p>
          <a:p>
            <a:pPr lvl="1"/>
            <a:r>
              <a:rPr lang="pt-BR" dirty="0" smtClean="0"/>
              <a:t>+ </a:t>
            </a:r>
            <a:r>
              <a:rPr lang="pt-BR" dirty="0" err="1" smtClean="0"/>
              <a:t>alocarPeao</a:t>
            </a:r>
            <a:r>
              <a:rPr lang="pt-BR" dirty="0" smtClean="0"/>
              <a:t> (onde : </a:t>
            </a:r>
            <a:r>
              <a:rPr lang="pt-BR" dirty="0" err="1" smtClean="0"/>
              <a:t>Posicao</a:t>
            </a:r>
            <a:r>
              <a:rPr lang="pt-BR" dirty="0" smtClean="0"/>
              <a:t>, quem: Jogador): </a:t>
            </a:r>
            <a:r>
              <a:rPr lang="pt-BR" dirty="0" err="1" smtClean="0"/>
              <a:t>boolean</a:t>
            </a:r>
            <a:endParaRPr lang="pt-BR" dirty="0" smtClean="0"/>
          </a:p>
          <a:p>
            <a:r>
              <a:rPr lang="pt-BR" dirty="0" smtClean="0"/>
              <a:t>Sintaxe de UML para representação de método</a:t>
            </a:r>
          </a:p>
          <a:p>
            <a:pPr marL="365760" lvl="1" indent="0">
              <a:buNone/>
            </a:pPr>
            <a:r>
              <a:rPr lang="pt-BR" dirty="0" smtClean="0"/>
              <a:t>[&lt;</a:t>
            </a:r>
            <a:r>
              <a:rPr lang="pt-BR" b="1" dirty="0" smtClean="0"/>
              <a:t>visibilidade</a:t>
            </a:r>
            <a:r>
              <a:rPr lang="pt-BR" dirty="0" smtClean="0"/>
              <a:t>&gt;] &lt;</a:t>
            </a:r>
            <a:r>
              <a:rPr lang="pt-BR" b="1" dirty="0" smtClean="0"/>
              <a:t>nome</a:t>
            </a:r>
            <a:r>
              <a:rPr lang="pt-BR" dirty="0" smtClean="0"/>
              <a:t>&gt; ‘</a:t>
            </a:r>
            <a:r>
              <a:rPr lang="pt-BR" b="1" dirty="0" smtClean="0"/>
              <a:t>(</a:t>
            </a:r>
            <a:r>
              <a:rPr lang="pt-BR" dirty="0" smtClean="0"/>
              <a:t>‘ [&lt;</a:t>
            </a:r>
            <a:r>
              <a:rPr lang="pt-BR" b="1" dirty="0" err="1" smtClean="0"/>
              <a:t>lista_parametros</a:t>
            </a:r>
            <a:r>
              <a:rPr lang="pt-BR" dirty="0" smtClean="0"/>
              <a:t>&gt;] ‘</a:t>
            </a:r>
            <a:r>
              <a:rPr lang="pt-BR" b="1" dirty="0" smtClean="0"/>
              <a:t>)</a:t>
            </a:r>
            <a:r>
              <a:rPr lang="pt-BR" dirty="0" smtClean="0"/>
              <a:t>’ </a:t>
            </a:r>
            <a:br>
              <a:rPr lang="pt-BR" dirty="0" smtClean="0"/>
            </a:br>
            <a:r>
              <a:rPr lang="pt-BR" dirty="0" smtClean="0"/>
              <a:t>[‘</a:t>
            </a:r>
            <a:r>
              <a:rPr lang="pt-BR" b="1" dirty="0" smtClean="0"/>
              <a:t>:</a:t>
            </a:r>
            <a:r>
              <a:rPr lang="pt-BR" dirty="0" smtClean="0"/>
              <a:t>’ [&lt;</a:t>
            </a:r>
            <a:r>
              <a:rPr lang="pt-BR" b="1" dirty="0" err="1" smtClean="0"/>
              <a:t>tipo_retorno</a:t>
            </a:r>
            <a:r>
              <a:rPr lang="pt-BR" dirty="0" smtClean="0"/>
              <a:t>&gt;] ‘</a:t>
            </a:r>
            <a:r>
              <a:rPr lang="pt-BR" b="1" dirty="0" smtClean="0"/>
              <a:t>{</a:t>
            </a:r>
            <a:r>
              <a:rPr lang="pt-BR" dirty="0" smtClean="0"/>
              <a:t>‘ &lt;</a:t>
            </a:r>
            <a:r>
              <a:rPr lang="pt-BR" b="1" dirty="0" smtClean="0"/>
              <a:t>propriedade</a:t>
            </a:r>
            <a:r>
              <a:rPr lang="pt-BR" dirty="0" smtClean="0"/>
              <a:t>&gt; [‘</a:t>
            </a:r>
            <a:r>
              <a:rPr lang="pt-BR" b="1" dirty="0" smtClean="0"/>
              <a:t>,</a:t>
            </a:r>
            <a:r>
              <a:rPr lang="pt-BR" dirty="0" smtClean="0"/>
              <a:t>’ </a:t>
            </a:r>
          </a:p>
          <a:p>
            <a:pPr marL="365760" lvl="1" indent="0">
              <a:buNone/>
            </a:pPr>
            <a:r>
              <a:rPr lang="pt-BR" dirty="0" smtClean="0"/>
              <a:t>&lt; </a:t>
            </a:r>
            <a:r>
              <a:rPr lang="pt-BR" b="1" dirty="0" smtClean="0"/>
              <a:t>propriedade</a:t>
            </a:r>
            <a:r>
              <a:rPr lang="pt-BR" dirty="0" smtClean="0"/>
              <a:t> &gt;]* ‘</a:t>
            </a:r>
            <a:r>
              <a:rPr lang="pt-BR" b="1" dirty="0" smtClean="0"/>
              <a:t>}</a:t>
            </a:r>
            <a:r>
              <a:rPr lang="pt-BR" dirty="0" smtClean="0"/>
              <a:t>’]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263</TotalTime>
  <Words>1722</Words>
  <Application>Microsoft Office PowerPoint</Application>
  <PresentationFormat>Apresentação na tela (4:3)</PresentationFormat>
  <Paragraphs>230</Paragraphs>
  <Slides>41</Slides>
  <Notes>14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41</vt:i4>
      </vt:variant>
    </vt:vector>
  </HeadingPairs>
  <TitlesOfParts>
    <vt:vector size="43" baseType="lpstr">
      <vt:lpstr>Fluxo</vt:lpstr>
      <vt:lpstr>Bitmap Image</vt:lpstr>
      <vt:lpstr>Diagrama de classes</vt:lpstr>
      <vt:lpstr>Objetivo</vt:lpstr>
      <vt:lpstr>Diagrama de classes</vt:lpstr>
      <vt:lpstr>Aparência do diagrama de classes</vt:lpstr>
      <vt:lpstr>Finalidade do diagrama de classes</vt:lpstr>
      <vt:lpstr>Representação de classe</vt:lpstr>
      <vt:lpstr>Representação de atributo</vt:lpstr>
      <vt:lpstr>Representação de atributo</vt:lpstr>
      <vt:lpstr>Representação de método</vt:lpstr>
      <vt:lpstr>Recomendação para estabelecimento de visibilidade </vt:lpstr>
      <vt:lpstr>Recomendação para estabelecimento de visibilidade </vt:lpstr>
      <vt:lpstr>Métodos concretos e abstratos</vt:lpstr>
      <vt:lpstr>Métodos concretos e abstratos</vt:lpstr>
      <vt:lpstr>Classes concretas e abstratas</vt:lpstr>
      <vt:lpstr>Classes concretas e abstratas</vt:lpstr>
      <vt:lpstr>Relacionamentos – herança</vt:lpstr>
      <vt:lpstr>Herança </vt:lpstr>
      <vt:lpstr>Frase característica da herança</vt:lpstr>
      <vt:lpstr>Herança é unidirecional</vt:lpstr>
      <vt:lpstr>Semântica da herança</vt:lpstr>
      <vt:lpstr>Níveis hierárquicos de herança</vt:lpstr>
      <vt:lpstr>Herança de atributos</vt:lpstr>
      <vt:lpstr>Herança de métodos</vt:lpstr>
      <vt:lpstr>Herança e classe abstrata</vt:lpstr>
      <vt:lpstr>Relacionamentos – agregação e composição</vt:lpstr>
      <vt:lpstr>Agregação e composição</vt:lpstr>
      <vt:lpstr>Agregação e composição</vt:lpstr>
      <vt:lpstr>Agregação e composição – exemplo</vt:lpstr>
      <vt:lpstr>Relacionamentos – associação</vt:lpstr>
      <vt:lpstr>Associação</vt:lpstr>
      <vt:lpstr>Associação com rótulo e papéis</vt:lpstr>
      <vt:lpstr>Associação com indicação de ordem de leitura</vt:lpstr>
      <vt:lpstr>Associação com navegabilidade explícita</vt:lpstr>
      <vt:lpstr>Outros relacionamentos – associações especializadas</vt:lpstr>
      <vt:lpstr>Outros relacionamentos – associações especializadas</vt:lpstr>
      <vt:lpstr>Interfaces (semântica de Java)</vt:lpstr>
      <vt:lpstr>Vinculação de classes a uma interface previamente definida</vt:lpstr>
      <vt:lpstr>Estereótipo</vt:lpstr>
      <vt:lpstr>Estereótipo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38</cp:revision>
  <dcterms:created xsi:type="dcterms:W3CDTF">2009-09-16T15:02:40Z</dcterms:created>
  <dcterms:modified xsi:type="dcterms:W3CDTF">2009-11-04T13:17:49Z</dcterms:modified>
</cp:coreProperties>
</file>