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84" r:id="rId2"/>
    <p:sldId id="285" r:id="rId3"/>
    <p:sldId id="257" r:id="rId4"/>
    <p:sldId id="288" r:id="rId5"/>
    <p:sldId id="286" r:id="rId6"/>
    <p:sldId id="259" r:id="rId7"/>
    <p:sldId id="287" r:id="rId8"/>
    <p:sldId id="262" r:id="rId9"/>
    <p:sldId id="260" r:id="rId10"/>
    <p:sldId id="261" r:id="rId11"/>
    <p:sldId id="263" r:id="rId12"/>
    <p:sldId id="289" r:id="rId13"/>
    <p:sldId id="264" r:id="rId14"/>
    <p:sldId id="290" r:id="rId15"/>
    <p:sldId id="265" r:id="rId16"/>
    <p:sldId id="266" r:id="rId17"/>
    <p:sldId id="291" r:id="rId18"/>
    <p:sldId id="292" r:id="rId19"/>
    <p:sldId id="293" r:id="rId20"/>
    <p:sldId id="294" r:id="rId21"/>
  </p:sldIdLst>
  <p:sldSz cx="9144000" cy="6858000" type="screen4x3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1062" y="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9A7246-3C36-4CF3-9D04-F7E10F9B768F}" type="datetimeFigureOut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 smtClean="0"/>
              <a:t>Clique para editar os estilos do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ED16BF-9D7B-47B4-B57B-C8C9C5B0F82A}" type="slidenum">
              <a:rPr lang="pt-BR" smtClean="0"/>
              <a:pPr/>
              <a:t>‹nº›</a:t>
            </a:fld>
            <a:endParaRPr lang="pt-B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Aula baseada no capítulo 10 do livro, seção 10.2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pt-BR" dirty="0" smtClean="0"/>
              <a:t>SILVA, Ricardo P. e. </a:t>
            </a:r>
            <a:r>
              <a:rPr lang="pt-BR" b="1" dirty="0" smtClean="0"/>
              <a:t>UML 2 em modelagem orientada a objetos</a:t>
            </a:r>
            <a:r>
              <a:rPr lang="pt-BR" dirty="0" smtClean="0"/>
              <a:t>. Florianópolis, SC: Visual Books, 2007. 232p.</a:t>
            </a:r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ED16BF-9D7B-47B4-B57B-C8C9C5B0F82A}" type="slidenum">
              <a:rPr lang="pt-BR" smtClean="0"/>
              <a:pPr/>
              <a:t>1</a:t>
            </a:fld>
            <a:endParaRPr lang="pt-B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E52C450-B9BE-44AD-B353-8190524D8BBB}" type="slidenum">
              <a:rPr lang="en-GB"/>
              <a:pPr/>
              <a:t>5</a:t>
            </a:fld>
            <a:endParaRPr lang="en-GB"/>
          </a:p>
        </p:txBody>
      </p:sp>
      <p:sp>
        <p:nvSpPr>
          <p:cNvPr id="74753" name="Text Box 1"/>
          <p:cNvSpPr txBox="1">
            <a:spLocks noChangeArrowheads="1"/>
          </p:cNvSpPr>
          <p:nvPr/>
        </p:nvSpPr>
        <p:spPr bwMode="auto">
          <a:xfrm>
            <a:off x="1102179" y="685131"/>
            <a:ext cx="4653643" cy="343067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6981" tIns="48491" rIns="96981" bIns="48491" anchor="ctr"/>
          <a:lstStyle/>
          <a:p>
            <a:endParaRPr lang="pt-BR"/>
          </a:p>
        </p:txBody>
      </p:sp>
      <p:sp>
        <p:nvSpPr>
          <p:cNvPr id="7475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915081" y="4344737"/>
            <a:ext cx="5026139" cy="4115803"/>
          </a:xfrm>
          <a:prstGeom prst="rect">
            <a:avLst/>
          </a:prstGeom>
          <a:noFill/>
          <a:ln>
            <a:round/>
            <a:headEnd/>
            <a:tailEnd/>
          </a:ln>
        </p:spPr>
        <p:txBody>
          <a:bodyPr wrap="none" anchor="ctr"/>
          <a:lstStyle/>
          <a:p>
            <a:endParaRPr lang="pt-B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ítulo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17" name="Subtítulo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pt-BR" smtClean="0"/>
              <a:t>Clique para editar o estilo do subtítulo mestre</a:t>
            </a:r>
            <a:endParaRPr kumimoji="0" lang="en-US"/>
          </a:p>
        </p:txBody>
      </p:sp>
      <p:sp>
        <p:nvSpPr>
          <p:cNvPr id="30" name="Espaço Reservado para Data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F875BF-D383-462F-A114-DC611053884C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19" name="Espaço Reservado para Rodapé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27" name="Espaço Reservado para Número de Slid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D3216-C125-4F6E-B047-5FFFB94B900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49DB6B-BD14-4333-917E-169BC12A58F3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853AA3-0E3D-418C-A30B-419526A9B164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>
          <a:xfrm>
            <a:off x="6715140" y="6357958"/>
            <a:ext cx="1995478" cy="365125"/>
          </a:xfrm>
        </p:spPr>
        <p:txBody>
          <a:bodyPr/>
          <a:lstStyle>
            <a:lvl1pPr algn="r">
              <a:defRPr/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FD2ECE-4E55-4CE3-AECA-23A8A63BD7DE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Conteúdo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C2D1A-5F01-478B-8856-CC9EB1360CAB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Conteúdo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6" name="Espaço Reservado para Conteúdo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7" name="Espaço Reservado para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D3D927-ADC1-4C2A-BBB2-3A51D4D19AC6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8" name="Espaço Reservado para Rodap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9" name="Espaço Reservado para Número de Slid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391034-1D69-44B1-96F3-27BEF7BED5D1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5" name="Espaço Reservado para Número de Slid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0BED94-53EB-4C2E-80D3-777680F84C22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3" name="Espaço Reservado para Rodap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4" name="Espaço Reservado para Conteúdo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pt-BR" smtClean="0"/>
              <a:t>Clique para editar os estilos do texto mestre</a:t>
            </a:r>
          </a:p>
          <a:p>
            <a:pPr lvl="1" eaLnBrk="1" latinLnBrk="0" hangingPunct="1"/>
            <a:r>
              <a:rPr lang="pt-BR" smtClean="0"/>
              <a:t>Segundo nível</a:t>
            </a:r>
          </a:p>
          <a:p>
            <a:pPr lvl="2" eaLnBrk="1" latinLnBrk="0" hangingPunct="1"/>
            <a:r>
              <a:rPr lang="pt-BR" smtClean="0"/>
              <a:t>Terceiro nível</a:t>
            </a:r>
          </a:p>
          <a:p>
            <a:pPr lvl="3" eaLnBrk="1" latinLnBrk="0" hangingPunct="1"/>
            <a:r>
              <a:rPr lang="pt-BR" smtClean="0"/>
              <a:t>Quarto nível</a:t>
            </a:r>
          </a:p>
          <a:p>
            <a:pPr lvl="4" eaLnBrk="1" latinLnBrk="0" hangingPunct="1"/>
            <a:r>
              <a:rPr lang="pt-BR" smtClean="0"/>
              <a:t>Quinto nível</a:t>
            </a:r>
            <a:endParaRPr kumimoji="0" lang="en-US"/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01EB15-D5C3-4A9D-BF49-89C55C66CE8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Único Canto Aparado e Arredondado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Triângulo retângulo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4" name="Espaço Reservado para Texto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</p:txBody>
      </p:sp>
      <p:sp>
        <p:nvSpPr>
          <p:cNvPr id="5" name="Espaço Reservado para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DC224-6A85-48FD-AD48-618D27D1DF2A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sp>
        <p:nvSpPr>
          <p:cNvPr id="3" name="Espaço Reservado para Imagem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pt-BR" smtClean="0"/>
              <a:t>Clique no ícone para adicionar uma imagem</a:t>
            </a:r>
            <a:endParaRPr kumimoji="0" lang="en-US" dirty="0"/>
          </a:p>
        </p:txBody>
      </p:sp>
      <p:sp>
        <p:nvSpPr>
          <p:cNvPr id="10" name="Forma livre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orma livre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a livre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orma livre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Espaço Reservado para Título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pt-BR" smtClean="0"/>
              <a:t>Clique para editar o estilo do título mestre</a:t>
            </a:r>
            <a:endParaRPr kumimoji="0" lang="en-US"/>
          </a:p>
        </p:txBody>
      </p:sp>
      <p:sp>
        <p:nvSpPr>
          <p:cNvPr id="30" name="Espaço Reservado para Texto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pt-BR" smtClean="0"/>
              <a:t>Clique para editar os estilos do texto mestre</a:t>
            </a:r>
          </a:p>
          <a:p>
            <a:pPr lvl="1" eaLnBrk="1" latinLnBrk="0" hangingPunct="1"/>
            <a:r>
              <a:rPr kumimoji="0" lang="pt-BR" smtClean="0"/>
              <a:t>Segundo nível</a:t>
            </a:r>
          </a:p>
          <a:p>
            <a:pPr lvl="2" eaLnBrk="1" latinLnBrk="0" hangingPunct="1"/>
            <a:r>
              <a:rPr kumimoji="0" lang="pt-BR" smtClean="0"/>
              <a:t>Terceiro nível</a:t>
            </a:r>
          </a:p>
          <a:p>
            <a:pPr lvl="3" eaLnBrk="1" latinLnBrk="0" hangingPunct="1"/>
            <a:r>
              <a:rPr kumimoji="0" lang="pt-BR" smtClean="0"/>
              <a:t>Quarto nível</a:t>
            </a:r>
          </a:p>
          <a:p>
            <a:pPr lvl="4" eaLnBrk="1" latinLnBrk="0" hangingPunct="1"/>
            <a:r>
              <a:rPr kumimoji="0" lang="pt-BR" smtClean="0"/>
              <a:t>Quinto nível</a:t>
            </a:r>
            <a:endParaRPr kumimoji="0" lang="en-US"/>
          </a:p>
        </p:txBody>
      </p:sp>
      <p:sp>
        <p:nvSpPr>
          <p:cNvPr id="10" name="Espaço Reservado para Data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210FAE8-80C0-4258-A57C-77359C4C40C0}" type="datetime1">
              <a:rPr lang="pt-BR" smtClean="0"/>
              <a:pPr/>
              <a:t>04/11/2009</a:t>
            </a:fld>
            <a:endParaRPr lang="pt-BR"/>
          </a:p>
        </p:txBody>
      </p:sp>
      <p:sp>
        <p:nvSpPr>
          <p:cNvPr id="22" name="Espaço Reservado para Rodapé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r>
              <a:rPr lang="pt-BR" smtClean="0"/>
              <a:t>© Ricardo Pereira e Silva</a:t>
            </a:r>
            <a:endParaRPr lang="pt-BR"/>
          </a:p>
        </p:txBody>
      </p:sp>
      <p:sp>
        <p:nvSpPr>
          <p:cNvPr id="18" name="Espaço Reservado para Número de Slid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119D8CF-8DEC-4D9F-84EE-ADF04DFF3391}" type="slidenum">
              <a:rPr lang="pt-BR" smtClean="0"/>
              <a:pPr/>
              <a:t>‹nº›</a:t>
            </a:fld>
            <a:endParaRPr lang="pt-BR"/>
          </a:p>
        </p:txBody>
      </p:sp>
      <p:grpSp>
        <p:nvGrpSpPr>
          <p:cNvPr id="2" name="Grupo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orma liv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orma liv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sldNum="0" hdr="0" dt="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Diagrama de visão geral de interação</a:t>
            </a:r>
            <a:endParaRPr lang="pt-BR" dirty="0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571472" y="5286388"/>
            <a:ext cx="7854696" cy="837756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© Ricardo Pereira e Silva</a:t>
            </a:r>
          </a:p>
          <a:p>
            <a:r>
              <a:rPr lang="pt-BR" dirty="0" smtClean="0"/>
              <a:t>www.inf.ufsc.br/ricardo</a:t>
            </a:r>
            <a:endParaRPr lang="pt-B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Interações no diagrama de visão geral de interação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dirty="0" smtClean="0"/>
              <a:t>Interação explicitamente inserida no diagrama</a:t>
            </a:r>
          </a:p>
          <a:p>
            <a:r>
              <a:rPr lang="pt-BR" dirty="0" smtClean="0"/>
              <a:t>Referência a uma interação modelada em outro diagrama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pt-BR" sz="4000" dirty="0" smtClean="0"/>
              <a:t>Interação explicitamente inserida no diagrama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Inserção do conteúdo de um diagrama de interação</a:t>
            </a:r>
          </a:p>
          <a:p>
            <a:pPr lvl="1"/>
            <a:r>
              <a:rPr lang="pt-BR" dirty="0" smtClean="0"/>
              <a:t>Diagrama de </a:t>
            </a:r>
            <a:r>
              <a:rPr lang="pt-BR" dirty="0" err="1" smtClean="0"/>
              <a:t>sequência</a:t>
            </a:r>
            <a:r>
              <a:rPr lang="pt-BR" dirty="0" smtClean="0"/>
              <a:t>, de comunicação, de temporização ou de visão geral de interação</a:t>
            </a:r>
          </a:p>
          <a:p>
            <a:pPr lvl="1"/>
            <a:r>
              <a:rPr lang="pt-BR" dirty="0" smtClean="0"/>
              <a:t>Em uma moldura, com o cabeçalho </a:t>
            </a:r>
            <a:r>
              <a:rPr lang="pt-BR" i="1" dirty="0" err="1" smtClean="0"/>
              <a:t>sd</a:t>
            </a:r>
            <a:r>
              <a:rPr lang="pt-BR" dirty="0" smtClean="0"/>
              <a:t> (ou </a:t>
            </a:r>
            <a:r>
              <a:rPr lang="pt-BR" i="1" dirty="0" err="1" smtClean="0"/>
              <a:t>interaction</a:t>
            </a:r>
            <a:r>
              <a:rPr lang="pt-BR" dirty="0" smtClean="0"/>
              <a:t>)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/>
            <a:r>
              <a:rPr lang="pt-BR" sz="4000" dirty="0" smtClean="0"/>
              <a:t>Interação explicitamente inserida no diagrama – exemplo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28860" y="1755710"/>
            <a:ext cx="4429127" cy="4897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Referência a uma interação modelada em outro diagrama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O nodo corresponde a um elemento </a:t>
            </a:r>
            <a:r>
              <a:rPr lang="pt-BR" i="1" dirty="0" smtClean="0"/>
              <a:t>uso de interação</a:t>
            </a:r>
            <a:r>
              <a:rPr lang="pt-BR" dirty="0" smtClean="0"/>
              <a:t>, que referencia um diagrama de interação</a:t>
            </a:r>
          </a:p>
          <a:p>
            <a:r>
              <a:rPr lang="pt-BR" dirty="0" smtClean="0"/>
              <a:t>O nodo </a:t>
            </a:r>
            <a:r>
              <a:rPr lang="pt-BR" i="1" dirty="0" smtClean="0"/>
              <a:t>uso de interação </a:t>
            </a:r>
            <a:r>
              <a:rPr lang="pt-BR" dirty="0" smtClean="0"/>
              <a:t>pode referir-se a qualquer dos quatro tipos de diagrama de interação de UML</a:t>
            </a:r>
          </a:p>
          <a:p>
            <a:pPr lvl="1"/>
            <a:r>
              <a:rPr lang="pt-BR" dirty="0" smtClean="0"/>
              <a:t>Diagrama de seqüência, de comunicação, de temporização ou de visão geral de interação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Referência a uma interação modelada em outro diagrama – exemplo</a:t>
            </a:r>
            <a:endParaRPr lang="pt-BR" sz="4000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89" y="1857364"/>
            <a:ext cx="6918388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400" dirty="0" smtClean="0"/>
              <a:t>Sobre interações no diagrama de visão geral de interação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É preciso observar o princípio de não tornar um modelo ilegível pelo excesso de elementos sintáticos</a:t>
            </a:r>
          </a:p>
          <a:p>
            <a:pPr lvl="1"/>
            <a:r>
              <a:rPr lang="pt-BR" dirty="0" smtClean="0"/>
              <a:t>No caso de diagramas de interação complexos, a alternativa adequada seria a referência</a:t>
            </a:r>
          </a:p>
          <a:p>
            <a:pPr lvl="1"/>
            <a:r>
              <a:rPr lang="pt-BR" dirty="0" smtClean="0"/>
              <a:t>A inclusão de diagramas completos só é viável para modelagens de interações simples</a:t>
            </a:r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Conjunto de restrições para a construção de diagramas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 dirty="0" smtClean="0"/>
              <a:t>Ao invés das atividades e ações do diagrama de atividades, os nodos executáveis correspondem a interações</a:t>
            </a:r>
          </a:p>
          <a:p>
            <a:pPr lvl="0"/>
            <a:r>
              <a:rPr lang="pt-BR" dirty="0" smtClean="0"/>
              <a:t>Não é tratado fluxo de objetos</a:t>
            </a:r>
          </a:p>
          <a:p>
            <a:pPr lvl="0"/>
            <a:r>
              <a:rPr lang="pt-BR" dirty="0" smtClean="0"/>
              <a:t>Fluxo de controle e nodos de controle são exatamente aqueles definidos para o diagrama de atividades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Conjunto de restrições para a construção de diagramas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Fragmento combinado alternativa é representado por um nodo decisão associado a um correspondente nodo fusão</a:t>
            </a:r>
          </a:p>
          <a:p>
            <a:pPr lvl="0"/>
            <a:r>
              <a:rPr lang="pt-BR" dirty="0" smtClean="0"/>
              <a:t>Fragmento combinado paralelo é representado por um nodo </a:t>
            </a:r>
            <a:r>
              <a:rPr lang="pt-BR" i="1" dirty="0" err="1" smtClean="0"/>
              <a:t>fork</a:t>
            </a:r>
            <a:r>
              <a:rPr lang="pt-BR" dirty="0" smtClean="0"/>
              <a:t>, com um correspondente nodo </a:t>
            </a:r>
            <a:r>
              <a:rPr lang="pt-BR" i="1" dirty="0" err="1" smtClean="0"/>
              <a:t>join</a:t>
            </a:r>
            <a:endParaRPr lang="pt-BR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Conjunto de restrições para a construção de diagramas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pt-BR" dirty="0" smtClean="0"/>
              <a:t>Fragmento combinado laço é representado por um ciclo (com nodo decisão para avaliar a possibilidade de repetição)</a:t>
            </a:r>
          </a:p>
          <a:p>
            <a:pPr lvl="0"/>
            <a:r>
              <a:rPr lang="pt-BR" dirty="0" smtClean="0"/>
              <a:t>Ramificações e respectivas convergências (em função de paralelismo ou decisão) devem estar embutidas umas nas outras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Conclusão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Diagrama de casos de uso → modelagem da </a:t>
            </a:r>
            <a:r>
              <a:rPr lang="pt-BR" dirty="0" err="1" smtClean="0"/>
              <a:t>sequência</a:t>
            </a:r>
            <a:r>
              <a:rPr lang="pt-BR" dirty="0" smtClean="0"/>
              <a:t>  em que as interações podem ocorrer</a:t>
            </a:r>
          </a:p>
          <a:p>
            <a:pPr lvl="1"/>
            <a:r>
              <a:rPr lang="pt-BR" dirty="0" smtClean="0"/>
              <a:t>Útil para modelar o </a:t>
            </a:r>
            <a:r>
              <a:rPr lang="pt-BR" dirty="0" err="1" smtClean="0"/>
              <a:t>sequenciamento</a:t>
            </a:r>
            <a:r>
              <a:rPr lang="pt-BR" dirty="0" smtClean="0"/>
              <a:t> dos casos de uso</a:t>
            </a:r>
          </a:p>
          <a:p>
            <a:r>
              <a:rPr lang="pt-BR" dirty="0" smtClean="0"/>
              <a:t>Elementos sintáticos  do diagrama</a:t>
            </a:r>
          </a:p>
          <a:p>
            <a:pPr lvl="1"/>
            <a:r>
              <a:rPr lang="pt-BR" dirty="0" smtClean="0"/>
              <a:t>Os mesmos do diagrama de atividades, exceto</a:t>
            </a:r>
          </a:p>
          <a:p>
            <a:pPr lvl="2"/>
            <a:r>
              <a:rPr lang="pt-BR" sz="2400" dirty="0" smtClean="0"/>
              <a:t>Ações e atividades substituídas por interações</a:t>
            </a:r>
          </a:p>
          <a:p>
            <a:pPr lvl="2"/>
            <a:r>
              <a:rPr lang="pt-BR" sz="2400" dirty="0" smtClean="0"/>
              <a:t>Não há previsão de modelagem de fluxo de objetos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Objetivo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Apresentar o diagrama de visão geral de interação</a:t>
            </a:r>
          </a:p>
          <a:p>
            <a:pPr lvl="1"/>
            <a:r>
              <a:rPr lang="pt-BR" dirty="0" smtClean="0"/>
              <a:t>Seus elementos sintáticos</a:t>
            </a:r>
          </a:p>
          <a:p>
            <a:pPr lvl="1"/>
            <a:r>
              <a:rPr lang="pt-BR" dirty="0" smtClean="0"/>
              <a:t>Sua finalidade em um processo de modelagem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Atividade extra-classe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Ler o texto de referência da presente aula</a:t>
            </a:r>
          </a:p>
          <a:p>
            <a:pPr lvl="1"/>
            <a:r>
              <a:rPr lang="pt-BR" dirty="0" smtClean="0"/>
              <a:t>Capítulo 10, </a:t>
            </a:r>
            <a:r>
              <a:rPr lang="pt-BR" i="1" dirty="0" smtClean="0"/>
              <a:t>Os outros diagramas de interação de UML </a:t>
            </a:r>
            <a:r>
              <a:rPr lang="pt-BR" dirty="0" smtClean="0"/>
              <a:t>, seção </a:t>
            </a:r>
            <a:r>
              <a:rPr lang="pt-BR" dirty="0" smtClean="0"/>
              <a:t>10.2 </a:t>
            </a:r>
            <a:r>
              <a:rPr lang="pt-BR" dirty="0" smtClean="0"/>
              <a:t>(</a:t>
            </a:r>
            <a:r>
              <a:rPr lang="pt-BR" i="1" dirty="0" smtClean="0"/>
              <a:t>Diagrama de visão geral de interação</a:t>
            </a:r>
            <a:r>
              <a:rPr lang="pt-BR" dirty="0" smtClean="0"/>
              <a:t>) do </a:t>
            </a:r>
            <a:r>
              <a:rPr lang="pt-BR" dirty="0" smtClean="0"/>
              <a:t>livro UML 2 em modelagem orientada a objetos</a:t>
            </a:r>
            <a:r>
              <a:rPr lang="pt-B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*</a:t>
            </a:r>
          </a:p>
          <a:p>
            <a:r>
              <a:rPr lang="pt-BR" dirty="0" smtClean="0"/>
              <a:t>Exercitar a edição de diagrama em alguma ferramenta</a:t>
            </a:r>
          </a:p>
          <a:p>
            <a:pPr lvl="1"/>
            <a:r>
              <a:rPr lang="pt-BR" dirty="0" smtClean="0"/>
              <a:t>Como os diagramas apresentados nos exemplos</a:t>
            </a:r>
          </a:p>
          <a:p>
            <a:pPr>
              <a:buNone/>
            </a:pPr>
            <a:endParaRPr lang="pt-BR" dirty="0" smtClean="0"/>
          </a:p>
          <a:p>
            <a:pPr>
              <a:buFont typeface="Wingdings 2" pitchFamily="18" charset="2"/>
              <a:buChar char=""/>
            </a:pPr>
            <a:r>
              <a:rPr lang="pt-BR" sz="2400" dirty="0" smtClean="0"/>
              <a:t>SILVA</a:t>
            </a:r>
            <a:r>
              <a:rPr lang="pt-BR" sz="2400" dirty="0" smtClean="0"/>
              <a:t>, Ricardo P. e. </a:t>
            </a:r>
            <a:r>
              <a:rPr lang="pt-BR" sz="2400" b="1" dirty="0" smtClean="0"/>
              <a:t>UML 2 em modelagem orientada a objetos</a:t>
            </a:r>
            <a:r>
              <a:rPr lang="pt-BR" sz="2400" dirty="0" smtClean="0"/>
              <a:t>. Florianópolis, SC: Visual Books, 2007. 232p.</a:t>
            </a:r>
          </a:p>
          <a:p>
            <a:endParaRPr lang="pt-BR" dirty="0" smtClean="0"/>
          </a:p>
          <a:p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Diagrama de visão geral de interação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pt-BR" dirty="0" smtClean="0"/>
              <a:t>Diagrama de atividades modificado em que</a:t>
            </a:r>
          </a:p>
          <a:p>
            <a:pPr lvl="1"/>
            <a:r>
              <a:rPr lang="pt-BR" dirty="0" smtClean="0"/>
              <a:t>Não há previsão de modelagem de fluxo de objetos</a:t>
            </a:r>
          </a:p>
          <a:p>
            <a:pPr lvl="1"/>
            <a:r>
              <a:rPr lang="pt-BR" dirty="0" smtClean="0"/>
              <a:t>Ao invés de ações ou atividades, os nodos executáveis correspondem a interações modeladas em outros diagramas</a:t>
            </a:r>
          </a:p>
          <a:p>
            <a:pPr lvl="2"/>
            <a:r>
              <a:rPr lang="pt-BR" sz="2400" dirty="0" smtClean="0"/>
              <a:t>Modelagem de interação a partir de</a:t>
            </a:r>
          </a:p>
          <a:p>
            <a:pPr lvl="3"/>
            <a:r>
              <a:rPr lang="pt-BR" sz="2400" dirty="0" smtClean="0"/>
              <a:t>Diagrama de </a:t>
            </a:r>
            <a:r>
              <a:rPr lang="pt-BR" sz="2400" dirty="0" err="1" smtClean="0"/>
              <a:t>sequência</a:t>
            </a:r>
            <a:endParaRPr lang="pt-BR" sz="2400" dirty="0" smtClean="0"/>
          </a:p>
          <a:p>
            <a:pPr lvl="3"/>
            <a:r>
              <a:rPr lang="pt-BR" sz="2400" dirty="0" smtClean="0"/>
              <a:t>Diagrama de comunicação</a:t>
            </a:r>
          </a:p>
          <a:p>
            <a:pPr lvl="3"/>
            <a:r>
              <a:rPr lang="pt-BR" sz="2400" dirty="0" smtClean="0"/>
              <a:t>Diagrama de temporização</a:t>
            </a:r>
          </a:p>
          <a:p>
            <a:pPr lvl="3"/>
            <a:r>
              <a:rPr lang="pt-BR" sz="2400" dirty="0" smtClean="0"/>
              <a:t>O próprio diagrama de visão geral de interação</a:t>
            </a:r>
          </a:p>
          <a:p>
            <a:endParaRPr lang="pt-BR" dirty="0" smtClean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Diagrama de visão geral de interação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A partir de interações previamente modeladas, estabelece a </a:t>
            </a:r>
            <a:r>
              <a:rPr lang="pt-BR" dirty="0" err="1" smtClean="0"/>
              <a:t>sequência</a:t>
            </a:r>
            <a:r>
              <a:rPr lang="pt-BR" dirty="0" smtClean="0"/>
              <a:t> em que elas podem ocorrer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643570" y="692150"/>
            <a:ext cx="3500430" cy="2951164"/>
          </a:xfrm>
          <a:ln/>
        </p:spPr>
        <p:txBody>
          <a:bodyPr>
            <a:noAutofit/>
          </a:bodyPr>
          <a:lstStyle/>
          <a:p>
            <a:pPr>
              <a:lnSpc>
                <a:spcPct val="100000"/>
              </a:lnSpc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pt-BR" sz="4400" dirty="0" smtClean="0"/>
              <a:t>Aparência do diagrama de visão geral de interação</a:t>
            </a:r>
            <a:endParaRPr lang="en-GB" sz="4000" dirty="0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38" y="0"/>
            <a:ext cx="5414211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Finalidade do diagrama de visão geral de interação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Modelar as </a:t>
            </a:r>
            <a:r>
              <a:rPr lang="pt-BR" dirty="0" err="1" smtClean="0"/>
              <a:t>sequências</a:t>
            </a:r>
            <a:r>
              <a:rPr lang="pt-BR" dirty="0" smtClean="0"/>
              <a:t> possíveis de ocorrência das interações identificadas</a:t>
            </a:r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smtClean="0"/>
              <a:t>Exemplo de utilidade do diagrama de visão geral de interação</a:t>
            </a:r>
            <a:endParaRPr lang="pt-BR" sz="36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Formalizar as </a:t>
            </a:r>
            <a:r>
              <a:rPr lang="pt-BR" dirty="0" err="1" smtClean="0"/>
              <a:t>sequências</a:t>
            </a:r>
            <a:r>
              <a:rPr lang="pt-BR" dirty="0" smtClean="0"/>
              <a:t> possíveis de ocorrência dos casos de uso de uma modelagem</a:t>
            </a:r>
          </a:p>
          <a:p>
            <a:pPr lvl="1"/>
            <a:r>
              <a:rPr lang="pt-BR" dirty="0" smtClean="0"/>
              <a:t>Considerando que os casos de uso sejam refinados em diagramas de interação</a:t>
            </a:r>
          </a:p>
          <a:p>
            <a:pPr lvl="1"/>
            <a:r>
              <a:rPr lang="pt-BR" dirty="0" smtClean="0"/>
              <a:t>Diagrama de visão geral de interação não referenciaria os casos de uso, mas as respectivas modelagem de interação</a:t>
            </a:r>
          </a:p>
          <a:p>
            <a:pPr lvl="2"/>
            <a:r>
              <a:rPr lang="pt-BR" dirty="0" smtClean="0"/>
              <a:t>Identificadas com o mesmo nome do diagrama de casos de uso</a:t>
            </a:r>
          </a:p>
          <a:p>
            <a:pPr lvl="2"/>
            <a:r>
              <a:rPr lang="pt-BR" dirty="0" smtClean="0"/>
              <a:t>Neste curso, interação de objetos será feita com diagrama de </a:t>
            </a:r>
            <a:r>
              <a:rPr lang="pt-BR" dirty="0" err="1" smtClean="0"/>
              <a:t>sequência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pt-BR" sz="4000" dirty="0" err="1" smtClean="0"/>
              <a:t>Sequências</a:t>
            </a:r>
            <a:r>
              <a:rPr lang="pt-BR" sz="4000" dirty="0" smtClean="0"/>
              <a:t> possíveis de ocorrência dos casos de uso</a:t>
            </a:r>
            <a:endParaRPr lang="pt-BR" sz="4000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1207768"/>
          </a:xfrm>
        </p:spPr>
        <p:txBody>
          <a:bodyPr>
            <a:normAutofit fontScale="92500" lnSpcReduction="10000"/>
          </a:bodyPr>
          <a:lstStyle/>
          <a:p>
            <a:r>
              <a:rPr lang="pt-BR" dirty="0" smtClean="0"/>
              <a:t>Informação complementar àquela presente no diagrama de casos de uso</a:t>
            </a:r>
          </a:p>
          <a:p>
            <a:pPr lvl="1"/>
            <a:r>
              <a:rPr lang="pt-BR" dirty="0" smtClean="0"/>
              <a:t>No</a:t>
            </a:r>
            <a:r>
              <a:rPr lang="pt-BR" b="1" dirty="0" smtClean="0"/>
              <a:t> </a:t>
            </a:r>
            <a:r>
              <a:rPr lang="pt-BR" dirty="0" smtClean="0"/>
              <a:t>diagrama de casos de uso não há </a:t>
            </a:r>
            <a:r>
              <a:rPr lang="pt-BR" dirty="0" err="1" smtClean="0"/>
              <a:t>sequênciamento</a:t>
            </a:r>
            <a:endParaRPr lang="pt-BR" b="1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5" y="3286124"/>
            <a:ext cx="8149212" cy="30846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Elementos sintáticos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dirty="0" smtClean="0"/>
              <a:t>Os mesmos elementos sintáticos do diagrama de atividades, exceto</a:t>
            </a:r>
          </a:p>
          <a:p>
            <a:pPr lvl="1"/>
            <a:r>
              <a:rPr lang="pt-BR" dirty="0" smtClean="0"/>
              <a:t>Ausência de todos os elementos sintáticos que se referem a fluxo de objetos</a:t>
            </a:r>
          </a:p>
          <a:p>
            <a:pPr lvl="1"/>
            <a:r>
              <a:rPr lang="pt-BR" dirty="0" smtClean="0"/>
              <a:t>Substituição das ações e atividades por interações</a:t>
            </a:r>
            <a:endParaRPr lang="pt-BR" dirty="0"/>
          </a:p>
        </p:txBody>
      </p:sp>
      <p:sp>
        <p:nvSpPr>
          <p:cNvPr id="4" name="Espaço Reservado para Rodap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© Ricardo Pereira e Silva</a:t>
            </a:r>
            <a:endParaRPr lang="pt-B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uxo">
  <a:themeElements>
    <a:clrScheme name="Fluxo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uxo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uxo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Aula 01 - Introdução à modelagem OO</Template>
  <TotalTime>95</TotalTime>
  <Words>857</Words>
  <Application>Microsoft Office PowerPoint</Application>
  <PresentationFormat>Apresentação na tela (4:3)</PresentationFormat>
  <Paragraphs>98</Paragraphs>
  <Slides>20</Slides>
  <Notes>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slides</vt:lpstr>
      </vt:variant>
      <vt:variant>
        <vt:i4>20</vt:i4>
      </vt:variant>
    </vt:vector>
  </HeadingPairs>
  <TitlesOfParts>
    <vt:vector size="21" baseType="lpstr">
      <vt:lpstr>Fluxo</vt:lpstr>
      <vt:lpstr>Diagrama de visão geral de interação</vt:lpstr>
      <vt:lpstr>Objetivo</vt:lpstr>
      <vt:lpstr>Diagrama de visão geral de interação</vt:lpstr>
      <vt:lpstr>Diagrama de visão geral de interação</vt:lpstr>
      <vt:lpstr>Aparência do diagrama de visão geral de interação</vt:lpstr>
      <vt:lpstr>Finalidade do diagrama de visão geral de interação</vt:lpstr>
      <vt:lpstr>Exemplo de utilidade do diagrama de visão geral de interação</vt:lpstr>
      <vt:lpstr>Sequências possíveis de ocorrência dos casos de uso</vt:lpstr>
      <vt:lpstr>Elementos sintáticos</vt:lpstr>
      <vt:lpstr>Interações no diagrama de visão geral de interação</vt:lpstr>
      <vt:lpstr>Interação explicitamente inserida no diagrama</vt:lpstr>
      <vt:lpstr>Interação explicitamente inserida no diagrama – exemplo</vt:lpstr>
      <vt:lpstr>Referência a uma interação modelada em outro diagrama</vt:lpstr>
      <vt:lpstr>Referência a uma interação modelada em outro diagrama – exemplo</vt:lpstr>
      <vt:lpstr>Sobre interações no diagrama de visão geral de interação</vt:lpstr>
      <vt:lpstr>Conjunto de restrições para a construção de diagramas</vt:lpstr>
      <vt:lpstr>Conjunto de restrições para a construção de diagramas</vt:lpstr>
      <vt:lpstr>Conjunto de restrições para a construção de diagramas</vt:lpstr>
      <vt:lpstr>Conclusão</vt:lpstr>
      <vt:lpstr>Atividade extra-classe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Ricardo</dc:creator>
  <cp:lastModifiedBy>USUARIO</cp:lastModifiedBy>
  <cp:revision>17</cp:revision>
  <dcterms:created xsi:type="dcterms:W3CDTF">2009-09-16T15:02:40Z</dcterms:created>
  <dcterms:modified xsi:type="dcterms:W3CDTF">2009-11-04T13:23:21Z</dcterms:modified>
</cp:coreProperties>
</file>