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5"/>
  </p:notesMasterIdLst>
  <p:sldIdLst>
    <p:sldId id="259" r:id="rId2"/>
    <p:sldId id="257" r:id="rId3"/>
    <p:sldId id="260" r:id="rId4"/>
    <p:sldId id="274" r:id="rId5"/>
    <p:sldId id="275" r:id="rId6"/>
    <p:sldId id="277" r:id="rId7"/>
    <p:sldId id="276" r:id="rId8"/>
    <p:sldId id="262" r:id="rId9"/>
    <p:sldId id="264" r:id="rId10"/>
    <p:sldId id="263" r:id="rId11"/>
    <p:sldId id="278" r:id="rId12"/>
    <p:sldId id="279" r:id="rId13"/>
    <p:sldId id="265" r:id="rId14"/>
    <p:sldId id="281" r:id="rId15"/>
    <p:sldId id="283" r:id="rId16"/>
    <p:sldId id="282" r:id="rId17"/>
    <p:sldId id="266" r:id="rId18"/>
    <p:sldId id="280" r:id="rId19"/>
    <p:sldId id="267" r:id="rId20"/>
    <p:sldId id="268" r:id="rId21"/>
    <p:sldId id="269" r:id="rId22"/>
    <p:sldId id="284" r:id="rId23"/>
    <p:sldId id="270" r:id="rId24"/>
    <p:sldId id="271" r:id="rId25"/>
    <p:sldId id="272" r:id="rId26"/>
    <p:sldId id="285" r:id="rId27"/>
    <p:sldId id="273" r:id="rId28"/>
    <p:sldId id="297" r:id="rId29"/>
    <p:sldId id="298" r:id="rId30"/>
    <p:sldId id="300" r:id="rId31"/>
    <p:sldId id="299" r:id="rId32"/>
    <p:sldId id="286" r:id="rId33"/>
    <p:sldId id="301" r:id="rId34"/>
    <p:sldId id="287" r:id="rId35"/>
    <p:sldId id="303" r:id="rId36"/>
    <p:sldId id="302" r:id="rId37"/>
    <p:sldId id="304" r:id="rId38"/>
    <p:sldId id="288" r:id="rId39"/>
    <p:sldId id="305" r:id="rId40"/>
    <p:sldId id="289" r:id="rId41"/>
    <p:sldId id="307" r:id="rId42"/>
    <p:sldId id="290" r:id="rId43"/>
    <p:sldId id="306" r:id="rId44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782" autoAdjust="0"/>
  </p:normalViewPr>
  <p:slideViewPr>
    <p:cSldViewPr>
      <p:cViewPr varScale="1">
        <p:scale>
          <a:sx n="86" d="100"/>
          <a:sy n="86" d="100"/>
        </p:scale>
        <p:origin x="-109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7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FB2E02-5967-4C00-95FD-24558DEA234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E4AF8D-7867-46BD-998E-C822B6090348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4 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35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36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37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4.1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2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4.1.1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4.1.2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4.1.2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4.1.2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4.1.3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>
              <a:buFont typeface="Arial" pitchFamily="34" charset="0"/>
              <a:buChar char="•"/>
            </a:pP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compressor impele fluido refrigerante em estado líquido, sob pressão, através do radiador;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 longo de sua passagem pelo radiador, o fluido refrigerante que está mais aquecido que a temperatura ambiente libera calor;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 passar pela válvula de expansão, no interior da geladeira, o fluido refrigerante se expande, passa para o estado gasoso e a pressão do diminui;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Ao se expandir através no evaporador, o fluido refrigerante absorve calor do interior da geladeira;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lvl="0">
              <a:buFont typeface="Arial" pitchFamily="34" charset="0"/>
              <a:buChar char="•"/>
            </a:pP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 baixa pressão e tendo absorvido calor do interior da geladeira o fluido sofre aumento de pressão por ação do compressor e é impelido novamente através do radiador, reiniciando o ciclo.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30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4.2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E4AF8D-7867-46BD-998E-C822B6090348}" type="slidenum">
              <a:rPr lang="pt-BR" smtClean="0"/>
              <a:pPr/>
              <a:t>34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E700DB3-DBF0-4086-B675-117E7A9610B8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Documents\novo%20curso%20de%20modelagem%20oo%20-%202009\auxiliares\SF141.mpeg" TargetMode="Externa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227171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Modelagem estrutural e modelagem dinâmica em orientação a objetos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Especificação de classe-&amp;-objeto 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PT" b="1" dirty="0" smtClean="0"/>
              <a:t>Especificação </a:t>
            </a:r>
            <a:r>
              <a:rPr lang="pt-PT" i="1" dirty="0" smtClean="0"/>
              <a:t>&lt;nome da classe&gt;</a:t>
            </a:r>
            <a:endParaRPr lang="pt-BR" dirty="0" smtClean="0"/>
          </a:p>
          <a:p>
            <a:pPr lvl="1"/>
            <a:r>
              <a:rPr lang="pt-PT" b="1" dirty="0" smtClean="0"/>
              <a:t>atributo </a:t>
            </a:r>
            <a:r>
              <a:rPr lang="pt-PT" i="1" dirty="0" smtClean="0"/>
              <a:t>&lt;nome do atributo&gt;</a:t>
            </a:r>
            <a:endParaRPr lang="pt-BR" dirty="0" smtClean="0"/>
          </a:p>
          <a:p>
            <a:pPr lvl="1"/>
            <a:r>
              <a:rPr lang="pt-PT" b="1" dirty="0" smtClean="0"/>
              <a:t>atributo </a:t>
            </a:r>
            <a:r>
              <a:rPr lang="pt-PT" i="1" dirty="0" smtClean="0"/>
              <a:t>&lt;nome do atributo &gt;</a:t>
            </a:r>
            <a:r>
              <a:rPr lang="pt-PT" b="1" i="1" dirty="0" smtClean="0"/>
              <a:t>    </a:t>
            </a:r>
            <a:r>
              <a:rPr lang="pt-PT" b="1" dirty="0" smtClean="0"/>
              <a:t>...</a:t>
            </a:r>
            <a:endParaRPr lang="pt-BR" dirty="0" smtClean="0"/>
          </a:p>
          <a:p>
            <a:pPr lvl="1"/>
            <a:r>
              <a:rPr lang="pt-PT" b="1" dirty="0" smtClean="0"/>
              <a:t>entrada externa</a:t>
            </a:r>
            <a:endParaRPr lang="pt-BR" dirty="0" smtClean="0"/>
          </a:p>
          <a:p>
            <a:pPr lvl="1"/>
            <a:r>
              <a:rPr lang="pt-PT" b="1" dirty="0" smtClean="0"/>
              <a:t>saída externa</a:t>
            </a:r>
            <a:endParaRPr lang="pt-BR" dirty="0" smtClean="0"/>
          </a:p>
          <a:p>
            <a:pPr lvl="1"/>
            <a:r>
              <a:rPr lang="pt-PT" b="1" dirty="0" smtClean="0"/>
              <a:t>diagrama de estado de objeto </a:t>
            </a:r>
            <a:r>
              <a:rPr lang="pt-PT" dirty="0" smtClean="0"/>
              <a:t>(opcional)</a:t>
            </a:r>
            <a:endParaRPr lang="pt-BR" dirty="0" smtClean="0"/>
          </a:p>
          <a:p>
            <a:pPr lvl="1"/>
            <a:r>
              <a:rPr lang="pt-PT" b="1" dirty="0" smtClean="0"/>
              <a:t>especificações adicionais</a:t>
            </a:r>
            <a:endParaRPr lang="pt-BR" dirty="0" smtClean="0"/>
          </a:p>
          <a:p>
            <a:pPr lvl="1"/>
            <a:r>
              <a:rPr lang="pt-PT" b="1" dirty="0" smtClean="0"/>
              <a:t>notas</a:t>
            </a:r>
            <a:endParaRPr lang="pt-BR" dirty="0" smtClean="0"/>
          </a:p>
          <a:p>
            <a:pPr lvl="1"/>
            <a:r>
              <a:rPr lang="pt-PT" b="1" dirty="0" smtClean="0"/>
              <a:t>método &lt;</a:t>
            </a:r>
            <a:r>
              <a:rPr lang="pt-PT" i="1" dirty="0" smtClean="0"/>
              <a:t>nome &amp; Diagrama de serviço </a:t>
            </a:r>
            <a:r>
              <a:rPr lang="pt-PT" dirty="0" smtClean="0"/>
              <a:t>(opcional)</a:t>
            </a:r>
            <a:r>
              <a:rPr lang="pt-PT" b="1" dirty="0" smtClean="0"/>
              <a:t>&gt;</a:t>
            </a:r>
            <a:endParaRPr lang="pt-BR" dirty="0" smtClean="0"/>
          </a:p>
          <a:p>
            <a:pPr lvl="1"/>
            <a:r>
              <a:rPr lang="pt-PT" b="1" dirty="0" smtClean="0"/>
              <a:t>método &lt;</a:t>
            </a:r>
            <a:r>
              <a:rPr lang="pt-PT" i="1" dirty="0" smtClean="0"/>
              <a:t>nome &amp; Diagrama de serviço </a:t>
            </a:r>
            <a:r>
              <a:rPr lang="pt-PT" dirty="0" smtClean="0"/>
              <a:t>(opcional)</a:t>
            </a:r>
            <a:r>
              <a:rPr lang="pt-PT" b="1" dirty="0" smtClean="0"/>
              <a:t>&gt;  ...</a:t>
            </a:r>
            <a:endParaRPr lang="pt-BR" dirty="0" smtClean="0"/>
          </a:p>
          <a:p>
            <a:pPr>
              <a:buNone/>
            </a:pP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Diagrama de estado de objeto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857364"/>
            <a:ext cx="618957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724648"/>
          </a:xfrm>
        </p:spPr>
        <p:txBody>
          <a:bodyPr>
            <a:noAutofit/>
          </a:bodyPr>
          <a:lstStyle/>
          <a:p>
            <a:r>
              <a:rPr lang="pt-BR" sz="4800" dirty="0" smtClean="0"/>
              <a:t>Diagrama de serviço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1428736"/>
            <a:ext cx="2928958" cy="54073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Uma especificação de </a:t>
            </a:r>
            <a:r>
              <a:rPr lang="pt-BR" sz="4000" dirty="0" err="1" smtClean="0"/>
              <a:t>Coad</a:t>
            </a:r>
            <a:r>
              <a:rPr lang="pt-BR" sz="4000" dirty="0" smtClean="0"/>
              <a:t> e </a:t>
            </a:r>
            <a:r>
              <a:rPr lang="pt-BR" sz="4000" dirty="0" err="1" smtClean="0"/>
              <a:t>Yourdon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classes</a:t>
            </a:r>
          </a:p>
          <a:p>
            <a:pPr lvl="1">
              <a:defRPr/>
            </a:pPr>
            <a:r>
              <a:rPr lang="pt-BR" dirty="0" smtClean="0"/>
              <a:t>Classes, com atributos e métodos</a:t>
            </a:r>
          </a:p>
          <a:p>
            <a:pPr lvl="1">
              <a:defRPr/>
            </a:pPr>
            <a:r>
              <a:rPr lang="pt-BR" dirty="0" smtClean="0"/>
              <a:t>Relacionamentos</a:t>
            </a:r>
          </a:p>
          <a:p>
            <a:r>
              <a:rPr lang="pt-BR" dirty="0" smtClean="0"/>
              <a:t>Especificações de classe-&amp;-objeto</a:t>
            </a:r>
          </a:p>
          <a:p>
            <a:pPr lvl="1">
              <a:defRPr/>
            </a:pPr>
            <a:r>
              <a:rPr lang="pt-PT" dirty="0" smtClean="0"/>
              <a:t>Uma para cada classe (individual)</a:t>
            </a:r>
          </a:p>
          <a:p>
            <a:pPr lvl="1">
              <a:defRPr/>
            </a:pPr>
            <a:r>
              <a:rPr lang="pt-PT" dirty="0" smtClean="0"/>
              <a:t>Detalhamento dos atributos</a:t>
            </a:r>
          </a:p>
          <a:p>
            <a:pPr lvl="1">
              <a:defRPr/>
            </a:pPr>
            <a:r>
              <a:rPr lang="pt-PT" dirty="0" smtClean="0"/>
              <a:t>Diagrama de transição de estados</a:t>
            </a:r>
          </a:p>
          <a:p>
            <a:pPr lvl="1"/>
            <a:r>
              <a:rPr lang="pt-BR" dirty="0" smtClean="0"/>
              <a:t>Algoritmos de métodos descritos com diagrama de serviço ou de forma textual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Necessidades para geração de código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10241" name="Object 1"/>
          <p:cNvGraphicFramePr>
            <a:graphicFrameLocks noChangeAspect="1"/>
          </p:cNvGraphicFramePr>
          <p:nvPr/>
        </p:nvGraphicFramePr>
        <p:xfrm>
          <a:off x="-1" y="2428868"/>
          <a:ext cx="9026459" cy="2643206"/>
        </p:xfrm>
        <a:graphic>
          <a:graphicData uri="http://schemas.openxmlformats.org/presentationml/2006/ole">
            <p:oleObj spid="_x0000_s10241" name="Bitmap Image" r:id="rId4" imgW="10019048" imgH="2933333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Necessidades para geração de código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000240"/>
            <a:ext cx="8643998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Necessidades para geração de código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classes permite produzir esqueletos de classes</a:t>
            </a:r>
          </a:p>
          <a:p>
            <a:r>
              <a:rPr lang="pt-BR" dirty="0" smtClean="0"/>
              <a:t>Falta o detalhamento dos algoritmos de métodos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err="1" smtClean="0"/>
              <a:t>Coad</a:t>
            </a:r>
            <a:r>
              <a:rPr lang="pt-BR" sz="4000" dirty="0" smtClean="0"/>
              <a:t> e </a:t>
            </a:r>
            <a:r>
              <a:rPr lang="pt-BR" sz="4000" dirty="0" err="1" smtClean="0"/>
              <a:t>Yourdon</a:t>
            </a:r>
            <a:r>
              <a:rPr lang="pt-BR" sz="4000" dirty="0" smtClean="0"/>
              <a:t> – geração de código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Diagrama de classes</a:t>
            </a:r>
          </a:p>
          <a:p>
            <a:pPr lvl="1">
              <a:defRPr/>
            </a:pPr>
            <a:r>
              <a:rPr lang="pt-BR" dirty="0" smtClean="0"/>
              <a:t>esqueleto das classes</a:t>
            </a:r>
          </a:p>
          <a:p>
            <a:pPr>
              <a:defRPr/>
            </a:pPr>
            <a:r>
              <a:rPr lang="pt-BR" dirty="0" smtClean="0"/>
              <a:t>Especificação de classe-&amp;-objeto</a:t>
            </a:r>
          </a:p>
          <a:p>
            <a:pPr lvl="1">
              <a:defRPr/>
            </a:pPr>
            <a:r>
              <a:rPr lang="pt-BR" dirty="0" smtClean="0"/>
              <a:t>detalhes a respeito das classes</a:t>
            </a:r>
          </a:p>
          <a:p>
            <a:pPr lvl="1">
              <a:defRPr/>
            </a:pPr>
            <a:r>
              <a:rPr lang="pt-BR" dirty="0" smtClean="0"/>
              <a:t>algoritmos</a:t>
            </a:r>
          </a:p>
          <a:p>
            <a:pPr>
              <a:defRPr/>
            </a:pPr>
            <a:r>
              <a:rPr lang="pt-BR" dirty="0" smtClean="0"/>
              <a:t>Todas as informações </a:t>
            </a:r>
            <a:r>
              <a:rPr lang="pt-BR" dirty="0" smtClean="0">
                <a:sym typeface="Symbol" pitchFamily="18" charset="2"/>
              </a:rPr>
              <a:t></a:t>
            </a:r>
            <a:r>
              <a:rPr lang="pt-BR" dirty="0" smtClean="0"/>
              <a:t> programador “feliz”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err="1" smtClean="0"/>
              <a:t>Coad</a:t>
            </a:r>
            <a:r>
              <a:rPr lang="pt-BR" sz="4000" dirty="0" smtClean="0"/>
              <a:t> e </a:t>
            </a:r>
            <a:r>
              <a:rPr lang="pt-BR" sz="4000" dirty="0" err="1" smtClean="0"/>
              <a:t>Yourdon</a:t>
            </a:r>
            <a:r>
              <a:rPr lang="pt-BR" sz="4000" dirty="0" smtClean="0"/>
              <a:t> – manutenção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pt-BR" dirty="0" smtClean="0"/>
              <a:t>Esforço de compreensão de um código, estudando o projeto</a:t>
            </a:r>
          </a:p>
          <a:p>
            <a:pPr>
              <a:defRPr/>
            </a:pPr>
            <a:r>
              <a:rPr lang="pt-BR" dirty="0" smtClean="0"/>
              <a:t>Como ocorre um procedimento de lance?</a:t>
            </a:r>
          </a:p>
          <a:p>
            <a:pPr>
              <a:defRPr/>
            </a:pPr>
            <a:r>
              <a:rPr lang="pt-BR" dirty="0" smtClean="0"/>
              <a:t>Difícil obter a resposta...</a:t>
            </a:r>
          </a:p>
          <a:p>
            <a:pPr lvl="1">
              <a:defRPr/>
            </a:pPr>
            <a:r>
              <a:rPr lang="pt-BR" dirty="0" smtClean="0"/>
              <a:t>Não está no diagrama de classes</a:t>
            </a:r>
          </a:p>
          <a:p>
            <a:pPr lvl="1">
              <a:defRPr/>
            </a:pPr>
            <a:r>
              <a:rPr lang="pt-BR" dirty="0" smtClean="0"/>
              <a:t>Não está no detalhamento individual das classes</a:t>
            </a:r>
          </a:p>
          <a:p>
            <a:pPr lvl="1">
              <a:defRPr/>
            </a:pPr>
            <a:r>
              <a:rPr lang="pt-BR" dirty="0" smtClean="0"/>
              <a:t>Demanda vislumbrar o software em tempo de execução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Requisitos para uma modelagem completa e a notação de </a:t>
            </a:r>
            <a:r>
              <a:rPr lang="pt-BR" sz="3600" dirty="0" err="1" smtClean="0"/>
              <a:t>Coad</a:t>
            </a:r>
            <a:r>
              <a:rPr lang="pt-BR" sz="3600" dirty="0" smtClean="0"/>
              <a:t> e </a:t>
            </a:r>
            <a:r>
              <a:rPr lang="pt-BR" sz="3600" dirty="0" err="1" smtClean="0"/>
              <a:t>Yourdon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Uma especificação baseada na notação da metodologia de </a:t>
            </a:r>
            <a:r>
              <a:rPr lang="pt-BR" dirty="0" err="1" smtClean="0"/>
              <a:t>Coad</a:t>
            </a:r>
            <a:r>
              <a:rPr lang="pt-BR" dirty="0" smtClean="0"/>
              <a:t> e </a:t>
            </a:r>
            <a:r>
              <a:rPr lang="pt-BR" dirty="0" err="1" smtClean="0"/>
              <a:t>Yourdon</a:t>
            </a:r>
            <a:endParaRPr lang="pt-BR" dirty="0" smtClean="0"/>
          </a:p>
          <a:p>
            <a:pPr lvl="1"/>
            <a:r>
              <a:rPr lang="pt-BR" dirty="0" err="1" smtClean="0"/>
              <a:t>Apoia</a:t>
            </a:r>
            <a:r>
              <a:rPr lang="pt-BR" dirty="0" smtClean="0"/>
              <a:t> adequadamente a geração de código</a:t>
            </a:r>
          </a:p>
          <a:p>
            <a:pPr lvl="1"/>
            <a:r>
              <a:rPr lang="pt-BR" dirty="0" smtClean="0"/>
              <a:t>NÃO </a:t>
            </a:r>
            <a:r>
              <a:rPr lang="pt-BR" dirty="0" err="1" smtClean="0"/>
              <a:t>apoia</a:t>
            </a:r>
            <a:r>
              <a:rPr lang="pt-BR" dirty="0" smtClean="0"/>
              <a:t> adequadamente a compreensão de software existente</a:t>
            </a:r>
          </a:p>
          <a:p>
            <a:r>
              <a:rPr lang="pt-BR" dirty="0" smtClean="0"/>
              <a:t>O que faltaria à notação de </a:t>
            </a:r>
            <a:r>
              <a:rPr lang="pt-BR" dirty="0" err="1" smtClean="0"/>
              <a:t>Coad</a:t>
            </a:r>
            <a:r>
              <a:rPr lang="pt-BR" dirty="0" smtClean="0"/>
              <a:t> e </a:t>
            </a:r>
            <a:r>
              <a:rPr lang="pt-BR" dirty="0" err="1" smtClean="0"/>
              <a:t>Yourdon</a:t>
            </a:r>
            <a:r>
              <a:rPr lang="pt-BR" dirty="0" smtClean="0"/>
              <a:t> ?</a:t>
            </a:r>
          </a:p>
          <a:p>
            <a:r>
              <a:rPr lang="pt-BR" dirty="0" smtClean="0"/>
              <a:t>Quais os requisitos mínimos para qualquer notação baseada no paradigma de orientação a objetos?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Requisitos para uma modelagem completa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Não é possível afirmar que um projeto está ou não completo, com precisão matemática</a:t>
            </a:r>
          </a:p>
          <a:p>
            <a:r>
              <a:rPr lang="pt-BR" dirty="0" smtClean="0"/>
              <a:t>Qual seria o mínimo de informação necessário a uma modelagem para ser considerada completa?</a:t>
            </a:r>
          </a:p>
          <a:p>
            <a:pPr lvl="1"/>
            <a:r>
              <a:rPr lang="pt-BR" dirty="0" smtClean="0"/>
              <a:t>Uma modelagem incompleta não é útil </a:t>
            </a:r>
          </a:p>
          <a:p>
            <a:pPr lvl="1"/>
            <a:r>
              <a:rPr lang="pt-BR" dirty="0" smtClean="0"/>
              <a:t>Uma modelagem com redundâncias</a:t>
            </a:r>
          </a:p>
          <a:p>
            <a:pPr lvl="2"/>
            <a:r>
              <a:rPr lang="pt-BR" dirty="0" smtClean="0"/>
              <a:t>Consome mais esforço  para produzir</a:t>
            </a:r>
          </a:p>
          <a:p>
            <a:pPr lvl="2"/>
            <a:r>
              <a:rPr lang="pt-BR" dirty="0" smtClean="0"/>
              <a:t>Demanda mais esforço para manipulação e compreensão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Requisitos para modelagem de sistemas físicos e de software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Duas modalidades de sistemas físicos</a:t>
            </a:r>
          </a:p>
          <a:p>
            <a:pPr lvl="1"/>
            <a:r>
              <a:rPr lang="pt-BR" dirty="0" smtClean="0"/>
              <a:t>Estáticos </a:t>
            </a:r>
          </a:p>
          <a:p>
            <a:pPr lvl="1"/>
            <a:r>
              <a:rPr lang="pt-BR" dirty="0" smtClean="0"/>
              <a:t>Dinâmicos</a:t>
            </a:r>
          </a:p>
          <a:p>
            <a:r>
              <a:rPr lang="pt-BR" dirty="0" smtClean="0"/>
              <a:t>Exemplos: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0"/>
            <a:ext cx="5368392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SF141.mpeg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07158" y="857216"/>
            <a:ext cx="8572584" cy="57150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224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Os exemplos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primeiro </a:t>
            </a:r>
            <a:r>
              <a:rPr lang="pt-BR" dirty="0" smtClean="0">
                <a:latin typeface="Times New Roman"/>
                <a:cs typeface="Times New Roman"/>
              </a:rPr>
              <a:t>→ uma pintura</a:t>
            </a:r>
          </a:p>
          <a:p>
            <a:pPr lvl="1"/>
            <a:r>
              <a:rPr lang="pt-BR" dirty="0" smtClean="0">
                <a:latin typeface="Times New Roman"/>
                <a:cs typeface="Times New Roman"/>
              </a:rPr>
              <a:t>Apresentada uma imagem</a:t>
            </a:r>
          </a:p>
          <a:p>
            <a:pPr lvl="1"/>
            <a:r>
              <a:rPr lang="pt-BR" dirty="0" smtClean="0">
                <a:latin typeface="Times New Roman"/>
                <a:cs typeface="Times New Roman"/>
              </a:rPr>
              <a:t>Um vídeo não traria acréscimo de informação</a:t>
            </a:r>
          </a:p>
          <a:p>
            <a:r>
              <a:rPr lang="pt-BR" dirty="0" smtClean="0">
                <a:latin typeface="Times New Roman"/>
                <a:cs typeface="Times New Roman"/>
              </a:rPr>
              <a:t>O segundo → uma montanha russa</a:t>
            </a:r>
          </a:p>
          <a:p>
            <a:pPr lvl="1"/>
            <a:r>
              <a:rPr lang="pt-BR" dirty="0" smtClean="0">
                <a:latin typeface="Times New Roman"/>
                <a:cs typeface="Times New Roman"/>
              </a:rPr>
              <a:t>Apresentado um vídeo</a:t>
            </a:r>
          </a:p>
          <a:p>
            <a:pPr lvl="1"/>
            <a:r>
              <a:rPr lang="pt-BR" dirty="0" smtClean="0">
                <a:latin typeface="Times New Roman"/>
                <a:cs typeface="Times New Roman"/>
              </a:rPr>
              <a:t>Uma imagem seria uma representação menos expressiva</a:t>
            </a:r>
          </a:p>
          <a:p>
            <a:r>
              <a:rPr lang="pt-BR" dirty="0" smtClean="0">
                <a:latin typeface="Times New Roman"/>
                <a:cs typeface="Times New Roman"/>
              </a:rPr>
              <a:t>O que diferencia os dois exemplos?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O tempo como parte de uma descrição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diferença entre os dois exemplos é o tempo</a:t>
            </a:r>
          </a:p>
          <a:p>
            <a:r>
              <a:rPr lang="pt-BR" dirty="0" smtClean="0"/>
              <a:t>Uma pintura é uma estrutura estática que não apresenta modificações de estado ao longo do tempo</a:t>
            </a:r>
          </a:p>
          <a:p>
            <a:pPr lvl="1"/>
            <a:r>
              <a:rPr lang="pt-BR" dirty="0" smtClean="0"/>
              <a:t>Observá-la em imagem ou vídeo não faz diferença</a:t>
            </a:r>
          </a:p>
          <a:p>
            <a:r>
              <a:rPr lang="pt-BR" dirty="0" smtClean="0"/>
              <a:t>Com a montanha russa, observar a evolução do seu estado ao longo do tempo é fundamental para compreendê-la</a:t>
            </a:r>
          </a:p>
          <a:p>
            <a:pPr lvl="1"/>
            <a:r>
              <a:rPr lang="pt-BR" dirty="0" smtClean="0"/>
              <a:t>Percurso do carrinho, variações de velocidade</a:t>
            </a:r>
          </a:p>
          <a:p>
            <a:pPr lvl="1"/>
            <a:r>
              <a:rPr lang="pt-BR" dirty="0" smtClean="0"/>
              <a:t>Uma imagem é incapaz de conter essas informações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Sistemas físicos com ou sem característica dinâmica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Sistemas físicos COM característica dinâmica devem ser descritos por meio de mecanismos que permitam observar seu comportamento ao longo do tempo</a:t>
            </a:r>
          </a:p>
          <a:p>
            <a:pPr lvl="1"/>
            <a:r>
              <a:rPr lang="pt-BR" dirty="0" smtClean="0"/>
              <a:t>Necessidade de modelagem dinâmica</a:t>
            </a:r>
          </a:p>
          <a:p>
            <a:pPr lvl="1"/>
            <a:r>
              <a:rPr lang="pt-BR" dirty="0" smtClean="0"/>
              <a:t>No caso da montanha russa, essa característica é clara porque o carrinho se move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Sistemas físicos com ou sem característica dinâmica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Sistemas físicos SEM característica dinâmica podem ser modelados exclusivamente por meio da descrição de suas partes e de como elas se interligam</a:t>
            </a:r>
          </a:p>
          <a:p>
            <a:pPr lvl="1"/>
            <a:r>
              <a:rPr lang="pt-BR" dirty="0" smtClean="0"/>
              <a:t>Modelagem estrutural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Modelagem de sistemas físicos e de software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Software é similar a sistemas físicos com característica dinâmica</a:t>
            </a:r>
          </a:p>
          <a:p>
            <a:pPr lvl="1"/>
            <a:r>
              <a:rPr lang="pt-BR" dirty="0" smtClean="0"/>
              <a:t>Ao ser executado, observam-se eventos que ocorrem ao longo do tempo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Requisitos para modelagem de sistemas físicos e de software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Sistemas físicos SEM característica dinâmica</a:t>
            </a:r>
          </a:p>
          <a:p>
            <a:pPr lvl="1"/>
            <a:r>
              <a:rPr lang="pt-BR" dirty="0" smtClean="0"/>
              <a:t>Modelagem estrutural (apenas)</a:t>
            </a:r>
          </a:p>
          <a:p>
            <a:r>
              <a:rPr lang="pt-BR" dirty="0" smtClean="0"/>
              <a:t>Sistemas físicos COM característica dinâmica</a:t>
            </a:r>
          </a:p>
          <a:p>
            <a:pPr lvl="1"/>
            <a:r>
              <a:rPr lang="pt-BR" dirty="0" smtClean="0"/>
              <a:t>Modelagem estrutural E</a:t>
            </a:r>
          </a:p>
          <a:p>
            <a:pPr lvl="1"/>
            <a:r>
              <a:rPr lang="pt-BR" dirty="0" smtClean="0"/>
              <a:t>Modelagem dinâmica</a:t>
            </a:r>
          </a:p>
          <a:p>
            <a:r>
              <a:rPr lang="pt-BR" dirty="0" smtClean="0"/>
              <a:t>Software demanda, portanto</a:t>
            </a:r>
          </a:p>
          <a:p>
            <a:pPr lvl="1"/>
            <a:r>
              <a:rPr lang="pt-BR" dirty="0" smtClean="0"/>
              <a:t>Modelagem estrutural E</a:t>
            </a:r>
          </a:p>
          <a:p>
            <a:pPr lvl="1"/>
            <a:r>
              <a:rPr lang="pt-BR" dirty="0" smtClean="0"/>
              <a:t>Modelagem dinâmica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de sistema físico com característica dinâmica - geladeira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813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48129" name="Object 1"/>
          <p:cNvGraphicFramePr>
            <a:graphicFrameLocks noChangeAspect="1"/>
          </p:cNvGraphicFramePr>
          <p:nvPr/>
        </p:nvGraphicFramePr>
        <p:xfrm>
          <a:off x="2000232" y="2000240"/>
          <a:ext cx="4725624" cy="4500594"/>
        </p:xfrm>
        <a:graphic>
          <a:graphicData uri="http://schemas.openxmlformats.org/presentationml/2006/ole">
            <p:oleObj spid="_x0000_s48129" name="Bitmap Image" r:id="rId3" imgW="1463107" imgH="139292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Requisitos para uma modelagem completa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Convenção adotada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uma modelagem poderá ser considerada completa se </a:t>
            </a:r>
          </a:p>
          <a:p>
            <a:pPr lvl="1"/>
            <a:r>
              <a:rPr lang="pt-BR" dirty="0" smtClean="0"/>
              <a:t>Possuir todas as informações para que possa executar com êxito a codificação </a:t>
            </a:r>
          </a:p>
          <a:p>
            <a:pPr lvl="1"/>
            <a:r>
              <a:rPr lang="pt-BR" dirty="0" smtClean="0"/>
              <a:t>Possuir todas as informações para que se possa compreender o que está implementado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de sistema físico com característica dinâmica - geladeira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apresentado → modelagem estrutural</a:t>
            </a:r>
          </a:p>
          <a:p>
            <a:pPr lvl="1"/>
            <a:r>
              <a:rPr lang="pt-BR" dirty="0" smtClean="0"/>
              <a:t>As partes do dispositivo</a:t>
            </a:r>
          </a:p>
          <a:p>
            <a:pPr lvl="1"/>
            <a:r>
              <a:rPr lang="pt-BR" dirty="0" smtClean="0"/>
              <a:t>Como se interligam</a:t>
            </a:r>
          </a:p>
          <a:p>
            <a:r>
              <a:rPr lang="pt-BR" dirty="0" smtClean="0"/>
              <a:t>Compreender o funcionamento de uma geladeira demanda também modelagem dinâmica, isto é, a descrição do comportamento ao longo do tempo</a:t>
            </a:r>
          </a:p>
          <a:p>
            <a:pPr lvl="1"/>
            <a:r>
              <a:rPr lang="pt-BR" dirty="0" smtClean="0"/>
              <a:t>O fluxo de fluido refrigerante pelas partes</a:t>
            </a:r>
          </a:p>
          <a:p>
            <a:pPr lvl="1"/>
            <a:r>
              <a:rPr lang="pt-BR" dirty="0" smtClean="0"/>
              <a:t>As trocas de calor ao longo do percurso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Outra questão da modelagem de software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Atenção pode ser voltada à totalidade</a:t>
            </a:r>
          </a:p>
          <a:p>
            <a:pPr lvl="1"/>
            <a:r>
              <a:rPr lang="pt-BR" dirty="0" smtClean="0"/>
              <a:t>Envolvendo o conjunto de classes, no caso de software orientado a objetos</a:t>
            </a:r>
          </a:p>
          <a:p>
            <a:r>
              <a:rPr lang="pt-BR" dirty="0" smtClean="0"/>
              <a:t>Atenção pode ser voltada às partes</a:t>
            </a:r>
          </a:p>
          <a:p>
            <a:pPr lvl="1"/>
            <a:r>
              <a:rPr lang="pt-BR" dirty="0" smtClean="0"/>
              <a:t>Detalhamento das classes, no caso de software orientado a objetos</a:t>
            </a:r>
          </a:p>
          <a:p>
            <a:r>
              <a:rPr lang="pt-BR" dirty="0" smtClean="0"/>
              <a:t>Nos dois casos, há demanda de modelagem estrutural e dinâmica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Os quatro pontos de vista fundamentais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Modelagem estrutural do sistema</a:t>
            </a:r>
          </a:p>
          <a:p>
            <a:pPr lvl="0"/>
            <a:r>
              <a:rPr lang="pt-BR" dirty="0" smtClean="0"/>
              <a:t>Modelagem dinâmica do sistema</a:t>
            </a:r>
          </a:p>
          <a:p>
            <a:pPr lvl="0"/>
            <a:r>
              <a:rPr lang="pt-BR" dirty="0" smtClean="0"/>
              <a:t>Modelagem estrutural da parte (da classe)</a:t>
            </a:r>
          </a:p>
          <a:p>
            <a:pPr lvl="0"/>
            <a:r>
              <a:rPr lang="pt-BR" dirty="0" smtClean="0"/>
              <a:t>Modelagem dinâmica da parte (da classe)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Autofit/>
          </a:bodyPr>
          <a:lstStyle/>
          <a:p>
            <a:r>
              <a:rPr lang="pt-BR" sz="4000" dirty="0" smtClean="0"/>
              <a:t>Os quatro pontos de vista fundamentais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45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500174"/>
            <a:ext cx="7223707" cy="4997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Conteúdo da modelagem estrutural de sistema 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conjunto de elementos que compõem um software orientado a objetos e seus relacionamentos</a:t>
            </a:r>
          </a:p>
          <a:p>
            <a:pPr lvl="1"/>
            <a:r>
              <a:rPr lang="pt-BR" dirty="0" smtClean="0"/>
              <a:t> Considerando os elementos de composição como as classes, tem-se essa visão apresentada pelo diagrama de classes</a:t>
            </a:r>
          </a:p>
          <a:p>
            <a:pPr lvl="2"/>
            <a:r>
              <a:rPr lang="pt-BR" sz="2400" dirty="0" smtClean="0"/>
              <a:t>O conjunto de classes e seus relacionamentos (herança, associação, composição, agregação)</a:t>
            </a:r>
          </a:p>
          <a:p>
            <a:pPr lvl="1"/>
            <a:r>
              <a:rPr lang="pt-BR" dirty="0" smtClean="0"/>
              <a:t>Outros diagramas de UML exploram a modelagem estrutural do sistema em um nível de abstração mais elevado que o da organização de classes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Conteúdo da modelagem estrutural de classe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elementos que compõem uma classe</a:t>
            </a:r>
          </a:p>
          <a:p>
            <a:pPr lvl="1"/>
            <a:r>
              <a:rPr lang="pt-BR" dirty="0" smtClean="0"/>
              <a:t>Seus métodos e atributos</a:t>
            </a:r>
          </a:p>
          <a:p>
            <a:pPr lvl="1"/>
            <a:r>
              <a:rPr lang="pt-BR" dirty="0" smtClean="0"/>
              <a:t>Tipos (de parâmetro, de retorno) definem relacionamentos entre esses elementos</a:t>
            </a:r>
          </a:p>
          <a:p>
            <a:r>
              <a:rPr lang="pt-BR" dirty="0" smtClean="0"/>
              <a:t>Visão obtida com o diagrama de classes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Conteúdo da modelagem dinâmica de sistema 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conjunto de funcionalidades do software </a:t>
            </a:r>
          </a:p>
          <a:p>
            <a:r>
              <a:rPr lang="pt-BR" dirty="0" smtClean="0"/>
              <a:t>Detalhamento das funcionalidades </a:t>
            </a:r>
          </a:p>
          <a:p>
            <a:r>
              <a:rPr lang="pt-BR" dirty="0" smtClean="0"/>
              <a:t>Explicitação de como os objetos interagem em tempo de execução para efetuar cada funcionalidade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Conteúdo da modelagem dinâmica de classe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parte da execução de um programa observável em uma instância de classe isolada</a:t>
            </a:r>
          </a:p>
          <a:p>
            <a:pPr lvl="1"/>
            <a:r>
              <a:rPr lang="pt-BR" dirty="0" smtClean="0"/>
              <a:t>Evolução de estados dos objetos </a:t>
            </a:r>
          </a:p>
          <a:p>
            <a:pPr lvl="1"/>
            <a:r>
              <a:rPr lang="pt-BR" dirty="0" smtClean="0"/>
              <a:t>Algoritmos dos métodos das classes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Requisitos para uma modelagem completa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Uma modelagem completa deve suportar</a:t>
            </a:r>
          </a:p>
          <a:p>
            <a:pPr lvl="1"/>
            <a:r>
              <a:rPr lang="pt-BR" dirty="0" smtClean="0"/>
              <a:t>Geração de código</a:t>
            </a:r>
          </a:p>
          <a:p>
            <a:pPr lvl="1"/>
            <a:r>
              <a:rPr lang="pt-BR" dirty="0" smtClean="0"/>
              <a:t>Compreensão de código existente</a:t>
            </a:r>
          </a:p>
          <a:p>
            <a:r>
              <a:rPr lang="pt-BR" dirty="0" smtClean="0"/>
              <a:t>Para uma modelagem ser considerada completa, os quatro pontos de vista fundamentais devem ser cobertos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Os quatro pontos de vista fundamentais e a notação de </a:t>
            </a:r>
            <a:r>
              <a:rPr lang="pt-BR" sz="4000" dirty="0" err="1" smtClean="0"/>
              <a:t>Coad</a:t>
            </a:r>
            <a:r>
              <a:rPr lang="pt-BR" sz="4000" dirty="0" smtClean="0"/>
              <a:t> e </a:t>
            </a:r>
            <a:r>
              <a:rPr lang="pt-BR" sz="4000" dirty="0" err="1" smtClean="0"/>
              <a:t>Yourdon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notação de </a:t>
            </a:r>
            <a:r>
              <a:rPr lang="pt-BR" sz="2800" dirty="0" err="1" smtClean="0"/>
              <a:t>Coad</a:t>
            </a:r>
            <a:r>
              <a:rPr lang="pt-BR" sz="2800" dirty="0" smtClean="0"/>
              <a:t> e </a:t>
            </a:r>
            <a:r>
              <a:rPr lang="pt-BR" sz="2800" dirty="0" err="1" smtClean="0"/>
              <a:t>Yourdon</a:t>
            </a:r>
            <a:r>
              <a:rPr lang="pt-BR" sz="2800" dirty="0" smtClean="0"/>
              <a:t> </a:t>
            </a:r>
          </a:p>
          <a:p>
            <a:pPr lvl="1"/>
            <a:r>
              <a:rPr lang="pt-BR" dirty="0" smtClean="0"/>
              <a:t>Satisfaz plenamente os requisitos de três dos quatro pontos de vista</a:t>
            </a:r>
          </a:p>
          <a:p>
            <a:pPr lvl="1"/>
            <a:r>
              <a:rPr lang="pt-BR" dirty="0" smtClean="0"/>
              <a:t>Não tem mecanismos para modelagem dinâmica do sistema</a:t>
            </a:r>
          </a:p>
          <a:p>
            <a:pPr lvl="2"/>
            <a:r>
              <a:rPr lang="pt-BR" sz="2400" dirty="0" smtClean="0"/>
              <a:t>Nem funcionalidades do sistema </a:t>
            </a:r>
          </a:p>
          <a:p>
            <a:pPr lvl="2"/>
            <a:r>
              <a:rPr lang="pt-BR" sz="2400" dirty="0" smtClean="0"/>
              <a:t>Nem interação de objetos</a:t>
            </a:r>
            <a:endParaRPr lang="pt-BR" sz="2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29600" cy="1143000"/>
          </a:xfrm>
        </p:spPr>
        <p:txBody>
          <a:bodyPr>
            <a:noAutofit/>
          </a:bodyPr>
          <a:lstStyle/>
          <a:p>
            <a:r>
              <a:rPr lang="pt-BR" sz="4000" dirty="0" smtClean="0"/>
              <a:t>Diagrama de classes constituiria uma modelagem completa?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571612"/>
            <a:ext cx="8643998" cy="478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Avaliação de modelagens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avaliação do cumprimento dos requisitos dos quatro pontos de vista é um filtro para avaliar a qualidade de notações bem como de especificações de projeto existentes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Avaliação de modelagens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cumprimento dos requisitos dos quatro pontos de vista também é um indicador da conclusão de um projeto orientado a objetos durante o desenvolvimento</a:t>
            </a:r>
          </a:p>
          <a:p>
            <a:pPr lvl="1"/>
            <a:r>
              <a:rPr lang="pt-BR" dirty="0" smtClean="0"/>
              <a:t>Enquanto os requisitos dos quatro pontos de vista não forem cumpridos, o projeto ainda não estará concluído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Conclusão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pt-BR" sz="2800" dirty="0" smtClean="0"/>
              <a:t>Modelagem orientada a objetos exige</a:t>
            </a:r>
          </a:p>
          <a:p>
            <a:pPr lvl="1">
              <a:defRPr/>
            </a:pPr>
            <a:r>
              <a:rPr lang="pt-BR" dirty="0" smtClean="0"/>
              <a:t>diferentes técnicas de modelagem</a:t>
            </a:r>
          </a:p>
          <a:p>
            <a:pPr lvl="1">
              <a:defRPr/>
            </a:pPr>
            <a:r>
              <a:rPr lang="pt-BR" dirty="0" smtClean="0"/>
              <a:t>abrangência das diferentes visões</a:t>
            </a:r>
          </a:p>
          <a:p>
            <a:pPr lvl="2">
              <a:defRPr/>
            </a:pPr>
            <a:r>
              <a:rPr lang="pt-BR" sz="2400" dirty="0" smtClean="0"/>
              <a:t>estrutural/ dinâmica</a:t>
            </a:r>
          </a:p>
          <a:p>
            <a:pPr lvl="2">
              <a:defRPr/>
            </a:pPr>
            <a:r>
              <a:rPr lang="pt-BR" sz="2400" dirty="0" smtClean="0"/>
              <a:t>sistema / classe</a:t>
            </a:r>
            <a:endParaRPr lang="pt-BR" dirty="0" smtClean="0"/>
          </a:p>
          <a:p>
            <a:pPr>
              <a:defRPr/>
            </a:pPr>
            <a:r>
              <a:rPr lang="pt-BR" sz="2800" dirty="0" smtClean="0"/>
              <a:t>UML </a:t>
            </a:r>
            <a:r>
              <a:rPr lang="pt-BR" sz="2800" dirty="0" smtClean="0">
                <a:sym typeface="Symbol" pitchFamily="18" charset="2"/>
              </a:rPr>
              <a:t> notação </a:t>
            </a:r>
            <a:r>
              <a:rPr lang="pt-BR" sz="2800" dirty="0" smtClean="0"/>
              <a:t>que possibilita cobrir os quatro pontos de vista fundamentais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4, </a:t>
            </a:r>
            <a:r>
              <a:rPr lang="pt-BR" i="1" dirty="0" smtClean="0"/>
              <a:t>Modelagem estrutural e modelagem dinâmica em orientação a </a:t>
            </a:r>
            <a:r>
              <a:rPr lang="pt-BR" i="1" dirty="0" smtClean="0"/>
              <a:t>objetos</a:t>
            </a:r>
            <a:r>
              <a:rPr lang="pt-BR" dirty="0" smtClean="0"/>
              <a:t>, </a:t>
            </a:r>
            <a:r>
              <a:rPr lang="pt-BR" dirty="0" smtClean="0"/>
              <a:t>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Diagrama de classes suporta a codificação?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No exemplo (</a:t>
            </a:r>
            <a:r>
              <a:rPr lang="pt-BR" dirty="0" err="1" smtClean="0"/>
              <a:t>Jogo-da-velha</a:t>
            </a:r>
            <a:r>
              <a:rPr lang="pt-BR" dirty="0" smtClean="0"/>
              <a:t>), na posição de um programador</a:t>
            </a:r>
          </a:p>
          <a:p>
            <a:pPr lvl="1"/>
            <a:r>
              <a:rPr lang="pt-BR" dirty="0" smtClean="0"/>
              <a:t>Como deve ser implementado o procedimento de um lance de </a:t>
            </a:r>
            <a:r>
              <a:rPr lang="pt-BR" dirty="0" err="1" smtClean="0"/>
              <a:t>Jogo-da-velha</a:t>
            </a:r>
            <a:r>
              <a:rPr lang="pt-BR" dirty="0" smtClean="0"/>
              <a:t>?</a:t>
            </a:r>
          </a:p>
          <a:p>
            <a:pPr lvl="1"/>
            <a:r>
              <a:rPr lang="pt-BR" dirty="0" smtClean="0"/>
              <a:t>Como ocorreria a identificação do vencedor? </a:t>
            </a:r>
          </a:p>
          <a:p>
            <a:pPr lvl="1"/>
            <a:r>
              <a:rPr lang="pt-BR" dirty="0" smtClean="0"/>
              <a:t>E a definição da ordem dos jogadores?</a:t>
            </a:r>
          </a:p>
          <a:p>
            <a:r>
              <a:rPr lang="pt-BR" dirty="0" smtClean="0"/>
              <a:t>O diagrama de classes não contém as respostas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Diagrama de classes suporta a compreensão de um código?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No exemplo (</a:t>
            </a:r>
            <a:r>
              <a:rPr lang="pt-BR" dirty="0" err="1" smtClean="0"/>
              <a:t>Jogo-da-velha</a:t>
            </a:r>
            <a:r>
              <a:rPr lang="pt-BR" dirty="0" smtClean="0"/>
              <a:t>), na posição de quem vai dar manutenção</a:t>
            </a:r>
          </a:p>
          <a:p>
            <a:pPr lvl="1"/>
            <a:r>
              <a:rPr lang="pt-BR" dirty="0" smtClean="0"/>
              <a:t>Como foi implementado o procedimento de um lance de </a:t>
            </a:r>
            <a:r>
              <a:rPr lang="pt-BR" dirty="0" err="1" smtClean="0"/>
              <a:t>Jogo-da-velha</a:t>
            </a:r>
            <a:r>
              <a:rPr lang="pt-BR" dirty="0" smtClean="0"/>
              <a:t>?</a:t>
            </a:r>
          </a:p>
          <a:p>
            <a:pPr lvl="1"/>
            <a:r>
              <a:rPr lang="pt-BR" dirty="0" smtClean="0"/>
              <a:t>Como ocorre a identificação do vencedor? </a:t>
            </a:r>
          </a:p>
          <a:p>
            <a:pPr lvl="1"/>
            <a:r>
              <a:rPr lang="pt-BR" dirty="0" smtClean="0"/>
              <a:t>E a definição da ordem dos jogadores?</a:t>
            </a:r>
          </a:p>
          <a:p>
            <a:r>
              <a:rPr lang="pt-BR" dirty="0" smtClean="0"/>
              <a:t>O diagrama de classes também não contém as respostas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Diagrama de classes NÃO constitui modelagem completa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classes tem informações NECESSÁRIAS mas não SUFICIENTES para uma modelagem</a:t>
            </a:r>
          </a:p>
          <a:p>
            <a:r>
              <a:rPr lang="pt-BR" dirty="0" smtClean="0"/>
              <a:t>Uma especificação precisa de informações adicionais para viabilizar</a:t>
            </a:r>
          </a:p>
          <a:p>
            <a:pPr lvl="1"/>
            <a:r>
              <a:rPr lang="pt-BR" dirty="0" smtClean="0"/>
              <a:t>Geração de código</a:t>
            </a:r>
          </a:p>
          <a:p>
            <a:pPr lvl="1"/>
            <a:r>
              <a:rPr lang="pt-BR" dirty="0" smtClean="0"/>
              <a:t>Compreensão de código existente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Um exemplo de notação anterior a UML – modelagem completa?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Metodologia de </a:t>
            </a:r>
            <a:r>
              <a:rPr lang="pt-BR" dirty="0" err="1" smtClean="0"/>
              <a:t>Coad</a:t>
            </a:r>
            <a:r>
              <a:rPr lang="pt-BR" dirty="0" smtClean="0"/>
              <a:t> e </a:t>
            </a:r>
            <a:r>
              <a:rPr lang="pt-BR" dirty="0" err="1" smtClean="0"/>
              <a:t>Yourdon</a:t>
            </a:r>
            <a:endParaRPr lang="pt-BR" dirty="0" smtClean="0"/>
          </a:p>
          <a:p>
            <a:r>
              <a:rPr lang="pt-BR" dirty="0" smtClean="0"/>
              <a:t>Notação</a:t>
            </a:r>
          </a:p>
          <a:p>
            <a:pPr lvl="1"/>
            <a:r>
              <a:rPr lang="pt-BR" dirty="0" smtClean="0"/>
              <a:t>Diagrama de classes</a:t>
            </a:r>
          </a:p>
          <a:p>
            <a:pPr lvl="1"/>
            <a:r>
              <a:rPr lang="pt-BR" dirty="0" smtClean="0"/>
              <a:t>Especificação de classe-&amp;-objeto</a:t>
            </a:r>
          </a:p>
          <a:p>
            <a:pPr lvl="2">
              <a:lnSpc>
                <a:spcPct val="90000"/>
              </a:lnSpc>
              <a:defRPr/>
            </a:pPr>
            <a:r>
              <a:rPr lang="pt-PT" sz="2400" dirty="0" smtClean="0"/>
              <a:t>Descrição de classes, individualmente</a:t>
            </a:r>
          </a:p>
          <a:p>
            <a:pPr lvl="2">
              <a:lnSpc>
                <a:spcPct val="90000"/>
              </a:lnSpc>
              <a:defRPr/>
            </a:pPr>
            <a:r>
              <a:rPr lang="pt-PT" sz="2400" dirty="0" smtClean="0"/>
              <a:t>Textual</a:t>
            </a:r>
          </a:p>
          <a:p>
            <a:pPr lvl="2">
              <a:lnSpc>
                <a:spcPct val="90000"/>
              </a:lnSpc>
              <a:defRPr/>
            </a:pPr>
            <a:r>
              <a:rPr lang="pt-PT" sz="2400" dirty="0" smtClean="0"/>
              <a:t>Diagramas opcionais</a:t>
            </a:r>
          </a:p>
          <a:p>
            <a:pPr lvl="3">
              <a:lnSpc>
                <a:spcPct val="90000"/>
              </a:lnSpc>
              <a:defRPr/>
            </a:pPr>
            <a:r>
              <a:rPr lang="pt-BR" dirty="0" smtClean="0"/>
              <a:t>Diagrama de estado de objeto</a:t>
            </a:r>
          </a:p>
          <a:p>
            <a:pPr lvl="3">
              <a:lnSpc>
                <a:spcPct val="90000"/>
              </a:lnSpc>
              <a:defRPr/>
            </a:pPr>
            <a:r>
              <a:rPr lang="pt-BR" dirty="0" smtClean="0"/>
              <a:t>Diagrama de serviço (algoritmo)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581772"/>
          </a:xfrm>
        </p:spPr>
        <p:txBody>
          <a:bodyPr>
            <a:noAutofit/>
          </a:bodyPr>
          <a:lstStyle/>
          <a:p>
            <a:r>
              <a:rPr lang="pt-BR" sz="4000" dirty="0" smtClean="0"/>
              <a:t>Diagrama de classes de </a:t>
            </a:r>
            <a:r>
              <a:rPr lang="pt-BR" sz="4000" dirty="0" err="1" smtClean="0"/>
              <a:t>Coad</a:t>
            </a:r>
            <a:r>
              <a:rPr lang="pt-BR" sz="4000" dirty="0" smtClean="0"/>
              <a:t> e </a:t>
            </a:r>
            <a:r>
              <a:rPr lang="pt-BR" sz="4000" dirty="0" err="1" smtClean="0"/>
              <a:t>Yourdon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79" y="1285860"/>
            <a:ext cx="5213911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395</TotalTime>
  <Words>1855</Words>
  <Application>Microsoft Office PowerPoint</Application>
  <PresentationFormat>Apresentação na tela (4:3)</PresentationFormat>
  <Paragraphs>264</Paragraphs>
  <Slides>43</Slides>
  <Notes>12</Notes>
  <HiddenSlides>0</HiddenSlides>
  <MMClips>1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43</vt:i4>
      </vt:variant>
    </vt:vector>
  </HeadingPairs>
  <TitlesOfParts>
    <vt:vector size="45" baseType="lpstr">
      <vt:lpstr>Fluxo</vt:lpstr>
      <vt:lpstr>Bitmap Image</vt:lpstr>
      <vt:lpstr>Modelagem estrutural e modelagem dinâmica em orientação a objetos</vt:lpstr>
      <vt:lpstr>Requisitos para uma modelagem completa</vt:lpstr>
      <vt:lpstr>Requisitos para uma modelagem completa</vt:lpstr>
      <vt:lpstr>Diagrama de classes constituiria uma modelagem completa?</vt:lpstr>
      <vt:lpstr>Diagrama de classes suporta a codificação?</vt:lpstr>
      <vt:lpstr>Diagrama de classes suporta a compreensão de um código?</vt:lpstr>
      <vt:lpstr>Diagrama de classes NÃO constitui modelagem completa</vt:lpstr>
      <vt:lpstr>Um exemplo de notação anterior a UML – modelagem completa?</vt:lpstr>
      <vt:lpstr>Diagrama de classes de Coad e Yourdon</vt:lpstr>
      <vt:lpstr>Especificação de classe-&amp;-objeto </vt:lpstr>
      <vt:lpstr>Diagrama de estado de objeto</vt:lpstr>
      <vt:lpstr>Diagrama de serviço</vt:lpstr>
      <vt:lpstr>Uma especificação de Coad e Yourdon</vt:lpstr>
      <vt:lpstr>Necessidades para geração de código</vt:lpstr>
      <vt:lpstr>Necessidades para geração de código</vt:lpstr>
      <vt:lpstr>Necessidades para geração de código</vt:lpstr>
      <vt:lpstr>Coad e Yourdon – geração de código</vt:lpstr>
      <vt:lpstr>Coad e Yourdon – manutenção</vt:lpstr>
      <vt:lpstr>Requisitos para uma modelagem completa e a notação de Coad e Yourdon</vt:lpstr>
      <vt:lpstr>Requisitos para modelagem de sistemas físicos e de software</vt:lpstr>
      <vt:lpstr>Slide 21</vt:lpstr>
      <vt:lpstr>Slide 22</vt:lpstr>
      <vt:lpstr>Os exemplos</vt:lpstr>
      <vt:lpstr>O tempo como parte de uma descrição</vt:lpstr>
      <vt:lpstr>Sistemas físicos com ou sem característica dinâmica</vt:lpstr>
      <vt:lpstr>Sistemas físicos com ou sem característica dinâmica</vt:lpstr>
      <vt:lpstr>Modelagem de sistemas físicos e de software</vt:lpstr>
      <vt:lpstr>Requisitos para modelagem de sistemas físicos e de software</vt:lpstr>
      <vt:lpstr>Exemplo de sistema físico com característica dinâmica - geladeira</vt:lpstr>
      <vt:lpstr>Exemplo de sistema físico com característica dinâmica - geladeira</vt:lpstr>
      <vt:lpstr>Outra questão da modelagem de software</vt:lpstr>
      <vt:lpstr>Os quatro pontos de vista fundamentais</vt:lpstr>
      <vt:lpstr>Os quatro pontos de vista fundamentais</vt:lpstr>
      <vt:lpstr>Conteúdo da modelagem estrutural de sistema </vt:lpstr>
      <vt:lpstr>Conteúdo da modelagem estrutural de classe</vt:lpstr>
      <vt:lpstr>Conteúdo da modelagem dinâmica de sistema </vt:lpstr>
      <vt:lpstr>Conteúdo da modelagem dinâmica de classe</vt:lpstr>
      <vt:lpstr>Requisitos para uma modelagem completa</vt:lpstr>
      <vt:lpstr>Os quatro pontos de vista fundamentais e a notação de Coad e Yourdon</vt:lpstr>
      <vt:lpstr>Avaliação de modelagens</vt:lpstr>
      <vt:lpstr>Avaliação de modelagens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58</cp:revision>
  <dcterms:created xsi:type="dcterms:W3CDTF">2009-09-16T15:02:40Z</dcterms:created>
  <dcterms:modified xsi:type="dcterms:W3CDTF">2009-11-04T13:19:04Z</dcterms:modified>
</cp:coreProperties>
</file>