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72" r:id="rId2"/>
    <p:sldId id="270" r:id="rId3"/>
    <p:sldId id="301" r:id="rId4"/>
    <p:sldId id="271" r:id="rId5"/>
    <p:sldId id="273" r:id="rId6"/>
    <p:sldId id="256" r:id="rId7"/>
    <p:sldId id="257" r:id="rId8"/>
    <p:sldId id="258" r:id="rId9"/>
    <p:sldId id="264" r:id="rId10"/>
    <p:sldId id="265" r:id="rId11"/>
    <p:sldId id="274" r:id="rId12"/>
    <p:sldId id="266" r:id="rId13"/>
    <p:sldId id="275" r:id="rId14"/>
    <p:sldId id="267" r:id="rId15"/>
    <p:sldId id="291" r:id="rId16"/>
    <p:sldId id="268" r:id="rId17"/>
    <p:sldId id="292" r:id="rId18"/>
    <p:sldId id="293" r:id="rId19"/>
    <p:sldId id="276" r:id="rId20"/>
    <p:sldId id="277" r:id="rId21"/>
    <p:sldId id="278" r:id="rId22"/>
    <p:sldId id="300" r:id="rId23"/>
    <p:sldId id="279" r:id="rId24"/>
    <p:sldId id="294" r:id="rId25"/>
    <p:sldId id="280" r:id="rId26"/>
    <p:sldId id="295" r:id="rId27"/>
    <p:sldId id="281" r:id="rId28"/>
    <p:sldId id="282" r:id="rId29"/>
    <p:sldId id="283" r:id="rId30"/>
    <p:sldId id="284" r:id="rId31"/>
    <p:sldId id="296" r:id="rId32"/>
    <p:sldId id="297" r:id="rId33"/>
    <p:sldId id="298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90980-50F3-4651-8A86-60909202EC46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9EB11-9DC5-4790-BB89-279048FA72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5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5.2.4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5.2.5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5.4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5.5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5, seção 5.1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5.2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5.2.1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5.2.1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5.2.2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5, seção 5.2.3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14612" y="785794"/>
            <a:ext cx="5670436" cy="3071834"/>
          </a:xfrm>
        </p:spPr>
        <p:txBody>
          <a:bodyPr>
            <a:normAutofit/>
          </a:bodyPr>
          <a:lstStyle/>
          <a:p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4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adequação da modelagem de estados para cada classe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Apenas para classes cujas instâncias passam por um conjunto significativo de estados </a:t>
            </a:r>
          </a:p>
          <a:p>
            <a:pPr lvl="1"/>
            <a:r>
              <a:rPr lang="pt-BR" dirty="0" smtClean="0"/>
              <a:t>Julgamento subjetivo</a:t>
            </a:r>
          </a:p>
          <a:p>
            <a:r>
              <a:rPr lang="pt-BR" dirty="0" smtClean="0"/>
              <a:t>Um critério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apenas para classes cuja existência de uma instância mereça uma “</a:t>
            </a:r>
            <a:r>
              <a:rPr lang="pt-BR" i="1" dirty="0" smtClean="0"/>
              <a:t>historinha</a:t>
            </a:r>
            <a:r>
              <a:rPr lang="pt-BR" dirty="0" smtClean="0"/>
              <a:t>”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adequação da modelagem de estados – exemplo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i="1" dirty="0" smtClean="0"/>
              <a:t>	Um </a:t>
            </a:r>
            <a:r>
              <a:rPr lang="pt-BR" b="1" i="1" dirty="0" smtClean="0"/>
              <a:t>carro</a:t>
            </a:r>
            <a:r>
              <a:rPr lang="pt-BR" i="1" dirty="0" smtClean="0"/>
              <a:t> pode chegar à oficina com problemas mecânicos, de lataria ou ambos; pode precisar de orçamento referente a problemas mecânicos, de lataria ou ambos; com orçamento produzido, precisa ter esse orçamento aprovado; com orçamento aprovado pode ser submetido à manutenção mecânica, de lataria ou ambas; uma vez consertado, aguarda a quitação das despesas e, após isso, é liberado para o proprietário, quando sai da oficina</a:t>
            </a:r>
          </a:p>
          <a:p>
            <a:r>
              <a:rPr lang="pt-BR" i="1" dirty="0" smtClean="0"/>
              <a:t>E ‘proprietário’? Mereceria uma </a:t>
            </a:r>
            <a:r>
              <a:rPr lang="pt-BR" dirty="0" smtClean="0"/>
              <a:t>“</a:t>
            </a:r>
            <a:r>
              <a:rPr lang="pt-BR" i="1" dirty="0" smtClean="0"/>
              <a:t>historinha</a:t>
            </a:r>
            <a:r>
              <a:rPr lang="pt-BR" dirty="0" smtClean="0"/>
              <a:t>”</a:t>
            </a:r>
            <a:r>
              <a:rPr lang="pt-BR" i="1" dirty="0" smtClean="0"/>
              <a:t>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785786" y="2000240"/>
            <a:ext cx="7715304" cy="3571900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Definição da ênfase adequada na modelagem de estados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Elementos de domínios de problema admitem modelagens de estados bastante distintas</a:t>
            </a:r>
          </a:p>
          <a:p>
            <a:r>
              <a:rPr lang="pt-BR" dirty="0" smtClean="0"/>
              <a:t>É necessário definir a ênfase de modelagem mais adequada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Definição da ênfase adequada na modelagem de estados – exemplo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Uma outra “historinha” pode ser contada a respeito do elemento ‘carro’ do exemplo anterior </a:t>
            </a:r>
          </a:p>
          <a:p>
            <a:pPr>
              <a:buNone/>
            </a:pPr>
            <a:r>
              <a:rPr lang="pt-BR" i="1" dirty="0" smtClean="0"/>
              <a:t>	Um carro está inicialmente parado e com o motor desligado. O motor pode estar ligado e o carro ainda parado. Com o motor ligado, se o carro for acelerado ele passará a estar em movimento. O carro em movimento pode estar com velocidade constante, crescente ou decrescente</a:t>
            </a:r>
            <a:endParaRPr lang="pt-BR" dirty="0" smtClean="0"/>
          </a:p>
          <a:p>
            <a:r>
              <a:rPr lang="pt-BR" dirty="0" smtClean="0"/>
              <a:t>Qual a ênfase mais adequada? </a:t>
            </a:r>
          </a:p>
          <a:p>
            <a:pPr lvl="1"/>
            <a:r>
              <a:rPr lang="pt-BR" dirty="0" smtClean="0"/>
              <a:t>Depende do que se deseja tratar: movimento ou gerência de oficina?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714348" y="2714620"/>
            <a:ext cx="7500990" cy="2214578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Identificação de estados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Definida a ênfase, quais as situações (estados) por que uma instância pode passar?</a:t>
            </a:r>
          </a:p>
          <a:p>
            <a:r>
              <a:rPr lang="pt-BR" dirty="0" smtClean="0"/>
              <a:t>Exemplo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‘carro’ (no contexto da gerência de oficina)</a:t>
            </a:r>
          </a:p>
          <a:p>
            <a:pPr lvl="1"/>
            <a:r>
              <a:rPr lang="pt-BR" i="1" dirty="0" smtClean="0"/>
              <a:t>Com problema mecânico</a:t>
            </a:r>
          </a:p>
          <a:p>
            <a:pPr lvl="1"/>
            <a:r>
              <a:rPr lang="pt-BR" i="1" dirty="0" smtClean="0"/>
              <a:t>Com problema de lataria</a:t>
            </a:r>
            <a:r>
              <a:rPr lang="pt-BR" dirty="0" smtClean="0"/>
              <a:t>	etc.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Identificação de estados – 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85992"/>
            <a:ext cx="86046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Identificação de possíveis percursos de transição de estados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Identificar percursos</a:t>
            </a:r>
          </a:p>
          <a:p>
            <a:pPr lvl="1"/>
            <a:r>
              <a:rPr lang="pt-BR" dirty="0" smtClean="0"/>
              <a:t>Inserir transições</a:t>
            </a:r>
          </a:p>
          <a:p>
            <a:r>
              <a:rPr lang="pt-BR" dirty="0" smtClean="0"/>
              <a:t>Identificar método que provoca cada transição</a:t>
            </a:r>
          </a:p>
          <a:p>
            <a:pPr lvl="1"/>
            <a:r>
              <a:rPr lang="pt-BR" dirty="0" smtClean="0"/>
              <a:t>Rotular transições</a:t>
            </a:r>
          </a:p>
          <a:p>
            <a:pPr lvl="1"/>
            <a:r>
              <a:rPr lang="pt-BR" dirty="0" smtClean="0"/>
              <a:t>Possibilidade de identificação de novos métodos</a:t>
            </a:r>
          </a:p>
          <a:p>
            <a:r>
              <a:rPr lang="pt-BR" dirty="0" smtClean="0"/>
              <a:t>Avaliar a necessidade de guarda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Autofit/>
          </a:bodyPr>
          <a:lstStyle/>
          <a:p>
            <a:r>
              <a:rPr lang="pt-BR" sz="4000" dirty="0" smtClean="0"/>
              <a:t>Identificação de possíveis percursos de transição de estados – exemplo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5855849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3" y="1000109"/>
            <a:ext cx="6062235" cy="585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Autofit/>
          </a:bodyPr>
          <a:lstStyle/>
          <a:p>
            <a:r>
              <a:rPr lang="pt-BR" sz="3600" dirty="0" smtClean="0"/>
              <a:t>Identificação de possíveis percursos de transição de estados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dos atributos e respectivos valores associados a cada estado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Avaliar que valores de atributo caracterizam cada estado</a:t>
            </a:r>
          </a:p>
          <a:p>
            <a:r>
              <a:rPr lang="pt-BR" dirty="0" smtClean="0"/>
              <a:t>Caso não seja possível</a:t>
            </a:r>
          </a:p>
          <a:p>
            <a:pPr lvl="1"/>
            <a:r>
              <a:rPr lang="pt-BR" dirty="0" smtClean="0"/>
              <a:t>Atributos atuais inadequados </a:t>
            </a:r>
          </a:p>
          <a:p>
            <a:pPr lvl="2"/>
            <a:r>
              <a:rPr lang="pt-BR" sz="2300" dirty="0" smtClean="0"/>
              <a:t>Os atributos ou seus tipos </a:t>
            </a:r>
            <a:r>
              <a:rPr lang="pt-BR" sz="2300" dirty="0" smtClean="0">
                <a:latin typeface="Times New Roman"/>
                <a:cs typeface="Times New Roman"/>
              </a:rPr>
              <a:t>→ </a:t>
            </a:r>
            <a:r>
              <a:rPr lang="pt-BR" sz="2300" dirty="0" smtClean="0"/>
              <a:t>possibilidade de alterá-los</a:t>
            </a:r>
          </a:p>
          <a:p>
            <a:pPr lvl="1"/>
            <a:r>
              <a:rPr lang="pt-BR" dirty="0" smtClean="0"/>
              <a:t>Atributos atuais insuficientes </a:t>
            </a:r>
          </a:p>
          <a:p>
            <a:pPr lvl="2"/>
            <a:r>
              <a:rPr lang="pt-BR" sz="2300" dirty="0" smtClean="0"/>
              <a:t>Possibilidade de identificar novos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a quarta etapa da metodologia de modelagem</a:t>
            </a:r>
          </a:p>
          <a:p>
            <a:pPr lvl="1"/>
            <a:r>
              <a:rPr lang="pt-BR" dirty="0" smtClean="0"/>
              <a:t>Etapa 4 – Modelagem de estados associada a classe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16134"/>
            <a:ext cx="8927424" cy="472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valores de atributos para </a:t>
            </a:r>
            <a:r>
              <a:rPr lang="pt-BR" sz="4000" dirty="0" err="1" smtClean="0"/>
              <a:t>JogadorHumano</a:t>
            </a:r>
            <a:r>
              <a:rPr lang="pt-BR" sz="4000" dirty="0" smtClean="0"/>
              <a:t> (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→ valores de atributos para </a:t>
            </a:r>
            <a:r>
              <a:rPr lang="pt-BR" sz="4000" dirty="0" err="1" smtClean="0"/>
              <a:t>JogadorHumano</a:t>
            </a:r>
            <a:r>
              <a:rPr lang="pt-BR" sz="4000" dirty="0" smtClean="0"/>
              <a:t> (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Para este exemplo</a:t>
            </a:r>
          </a:p>
          <a:p>
            <a:pPr lvl="1"/>
            <a:r>
              <a:rPr lang="pt-BR" dirty="0" smtClean="0"/>
              <a:t>Não houve necessidade de alterar atributos </a:t>
            </a:r>
          </a:p>
          <a:p>
            <a:pPr lvl="1"/>
            <a:r>
              <a:rPr lang="pt-BR" dirty="0" smtClean="0"/>
              <a:t>Não houve necessidade de criar novos atributos</a:t>
            </a:r>
          </a:p>
          <a:p>
            <a:pPr lvl="1"/>
            <a:r>
              <a:rPr lang="pt-BR" dirty="0" smtClean="0"/>
              <a:t>Modelagem de estados mostrou que </a:t>
            </a:r>
            <a:r>
              <a:rPr lang="pt-BR" smtClean="0"/>
              <a:t>atributos previamente identificados </a:t>
            </a:r>
            <a:r>
              <a:rPr lang="pt-BR" dirty="0" smtClean="0"/>
              <a:t>são suficientes para descrever todos os estados</a:t>
            </a:r>
          </a:p>
          <a:p>
            <a:pPr lvl="2"/>
            <a:r>
              <a:rPr lang="pt-BR" sz="2400" dirty="0" smtClean="0"/>
              <a:t>Cada estado, um conjunto de valores único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Boa estruturação de algoritmos complexos (finalidade 2)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Caso de uso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conjunto de </a:t>
            </a:r>
            <a:r>
              <a:rPr lang="pt-BR" i="1" dirty="0" smtClean="0"/>
              <a:t>procedimentos</a:t>
            </a:r>
          </a:p>
          <a:p>
            <a:r>
              <a:rPr lang="pt-BR" dirty="0" smtClean="0"/>
              <a:t>Refinamento de procedimento com 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pPr lvl="1"/>
            <a:r>
              <a:rPr lang="pt-BR" dirty="0" smtClean="0"/>
              <a:t>Quando composto por interações entre diferentes objetos</a:t>
            </a:r>
          </a:p>
          <a:p>
            <a:r>
              <a:rPr lang="pt-BR" dirty="0" smtClean="0"/>
              <a:t>Refinamento de procedimento com diagrama de máquina de estados</a:t>
            </a:r>
          </a:p>
          <a:p>
            <a:pPr lvl="1"/>
            <a:r>
              <a:rPr lang="pt-BR" dirty="0" smtClean="0"/>
              <a:t>Quando composto por responsabilidades alocadas a um único objeto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</a:t>
            </a:r>
            <a:r>
              <a:rPr lang="pt-BR" sz="4000" dirty="0" err="1" smtClean="0"/>
              <a:t>JogadorAutomático</a:t>
            </a:r>
            <a:r>
              <a:rPr lang="pt-BR" sz="4000" dirty="0" smtClean="0"/>
              <a:t> do </a:t>
            </a:r>
            <a:r>
              <a:rPr lang="pt-BR" sz="4000" dirty="0" err="1" smtClean="0"/>
              <a:t>Jogo-da-velha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Quando executa o método </a:t>
            </a:r>
            <a:r>
              <a:rPr lang="pt-BR" i="1" dirty="0" smtClean="0"/>
              <a:t>habilitar() </a:t>
            </a:r>
            <a:r>
              <a:rPr lang="pt-BR" dirty="0" smtClean="0"/>
              <a:t>deve retornar seu lance</a:t>
            </a:r>
          </a:p>
          <a:p>
            <a:r>
              <a:rPr lang="pt-BR" dirty="0" smtClean="0"/>
              <a:t>Algoritmo complexo</a:t>
            </a:r>
          </a:p>
          <a:p>
            <a:pPr lvl="1"/>
            <a:r>
              <a:rPr lang="pt-BR" dirty="0" smtClean="0"/>
              <a:t>Responsabilidade de um 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36010"/>
            <a:ext cx="7529535" cy="506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</a:t>
            </a:r>
            <a:r>
              <a:rPr lang="pt-BR" sz="4000" dirty="0" err="1" smtClean="0"/>
              <a:t>JogadorAutomático</a:t>
            </a:r>
            <a:r>
              <a:rPr lang="pt-BR" sz="4000" dirty="0" smtClean="0"/>
              <a:t> do </a:t>
            </a:r>
            <a:r>
              <a:rPr lang="pt-BR" sz="4000" dirty="0" err="1" smtClean="0"/>
              <a:t>Jogo-da-velha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algoritmo de habilitar() do </a:t>
            </a:r>
            <a:r>
              <a:rPr lang="pt-BR" sz="4000" dirty="0" err="1" smtClean="0"/>
              <a:t>JogadorAutomático</a:t>
            </a:r>
            <a:r>
              <a:rPr lang="pt-BR" sz="4000" dirty="0" smtClean="0"/>
              <a:t> do </a:t>
            </a:r>
            <a:r>
              <a:rPr lang="pt-BR" sz="4000" dirty="0" err="1" smtClean="0"/>
              <a:t>Jogo-da-velha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Possibilidades</a:t>
            </a:r>
          </a:p>
          <a:p>
            <a:pPr lvl="1"/>
            <a:r>
              <a:rPr lang="pt-BR" dirty="0" smtClean="0"/>
              <a:t>Pode ser o primeiro lance do jogador automático, ou não</a:t>
            </a:r>
          </a:p>
          <a:p>
            <a:pPr lvl="1"/>
            <a:r>
              <a:rPr lang="pt-BR" dirty="0" smtClean="0"/>
              <a:t>Sendo o primeiro lance do jogador automático, pode ser que ele inicie a partida, ou não</a:t>
            </a:r>
          </a:p>
          <a:p>
            <a:pPr lvl="1"/>
            <a:r>
              <a:rPr lang="pt-BR" dirty="0" smtClean="0"/>
              <a:t>Se jogador automático não inicia a partida, adversário pode ter escolhido qualquer das nove posições</a:t>
            </a:r>
          </a:p>
          <a:p>
            <a:r>
              <a:rPr lang="pt-BR" dirty="0" smtClean="0"/>
              <a:t>A relação de possibilidades vai muito além</a:t>
            </a:r>
          </a:p>
          <a:p>
            <a:pPr lvl="1"/>
            <a:r>
              <a:rPr lang="pt-BR" dirty="0" smtClean="0"/>
              <a:t>Método longo, com muitos </a:t>
            </a:r>
            <a:r>
              <a:rPr lang="pt-BR" i="1" dirty="0" err="1" smtClean="0"/>
              <a:t>IFs</a:t>
            </a:r>
            <a:r>
              <a:rPr lang="pt-BR" dirty="0" smtClean="0"/>
              <a:t>, </a:t>
            </a:r>
            <a:r>
              <a:rPr lang="pt-BR" i="1" dirty="0" err="1" smtClean="0"/>
              <a:t>IF-ELSEs</a:t>
            </a:r>
            <a:r>
              <a:rPr lang="pt-BR" dirty="0" smtClean="0"/>
              <a:t> e </a:t>
            </a:r>
            <a:r>
              <a:rPr lang="pt-BR" i="1" dirty="0" err="1" smtClean="0"/>
              <a:t>SWITCHes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algoritmo de habilitar() do </a:t>
            </a:r>
            <a:r>
              <a:rPr lang="pt-BR" sz="4000" dirty="0" err="1" smtClean="0"/>
              <a:t>JogadorAutomático</a:t>
            </a:r>
            <a:r>
              <a:rPr lang="pt-BR" sz="4000" dirty="0" smtClean="0"/>
              <a:t> do </a:t>
            </a:r>
            <a:r>
              <a:rPr lang="pt-BR" sz="4000" dirty="0" err="1" smtClean="0"/>
              <a:t>Jogo-da-velha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Solução adotada</a:t>
            </a:r>
          </a:p>
          <a:p>
            <a:pPr lvl="1"/>
            <a:r>
              <a:rPr lang="pt-BR" dirty="0" smtClean="0"/>
              <a:t>Não  quebrar o método longo em vários e deixar a classe ‘</a:t>
            </a:r>
            <a:r>
              <a:rPr lang="pt-BR" i="1" dirty="0" err="1" smtClean="0"/>
              <a:t>JogadorAutomatico</a:t>
            </a:r>
            <a:r>
              <a:rPr lang="pt-BR" dirty="0" smtClean="0"/>
              <a:t>’ com excesso de métodos</a:t>
            </a:r>
          </a:p>
          <a:p>
            <a:pPr lvl="1"/>
            <a:r>
              <a:rPr lang="pt-BR" dirty="0" smtClean="0"/>
              <a:t> Cada estratégia (</a:t>
            </a:r>
            <a:r>
              <a:rPr lang="pt-BR" dirty="0" err="1" smtClean="0"/>
              <a:t>subestado</a:t>
            </a:r>
            <a:r>
              <a:rPr lang="pt-BR" dirty="0" smtClean="0"/>
              <a:t>) passa a ser tratada em uma classe diferente</a:t>
            </a:r>
          </a:p>
          <a:p>
            <a:pPr lvl="1"/>
            <a:r>
              <a:rPr lang="pt-BR" dirty="0" smtClean="0"/>
              <a:t>Tendência a uma distribuição de métodos mais equilibrada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algoritmo de habilitar() do </a:t>
            </a:r>
            <a:r>
              <a:rPr lang="pt-BR" sz="4000" dirty="0" err="1" smtClean="0"/>
              <a:t>JogadorAutomático</a:t>
            </a:r>
            <a:r>
              <a:rPr lang="pt-BR" sz="4000" dirty="0" smtClean="0"/>
              <a:t> do </a:t>
            </a:r>
            <a:r>
              <a:rPr lang="pt-BR" sz="4000" dirty="0" err="1" smtClean="0"/>
              <a:t>Jogo-da-velha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3115"/>
            <a:ext cx="5929353" cy="411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36"/>
            <a:ext cx="885825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pt-BR" sz="4000" dirty="0" smtClean="0"/>
              <a:t>Modelagem de estados da classe ‘Estrategia3’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374" y="714355"/>
            <a:ext cx="8712674" cy="614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Autofit/>
          </a:bodyPr>
          <a:lstStyle/>
          <a:p>
            <a:r>
              <a:rPr lang="pt-BR" sz="3200" dirty="0" smtClean="0"/>
              <a:t>Estrutura obtida com modelagem de estados</a:t>
            </a:r>
            <a:endParaRPr lang="pt-BR" sz="32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UML usado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máquina de estados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Resultados parciais após a quarta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t-BR" dirty="0" smtClean="0"/>
              <a:t>Etapa 1</a:t>
            </a:r>
          </a:p>
          <a:p>
            <a:pPr lvl="1"/>
            <a:r>
              <a:rPr lang="pt-BR" dirty="0" smtClean="0"/>
              <a:t>Primeira modelagem estrutural e dinâmica de sistema</a:t>
            </a:r>
          </a:p>
          <a:p>
            <a:r>
              <a:rPr lang="pt-BR" dirty="0" smtClean="0"/>
              <a:t>Etapa 2 </a:t>
            </a:r>
          </a:p>
          <a:p>
            <a:pPr lvl="1"/>
            <a:r>
              <a:rPr lang="pt-BR" dirty="0" smtClean="0"/>
              <a:t>Identificação de atributos</a:t>
            </a:r>
          </a:p>
          <a:p>
            <a:r>
              <a:rPr lang="pt-BR" dirty="0" smtClean="0"/>
              <a:t>Etapa 3 </a:t>
            </a:r>
          </a:p>
          <a:p>
            <a:pPr lvl="1"/>
            <a:r>
              <a:rPr lang="pt-BR" dirty="0" smtClean="0"/>
              <a:t>Refinamento dos casos de uso</a:t>
            </a:r>
          </a:p>
          <a:p>
            <a:r>
              <a:rPr lang="pt-BR" dirty="0" smtClean="0"/>
              <a:t>Etapa 4 </a:t>
            </a:r>
          </a:p>
          <a:p>
            <a:pPr lvl="1"/>
            <a:r>
              <a:rPr lang="pt-BR" dirty="0" smtClean="0"/>
              <a:t>Classes com modelagem de estados, o que pode servir a</a:t>
            </a:r>
          </a:p>
          <a:p>
            <a:pPr lvl="2"/>
            <a:r>
              <a:rPr lang="pt-BR" sz="2200" dirty="0" smtClean="0"/>
              <a:t>Descrição da existência de instâncias de classes com comportamento dinâmico relevante;</a:t>
            </a:r>
          </a:p>
          <a:p>
            <a:pPr lvl="2"/>
            <a:r>
              <a:rPr lang="pt-BR" sz="2200" dirty="0" smtClean="0"/>
              <a:t>Detalhamento de responsabilidades alocadas a uma única classe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pt-BR" sz="4000" dirty="0" smtClean="0"/>
              <a:t>Sumário da quarta etapa do processo de modelagem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6591"/>
            <a:ext cx="8386791" cy="507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4 do processo de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de estados associada a classe </a:t>
            </a:r>
          </a:p>
          <a:p>
            <a:pPr lvl="1"/>
            <a:r>
              <a:rPr lang="pt-BR" dirty="0" smtClean="0"/>
              <a:t>Passos da modelagem</a:t>
            </a:r>
          </a:p>
          <a:p>
            <a:r>
              <a:rPr lang="pt-BR" dirty="0" smtClean="0"/>
              <a:t>Duas finalidades</a:t>
            </a:r>
          </a:p>
          <a:p>
            <a:pPr lvl="1"/>
            <a:r>
              <a:rPr lang="pt-BR" dirty="0" smtClean="0"/>
              <a:t>A avaliação dos atributos até então identificados e identificação de novos </a:t>
            </a:r>
          </a:p>
          <a:p>
            <a:pPr lvl="1"/>
            <a:r>
              <a:rPr lang="pt-BR" dirty="0" smtClean="0"/>
              <a:t>Boa estruturação de algoritmos complexos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5, </a:t>
            </a:r>
            <a:r>
              <a:rPr lang="pt-BR" i="1" dirty="0" smtClean="0"/>
              <a:t>Modelagem de </a:t>
            </a:r>
            <a:r>
              <a:rPr lang="pt-BR" i="1" dirty="0" smtClean="0"/>
              <a:t>estados associada a classe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continuar a modelagem iniciada como exercício das etapas anteriores: aplicar os procedimentos apresentados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t-BR" sz="4000" dirty="0" smtClean="0"/>
              <a:t>Etapa 4 – Modelagem de estados associada a classe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Descrever a existência de um objeto desde a criação até a destruição</a:t>
            </a:r>
          </a:p>
          <a:p>
            <a:pPr lvl="1"/>
            <a:r>
              <a:rPr lang="pt-BR" dirty="0" smtClean="0"/>
              <a:t>Todas as situações em que um objeto pode se encontrar ao longo de sua existência</a:t>
            </a:r>
          </a:p>
          <a:p>
            <a:r>
              <a:rPr lang="pt-BR" dirty="0" smtClean="0"/>
              <a:t>Modelagem dinâmica focada em uma única classe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t-BR" sz="4000" dirty="0" smtClean="0"/>
              <a:t>Etapa 4 – Modelagem de estados associada a classe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Finalidade 1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 avaliação dos atributos até então identificados e identificação de novos </a:t>
            </a:r>
          </a:p>
          <a:p>
            <a:pPr lvl="1"/>
            <a:r>
              <a:rPr lang="pt-BR" dirty="0" smtClean="0"/>
              <a:t>Secundariamente, identificação de métodos</a:t>
            </a:r>
          </a:p>
          <a:p>
            <a:r>
              <a:rPr lang="pt-BR" dirty="0" smtClean="0"/>
              <a:t>Finalidade 2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Boa estruturação de algoritmos complexos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Um ponto de vista diferente, em relação às etapas anteriores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Refinamento de caso de uso </a:t>
            </a:r>
          </a:p>
          <a:p>
            <a:pPr lvl="1"/>
            <a:r>
              <a:rPr lang="pt-BR" dirty="0" smtClean="0"/>
              <a:t>Foco no caso de uso</a:t>
            </a:r>
          </a:p>
          <a:p>
            <a:pPr lvl="1"/>
            <a:r>
              <a:rPr lang="pt-BR" dirty="0" smtClean="0"/>
              <a:t>Participação de vários objetos</a:t>
            </a:r>
          </a:p>
          <a:p>
            <a:r>
              <a:rPr lang="pt-BR" dirty="0" smtClean="0"/>
              <a:t>Modelagem de estados de classe</a:t>
            </a:r>
          </a:p>
          <a:p>
            <a:pPr lvl="1"/>
            <a:r>
              <a:rPr lang="pt-BR" dirty="0" smtClean="0"/>
              <a:t>Foco na existência de um objeto</a:t>
            </a:r>
          </a:p>
          <a:p>
            <a:pPr lvl="1"/>
            <a:r>
              <a:rPr lang="pt-BR" dirty="0" smtClean="0"/>
              <a:t>Objeto participa de vários casos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Foco no caso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5" y="2143116"/>
            <a:ext cx="746765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Foco na existência de um 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3"/>
            <a:ext cx="7882877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Passos do esforço de modelagem de estados (finalidade 1)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Avaliação da adequação da modelagem de estados para cada classe</a:t>
            </a:r>
          </a:p>
          <a:p>
            <a:r>
              <a:rPr lang="pt-BR" dirty="0" smtClean="0"/>
              <a:t>Definição da ênfase adequada para a modelagem de estados</a:t>
            </a:r>
          </a:p>
          <a:p>
            <a:r>
              <a:rPr lang="pt-BR" dirty="0" smtClean="0"/>
              <a:t>Identificação de estados</a:t>
            </a:r>
          </a:p>
          <a:p>
            <a:r>
              <a:rPr lang="pt-BR" dirty="0" smtClean="0"/>
              <a:t>Identificação de possíveis percursos de transição de estados</a:t>
            </a:r>
          </a:p>
          <a:p>
            <a:r>
              <a:rPr lang="pt-BR" dirty="0" smtClean="0"/>
              <a:t>Avaliação dos atributos e respectivos valores associados a cada estado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274</TotalTime>
  <Words>1199</Words>
  <Application>Microsoft Office PowerPoint</Application>
  <PresentationFormat>Apresentação na tela (4:3)</PresentationFormat>
  <Paragraphs>189</Paragraphs>
  <Slides>33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Fluxo</vt:lpstr>
      <vt:lpstr>Metodologia de modelagem etapa 4</vt:lpstr>
      <vt:lpstr>Objetivo</vt:lpstr>
      <vt:lpstr>Diagrama UML usado</vt:lpstr>
      <vt:lpstr>Etapa 4 – Modelagem de estados associada a classe</vt:lpstr>
      <vt:lpstr>Etapa 4 – Modelagem de estados associada a classe</vt:lpstr>
      <vt:lpstr>Um ponto de vista diferente, em relação às etapas anteriores</vt:lpstr>
      <vt:lpstr>Foco no caso de uso</vt:lpstr>
      <vt:lpstr>Foco na existência de um objeto</vt:lpstr>
      <vt:lpstr>Passos do esforço de modelagem de estados (finalidade 1)</vt:lpstr>
      <vt:lpstr>Avaliação da adequação da modelagem de estados para cada classe</vt:lpstr>
      <vt:lpstr>Avaliação da adequação da modelagem de estados – exemplo</vt:lpstr>
      <vt:lpstr>Definição da ênfase adequada na modelagem de estados</vt:lpstr>
      <vt:lpstr>Definição da ênfase adequada na modelagem de estados – exemplo</vt:lpstr>
      <vt:lpstr>Identificação de estados</vt:lpstr>
      <vt:lpstr>Identificação de estados – exemplo</vt:lpstr>
      <vt:lpstr>Identificação de possíveis percursos de transição de estados</vt:lpstr>
      <vt:lpstr>Identificação de possíveis percursos de transição de estados – exemplo</vt:lpstr>
      <vt:lpstr>Identificação de possíveis percursos de transição de estados – exemplo</vt:lpstr>
      <vt:lpstr>Avaliação dos atributos e respectivos valores associados a cada estado</vt:lpstr>
      <vt:lpstr>Exemplo → valores de atributos para JogadorHumano (Jogo-da-velha)</vt:lpstr>
      <vt:lpstr>Exemplo → valores de atributos para JogadorHumano (Jogo-da-velha)</vt:lpstr>
      <vt:lpstr>Boa estruturação de algoritmos complexos (finalidade 2)</vt:lpstr>
      <vt:lpstr>Exemplo – JogadorAutomático do Jogo-da-velha</vt:lpstr>
      <vt:lpstr>Exemplo – JogadorAutomático do Jogo-da-velha</vt:lpstr>
      <vt:lpstr>Exemplo – algoritmo de habilitar() do JogadorAutomático do Jogo-da-velha</vt:lpstr>
      <vt:lpstr>Exemplo – algoritmo de habilitar() do JogadorAutomático do Jogo-da-velha</vt:lpstr>
      <vt:lpstr>Exemplo – algoritmo de habilitar() do JogadorAutomático do Jogo-da-velha</vt:lpstr>
      <vt:lpstr>Modelagem de estados da classe ‘Estrategia3’</vt:lpstr>
      <vt:lpstr>Estrutura obtida com modelagem de estados</vt:lpstr>
      <vt:lpstr>Resultados parciais após a quarta etapa do processo de modelagem</vt:lpstr>
      <vt:lpstr>Sumário da quarta etapa do processo de modelagem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44</cp:revision>
  <dcterms:created xsi:type="dcterms:W3CDTF">2009-09-28T19:20:20Z</dcterms:created>
  <dcterms:modified xsi:type="dcterms:W3CDTF">2009-11-04T13:34:51Z</dcterms:modified>
</cp:coreProperties>
</file>