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1"/>
  </p:notesMasterIdLst>
  <p:sldIdLst>
    <p:sldId id="258" r:id="rId2"/>
    <p:sldId id="259" r:id="rId3"/>
    <p:sldId id="260" r:id="rId4"/>
    <p:sldId id="261" r:id="rId5"/>
    <p:sldId id="262" r:id="rId6"/>
    <p:sldId id="257" r:id="rId7"/>
    <p:sldId id="272" r:id="rId8"/>
    <p:sldId id="263" r:id="rId9"/>
    <p:sldId id="294" r:id="rId10"/>
    <p:sldId id="264" r:id="rId11"/>
    <p:sldId id="274" r:id="rId12"/>
    <p:sldId id="275" r:id="rId13"/>
    <p:sldId id="273" r:id="rId14"/>
    <p:sldId id="265" r:id="rId15"/>
    <p:sldId id="276" r:id="rId16"/>
    <p:sldId id="266" r:id="rId17"/>
    <p:sldId id="267" r:id="rId18"/>
    <p:sldId id="268" r:id="rId19"/>
    <p:sldId id="277" r:id="rId20"/>
    <p:sldId id="289" r:id="rId21"/>
    <p:sldId id="290" r:id="rId22"/>
    <p:sldId id="278" r:id="rId23"/>
    <p:sldId id="279" r:id="rId24"/>
    <p:sldId id="281" r:id="rId25"/>
    <p:sldId id="280" r:id="rId26"/>
    <p:sldId id="291" r:id="rId27"/>
    <p:sldId id="282" r:id="rId28"/>
    <p:sldId id="292" r:id="rId29"/>
    <p:sldId id="293" r:id="rId30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945" autoAdjust="0"/>
    <p:restoredTop sz="94660"/>
  </p:normalViewPr>
  <p:slideViewPr>
    <p:cSldViewPr>
      <p:cViewPr varScale="1">
        <p:scale>
          <a:sx n="88" d="100"/>
          <a:sy n="88" d="100"/>
        </p:scale>
        <p:origin x="-864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8 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8, seção 8.6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27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8, seção 8.1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</a:t>
            </a:r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capítulo 8, seção 8.2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Ver</a:t>
            </a:r>
            <a:r>
              <a:rPr lang="pt-BR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capítulo 8, seção 8.2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8, seção 8.3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19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8, seção 8.4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8, seção 8.5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24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 de máquina de estados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Estado final e </a:t>
            </a:r>
            <a:r>
              <a:rPr lang="pt-BR" dirty="0" err="1" smtClean="0"/>
              <a:t>pseudoestado</a:t>
            </a:r>
            <a:r>
              <a:rPr lang="pt-BR" dirty="0" smtClean="0"/>
              <a:t>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 smtClean="0"/>
              <a:t>Estado final</a:t>
            </a:r>
            <a:r>
              <a:rPr lang="pt-BR" dirty="0" smtClean="0"/>
              <a:t> – uma situação da qual não é possível sair</a:t>
            </a:r>
          </a:p>
          <a:p>
            <a:pPr lvl="1"/>
            <a:r>
              <a:rPr lang="pt-BR" dirty="0" smtClean="0"/>
              <a:t>É inconsistente que transições saiam de um estado final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Estado final e </a:t>
            </a:r>
            <a:r>
              <a:rPr lang="pt-BR" dirty="0" err="1" smtClean="0"/>
              <a:t>pseudoestado</a:t>
            </a:r>
            <a:r>
              <a:rPr lang="pt-BR" dirty="0" smtClean="0"/>
              <a:t> inicial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b="1" dirty="0" err="1" smtClean="0"/>
              <a:t>pseudoestado</a:t>
            </a:r>
            <a:r>
              <a:rPr lang="pt-BR" b="1" dirty="0" smtClean="0"/>
              <a:t> inicial</a:t>
            </a:r>
            <a:r>
              <a:rPr lang="pt-BR" dirty="0" smtClean="0"/>
              <a:t> – ponto de partida de uma evolução de estados</a:t>
            </a:r>
          </a:p>
          <a:p>
            <a:pPr lvl="1"/>
            <a:r>
              <a:rPr lang="pt-BR" dirty="0" smtClean="0"/>
              <a:t>Não é caracterizado como estado, isto é, não tem valores de atributos que definam uma situação</a:t>
            </a:r>
          </a:p>
          <a:p>
            <a:pPr lvl="1"/>
            <a:r>
              <a:rPr lang="pt-BR" dirty="0" smtClean="0"/>
              <a:t>Denota apenas o início do processamento modelado </a:t>
            </a:r>
          </a:p>
          <a:p>
            <a:pPr lvl="1"/>
            <a:r>
              <a:rPr lang="pt-BR" dirty="0" smtClean="0"/>
              <a:t>Um diagrama deve apresentar exatamente um </a:t>
            </a:r>
            <a:r>
              <a:rPr lang="pt-BR" dirty="0" err="1" smtClean="0"/>
              <a:t>pseudoestado</a:t>
            </a:r>
            <a:r>
              <a:rPr lang="pt-BR" dirty="0" smtClean="0"/>
              <a:t> inicial, de onde transições apenas saem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estado final e </a:t>
            </a:r>
            <a:r>
              <a:rPr lang="pt-BR" sz="4000" dirty="0" err="1" smtClean="0"/>
              <a:t>pseudoestado</a:t>
            </a:r>
            <a:r>
              <a:rPr lang="pt-BR" sz="4000" dirty="0" smtClean="0"/>
              <a:t> inicial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86051" y="2143124"/>
            <a:ext cx="3720852" cy="29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Funcionalidades associadas a estado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493520"/>
          </a:xfrm>
        </p:spPr>
        <p:txBody>
          <a:bodyPr/>
          <a:lstStyle/>
          <a:p>
            <a:pPr lvl="0"/>
            <a:r>
              <a:rPr lang="pt-BR" dirty="0" smtClean="0"/>
              <a:t>Ao entrar no estado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b="1" i="1" dirty="0" err="1" smtClean="0"/>
              <a:t>entry</a:t>
            </a:r>
            <a:r>
              <a:rPr lang="pt-BR" b="1" i="1" dirty="0" smtClean="0"/>
              <a:t> / &lt;funcionalidade&gt;</a:t>
            </a:r>
            <a:r>
              <a:rPr lang="pt-BR" dirty="0" smtClean="0"/>
              <a:t>;</a:t>
            </a:r>
          </a:p>
          <a:p>
            <a:pPr lvl="0"/>
            <a:r>
              <a:rPr lang="pt-BR" dirty="0" smtClean="0"/>
              <a:t>Antes de sair do estado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b="1" i="1" dirty="0" err="1" smtClean="0"/>
              <a:t>exit</a:t>
            </a:r>
            <a:r>
              <a:rPr lang="pt-BR" b="1" i="1" dirty="0" smtClean="0"/>
              <a:t> / &lt;funcionalidade&gt;</a:t>
            </a:r>
            <a:r>
              <a:rPr lang="pt-BR" dirty="0" smtClean="0"/>
              <a:t>;</a:t>
            </a:r>
          </a:p>
          <a:p>
            <a:pPr lvl="0"/>
            <a:r>
              <a:rPr lang="pt-BR" dirty="0" smtClean="0"/>
              <a:t>Enquanto no estado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b="1" i="1" dirty="0" smtClean="0"/>
              <a:t>do / &lt;funcionalidade&gt;</a:t>
            </a:r>
            <a:r>
              <a:rPr lang="pt-BR" dirty="0" smtClean="0"/>
              <a:t>.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582081"/>
            <a:ext cx="3786214" cy="2704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Transição de estado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Elemento que produz a passagem de um estado (ou </a:t>
            </a:r>
            <a:r>
              <a:rPr lang="pt-BR" dirty="0" err="1" smtClean="0"/>
              <a:t>pseudoestado</a:t>
            </a:r>
            <a:r>
              <a:rPr lang="pt-BR" dirty="0" smtClean="0"/>
              <a:t>) para outro estado (ou </a:t>
            </a:r>
            <a:r>
              <a:rPr lang="pt-BR" dirty="0" err="1" smtClean="0"/>
              <a:t>pseudoestado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Representação de transição de estado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04149" y="2285992"/>
            <a:ext cx="6882561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Rótulo de transição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643182"/>
            <a:ext cx="8229600" cy="3681418"/>
          </a:xfrm>
        </p:spPr>
        <p:txBody>
          <a:bodyPr/>
          <a:lstStyle/>
          <a:p>
            <a:pPr>
              <a:buNone/>
            </a:pPr>
            <a:r>
              <a:rPr lang="pt-BR" dirty="0" smtClean="0"/>
              <a:t>&lt;</a:t>
            </a:r>
            <a:r>
              <a:rPr lang="pt-BR" b="1" dirty="0" smtClean="0"/>
              <a:t>gatilho</a:t>
            </a:r>
            <a:r>
              <a:rPr lang="pt-BR" dirty="0" smtClean="0"/>
              <a:t>&gt; [‘,’ &lt;</a:t>
            </a:r>
            <a:r>
              <a:rPr lang="pt-BR" b="1" dirty="0" smtClean="0"/>
              <a:t>gatilho</a:t>
            </a:r>
            <a:r>
              <a:rPr lang="pt-BR" dirty="0" smtClean="0"/>
              <a:t>&gt;]* [‘[‘ &lt;</a:t>
            </a:r>
            <a:r>
              <a:rPr lang="pt-BR" b="1" dirty="0" smtClean="0"/>
              <a:t>guarda</a:t>
            </a:r>
            <a:r>
              <a:rPr lang="pt-BR" dirty="0" smtClean="0"/>
              <a:t> &gt;’]’] [‘/’ &lt;</a:t>
            </a:r>
            <a:r>
              <a:rPr lang="pt-BR" b="1" dirty="0" smtClean="0"/>
              <a:t>efeito</a:t>
            </a:r>
            <a:r>
              <a:rPr lang="pt-BR" dirty="0" smtClean="0"/>
              <a:t>&gt;]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Exemplo – transições com guarda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428868"/>
            <a:ext cx="8731638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Ação, envio e recebimento de sinal em transições de estado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000240"/>
            <a:ext cx="7500623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err="1" smtClean="0"/>
              <a:t>Pseudoestado</a:t>
            </a:r>
            <a:r>
              <a:rPr lang="pt-BR" dirty="0" smtClean="0"/>
              <a:t> escolha (</a:t>
            </a:r>
            <a:r>
              <a:rPr lang="pt-BR" i="1" dirty="0" err="1" smtClean="0"/>
              <a:t>choice</a:t>
            </a:r>
            <a:r>
              <a:rPr lang="pt-BR" dirty="0" smtClean="0"/>
              <a:t>)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Ponto de decisão na evolução de estados </a:t>
            </a:r>
          </a:p>
          <a:p>
            <a:pPr lvl="1"/>
            <a:r>
              <a:rPr lang="pt-BR" dirty="0" smtClean="0"/>
              <a:t>Uma transição entrando e duas ou mais saindo</a:t>
            </a:r>
          </a:p>
          <a:p>
            <a:pPr lvl="1"/>
            <a:r>
              <a:rPr lang="pt-BR" dirty="0" smtClean="0"/>
              <a:t>Todas as transições que saem rotuladas com guarda</a:t>
            </a:r>
          </a:p>
          <a:p>
            <a:pPr lvl="1"/>
            <a:r>
              <a:rPr lang="pt-BR" dirty="0" smtClean="0"/>
              <a:t>Exatamente uma guarda resulta </a:t>
            </a:r>
            <a:r>
              <a:rPr lang="pt-BR" i="1" dirty="0" err="1" smtClean="0"/>
              <a:t>true</a:t>
            </a:r>
            <a:endParaRPr lang="pt-BR" i="1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o diagrama de máquina de estados de UML</a:t>
            </a:r>
          </a:p>
          <a:p>
            <a:pPr lvl="1"/>
            <a:r>
              <a:rPr lang="pt-BR" dirty="0" smtClean="0"/>
              <a:t>Seus elementos sintáticos</a:t>
            </a:r>
          </a:p>
          <a:p>
            <a:pPr lvl="1"/>
            <a:r>
              <a:rPr lang="pt-BR" dirty="0" smtClean="0"/>
              <a:t>Sua finalidade em um processo de modelagem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err="1" smtClean="0"/>
              <a:t>Pseudoestado</a:t>
            </a:r>
            <a:r>
              <a:rPr lang="pt-BR" dirty="0" smtClean="0"/>
              <a:t> escolha (</a:t>
            </a:r>
            <a:r>
              <a:rPr lang="pt-BR" i="1" dirty="0" err="1" smtClean="0"/>
              <a:t>choice</a:t>
            </a:r>
            <a:r>
              <a:rPr lang="pt-BR" dirty="0" smtClean="0"/>
              <a:t>)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9418" y="2095500"/>
            <a:ext cx="8245954" cy="24050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err="1" smtClean="0"/>
              <a:t>Pseudoestado</a:t>
            </a:r>
            <a:r>
              <a:rPr lang="pt-BR" dirty="0" smtClean="0"/>
              <a:t> término (</a:t>
            </a:r>
            <a:r>
              <a:rPr lang="pt-BR" i="1" dirty="0" err="1" smtClean="0"/>
              <a:t>terminate</a:t>
            </a:r>
            <a:r>
              <a:rPr lang="pt-BR" dirty="0" smtClean="0"/>
              <a:t>)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350644"/>
          </a:xfrm>
        </p:spPr>
        <p:txBody>
          <a:bodyPr/>
          <a:lstStyle/>
          <a:p>
            <a:r>
              <a:rPr lang="pt-BR" dirty="0" smtClean="0"/>
              <a:t>Representa a extinção do elemento que é alvo da modelagem</a:t>
            </a:r>
          </a:p>
          <a:p>
            <a:pPr lvl="1"/>
            <a:r>
              <a:rPr lang="pt-BR" dirty="0" smtClean="0"/>
              <a:t>Equivale à destruição de objeto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3786190"/>
            <a:ext cx="699378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Modelagem com estados compostos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890134"/>
            <a:ext cx="3905277" cy="96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200420"/>
            <a:ext cx="8229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Modelagem com estados compostos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3331" y="3500438"/>
            <a:ext cx="8537994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1890134"/>
            <a:ext cx="3905277" cy="96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Estado </a:t>
            </a:r>
            <a:r>
              <a:rPr lang="pt-BR" dirty="0" err="1" smtClean="0"/>
              <a:t>submáquina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Referência a um diagrama de máquina de estados representado em outro diagrama, na forma de um estado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Estado </a:t>
            </a:r>
            <a:r>
              <a:rPr lang="pt-BR" dirty="0" err="1" smtClean="0"/>
              <a:t>submáquina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168" y="2857496"/>
            <a:ext cx="7994844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008714"/>
            <a:ext cx="5455365" cy="3849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857256"/>
          </a:xfrm>
        </p:spPr>
        <p:txBody>
          <a:bodyPr/>
          <a:lstStyle/>
          <a:p>
            <a:r>
              <a:rPr lang="pt-BR" dirty="0" smtClean="0"/>
              <a:t>Estado </a:t>
            </a:r>
            <a:r>
              <a:rPr lang="pt-BR" dirty="0" err="1" smtClean="0"/>
              <a:t>submáquina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480" y="1285860"/>
            <a:ext cx="605584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Modelagem de evolução de estados com paralelismo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63" y="2071678"/>
            <a:ext cx="9029731" cy="376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Diagrama de estados </a:t>
            </a:r>
            <a:r>
              <a:rPr lang="pt-BR" dirty="0" smtClean="0">
                <a:latin typeface="Times New Roman"/>
                <a:cs typeface="Times New Roman"/>
              </a:rPr>
              <a:t>→ modelagem dinâmica de classe</a:t>
            </a:r>
            <a:endParaRPr lang="pt-BR" dirty="0" smtClean="0"/>
          </a:p>
          <a:p>
            <a:pPr lvl="1"/>
            <a:r>
              <a:rPr lang="pt-BR" dirty="0" smtClean="0"/>
              <a:t>Conjunto de situações em que o elemento modelado pode estar envolvido ao longo do período tratado pela modelagem</a:t>
            </a:r>
          </a:p>
          <a:p>
            <a:pPr lvl="1"/>
            <a:r>
              <a:rPr lang="pt-BR" dirty="0" smtClean="0"/>
              <a:t>Percursos possíveis através desse conjunto de situações</a:t>
            </a:r>
          </a:p>
          <a:p>
            <a:r>
              <a:rPr lang="pt-BR" dirty="0" smtClean="0"/>
              <a:t>Elementos sintáticos  do diagrama</a:t>
            </a:r>
          </a:p>
          <a:p>
            <a:pPr lvl="1"/>
            <a:r>
              <a:rPr lang="pt-BR" dirty="0" smtClean="0"/>
              <a:t>Estado</a:t>
            </a:r>
          </a:p>
          <a:p>
            <a:pPr lvl="1"/>
            <a:r>
              <a:rPr lang="pt-BR" dirty="0" smtClean="0"/>
              <a:t>Transição</a:t>
            </a:r>
          </a:p>
          <a:p>
            <a:pPr lvl="1"/>
            <a:r>
              <a:rPr lang="pt-BR" dirty="0" err="1" smtClean="0"/>
              <a:t>Pseudoestados</a:t>
            </a:r>
            <a:endParaRPr lang="pt-BR" dirty="0" smtClean="0"/>
          </a:p>
          <a:p>
            <a:pPr lvl="1"/>
            <a:r>
              <a:rPr lang="pt-BR" dirty="0" smtClean="0"/>
              <a:t>Outros recursos para modelagem com estados compostos e paralelismo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8, </a:t>
            </a:r>
            <a:r>
              <a:rPr lang="pt-BR" i="1" dirty="0" smtClean="0"/>
              <a:t>O diagrama de máquina de estados de UML</a:t>
            </a:r>
            <a:r>
              <a:rPr lang="pt-BR" dirty="0" smtClean="0"/>
              <a:t>, </a:t>
            </a:r>
            <a:r>
              <a:rPr lang="pt-BR" dirty="0" smtClean="0"/>
              <a:t>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a edição de diagrama em alguma ferramenta</a:t>
            </a:r>
          </a:p>
          <a:p>
            <a:pPr lvl="1"/>
            <a:r>
              <a:rPr lang="pt-BR" dirty="0" smtClean="0"/>
              <a:t>Como os diagramas apresentados nos exemplos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Diagrama de máquina de estados 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Voltado a detalhar a existência de uma instância de classe</a:t>
            </a:r>
            <a:r>
              <a:rPr lang="pt-BR" sz="2800" b="1" dirty="0" smtClean="0"/>
              <a:t>*</a:t>
            </a:r>
            <a:endParaRPr lang="pt-BR" b="1" dirty="0" smtClean="0"/>
          </a:p>
          <a:p>
            <a:pPr lvl="1"/>
            <a:r>
              <a:rPr lang="pt-BR" dirty="0" smtClean="0"/>
              <a:t>Modelagem dinâmica de classe</a:t>
            </a:r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lvl="1"/>
            <a:endParaRPr lang="pt-BR" dirty="0" smtClean="0"/>
          </a:p>
          <a:p>
            <a:pPr algn="r">
              <a:buClrTx/>
              <a:buFont typeface="Wingdings 2" pitchFamily="18" charset="2"/>
              <a:buChar char=""/>
            </a:pPr>
            <a:r>
              <a:rPr lang="pt-BR" sz="2000" dirty="0" smtClean="0"/>
              <a:t>Outras possibilidades não serão exploradas nesta aula</a:t>
            </a:r>
            <a:endParaRPr lang="pt-BR" sz="2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© Ricardo Pereira e </a:t>
            </a:r>
            <a:r>
              <a:rPr lang="pt-BR" dirty="0" smtClean="0"/>
              <a:t>Silva</a:t>
            </a:r>
            <a:endParaRPr lang="pt-BR" dirty="0"/>
          </a:p>
        </p:txBody>
      </p:sp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>
          <a:xfrm>
            <a:off x="714348" y="304800"/>
            <a:ext cx="8001056" cy="1695440"/>
          </a:xfrm>
        </p:spPr>
        <p:txBody>
          <a:bodyPr>
            <a:noAutofit/>
          </a:bodyPr>
          <a:lstStyle/>
          <a:p>
            <a:r>
              <a:rPr lang="pt-BR" sz="4000" dirty="0" smtClean="0"/>
              <a:t>Aparência do diagrama de máquina de estados </a:t>
            </a:r>
            <a:endParaRPr lang="pt-BR" sz="4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9029" y="2214581"/>
            <a:ext cx="8073499" cy="4071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© Ricardo Pereira e Silva</a:t>
            </a:r>
            <a:r>
              <a:rPr lang="pt-BR" dirty="0" smtClean="0"/>
              <a:t>, </a:t>
            </a:r>
            <a:endParaRPr lang="pt-BR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Principais elementos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Estado</a:t>
            </a:r>
          </a:p>
          <a:p>
            <a:r>
              <a:rPr lang="pt-BR" dirty="0" smtClean="0"/>
              <a:t>Transição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Genericamente, estado é uma situação na qual um sistema se encontra durante sua operação, durante a qual alguma característica persiste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Estado de objeto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Uma das situações em que um objeto pode se encontrar ao longo de sua existência</a:t>
            </a:r>
          </a:p>
          <a:p>
            <a:r>
              <a:rPr lang="pt-BR" dirty="0" smtClean="0"/>
              <a:t>Definido pelos valores de seus atributos</a:t>
            </a:r>
          </a:p>
          <a:p>
            <a:pPr lvl="1"/>
            <a:r>
              <a:rPr lang="pt-BR" dirty="0" smtClean="0"/>
              <a:t>Apenas atributos relevantes</a:t>
            </a:r>
          </a:p>
          <a:p>
            <a:pPr lvl="2"/>
            <a:r>
              <a:rPr lang="pt-BR" sz="2400" dirty="0" smtClean="0"/>
              <a:t>Ex.: para saber se um carro está em movimento, apenas o valor da velocidade é relevante</a:t>
            </a:r>
            <a:endParaRPr lang="pt-BR" sz="2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estado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7" y="2928934"/>
            <a:ext cx="2250297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67" y="2571744"/>
            <a:ext cx="2143125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Representação de estado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Lacuna sintática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 representação de estado não suporta a especificação dos atributos que definem o estado e os respectivos valores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146</TotalTime>
  <Words>792</Words>
  <Application>Microsoft Office PowerPoint</Application>
  <PresentationFormat>Apresentação na tela (4:3)</PresentationFormat>
  <Paragraphs>132</Paragraphs>
  <Slides>29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29</vt:i4>
      </vt:variant>
    </vt:vector>
  </HeadingPairs>
  <TitlesOfParts>
    <vt:vector size="30" baseType="lpstr">
      <vt:lpstr>Fluxo</vt:lpstr>
      <vt:lpstr>Diagrama de máquina de estados</vt:lpstr>
      <vt:lpstr>Objetivo</vt:lpstr>
      <vt:lpstr>Diagrama de máquina de estados </vt:lpstr>
      <vt:lpstr>Aparência do diagrama de máquina de estados </vt:lpstr>
      <vt:lpstr>Principais elementos</vt:lpstr>
      <vt:lpstr>Estado</vt:lpstr>
      <vt:lpstr>Estado de objeto</vt:lpstr>
      <vt:lpstr>Representação de estado</vt:lpstr>
      <vt:lpstr>Representação de estado</vt:lpstr>
      <vt:lpstr>Estado final e pseudoestado inicial</vt:lpstr>
      <vt:lpstr>Estado final e pseudoestado inicial</vt:lpstr>
      <vt:lpstr>Representação de estado final e pseudoestado inicial</vt:lpstr>
      <vt:lpstr>Funcionalidades associadas a estado</vt:lpstr>
      <vt:lpstr>Transição de estado</vt:lpstr>
      <vt:lpstr>Representação de transição de estado</vt:lpstr>
      <vt:lpstr>Rótulo de transição</vt:lpstr>
      <vt:lpstr>Exemplo – transições com guarda</vt:lpstr>
      <vt:lpstr>Ação, envio e recebimento de sinal em transições de estado</vt:lpstr>
      <vt:lpstr>Pseudoestado escolha (choice) </vt:lpstr>
      <vt:lpstr>Pseudoestado escolha (choice) </vt:lpstr>
      <vt:lpstr>Pseudoestado término (terminate) </vt:lpstr>
      <vt:lpstr>Modelagem com estados compostos</vt:lpstr>
      <vt:lpstr>Modelagem com estados compostos</vt:lpstr>
      <vt:lpstr>Estado submáquina</vt:lpstr>
      <vt:lpstr>Estado submáquina</vt:lpstr>
      <vt:lpstr>Estado submáquina</vt:lpstr>
      <vt:lpstr>Modelagem de evolução de estados com paralelismo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27</cp:revision>
  <dcterms:created xsi:type="dcterms:W3CDTF">2009-09-16T15:02:40Z</dcterms:created>
  <dcterms:modified xsi:type="dcterms:W3CDTF">2009-11-04T13:32:35Z</dcterms:modified>
</cp:coreProperties>
</file>