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7"/>
  </p:notesMasterIdLst>
  <p:sldIdLst>
    <p:sldId id="258" r:id="rId2"/>
    <p:sldId id="259" r:id="rId3"/>
    <p:sldId id="257" r:id="rId4"/>
    <p:sldId id="266" r:id="rId5"/>
    <p:sldId id="267" r:id="rId6"/>
    <p:sldId id="268" r:id="rId7"/>
    <p:sldId id="269" r:id="rId8"/>
    <p:sldId id="270" r:id="rId9"/>
    <p:sldId id="271" r:id="rId10"/>
    <p:sldId id="262" r:id="rId11"/>
    <p:sldId id="272" r:id="rId12"/>
    <p:sldId id="273" r:id="rId13"/>
    <p:sldId id="274" r:id="rId14"/>
    <p:sldId id="275" r:id="rId15"/>
    <p:sldId id="276" r:id="rId16"/>
    <p:sldId id="293" r:id="rId17"/>
    <p:sldId id="277" r:id="rId18"/>
    <p:sldId id="278" r:id="rId19"/>
    <p:sldId id="294" r:id="rId20"/>
    <p:sldId id="295" r:id="rId21"/>
    <p:sldId id="279" r:id="rId22"/>
    <p:sldId id="297" r:id="rId23"/>
    <p:sldId id="296" r:id="rId24"/>
    <p:sldId id="281" r:id="rId25"/>
    <p:sldId id="282" r:id="rId26"/>
    <p:sldId id="283" r:id="rId27"/>
    <p:sldId id="284" r:id="rId28"/>
    <p:sldId id="285" r:id="rId29"/>
    <p:sldId id="298" r:id="rId30"/>
    <p:sldId id="299" r:id="rId31"/>
    <p:sldId id="286" r:id="rId32"/>
    <p:sldId id="300" r:id="rId33"/>
    <p:sldId id="305" r:id="rId34"/>
    <p:sldId id="301" r:id="rId35"/>
    <p:sldId id="306" r:id="rId36"/>
    <p:sldId id="302" r:id="rId37"/>
    <p:sldId id="307" r:id="rId38"/>
    <p:sldId id="303" r:id="rId39"/>
    <p:sldId id="308" r:id="rId40"/>
    <p:sldId id="304" r:id="rId41"/>
    <p:sldId id="287" r:id="rId42"/>
    <p:sldId id="288" r:id="rId43"/>
    <p:sldId id="289" r:id="rId44"/>
    <p:sldId id="291" r:id="rId45"/>
    <p:sldId id="292" r:id="rId46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06" autoAdjust="0"/>
    <p:restoredTop sz="94660"/>
  </p:normalViewPr>
  <p:slideViewPr>
    <p:cSldViewPr>
      <p:cViewPr varScale="1">
        <p:scale>
          <a:sx n="88" d="100"/>
          <a:sy n="88" d="100"/>
        </p:scale>
        <p:origin x="-1050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9A7246-3C36-4CF3-9D04-F7E10F9B768F}" type="datetimeFigureOut">
              <a:rPr lang="pt-BR" smtClean="0"/>
              <a:pPr/>
              <a:t>04/11/2009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ED16BF-9D7B-47B4-B57B-C8C9C5B0F82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Aula baseada no capítulo 7, </a:t>
            </a:r>
            <a:r>
              <a:rPr lang="pt-BR" i="1" dirty="0" smtClean="0"/>
              <a:t>“</a:t>
            </a:r>
            <a:r>
              <a:rPr lang="pt-BR" sz="1200" i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os diagramas de UML para modelagem de interação de objetos – diagrama de seqüência e diagrama de comunicação”</a:t>
            </a:r>
            <a:r>
              <a:rPr lang="pt-BR" dirty="0" smtClean="0"/>
              <a:t>, do livro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SILVA, Ricardo P. e. </a:t>
            </a:r>
            <a:r>
              <a:rPr lang="pt-BR" b="1" dirty="0" smtClean="0"/>
              <a:t>UML 2 em modelagem orientada a objetos</a:t>
            </a:r>
            <a:r>
              <a:rPr lang="pt-BR" dirty="0" smtClean="0"/>
              <a:t>. Florianópolis, SC: Visual Books, 2007. 232p.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1</a:t>
            </a:fld>
            <a:endParaRPr lang="pt-B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 capítulo 7, seção 7.5.4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28</a:t>
            </a:fld>
            <a:endParaRPr lang="pt-B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 capítulo 7, seção 7.5.5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41</a:t>
            </a:fld>
            <a:endParaRPr lang="pt-B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smtClean="0"/>
              <a:t>Ver capítulo 7, seção 7.6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42</a:t>
            </a:fld>
            <a:endParaRPr lang="pt-B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Ver capítulo 7, seção 7.1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4</a:t>
            </a:fld>
            <a:endParaRPr lang="pt-B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 capítulo 7, seção 7.2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11</a:t>
            </a:fld>
            <a:endParaRPr lang="pt-B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 capítulo 7, seção 7.3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12</a:t>
            </a:fld>
            <a:endParaRPr lang="pt-B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 capítulo 7, seção 7.4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17</a:t>
            </a:fld>
            <a:endParaRPr lang="pt-B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 capítulo 7, seção 7.5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22</a:t>
            </a:fld>
            <a:endParaRPr lang="pt-B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 capítulo 7, seção 7.5.1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24</a:t>
            </a:fld>
            <a:endParaRPr lang="pt-B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 capítulo 7, seção 7.5.2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26</a:t>
            </a:fld>
            <a:endParaRPr lang="pt-B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 capítulo 7, seção 7.5.3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27</a:t>
            </a:fld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30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875BF-D383-462F-A114-DC611053884C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19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27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D3216-C125-4F6E-B047-5FFFB94B9002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9DB6B-BD14-4333-917E-169BC12A58F3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53AA3-0E3D-418C-A30B-419526A9B164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6715140" y="6357958"/>
            <a:ext cx="1995478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D2ECE-4E55-4CE3-AECA-23A8A63BD7DE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C2D1A-5F01-478B-8856-CC9EB1360CAB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3D927-ADC1-4C2A-BBB2-3A51D4D19AC6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91034-1D69-44B1-96F3-27BEF7BED5D1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BED94-53EB-4C2E-80D3-777680F84C22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1EB15-D5C3-4A9D-BF49-89C55C66CE80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Único Canto Aparado e Arredondado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ângulo retângulo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DC224-6A85-48FD-AD48-618D27D1DF2A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10" name="Forma liv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a liv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a livre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0" name="Espaço Reservado para Texto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210FAE8-80C0-4258-A57C-77359C4C40C0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  <p:grpSp>
        <p:nvGrpSpPr>
          <p:cNvPr id="2" name="Grupo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a liv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a liv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USUARIO\Documents\novo%20curso%20de%20modelagem%20oo%20-%202009\auxiliares\objetos%20interagindo%20em%20quadrinhos\quadrinhos.wmv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Diagramas de </a:t>
            </a:r>
            <a:r>
              <a:rPr lang="pt-BR" dirty="0" err="1" smtClean="0"/>
              <a:t>sequência</a:t>
            </a:r>
            <a:r>
              <a:rPr lang="pt-BR" sz="6000" dirty="0" smtClean="0"/>
              <a:t> </a:t>
            </a:r>
            <a:r>
              <a:rPr lang="pt-BR" dirty="0" smtClean="0"/>
              <a:t>e de comunicação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71472" y="5286388"/>
            <a:ext cx="7854696" cy="837756"/>
          </a:xfrm>
        </p:spPr>
        <p:txBody>
          <a:bodyPr>
            <a:normAutofit fontScale="92500" lnSpcReduction="10000"/>
          </a:bodyPr>
          <a:lstStyle/>
          <a:p>
            <a:r>
              <a:rPr lang="pt-BR" dirty="0" smtClean="0"/>
              <a:t>© Ricardo Pereira e Silva</a:t>
            </a:r>
          </a:p>
          <a:p>
            <a:r>
              <a:rPr lang="pt-BR" dirty="0" smtClean="0"/>
              <a:t>www.inf.ufsc.br/ricardo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© Ricardo Pereira e Silva</a:t>
            </a:r>
            <a:r>
              <a:rPr lang="pt-BR" dirty="0" smtClean="0"/>
              <a:t>, </a:t>
            </a:r>
            <a:endParaRPr lang="pt-BR" dirty="0"/>
          </a:p>
        </p:txBody>
      </p:sp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/>
              <a:t>Principais </a:t>
            </a:r>
            <a:r>
              <a:rPr lang="pt-BR" sz="4000" dirty="0" smtClean="0"/>
              <a:t>elementos dos dois tipos de diagrama</a:t>
            </a:r>
            <a:endParaRPr lang="pt-BR" sz="4000" dirty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dirty="0" smtClean="0"/>
              <a:t>Objeto</a:t>
            </a:r>
            <a:endParaRPr lang="pt-BR" dirty="0"/>
          </a:p>
          <a:p>
            <a:r>
              <a:rPr lang="pt-BR" dirty="0" smtClean="0"/>
              <a:t>Mensagem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Objeto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70" y="2714620"/>
            <a:ext cx="4355255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Mensagem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4414" y="2857496"/>
            <a:ext cx="6523417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400" dirty="0" smtClean="0"/>
              <a:t>Sintaxe do identificador de mensagem</a:t>
            </a:r>
            <a:endParaRPr lang="pt-BR" sz="44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428868"/>
            <a:ext cx="8229600" cy="3895732"/>
          </a:xfrm>
        </p:spPr>
        <p:txBody>
          <a:bodyPr/>
          <a:lstStyle/>
          <a:p>
            <a:pPr>
              <a:buNone/>
            </a:pPr>
            <a:r>
              <a:rPr lang="pt-BR" i="1" dirty="0" smtClean="0"/>
              <a:t>[&lt;</a:t>
            </a:r>
            <a:r>
              <a:rPr lang="pt-BR" b="1" i="1" dirty="0" smtClean="0"/>
              <a:t>recebedor</a:t>
            </a:r>
            <a:r>
              <a:rPr lang="pt-BR" i="1" dirty="0" smtClean="0"/>
              <a:t>&gt; ‘=’] &lt;</a:t>
            </a:r>
            <a:r>
              <a:rPr lang="pt-BR" b="1" i="1" dirty="0" err="1" smtClean="0"/>
              <a:t>nomeMetodo</a:t>
            </a:r>
            <a:r>
              <a:rPr lang="pt-BR" i="1" dirty="0" smtClean="0"/>
              <a:t>&gt; [‘(‘ [&lt;</a:t>
            </a:r>
            <a:r>
              <a:rPr lang="pt-BR" b="1" i="1" dirty="0" smtClean="0"/>
              <a:t>argumento</a:t>
            </a:r>
            <a:r>
              <a:rPr lang="pt-BR" i="1" dirty="0" smtClean="0"/>
              <a:t>&gt; </a:t>
            </a:r>
          </a:p>
          <a:p>
            <a:pPr>
              <a:buNone/>
            </a:pPr>
            <a:r>
              <a:rPr lang="pt-BR" i="1" dirty="0" smtClean="0"/>
              <a:t>[‘,’&lt;</a:t>
            </a:r>
            <a:r>
              <a:rPr lang="pt-BR" b="1" i="1" dirty="0" smtClean="0"/>
              <a:t>argumento</a:t>
            </a:r>
            <a:r>
              <a:rPr lang="pt-BR" i="1" dirty="0" smtClean="0"/>
              <a:t>&gt;]* ‘)’] [‘:’ &lt;</a:t>
            </a:r>
            <a:r>
              <a:rPr lang="pt-BR" b="1" i="1" dirty="0" smtClean="0"/>
              <a:t>retorno</a:t>
            </a:r>
            <a:r>
              <a:rPr lang="pt-BR" i="1" dirty="0" smtClean="0"/>
              <a:t>&gt;]</a:t>
            </a:r>
            <a:endParaRPr lang="pt-BR" dirty="0" smtClean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Tipos de mensagem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94916" y="2500306"/>
            <a:ext cx="7120422" cy="2664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Mensagem achada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1064892"/>
          </a:xfrm>
        </p:spPr>
        <p:txBody>
          <a:bodyPr/>
          <a:lstStyle/>
          <a:p>
            <a:r>
              <a:rPr lang="pt-BR" dirty="0" smtClean="0"/>
              <a:t>Remetente indefinido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3143248"/>
            <a:ext cx="4845515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Mensagem perdida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1064892"/>
          </a:xfrm>
        </p:spPr>
        <p:txBody>
          <a:bodyPr/>
          <a:lstStyle/>
          <a:p>
            <a:r>
              <a:rPr lang="pt-BR" dirty="0" smtClean="0"/>
              <a:t>Destinatário indefinido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3071810"/>
            <a:ext cx="4843757" cy="833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Um primeiro exemplo de modelagem de interação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pt-BR" dirty="0" smtClean="0"/>
              <a:t>Procedimento de lance</a:t>
            </a:r>
          </a:p>
          <a:p>
            <a:pPr lvl="1"/>
            <a:r>
              <a:rPr lang="pt-BR" i="1" dirty="0" smtClean="0"/>
              <a:t>Posição recebe </a:t>
            </a:r>
            <a:r>
              <a:rPr lang="pt-BR" i="1" dirty="0" err="1" smtClean="0"/>
              <a:t>click</a:t>
            </a:r>
            <a:r>
              <a:rPr lang="pt-BR" i="1" dirty="0" smtClean="0"/>
              <a:t> de mouse </a:t>
            </a:r>
            <a:r>
              <a:rPr lang="pt-BR" i="1" dirty="0" smtClean="0">
                <a:latin typeface="Times New Roman"/>
                <a:cs typeface="Times New Roman"/>
              </a:rPr>
              <a:t>→ </a:t>
            </a:r>
            <a:r>
              <a:rPr lang="pt-BR" i="1" dirty="0" smtClean="0"/>
              <a:t>tabuleiro verifica se partida em andamento </a:t>
            </a:r>
          </a:p>
          <a:p>
            <a:pPr lvl="2"/>
            <a:r>
              <a:rPr lang="pt-BR" i="1" dirty="0" smtClean="0"/>
              <a:t>Senão, ação indevida</a:t>
            </a:r>
            <a:endParaRPr lang="pt-BR" sz="3500" dirty="0" smtClean="0"/>
          </a:p>
          <a:p>
            <a:pPr lvl="1"/>
            <a:r>
              <a:rPr lang="pt-BR" i="1" dirty="0" smtClean="0"/>
              <a:t>Partida em andamento </a:t>
            </a:r>
            <a:r>
              <a:rPr lang="pt-BR" i="1" dirty="0" smtClean="0">
                <a:latin typeface="Times New Roman"/>
                <a:cs typeface="Times New Roman"/>
              </a:rPr>
              <a:t>→ </a:t>
            </a:r>
            <a:r>
              <a:rPr lang="pt-BR" i="1" dirty="0" smtClean="0"/>
              <a:t>tabuleiro verifica se posição ocupada</a:t>
            </a:r>
          </a:p>
          <a:p>
            <a:pPr lvl="2"/>
            <a:r>
              <a:rPr lang="pt-BR" i="1" dirty="0" smtClean="0"/>
              <a:t>Se estiver, lance irregular</a:t>
            </a:r>
            <a:endParaRPr lang="pt-BR" sz="3500" dirty="0" smtClean="0"/>
          </a:p>
          <a:p>
            <a:pPr lvl="1"/>
            <a:r>
              <a:rPr lang="pt-BR" i="1" dirty="0" smtClean="0"/>
              <a:t>Partida em andamento e posição desocupada </a:t>
            </a:r>
            <a:r>
              <a:rPr lang="pt-BR" i="1" dirty="0" smtClean="0">
                <a:latin typeface="Times New Roman"/>
                <a:cs typeface="Times New Roman"/>
              </a:rPr>
              <a:t>→ </a:t>
            </a:r>
            <a:r>
              <a:rPr lang="pt-BR" i="1" dirty="0" smtClean="0"/>
              <a:t>tabuleiro invoca </a:t>
            </a:r>
            <a:r>
              <a:rPr lang="pt-BR" i="1" dirty="0" err="1" smtClean="0"/>
              <a:t>alocarPeao</a:t>
            </a:r>
            <a:endParaRPr lang="pt-BR" sz="3800" dirty="0" smtClean="0"/>
          </a:p>
          <a:p>
            <a:pPr lvl="1"/>
            <a:r>
              <a:rPr lang="pt-BR" i="1" dirty="0" smtClean="0"/>
              <a:t>Na execução de </a:t>
            </a:r>
            <a:r>
              <a:rPr lang="pt-BR" i="1" dirty="0" err="1" smtClean="0"/>
              <a:t>alocarPeao</a:t>
            </a:r>
            <a:r>
              <a:rPr lang="pt-BR" i="1" dirty="0" smtClean="0"/>
              <a:t>, tabuleiro invoca de jogador </a:t>
            </a:r>
            <a:r>
              <a:rPr lang="pt-BR" i="1" dirty="0" err="1" smtClean="0"/>
              <a:t>informarDaVez</a:t>
            </a:r>
            <a:r>
              <a:rPr lang="pt-BR" i="1" dirty="0" smtClean="0"/>
              <a:t>;</a:t>
            </a:r>
            <a:endParaRPr lang="pt-BR" sz="3800" dirty="0" smtClean="0"/>
          </a:p>
          <a:p>
            <a:pPr lvl="1"/>
            <a:r>
              <a:rPr lang="pt-BR" i="1" dirty="0" smtClean="0"/>
              <a:t>Identificado o jogador da vez </a:t>
            </a:r>
            <a:r>
              <a:rPr lang="pt-BR" i="1" dirty="0" smtClean="0">
                <a:latin typeface="Times New Roman"/>
                <a:cs typeface="Times New Roman"/>
              </a:rPr>
              <a:t>→ </a:t>
            </a:r>
            <a:r>
              <a:rPr lang="pt-BR" i="1" dirty="0" smtClean="0"/>
              <a:t>tabuleiro invoca </a:t>
            </a:r>
            <a:r>
              <a:rPr lang="pt-BR" i="1" dirty="0" err="1" smtClean="0"/>
              <a:t>alocarPeao</a:t>
            </a:r>
            <a:r>
              <a:rPr lang="pt-BR" i="1" dirty="0" smtClean="0"/>
              <a:t> da posição, passando o jogador da vez como argumento;</a:t>
            </a:r>
            <a:endParaRPr lang="pt-BR" sz="3800" dirty="0" smtClean="0"/>
          </a:p>
          <a:p>
            <a:pPr lvl="1"/>
            <a:r>
              <a:rPr lang="pt-BR" i="1" dirty="0" smtClean="0"/>
              <a:t>Alocado o peão </a:t>
            </a:r>
            <a:r>
              <a:rPr lang="pt-BR" i="1" dirty="0" smtClean="0">
                <a:latin typeface="Times New Roman"/>
                <a:cs typeface="Times New Roman"/>
              </a:rPr>
              <a:t>→ </a:t>
            </a:r>
            <a:r>
              <a:rPr lang="pt-BR" i="1" dirty="0" smtClean="0"/>
              <a:t>tabuleiro invoca </a:t>
            </a:r>
            <a:r>
              <a:rPr lang="pt-BR" i="1" dirty="0" err="1" smtClean="0"/>
              <a:t>avaliarVencedor</a:t>
            </a:r>
            <a:r>
              <a:rPr lang="pt-BR" i="1" dirty="0" smtClean="0"/>
              <a:t> para verificar se o jogador da vez ocupa três posições adjacentes, alinhadas</a:t>
            </a:r>
            <a:endParaRPr lang="pt-BR" sz="3800" dirty="0" smtClean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Modelagem do exemplo com diagrama de </a:t>
            </a:r>
            <a:r>
              <a:rPr lang="pt-BR" sz="4000" dirty="0" err="1" smtClean="0"/>
              <a:t>sequência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099" y="1857364"/>
            <a:ext cx="7203263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Modelagem do exemplo com diagrama de comunicação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747" y="1928802"/>
            <a:ext cx="8138301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Objetivo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Apresentar os diagramas de </a:t>
            </a:r>
            <a:r>
              <a:rPr lang="pt-BR" dirty="0" err="1" smtClean="0"/>
              <a:t>sequência</a:t>
            </a:r>
            <a:r>
              <a:rPr lang="pt-BR" dirty="0" smtClean="0"/>
              <a:t> e de comunicação de UML</a:t>
            </a:r>
          </a:p>
          <a:p>
            <a:pPr lvl="1"/>
            <a:r>
              <a:rPr lang="pt-BR" dirty="0" smtClean="0"/>
              <a:t>Seus elementos sintáticos</a:t>
            </a:r>
          </a:p>
          <a:p>
            <a:pPr lvl="1"/>
            <a:r>
              <a:rPr lang="pt-BR" dirty="0" smtClean="0"/>
              <a:t>Sua finalidade em um processo de modelagem</a:t>
            </a:r>
          </a:p>
          <a:p>
            <a:pPr lvl="2"/>
            <a:r>
              <a:rPr lang="pt-BR" dirty="0" smtClean="0"/>
              <a:t>Especificamente, para refinamento de casos de uso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Comentários sobre o exemplo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Diagrama de </a:t>
            </a:r>
            <a:r>
              <a:rPr lang="pt-BR" dirty="0" err="1" smtClean="0"/>
              <a:t>sequência</a:t>
            </a:r>
            <a:r>
              <a:rPr lang="pt-BR" dirty="0" smtClean="0"/>
              <a:t> </a:t>
            </a:r>
          </a:p>
          <a:p>
            <a:pPr lvl="1"/>
            <a:r>
              <a:rPr lang="pt-BR" dirty="0" smtClean="0"/>
              <a:t>Ênfase à ordem das mensagens (de cima para baixo)</a:t>
            </a:r>
          </a:p>
          <a:p>
            <a:pPr lvl="1"/>
            <a:r>
              <a:rPr lang="pt-BR" dirty="0" smtClean="0"/>
              <a:t>Ligação entre objetos em segundo plano</a:t>
            </a:r>
          </a:p>
          <a:p>
            <a:r>
              <a:rPr lang="pt-BR" dirty="0" smtClean="0"/>
              <a:t>Diagrama de comunicação</a:t>
            </a:r>
          </a:p>
          <a:p>
            <a:pPr lvl="1"/>
            <a:r>
              <a:rPr lang="pt-BR" dirty="0" smtClean="0"/>
              <a:t>Ênfase à ligação entre objetos</a:t>
            </a:r>
          </a:p>
          <a:p>
            <a:pPr lvl="1"/>
            <a:r>
              <a:rPr lang="pt-BR" dirty="0" smtClean="0"/>
              <a:t>Ordem em segundo plano (números)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Comentários sobre o exemplo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Os dois diagramas modelam a mesma situação descrita</a:t>
            </a:r>
          </a:p>
          <a:p>
            <a:r>
              <a:rPr lang="pt-BR" dirty="0" smtClean="0"/>
              <a:t>Diagramas semanticamente equivalentes</a:t>
            </a:r>
          </a:p>
          <a:p>
            <a:r>
              <a:rPr lang="pt-BR" dirty="0" smtClean="0"/>
              <a:t>Diagramas limitados à modelagem do “cenário principal”</a:t>
            </a:r>
          </a:p>
          <a:p>
            <a:pPr lvl="1"/>
            <a:r>
              <a:rPr lang="pt-BR" dirty="0" smtClean="0"/>
              <a:t>E se a partida não estiver em andamento ou a posição ocupada?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Diagrama de </a:t>
            </a:r>
            <a:r>
              <a:rPr lang="pt-BR" dirty="0" err="1" smtClean="0"/>
              <a:t>sequência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O diagrama de </a:t>
            </a:r>
            <a:r>
              <a:rPr lang="pt-BR" dirty="0" err="1" smtClean="0"/>
              <a:t>sequência</a:t>
            </a:r>
            <a:r>
              <a:rPr lang="pt-BR" dirty="0" smtClean="0"/>
              <a:t> possui um conjunto de elementos sintáticos próprios</a:t>
            </a:r>
          </a:p>
          <a:p>
            <a:pPr lvl="1"/>
            <a:r>
              <a:rPr lang="pt-BR" dirty="0" smtClean="0"/>
              <a:t>Elementos sintáticos associados a objeto e mensagem</a:t>
            </a:r>
          </a:p>
          <a:p>
            <a:pPr lvl="1"/>
            <a:r>
              <a:rPr lang="pt-BR" dirty="0" smtClean="0"/>
              <a:t>Fragmento combinado </a:t>
            </a:r>
          </a:p>
          <a:p>
            <a:pPr lvl="2"/>
            <a:r>
              <a:rPr lang="pt-BR" sz="2400" dirty="0" smtClean="0"/>
              <a:t>Sem equivalente no diagrama de comunicação</a:t>
            </a:r>
          </a:p>
          <a:p>
            <a:pPr lvl="1"/>
            <a:r>
              <a:rPr lang="pt-BR" dirty="0" smtClean="0"/>
              <a:t>Referência a outro diagrama</a:t>
            </a:r>
          </a:p>
          <a:p>
            <a:pPr lvl="2"/>
            <a:r>
              <a:rPr lang="pt-BR" sz="2400" dirty="0" smtClean="0"/>
              <a:t>Sem equivalente no diagrama de comunicação</a:t>
            </a:r>
          </a:p>
          <a:p>
            <a:pPr lvl="1"/>
            <a:r>
              <a:rPr lang="pt-BR" dirty="0" smtClean="0"/>
              <a:t>Etc.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/>
              <a:t>© Ricardo Pereira e </a:t>
            </a:r>
            <a:r>
              <a:rPr lang="pt-BR" dirty="0" smtClean="0"/>
              <a:t>Silva</a:t>
            </a:r>
            <a:r>
              <a:rPr lang="pt-BR" sz="1400" dirty="0" smtClean="0"/>
              <a:t> </a:t>
            </a:r>
            <a:endParaRPr lang="pt-BR" sz="1400" dirty="0"/>
          </a:p>
        </p:txBody>
      </p:sp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dirty="0" smtClean="0"/>
              <a:t>Representação de objeto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743200" y="2057400"/>
            <a:ext cx="5867400" cy="4114800"/>
          </a:xfrm>
        </p:spPr>
        <p:txBody>
          <a:bodyPr/>
          <a:lstStyle/>
          <a:p>
            <a:r>
              <a:rPr lang="pt-BR" dirty="0" smtClean="0"/>
              <a:t>Linha de existência (</a:t>
            </a:r>
            <a:r>
              <a:rPr lang="pt-BR" i="1" dirty="0" err="1" smtClean="0"/>
              <a:t>lifeline</a:t>
            </a:r>
            <a:r>
              <a:rPr lang="pt-BR" dirty="0" smtClean="0"/>
              <a:t>)</a:t>
            </a:r>
          </a:p>
          <a:p>
            <a:pPr lvl="1"/>
            <a:r>
              <a:rPr lang="pt-BR" dirty="0" smtClean="0"/>
              <a:t>Ocupa </a:t>
            </a:r>
            <a:r>
              <a:rPr lang="pt-BR" dirty="0"/>
              <a:t>o espaço vertical do diagrama, se existe ao longo da situação modelada</a:t>
            </a:r>
          </a:p>
          <a:p>
            <a:pPr lvl="1"/>
            <a:r>
              <a:rPr lang="pt-BR" dirty="0"/>
              <a:t>Criação ou destruição </a:t>
            </a:r>
            <a:r>
              <a:rPr lang="pt-BR" dirty="0">
                <a:sym typeface="Symbol" pitchFamily="18" charset="2"/>
              </a:rPr>
              <a:t> parte do espaço vertical</a:t>
            </a:r>
            <a:endParaRPr lang="pt-BR" dirty="0"/>
          </a:p>
        </p:txBody>
      </p:sp>
      <p:graphicFrame>
        <p:nvGraphicFramePr>
          <p:cNvPr id="32772" name="Object 4"/>
          <p:cNvGraphicFramePr>
            <a:graphicFrameLocks noChangeAspect="1"/>
          </p:cNvGraphicFramePr>
          <p:nvPr/>
        </p:nvGraphicFramePr>
        <p:xfrm>
          <a:off x="762000" y="2057400"/>
          <a:ext cx="1881188" cy="4114800"/>
        </p:xfrm>
        <a:graphic>
          <a:graphicData uri="http://schemas.openxmlformats.org/presentationml/2006/ole">
            <p:oleObj spid="_x0000_s10242" name="Imagem de bitmap" r:id="rId3" imgW="1019048" imgH="2228571" progId="PBrush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Ocorrência de execução de método e sobreposição de execução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08" y="1854570"/>
            <a:ext cx="4820451" cy="4631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Restrição temporal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7433" y="2357430"/>
            <a:ext cx="6977179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Criação e destruição de objeto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1857364"/>
            <a:ext cx="6380296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Retorno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794" y="2500306"/>
            <a:ext cx="5072098" cy="2424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Fragmento combinado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err="1" smtClean="0"/>
              <a:t>Subdiagrama</a:t>
            </a:r>
            <a:r>
              <a:rPr lang="pt-BR" dirty="0" smtClean="0"/>
              <a:t> contido de um diagrama de </a:t>
            </a:r>
            <a:r>
              <a:rPr lang="pt-BR" dirty="0" err="1" smtClean="0"/>
              <a:t>sequência</a:t>
            </a:r>
            <a:endParaRPr lang="pt-BR" dirty="0" smtClean="0"/>
          </a:p>
          <a:p>
            <a:r>
              <a:rPr lang="pt-BR" dirty="0" smtClean="0"/>
              <a:t>Espécie de invólucro voltado a conter uma fração das mensagens do diagrama</a:t>
            </a:r>
          </a:p>
          <a:p>
            <a:r>
              <a:rPr lang="pt-BR" dirty="0" smtClean="0"/>
              <a:t>Característica semântica adicional às mensagens contidas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928694"/>
          </a:xfrm>
        </p:spPr>
        <p:txBody>
          <a:bodyPr>
            <a:normAutofit/>
          </a:bodyPr>
          <a:lstStyle/>
          <a:p>
            <a:r>
              <a:rPr lang="pt-BR" dirty="0" smtClean="0"/>
              <a:t>Fragmento combinado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099" y="1571612"/>
            <a:ext cx="7308459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Finalidade dos diagramas de </a:t>
            </a:r>
            <a:r>
              <a:rPr lang="pt-BR" sz="4000" dirty="0" err="1" smtClean="0"/>
              <a:t>sequência</a:t>
            </a:r>
            <a:r>
              <a:rPr lang="pt-BR" sz="4000" dirty="0" smtClean="0"/>
              <a:t> e de comunicação</a:t>
            </a:r>
            <a:endParaRPr lang="pt-BR" sz="36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Modelar objetos interagindo por meio de trocas de mensagem</a:t>
            </a:r>
          </a:p>
          <a:p>
            <a:pPr lvl="1"/>
            <a:r>
              <a:rPr lang="pt-BR" dirty="0" smtClean="0"/>
              <a:t>Modelagem de comportamento de programa em tempo de execução</a:t>
            </a:r>
          </a:p>
          <a:p>
            <a:pPr lvl="1"/>
            <a:r>
              <a:rPr lang="pt-BR" dirty="0" smtClean="0"/>
              <a:t>Útil para o detalhamento de casos de uso</a:t>
            </a:r>
          </a:p>
          <a:p>
            <a:pPr lvl="2"/>
            <a:r>
              <a:rPr lang="pt-BR" sz="2400" dirty="0" smtClean="0"/>
              <a:t>Caso de uso</a:t>
            </a:r>
          </a:p>
          <a:p>
            <a:pPr lvl="3"/>
            <a:r>
              <a:rPr lang="pt-BR" sz="2200" u="sng" dirty="0" smtClean="0"/>
              <a:t>O que</a:t>
            </a:r>
            <a:r>
              <a:rPr lang="pt-BR" sz="2200" dirty="0" smtClean="0"/>
              <a:t> o software faz, alto nível de abstração</a:t>
            </a:r>
          </a:p>
          <a:p>
            <a:pPr lvl="2"/>
            <a:r>
              <a:rPr lang="pt-BR" sz="2400" dirty="0" smtClean="0"/>
              <a:t>Diagramas de </a:t>
            </a:r>
            <a:r>
              <a:rPr lang="pt-BR" sz="2400" dirty="0" err="1" smtClean="0"/>
              <a:t>sequência</a:t>
            </a:r>
            <a:r>
              <a:rPr lang="pt-BR" sz="2400" dirty="0" smtClean="0"/>
              <a:t> e de comunicação</a:t>
            </a:r>
          </a:p>
          <a:p>
            <a:pPr lvl="3"/>
            <a:r>
              <a:rPr lang="pt-BR" sz="2200" dirty="0" smtClean="0"/>
              <a:t>Detalhamento de </a:t>
            </a:r>
            <a:r>
              <a:rPr lang="pt-BR" sz="2200" u="sng" dirty="0" smtClean="0"/>
              <a:t>como</a:t>
            </a:r>
            <a:r>
              <a:rPr lang="pt-BR" sz="2200" dirty="0" smtClean="0"/>
              <a:t> o caso de uso é executado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Fragmento combinado – principais </a:t>
            </a:r>
            <a:r>
              <a:rPr lang="pt-BR" sz="4000" dirty="0" err="1" smtClean="0"/>
              <a:t>operandos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Operador opção (representado por </a:t>
            </a:r>
            <a:r>
              <a:rPr lang="pt-BR" b="1" i="1" dirty="0" err="1" smtClean="0"/>
              <a:t>opt</a:t>
            </a:r>
            <a:r>
              <a:rPr lang="pt-BR" dirty="0" smtClean="0"/>
              <a:t>)</a:t>
            </a:r>
          </a:p>
          <a:p>
            <a:r>
              <a:rPr lang="pt-BR" dirty="0" smtClean="0"/>
              <a:t>Operador alternativas (representado por </a:t>
            </a:r>
            <a:r>
              <a:rPr lang="pt-BR" b="1" i="1" dirty="0" err="1" smtClean="0"/>
              <a:t>alt</a:t>
            </a:r>
            <a:r>
              <a:rPr lang="pt-BR" dirty="0" smtClean="0"/>
              <a:t>)</a:t>
            </a:r>
          </a:p>
          <a:p>
            <a:r>
              <a:rPr lang="pt-BR" dirty="0" smtClean="0"/>
              <a:t>Operador laço (representado por </a:t>
            </a:r>
            <a:r>
              <a:rPr lang="pt-BR" b="1" i="1" dirty="0" smtClean="0"/>
              <a:t>loop</a:t>
            </a:r>
            <a:r>
              <a:rPr lang="pt-BR" dirty="0" smtClean="0"/>
              <a:t>)</a:t>
            </a:r>
          </a:p>
          <a:p>
            <a:r>
              <a:rPr lang="pt-BR" dirty="0" smtClean="0"/>
              <a:t>Operador paralelo (representado por </a:t>
            </a:r>
            <a:r>
              <a:rPr lang="pt-BR" b="1" i="1" dirty="0" smtClean="0"/>
              <a:t>par</a:t>
            </a:r>
            <a:r>
              <a:rPr lang="pt-BR" dirty="0" smtClean="0"/>
              <a:t>)</a:t>
            </a:r>
          </a:p>
          <a:p>
            <a:r>
              <a:rPr lang="pt-BR" dirty="0" smtClean="0"/>
              <a:t>Operador </a:t>
            </a:r>
            <a:r>
              <a:rPr lang="pt-BR" dirty="0" err="1" smtClean="0"/>
              <a:t>sequenciamento</a:t>
            </a:r>
            <a:r>
              <a:rPr lang="pt-BR" dirty="0" smtClean="0"/>
              <a:t> fraco (representado por </a:t>
            </a:r>
            <a:r>
              <a:rPr lang="pt-BR" b="1" i="1" dirty="0" err="1" smtClean="0"/>
              <a:t>seq</a:t>
            </a:r>
            <a:r>
              <a:rPr lang="pt-BR" dirty="0" smtClean="0"/>
              <a:t>)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Fragmento combinado – operador opção</a:t>
            </a:r>
            <a:endParaRPr lang="pt-BR" sz="36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Composto por um único operando</a:t>
            </a:r>
          </a:p>
          <a:p>
            <a:r>
              <a:rPr lang="pt-BR" dirty="0" smtClean="0"/>
              <a:t>Restrição de operação, na forma de uma expressão </a:t>
            </a:r>
            <a:r>
              <a:rPr lang="pt-BR" i="1" dirty="0" smtClean="0"/>
              <a:t>booleana</a:t>
            </a:r>
            <a:endParaRPr lang="pt-BR" dirty="0" smtClean="0"/>
          </a:p>
          <a:p>
            <a:pPr lvl="1"/>
            <a:r>
              <a:rPr lang="pt-BR" dirty="0" smtClean="0"/>
              <a:t>Mensagens são enviadas apenas se a expressão resultar </a:t>
            </a:r>
            <a:r>
              <a:rPr lang="pt-BR" i="1" dirty="0" err="1" smtClean="0"/>
              <a:t>true</a:t>
            </a:r>
            <a:endParaRPr lang="pt-BR" i="1" dirty="0" smtClean="0"/>
          </a:p>
          <a:p>
            <a:pPr lvl="1"/>
            <a:r>
              <a:rPr lang="pt-BR" i="1" dirty="0" err="1" smtClean="0"/>
              <a:t>if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428736"/>
            <a:ext cx="7434868" cy="5000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Fragmento combinado – operador opção 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Fragmento combinado – operador alternativas</a:t>
            </a:r>
            <a:endParaRPr lang="pt-BR" sz="36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Composto por mais de um operando</a:t>
            </a:r>
          </a:p>
          <a:p>
            <a:r>
              <a:rPr lang="pt-BR" dirty="0" smtClean="0"/>
              <a:t>Restrição de operação em cada operando</a:t>
            </a:r>
          </a:p>
          <a:p>
            <a:pPr lvl="1"/>
            <a:r>
              <a:rPr lang="pt-BR" dirty="0" smtClean="0"/>
              <a:t>Exatamente uma deve resultar </a:t>
            </a:r>
            <a:r>
              <a:rPr lang="pt-BR" i="1" dirty="0" err="1" smtClean="0"/>
              <a:t>true</a:t>
            </a:r>
            <a:endParaRPr lang="pt-BR" i="1" dirty="0" smtClean="0"/>
          </a:p>
          <a:p>
            <a:pPr lvl="1"/>
            <a:r>
              <a:rPr lang="pt-BR" i="1" dirty="0" err="1" smtClean="0"/>
              <a:t>If-else</a:t>
            </a:r>
            <a:r>
              <a:rPr lang="pt-BR" i="1" dirty="0" smtClean="0"/>
              <a:t>, switch (case)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Fragmento combinado – operador alternativas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501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1857364"/>
            <a:ext cx="5500726" cy="46342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Fragmento combinado – operador laço</a:t>
            </a:r>
            <a:endParaRPr lang="pt-BR" sz="36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Composto por um único operando</a:t>
            </a:r>
          </a:p>
          <a:p>
            <a:r>
              <a:rPr lang="pt-BR" dirty="0" smtClean="0"/>
              <a:t>Conjunto de mensagens será repetido um certo número de vezes</a:t>
            </a:r>
          </a:p>
          <a:p>
            <a:pPr lvl="1"/>
            <a:r>
              <a:rPr lang="pt-BR" dirty="0" smtClean="0"/>
              <a:t>Expressão para definir a quantidade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Fragmento combinado – operador laço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928802"/>
            <a:ext cx="7410822" cy="43280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Fragmento combinado – operador paralelo </a:t>
            </a:r>
            <a:endParaRPr lang="pt-BR" sz="36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Composto por mais de um operando</a:t>
            </a:r>
          </a:p>
          <a:p>
            <a:r>
              <a:rPr lang="pt-BR" dirty="0" smtClean="0"/>
              <a:t>Mensagens de cada operando enviadas em paralelo</a:t>
            </a:r>
          </a:p>
          <a:p>
            <a:r>
              <a:rPr lang="pt-BR" dirty="0" smtClean="0"/>
              <a:t>Especificação de concorrência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Fragmento combinado – operador paralelo 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512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1" y="1928802"/>
            <a:ext cx="7304741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Fragmento combinado – operador </a:t>
            </a:r>
            <a:r>
              <a:rPr lang="pt-BR" sz="4000" dirty="0" err="1" smtClean="0"/>
              <a:t>sequenciamento</a:t>
            </a:r>
            <a:r>
              <a:rPr lang="pt-BR" sz="4000" dirty="0" smtClean="0"/>
              <a:t> fraco </a:t>
            </a:r>
            <a:endParaRPr lang="pt-BR" sz="36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Composto por mais de um operando</a:t>
            </a:r>
          </a:p>
          <a:p>
            <a:r>
              <a:rPr lang="pt-BR" dirty="0" smtClean="0"/>
              <a:t>Insere não determinismo em diagrama de seqüência</a:t>
            </a:r>
          </a:p>
          <a:p>
            <a:r>
              <a:rPr lang="pt-BR" dirty="0" smtClean="0"/>
              <a:t>Não é previsto qual operando terá suas mensagens enviadas primeiro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 interação de objetos em UML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Há a necessidade de modelar o comportamento de um programa orientado a objetos</a:t>
            </a:r>
          </a:p>
          <a:p>
            <a:pPr lvl="1"/>
            <a:r>
              <a:rPr lang="pt-BR" dirty="0" smtClean="0"/>
              <a:t>Descrevê-lo em tempo de execução</a:t>
            </a:r>
          </a:p>
          <a:p>
            <a:pPr lvl="1"/>
            <a:r>
              <a:rPr lang="pt-BR" dirty="0" smtClean="0"/>
              <a:t>Objetos enviando invocações de método a outros objetos</a:t>
            </a:r>
          </a:p>
          <a:p>
            <a:pPr lvl="1"/>
            <a:r>
              <a:rPr lang="pt-BR" dirty="0" smtClean="0"/>
              <a:t>Aula 3 destacou esta necessidade</a:t>
            </a:r>
          </a:p>
          <a:p>
            <a:pPr lvl="2"/>
            <a:r>
              <a:rPr lang="pt-BR" sz="2400" dirty="0" smtClean="0"/>
              <a:t>Continha uma descrição em quadrinhos (o que não envolvia UML)</a:t>
            </a:r>
          </a:p>
          <a:p>
            <a:pPr lvl="1"/>
            <a:r>
              <a:rPr lang="pt-BR" dirty="0" smtClean="0"/>
              <a:t>Aula 5 estabeleceu a interação de objetos como um dos requisitos da modelagem dinâmica de sistema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Fragmento combinado – operador </a:t>
            </a:r>
            <a:r>
              <a:rPr lang="pt-BR" sz="4000" dirty="0" err="1" smtClean="0"/>
              <a:t>sequenciamento</a:t>
            </a:r>
            <a:r>
              <a:rPr lang="pt-BR" sz="4000" dirty="0" smtClean="0"/>
              <a:t> fraco 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522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928802"/>
            <a:ext cx="6645428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500042"/>
            <a:ext cx="8229600" cy="1000132"/>
          </a:xfrm>
        </p:spPr>
        <p:txBody>
          <a:bodyPr/>
          <a:lstStyle/>
          <a:p>
            <a:r>
              <a:rPr lang="pt-BR" dirty="0" smtClean="0"/>
              <a:t>Uso de interação (referência)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43042" y="1571612"/>
            <a:ext cx="5667373" cy="48577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Diagrama de comunicação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Não possui fragmento combinado ou uso de interação</a:t>
            </a:r>
          </a:p>
          <a:p>
            <a:r>
              <a:rPr lang="pt-BR" dirty="0" smtClean="0"/>
              <a:t>Restrições (operadores) são associadas diretamente às mensagens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400" dirty="0" smtClean="0"/>
              <a:t>Operadores que rotulam mensagens</a:t>
            </a:r>
            <a:endParaRPr lang="pt-BR" sz="44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pt-BR" dirty="0" smtClean="0"/>
              <a:t>Envio condicional</a:t>
            </a:r>
          </a:p>
          <a:p>
            <a:pPr lvl="1"/>
            <a:r>
              <a:rPr lang="pt-BR" dirty="0" smtClean="0"/>
              <a:t>[&lt;guarda&gt;] </a:t>
            </a:r>
          </a:p>
          <a:p>
            <a:pPr lvl="1"/>
            <a:r>
              <a:rPr lang="pt-BR" dirty="0" smtClean="0"/>
              <a:t>Guarda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expressão gera um valor booleano que condiciona o envio da mensagem</a:t>
            </a:r>
          </a:p>
          <a:p>
            <a:pPr lvl="0"/>
            <a:r>
              <a:rPr lang="pt-BR" dirty="0" smtClean="0"/>
              <a:t>Iteração</a:t>
            </a:r>
          </a:p>
          <a:p>
            <a:pPr lvl="1"/>
            <a:r>
              <a:rPr lang="pt-BR" dirty="0" smtClean="0"/>
              <a:t>*[&lt;</a:t>
            </a:r>
            <a:r>
              <a:rPr lang="pt-BR" dirty="0" err="1" smtClean="0"/>
              <a:t>expressão_int</a:t>
            </a:r>
            <a:r>
              <a:rPr lang="pt-BR" dirty="0" smtClean="0"/>
              <a:t>&gt;] </a:t>
            </a:r>
          </a:p>
          <a:p>
            <a:pPr lvl="1"/>
            <a:r>
              <a:rPr lang="pt-BR" dirty="0" smtClean="0"/>
              <a:t>Expressão define a quantidade de vezes que a invocação ocorrerá</a:t>
            </a:r>
          </a:p>
          <a:p>
            <a:r>
              <a:rPr lang="pt-BR" dirty="0" smtClean="0"/>
              <a:t>Paralelismo</a:t>
            </a:r>
          </a:p>
          <a:p>
            <a:pPr lvl="1"/>
            <a:r>
              <a:rPr lang="pt-BR" dirty="0" smtClean="0"/>
              <a:t> *|</a:t>
            </a:r>
            <a:r>
              <a:rPr lang="pt-BR" dirty="0" err="1" smtClean="0"/>
              <a:t>|</a:t>
            </a:r>
            <a:endParaRPr lang="pt-BR" dirty="0" smtClean="0"/>
          </a:p>
          <a:p>
            <a:pPr lvl="1"/>
            <a:r>
              <a:rPr lang="pt-BR" dirty="0" smtClean="0"/>
              <a:t>Mensagem rotulada enviada em paralelo com outras mensagens igualmente rotuladas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 smtClean="0"/>
              <a:t>© Ricardo Pereira e Silva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Conclusão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Diagramas de </a:t>
            </a:r>
            <a:r>
              <a:rPr lang="pt-BR" dirty="0" err="1" smtClean="0"/>
              <a:t>sequência</a:t>
            </a:r>
            <a:r>
              <a:rPr lang="pt-BR" dirty="0" smtClean="0"/>
              <a:t> e de comunicação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modelagem de objetos interagindo (tempo de execução)</a:t>
            </a:r>
          </a:p>
          <a:p>
            <a:r>
              <a:rPr lang="pt-BR" dirty="0" smtClean="0"/>
              <a:t>Elementos sintáticos  do diagrama</a:t>
            </a:r>
          </a:p>
          <a:p>
            <a:pPr lvl="1"/>
            <a:r>
              <a:rPr lang="pt-BR" dirty="0" smtClean="0"/>
              <a:t>Objeto</a:t>
            </a:r>
          </a:p>
          <a:p>
            <a:pPr lvl="1"/>
            <a:r>
              <a:rPr lang="pt-BR" dirty="0" smtClean="0"/>
              <a:t>Mensagem</a:t>
            </a:r>
          </a:p>
          <a:p>
            <a:pPr lvl="1"/>
            <a:r>
              <a:rPr lang="pt-BR" dirty="0" smtClean="0"/>
              <a:t>Outros recursos de modelagem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Atividade extra-classe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Ler o texto de referência da presente aula</a:t>
            </a:r>
          </a:p>
          <a:p>
            <a:pPr lvl="1"/>
            <a:r>
              <a:rPr lang="pt-BR" dirty="0" smtClean="0"/>
              <a:t>Capítulo </a:t>
            </a:r>
            <a:r>
              <a:rPr lang="pt-BR" dirty="0" smtClean="0"/>
              <a:t>7</a:t>
            </a:r>
            <a:r>
              <a:rPr lang="pt-BR" smtClean="0"/>
              <a:t>, </a:t>
            </a:r>
            <a:r>
              <a:rPr lang="pt-BR" i="1" smtClean="0"/>
              <a:t>Os </a:t>
            </a:r>
            <a:r>
              <a:rPr lang="pt-BR" i="1" dirty="0" smtClean="0"/>
              <a:t>diagramas de UML para modelagem de interação de objetos </a:t>
            </a:r>
            <a:r>
              <a:rPr lang="pt-BR" dirty="0" smtClean="0"/>
              <a:t>, </a:t>
            </a:r>
            <a:r>
              <a:rPr lang="pt-BR" dirty="0" smtClean="0"/>
              <a:t>do livro UML 2 em modelagem orientada a objetos</a:t>
            </a:r>
            <a:r>
              <a:rPr lang="pt-BR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*</a:t>
            </a:r>
          </a:p>
          <a:p>
            <a:r>
              <a:rPr lang="pt-BR" dirty="0" smtClean="0"/>
              <a:t>Exercitar a edição de diagrama em alguma ferramenta</a:t>
            </a:r>
          </a:p>
          <a:p>
            <a:pPr lvl="1"/>
            <a:r>
              <a:rPr lang="pt-BR" dirty="0" smtClean="0"/>
              <a:t>Como os diagramas apresentados nos exemplos</a:t>
            </a:r>
          </a:p>
          <a:p>
            <a:pPr>
              <a:buNone/>
            </a:pPr>
            <a:endParaRPr lang="pt-BR" dirty="0" smtClean="0"/>
          </a:p>
          <a:p>
            <a:endParaRPr lang="pt-BR" dirty="0" smtClean="0"/>
          </a:p>
          <a:p>
            <a:pPr>
              <a:buFont typeface="Wingdings 2" pitchFamily="18" charset="2"/>
              <a:buChar char=""/>
            </a:pPr>
            <a:r>
              <a:rPr lang="pt-BR" sz="2400" dirty="0" smtClean="0"/>
              <a:t>SILVA, Ricardo P. e. </a:t>
            </a:r>
            <a:r>
              <a:rPr lang="pt-BR" sz="2400" b="1" dirty="0" smtClean="0"/>
              <a:t>UML 2 em modelagem orientada a objetos</a:t>
            </a:r>
            <a:r>
              <a:rPr lang="pt-BR" sz="2400" dirty="0" smtClean="0"/>
              <a:t>. Florianópolis, SC: Visual Books, 2007. 232p.</a:t>
            </a:r>
          </a:p>
          <a:p>
            <a:endParaRPr lang="pt-BR" dirty="0" smtClean="0"/>
          </a:p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53210"/>
          </a:xfrm>
        </p:spPr>
        <p:txBody>
          <a:bodyPr>
            <a:noAutofit/>
          </a:bodyPr>
          <a:lstStyle/>
          <a:p>
            <a:r>
              <a:rPr lang="pt-BR" sz="4000" dirty="0" smtClean="0"/>
              <a:t>Objetos interagindo em “</a:t>
            </a:r>
            <a:r>
              <a:rPr lang="pt-BR" sz="4000" i="1" dirty="0" smtClean="0"/>
              <a:t>quadrinhos</a:t>
            </a:r>
            <a:r>
              <a:rPr lang="pt-BR" sz="4000" dirty="0" smtClean="0"/>
              <a:t>”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5" name="quadrinhos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142976" y="1436900"/>
            <a:ext cx="6986554" cy="49924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58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800" dirty="0" smtClean="0"/>
              <a:t>Problemas com os “</a:t>
            </a:r>
            <a:r>
              <a:rPr lang="pt-BR" sz="4800" i="1" dirty="0" smtClean="0"/>
              <a:t>quadrinhos</a:t>
            </a:r>
            <a:r>
              <a:rPr lang="pt-BR" sz="4800" dirty="0" smtClean="0"/>
              <a:t>”</a:t>
            </a:r>
            <a:endParaRPr lang="pt-BR" sz="48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dirty="0" smtClean="0"/>
              <a:t>Cada interação, um “quadrinho”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descrições extensas para sistemas complexos</a:t>
            </a:r>
          </a:p>
          <a:p>
            <a:r>
              <a:rPr lang="pt-BR" dirty="0" smtClean="0"/>
              <a:t>A notação de “</a:t>
            </a:r>
            <a:r>
              <a:rPr lang="pt-BR" i="1" dirty="0" smtClean="0"/>
              <a:t>bolas e setas</a:t>
            </a:r>
            <a:r>
              <a:rPr lang="pt-BR" dirty="0" smtClean="0"/>
              <a:t>”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apenas um caminho de execução</a:t>
            </a:r>
          </a:p>
          <a:p>
            <a:pPr lvl="1"/>
            <a:r>
              <a:rPr lang="pt-BR" dirty="0" smtClean="0"/>
              <a:t>Sem a possibilidade de caminhos alternativos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Requisitos para a modelagem de interação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pt-BR" dirty="0" smtClean="0"/>
              <a:t>Possibilidade de modelar caminhos alternativos de processamento</a:t>
            </a:r>
          </a:p>
          <a:p>
            <a:pPr lvl="0"/>
            <a:r>
              <a:rPr lang="pt-BR" dirty="0" smtClean="0"/>
              <a:t>Possibilidade de modelar repetições</a:t>
            </a:r>
          </a:p>
          <a:p>
            <a:pPr lvl="0"/>
            <a:r>
              <a:rPr lang="pt-BR" dirty="0" smtClean="0"/>
              <a:t>Possibilidade de modelar não-determinismo, o que ocorre quando não se tem certeza a priori se um ou outro caminho de execução será seguido</a:t>
            </a:r>
          </a:p>
          <a:p>
            <a:pPr lvl="0"/>
            <a:r>
              <a:rPr lang="pt-BR" dirty="0" smtClean="0"/>
              <a:t>Gerar uma notação compacta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400" dirty="0" smtClean="0"/>
              <a:t>Limitações da modelagem de interação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Modelagem de interação não descreve completamente o processamento que ocorre em um programa</a:t>
            </a:r>
          </a:p>
          <a:p>
            <a:pPr lvl="1"/>
            <a:r>
              <a:rPr lang="pt-BR" dirty="0" smtClean="0"/>
              <a:t>Apenas as comunicações entre as instâncias e avaliação de condições</a:t>
            </a:r>
          </a:p>
          <a:p>
            <a:pPr lvl="1"/>
            <a:r>
              <a:rPr lang="pt-BR" dirty="0" smtClean="0"/>
              <a:t>Considerando descrição de algoritmo de método, modela apenas invocações a outros métodos </a:t>
            </a:r>
          </a:p>
          <a:p>
            <a:pPr lvl="2"/>
            <a:r>
              <a:rPr lang="pt-BR" sz="2400" dirty="0" smtClean="0"/>
              <a:t>Sem menção a outras ações</a:t>
            </a:r>
          </a:p>
          <a:p>
            <a:pPr lvl="3"/>
            <a:r>
              <a:rPr lang="pt-BR" sz="2400" dirty="0" smtClean="0"/>
              <a:t>Atribuição, retorno etc.</a:t>
            </a:r>
            <a:endParaRPr lang="pt-BR" sz="24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3600" dirty="0" smtClean="0"/>
              <a:t>Equivalência semântica entre os diagramas de </a:t>
            </a:r>
            <a:r>
              <a:rPr lang="pt-BR" sz="3600" dirty="0" err="1" smtClean="0"/>
              <a:t>sequência</a:t>
            </a:r>
            <a:r>
              <a:rPr lang="pt-BR" sz="3600" dirty="0" smtClean="0"/>
              <a:t> e de comunicação</a:t>
            </a:r>
            <a:endParaRPr lang="pt-BR" sz="36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Originalmente propostos como diagramas semanticamente equivalentes </a:t>
            </a:r>
          </a:p>
          <a:p>
            <a:pPr lvl="1"/>
            <a:r>
              <a:rPr lang="pt-BR" i="1" dirty="0" smtClean="0"/>
              <a:t>“Os diagramas são semanticamente equivalentes; você pode converter um em outro sem perda de informação.” </a:t>
            </a:r>
            <a:r>
              <a:rPr lang="pt-BR" sz="2000" dirty="0" smtClean="0"/>
              <a:t>[</a:t>
            </a:r>
            <a:r>
              <a:rPr lang="pt-BR" sz="2000" dirty="0" err="1" smtClean="0"/>
              <a:t>Booch</a:t>
            </a:r>
            <a:r>
              <a:rPr lang="pt-BR" sz="2000" dirty="0" smtClean="0"/>
              <a:t>, </a:t>
            </a:r>
            <a:r>
              <a:rPr lang="pt-BR" sz="2000" dirty="0" err="1" smtClean="0"/>
              <a:t>Rumbaugh</a:t>
            </a:r>
            <a:r>
              <a:rPr lang="pt-BR" sz="2000" dirty="0" smtClean="0"/>
              <a:t>, </a:t>
            </a:r>
            <a:r>
              <a:rPr lang="pt-BR" sz="2000" dirty="0" err="1" smtClean="0"/>
              <a:t>Jacoson</a:t>
            </a:r>
            <a:r>
              <a:rPr lang="pt-BR" sz="2000" dirty="0" smtClean="0"/>
              <a:t>]</a:t>
            </a:r>
            <a:endParaRPr lang="pt-BR" dirty="0" smtClean="0"/>
          </a:p>
          <a:p>
            <a:r>
              <a:rPr lang="pt-BR" dirty="0" smtClean="0"/>
              <a:t>Com a versão 2 de UML, a afirmação passou a não ser verdadeira</a:t>
            </a:r>
          </a:p>
          <a:p>
            <a:pPr lvl="1"/>
            <a:r>
              <a:rPr lang="pt-BR" dirty="0" smtClean="0"/>
              <a:t>Novos recursos sintáticos no diagrama de </a:t>
            </a:r>
            <a:r>
              <a:rPr lang="pt-BR" dirty="0" err="1" smtClean="0"/>
              <a:t>sequência</a:t>
            </a:r>
            <a:endParaRPr lang="pt-BR" i="1" dirty="0" smtClean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xo">
  <a:themeElements>
    <a:clrScheme name="Flux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x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x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Aula 01 - Introdução à modelagem OO</Template>
  <TotalTime>395</TotalTime>
  <Words>1455</Words>
  <Application>Microsoft Office PowerPoint</Application>
  <PresentationFormat>Apresentação na tela (4:3)</PresentationFormat>
  <Paragraphs>232</Paragraphs>
  <Slides>45</Slides>
  <Notes>12</Notes>
  <HiddenSlides>0</HiddenSlides>
  <MMClips>1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incorporados</vt:lpstr>
      </vt:variant>
      <vt:variant>
        <vt:i4>1</vt:i4>
      </vt:variant>
      <vt:variant>
        <vt:lpstr>Títulos de slides</vt:lpstr>
      </vt:variant>
      <vt:variant>
        <vt:i4>45</vt:i4>
      </vt:variant>
    </vt:vector>
  </HeadingPairs>
  <TitlesOfParts>
    <vt:vector size="47" baseType="lpstr">
      <vt:lpstr>Fluxo</vt:lpstr>
      <vt:lpstr>Imagem de bitmap</vt:lpstr>
      <vt:lpstr>Diagramas de sequência e de comunicação</vt:lpstr>
      <vt:lpstr>Objetivo</vt:lpstr>
      <vt:lpstr>Finalidade dos diagramas de sequência e de comunicação</vt:lpstr>
      <vt:lpstr>A interação de objetos em UML</vt:lpstr>
      <vt:lpstr>Objetos interagindo em “quadrinhos”</vt:lpstr>
      <vt:lpstr>Problemas com os “quadrinhos”</vt:lpstr>
      <vt:lpstr>Requisitos para a modelagem de interação</vt:lpstr>
      <vt:lpstr>Limitações da modelagem de interação</vt:lpstr>
      <vt:lpstr>Equivalência semântica entre os diagramas de sequência e de comunicação</vt:lpstr>
      <vt:lpstr>Principais elementos dos dois tipos de diagrama</vt:lpstr>
      <vt:lpstr>Objeto</vt:lpstr>
      <vt:lpstr>Mensagem</vt:lpstr>
      <vt:lpstr>Sintaxe do identificador de mensagem</vt:lpstr>
      <vt:lpstr>Tipos de mensagem</vt:lpstr>
      <vt:lpstr>Mensagem achada</vt:lpstr>
      <vt:lpstr>Mensagem perdida</vt:lpstr>
      <vt:lpstr>Um primeiro exemplo de modelagem de interação</vt:lpstr>
      <vt:lpstr>Modelagem do exemplo com diagrama de sequência</vt:lpstr>
      <vt:lpstr>Modelagem do exemplo com diagrama de comunicação</vt:lpstr>
      <vt:lpstr>Comentários sobre o exemplo</vt:lpstr>
      <vt:lpstr>Comentários sobre o exemplo</vt:lpstr>
      <vt:lpstr>Diagrama de sequência</vt:lpstr>
      <vt:lpstr>Representação de objeto</vt:lpstr>
      <vt:lpstr>Ocorrência de execução de método e sobreposição de execução</vt:lpstr>
      <vt:lpstr>Restrição temporal</vt:lpstr>
      <vt:lpstr>Criação e destruição de objeto</vt:lpstr>
      <vt:lpstr>Retorno</vt:lpstr>
      <vt:lpstr>Fragmento combinado</vt:lpstr>
      <vt:lpstr>Fragmento combinado</vt:lpstr>
      <vt:lpstr>Fragmento combinado – principais operandos</vt:lpstr>
      <vt:lpstr>Fragmento combinado – operador opção</vt:lpstr>
      <vt:lpstr>Fragmento combinado – operador opção </vt:lpstr>
      <vt:lpstr>Fragmento combinado – operador alternativas</vt:lpstr>
      <vt:lpstr>Fragmento combinado – operador alternativas</vt:lpstr>
      <vt:lpstr>Fragmento combinado – operador laço</vt:lpstr>
      <vt:lpstr>Fragmento combinado – operador laço</vt:lpstr>
      <vt:lpstr>Fragmento combinado – operador paralelo </vt:lpstr>
      <vt:lpstr>Fragmento combinado – operador paralelo </vt:lpstr>
      <vt:lpstr>Fragmento combinado – operador sequenciamento fraco </vt:lpstr>
      <vt:lpstr>Fragmento combinado – operador sequenciamento fraco </vt:lpstr>
      <vt:lpstr>Uso de interação (referência)</vt:lpstr>
      <vt:lpstr>Diagrama de comunicação</vt:lpstr>
      <vt:lpstr>Operadores que rotulam mensagens</vt:lpstr>
      <vt:lpstr>Conclusão</vt:lpstr>
      <vt:lpstr>Atividade extra-classe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Ricardo</dc:creator>
  <cp:lastModifiedBy>USUARIO</cp:lastModifiedBy>
  <cp:revision>52</cp:revision>
  <dcterms:created xsi:type="dcterms:W3CDTF">2009-09-16T15:02:40Z</dcterms:created>
  <dcterms:modified xsi:type="dcterms:W3CDTF">2009-11-04T13:29:37Z</dcterms:modified>
</cp:coreProperties>
</file>