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8" r:id="rId2"/>
    <p:sldId id="259" r:id="rId3"/>
    <p:sldId id="284" r:id="rId4"/>
    <p:sldId id="319" r:id="rId5"/>
    <p:sldId id="320" r:id="rId6"/>
    <p:sldId id="285" r:id="rId7"/>
    <p:sldId id="321" r:id="rId8"/>
    <p:sldId id="283" r:id="rId9"/>
    <p:sldId id="322" r:id="rId10"/>
    <p:sldId id="323" r:id="rId11"/>
    <p:sldId id="286" r:id="rId12"/>
    <p:sldId id="325" r:id="rId13"/>
    <p:sldId id="326" r:id="rId14"/>
    <p:sldId id="287" r:id="rId15"/>
    <p:sldId id="327" r:id="rId16"/>
    <p:sldId id="328" r:id="rId17"/>
    <p:sldId id="329" r:id="rId18"/>
    <p:sldId id="291" r:id="rId19"/>
    <p:sldId id="292" r:id="rId20"/>
    <p:sldId id="324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5246" autoAdjust="0"/>
  </p:normalViewPr>
  <p:slideViewPr>
    <p:cSldViewPr>
      <p:cViewPr varScale="1">
        <p:scale>
          <a:sx n="69" d="100"/>
          <a:sy n="69" d="100"/>
        </p:scale>
        <p:origin x="-140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16/03/2015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nos capítulos 2 e 3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nos capítulos 2 e 3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20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7" name="Retângulo 6"/>
          <p:cNvSpPr/>
          <p:nvPr userDrawn="1"/>
        </p:nvSpPr>
        <p:spPr>
          <a:xfrm>
            <a:off x="6156176" y="0"/>
            <a:ext cx="2987824" cy="2204864"/>
          </a:xfrm>
          <a:prstGeom prst="rect">
            <a:avLst/>
          </a:prstGeom>
          <a:solidFill>
            <a:schemeClr val="tx2">
              <a:lumMod val="20000"/>
              <a:lumOff val="8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16/03/2015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UARIO\Documents\novo%20curso%20de%20modelagem%20oo%20-%202009\auxiliares\Jogo%20da%20velha%20-%20o%20filme\jv2.wmv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6693368" cy="3071834"/>
          </a:xfrm>
        </p:spPr>
        <p:txBody>
          <a:bodyPr>
            <a:normAutofit fontScale="90000"/>
          </a:bodyPr>
          <a:lstStyle/>
          <a:p>
            <a:pPr algn="l"/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Apresentação das etapas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  <p:sp>
        <p:nvSpPr>
          <p:cNvPr id="4" name="Retângulo 3"/>
          <p:cNvSpPr/>
          <p:nvPr/>
        </p:nvSpPr>
        <p:spPr>
          <a:xfrm>
            <a:off x="6156176" y="0"/>
            <a:ext cx="2987824" cy="2204864"/>
          </a:xfrm>
          <a:prstGeom prst="rect">
            <a:avLst/>
          </a:prstGeom>
          <a:solidFill>
            <a:schemeClr val="tx2">
              <a:lumMod val="20000"/>
              <a:lumOff val="80000"/>
              <a:alpha val="5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266928" cy="1644792"/>
          </a:xfrm>
        </p:spPr>
        <p:txBody>
          <a:bodyPr/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24944"/>
            <a:ext cx="8229600" cy="3399656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</a:t>
            </a:r>
            <a:r>
              <a:rPr lang="pt-BR" sz="2400" b="1" dirty="0" smtClean="0"/>
              <a:t>8 – Geração de código e o desenvolvimento iterativo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codificação e finalização do processo de desenvolvimento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916832"/>
            <a:ext cx="7261498" cy="474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1296" y="848104"/>
            <a:ext cx="4330824" cy="1068728"/>
          </a:xfrm>
        </p:spPr>
        <p:txBody>
          <a:bodyPr>
            <a:normAutofit fontScale="90000"/>
          </a:bodyPr>
          <a:lstStyle/>
          <a:p>
            <a:r>
              <a:rPr lang="pt-BR" dirty="0" err="1" smtClean="0"/>
              <a:t>Sequenciamento</a:t>
            </a:r>
            <a:r>
              <a:rPr lang="pt-BR" dirty="0" smtClean="0"/>
              <a:t> de etapas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7261498" cy="474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1296" y="848104"/>
            <a:ext cx="4330824" cy="1068728"/>
          </a:xfrm>
        </p:spPr>
        <p:txBody>
          <a:bodyPr>
            <a:normAutofit fontScale="90000"/>
          </a:bodyPr>
          <a:lstStyle/>
          <a:p>
            <a:r>
              <a:rPr lang="pt-BR" dirty="0" err="1" smtClean="0"/>
              <a:t>Sequenciamento</a:t>
            </a:r>
            <a:r>
              <a:rPr lang="pt-BR" dirty="0" smtClean="0"/>
              <a:t> de etapas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1619672" y="2348880"/>
            <a:ext cx="6408712" cy="93610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916832"/>
            <a:ext cx="7261498" cy="47475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321296" y="848104"/>
            <a:ext cx="4330824" cy="1068728"/>
          </a:xfrm>
        </p:spPr>
        <p:txBody>
          <a:bodyPr>
            <a:normAutofit fontScale="90000"/>
          </a:bodyPr>
          <a:lstStyle/>
          <a:p>
            <a:r>
              <a:rPr lang="pt-BR" dirty="0" err="1" smtClean="0"/>
              <a:t>Sequenciamento</a:t>
            </a:r>
            <a:r>
              <a:rPr lang="pt-BR" dirty="0" smtClean="0"/>
              <a:t> de etapas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lipse 5"/>
          <p:cNvSpPr/>
          <p:nvPr/>
        </p:nvSpPr>
        <p:spPr>
          <a:xfrm>
            <a:off x="1547664" y="3356992"/>
            <a:ext cx="1440160" cy="5760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4008" y="2708920"/>
            <a:ext cx="4186238" cy="1643074"/>
          </a:xfrm>
        </p:spPr>
        <p:txBody>
          <a:bodyPr>
            <a:normAutofit/>
          </a:bodyPr>
          <a:lstStyle/>
          <a:p>
            <a:r>
              <a:rPr lang="pt-BR" sz="4800" dirty="0" err="1" smtClean="0"/>
              <a:t>Sequenciamento</a:t>
            </a:r>
            <a:r>
              <a:rPr lang="pt-BR" sz="4800" dirty="0" smtClean="0"/>
              <a:t> de etapas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604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644008" y="2708920"/>
            <a:ext cx="4186238" cy="1643074"/>
          </a:xfrm>
        </p:spPr>
        <p:txBody>
          <a:bodyPr>
            <a:normAutofit/>
          </a:bodyPr>
          <a:lstStyle/>
          <a:p>
            <a:r>
              <a:rPr lang="pt-BR" sz="4800" dirty="0" err="1" smtClean="0"/>
              <a:t>Sequenciamento</a:t>
            </a:r>
            <a:r>
              <a:rPr lang="pt-BR" sz="4800" dirty="0" smtClean="0"/>
              <a:t> de etapas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460407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e 4"/>
          <p:cNvSpPr/>
          <p:nvPr/>
        </p:nvSpPr>
        <p:spPr>
          <a:xfrm>
            <a:off x="0" y="1700808"/>
            <a:ext cx="4499992" cy="151216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4186238" cy="1643074"/>
          </a:xfrm>
        </p:spPr>
        <p:txBody>
          <a:bodyPr>
            <a:normAutofit/>
          </a:bodyPr>
          <a:lstStyle/>
          <a:p>
            <a:r>
              <a:rPr lang="pt-BR" sz="4800" dirty="0" err="1" smtClean="0"/>
              <a:t>Sequenciamento</a:t>
            </a:r>
            <a:r>
              <a:rPr lang="pt-BR" sz="4800" dirty="0" smtClean="0"/>
              <a:t> de etapas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780928"/>
            <a:ext cx="7344816" cy="3455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e 4"/>
          <p:cNvSpPr/>
          <p:nvPr/>
        </p:nvSpPr>
        <p:spPr>
          <a:xfrm>
            <a:off x="683568" y="4365104"/>
            <a:ext cx="7344816" cy="2088232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3568" y="764704"/>
            <a:ext cx="4186238" cy="1643074"/>
          </a:xfrm>
        </p:spPr>
        <p:txBody>
          <a:bodyPr>
            <a:normAutofit/>
          </a:bodyPr>
          <a:lstStyle/>
          <a:p>
            <a:r>
              <a:rPr lang="pt-BR" sz="4800" dirty="0" err="1" smtClean="0"/>
              <a:t>Sequenciamento</a:t>
            </a:r>
            <a:r>
              <a:rPr lang="pt-BR" sz="4800" dirty="0" smtClean="0"/>
              <a:t> de etapas</a:t>
            </a:r>
            <a:endParaRPr lang="pt-BR" sz="48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2996952"/>
            <a:ext cx="7461333" cy="29068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Elipse 4"/>
          <p:cNvSpPr/>
          <p:nvPr/>
        </p:nvSpPr>
        <p:spPr>
          <a:xfrm>
            <a:off x="323528" y="2852936"/>
            <a:ext cx="6912768" cy="129614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  <p:sp>
        <p:nvSpPr>
          <p:cNvPr id="7" name="Elipse 6"/>
          <p:cNvSpPr/>
          <p:nvPr/>
        </p:nvSpPr>
        <p:spPr>
          <a:xfrm>
            <a:off x="3203848" y="5301208"/>
            <a:ext cx="1656184" cy="79208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45232" y="776096"/>
            <a:ext cx="4834880" cy="1572784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 para ilustrar os passos das etapas </a:t>
            </a:r>
            <a:r>
              <a:rPr lang="pt-BR" sz="4000" dirty="0" smtClean="0"/>
              <a:t/>
            </a:r>
            <a:br>
              <a:rPr lang="pt-BR" sz="4000" dirty="0" smtClean="0"/>
            </a:br>
            <a:r>
              <a:rPr lang="pt-BR" sz="4000" i="1" dirty="0" err="1" smtClean="0"/>
              <a:t>Jogo-da-velha</a:t>
            </a:r>
            <a:endParaRPr lang="pt-BR" sz="4000" i="1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492896"/>
            <a:ext cx="8229600" cy="3831704"/>
          </a:xfrm>
        </p:spPr>
        <p:txBody>
          <a:bodyPr/>
          <a:lstStyle/>
          <a:p>
            <a:r>
              <a:rPr lang="pt-BR" dirty="0" smtClean="0"/>
              <a:t>Programa </a:t>
            </a:r>
            <a:r>
              <a:rPr lang="pt-BR" dirty="0" err="1" smtClean="0"/>
              <a:t>Jogo-da-velha</a:t>
            </a:r>
            <a:endParaRPr lang="pt-BR" dirty="0" smtClean="0"/>
          </a:p>
          <a:p>
            <a:pPr lvl="1"/>
            <a:r>
              <a:rPr lang="pt-BR" dirty="0" smtClean="0"/>
              <a:t>Programa orientado a objetos, </a:t>
            </a:r>
            <a:r>
              <a:rPr lang="pt-BR" i="1" dirty="0" err="1" smtClean="0"/>
              <a:t>stand-alone</a:t>
            </a:r>
            <a:r>
              <a:rPr lang="pt-BR" i="1" dirty="0" smtClean="0"/>
              <a:t> </a:t>
            </a:r>
          </a:p>
          <a:p>
            <a:pPr lvl="1"/>
            <a:r>
              <a:rPr lang="pt-BR" dirty="0" smtClean="0"/>
              <a:t>Que suporte a disputa de partidas de jogo da velha na modalidade usuário contra usuário e usuário contra programa</a:t>
            </a:r>
          </a:p>
          <a:p>
            <a:pPr lvl="1"/>
            <a:r>
              <a:rPr lang="pt-BR" dirty="0" smtClean="0"/>
              <a:t>Na modalidade usuário contra programa, o programa jamais deve perder uma partida</a:t>
            </a:r>
          </a:p>
          <a:p>
            <a:endParaRPr lang="pt-BR" sz="2000" dirty="0" smtClean="0"/>
          </a:p>
          <a:p>
            <a:pPr>
              <a:buNone/>
            </a:pPr>
            <a:r>
              <a:rPr lang="pt-BR" sz="2000" dirty="0" smtClean="0"/>
              <a:t>Especificação </a:t>
            </a:r>
            <a:r>
              <a:rPr lang="pt-BR" sz="2000" dirty="0" smtClean="0"/>
              <a:t>de requisitos completa, no apêndice B do livro de referência </a:t>
            </a:r>
            <a:endParaRPr lang="pt-BR" sz="2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para ilustrar os passos das etapas – </a:t>
            </a:r>
            <a:r>
              <a:rPr lang="pt-BR" sz="4000" dirty="0" err="1" smtClean="0"/>
              <a:t>Jogo-da-velha</a:t>
            </a:r>
            <a:endParaRPr lang="pt-BR" sz="36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" name="jv2.wmv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143000" y="1857364"/>
            <a:ext cx="6072206" cy="4857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53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3615680"/>
          </a:xfrm>
        </p:spPr>
        <p:txBody>
          <a:bodyPr/>
          <a:lstStyle/>
          <a:p>
            <a:r>
              <a:rPr lang="pt-BR" dirty="0" smtClean="0"/>
              <a:t>Apresentar sumariamente a metodologia de modelagem</a:t>
            </a:r>
          </a:p>
          <a:p>
            <a:pPr lvl="1"/>
            <a:r>
              <a:rPr lang="pt-BR" dirty="0" smtClean="0"/>
              <a:t>Seu conjunto de etapas: </a:t>
            </a:r>
            <a:r>
              <a:rPr lang="pt-BR" u="sng" dirty="0" smtClean="0"/>
              <a:t>oito etapas</a:t>
            </a:r>
          </a:p>
          <a:p>
            <a:pPr lvl="1"/>
            <a:r>
              <a:rPr lang="pt-BR" dirty="0" smtClean="0"/>
              <a:t>O percurso ao longo das etapas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11560" y="1196752"/>
            <a:ext cx="6693368" cy="3071834"/>
          </a:xfrm>
        </p:spPr>
        <p:txBody>
          <a:bodyPr>
            <a:normAutofit fontScale="90000"/>
          </a:bodyPr>
          <a:lstStyle/>
          <a:p>
            <a:pPr algn="l"/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Apresentação das etapas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266928" cy="1644792"/>
          </a:xfrm>
        </p:spPr>
        <p:txBody>
          <a:bodyPr>
            <a:normAutofit/>
          </a:bodyPr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429000"/>
            <a:ext cx="8229600" cy="3168352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1 – Modelagem estrutural e dinâmica em alto nível de abstração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passo inicial do processo, que envolve modelagem com diagrama de classes, diagrama de casos de uso e diagrama de visão geral de </a:t>
            </a:r>
            <a:r>
              <a:rPr lang="pt-BR" sz="2400" dirty="0" smtClean="0"/>
              <a:t>interação</a:t>
            </a:r>
            <a:endParaRPr lang="pt-BR" sz="240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338936" cy="1644792"/>
          </a:xfrm>
        </p:spPr>
        <p:txBody>
          <a:bodyPr/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3312368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</a:t>
            </a:r>
            <a:r>
              <a:rPr lang="pt-BR" sz="2400" b="1" dirty="0" smtClean="0"/>
              <a:t>2 – Refinamento estrutural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identificação dos atributos das </a:t>
            </a:r>
            <a:r>
              <a:rPr lang="pt-BR" sz="2400" dirty="0" smtClean="0"/>
              <a:t>classes</a:t>
            </a:r>
            <a:endParaRPr lang="pt-BR" sz="2400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122912" cy="1644792"/>
          </a:xfrm>
        </p:spPr>
        <p:txBody>
          <a:bodyPr/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212976"/>
            <a:ext cx="8229600" cy="3384376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</a:t>
            </a:r>
            <a:r>
              <a:rPr lang="pt-BR" sz="2400" b="1" dirty="0" smtClean="0"/>
              <a:t>3 – Refinamento de casos de uso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detalhamento dos casos de uso identificados, com vista à identificação dos métodos das classes, usando diagrama de atividades, de comunicação e de sequência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330824" cy="1644792"/>
          </a:xfrm>
        </p:spPr>
        <p:txBody>
          <a:bodyPr/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3068960"/>
            <a:ext cx="8229600" cy="3255640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4 – Modelagem de estados associada a classe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modelagem com diagrama de máquina de estados, executada para classes com comportamento dinâmico relevante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978896" cy="1644792"/>
          </a:xfrm>
        </p:spPr>
        <p:txBody>
          <a:bodyPr/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780928"/>
            <a:ext cx="8229600" cy="3543672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</a:t>
            </a:r>
            <a:r>
              <a:rPr lang="pt-BR" sz="2400" b="1" dirty="0" smtClean="0"/>
              <a:t>5 – Introdução de elementos do domínio da solução computacional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extensão da modelagem produzida com foco no domínio do problema, com a inclusão dos elementos do domínio da solução computacional, o que envolve os produtos de todas as etapas anteriores (início da etapa de projeto)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338936" cy="1644792"/>
          </a:xfrm>
        </p:spPr>
        <p:txBody>
          <a:bodyPr/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852936"/>
            <a:ext cx="8229600" cy="3471664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6 – Destaque de situações especiais na modelagem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tratamento de situações específicas de certos sistemas computacionais, com diagrama de temporização, de máquina de estados, diagrama de utilização, de objetos e de estrutura composta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5266928" cy="1716800"/>
          </a:xfrm>
        </p:spPr>
        <p:txBody>
          <a:bodyPr/>
          <a:lstStyle/>
          <a:p>
            <a:r>
              <a:rPr lang="pt-BR" dirty="0" smtClean="0"/>
              <a:t>Metodologia de modelagem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2996952"/>
            <a:ext cx="8229600" cy="3327648"/>
          </a:xfrm>
        </p:spPr>
        <p:txBody>
          <a:bodyPr>
            <a:noAutofit/>
          </a:bodyPr>
          <a:lstStyle/>
          <a:p>
            <a:pPr lvl="0"/>
            <a:r>
              <a:rPr lang="pt-BR" sz="2400" b="1" dirty="0" smtClean="0"/>
              <a:t>Etapa </a:t>
            </a:r>
            <a:r>
              <a:rPr lang="pt-BR" sz="2400" b="1" dirty="0" smtClean="0"/>
              <a:t>7 – Modelagem de algoritmos de métodos</a:t>
            </a:r>
            <a:r>
              <a:rPr lang="pt-BR" sz="2400" dirty="0" smtClean="0"/>
              <a:t> </a:t>
            </a:r>
            <a:r>
              <a:rPr lang="pt-BR" sz="2400" dirty="0" smtClean="0">
                <a:latin typeface="Times New Roman"/>
                <a:cs typeface="Times New Roman"/>
              </a:rPr>
              <a:t>→</a:t>
            </a:r>
            <a:r>
              <a:rPr lang="pt-BR" sz="2400" dirty="0" smtClean="0"/>
              <a:t> especificação dos métodos em diagramas de atividades 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495</TotalTime>
  <Words>542</Words>
  <Application>Microsoft Office PowerPoint</Application>
  <PresentationFormat>Apresentação na tela (4:3)</PresentationFormat>
  <Paragraphs>65</Paragraphs>
  <Slides>20</Slides>
  <Notes>2</Notes>
  <HiddenSlides>0</HiddenSlides>
  <MMClips>1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Fluxo</vt:lpstr>
      <vt:lpstr>Metodologia de modelagem Apresentação das etapas</vt:lpstr>
      <vt:lpstr>Objetivo</vt:lpstr>
      <vt:lpstr>Metodologia de modelagem</vt:lpstr>
      <vt:lpstr>Metodologia de modelagem</vt:lpstr>
      <vt:lpstr>Metodologia de modelagem</vt:lpstr>
      <vt:lpstr>Metodologia de modelagem</vt:lpstr>
      <vt:lpstr>Metodologia de modelagem</vt:lpstr>
      <vt:lpstr>Metodologia de modelagem</vt:lpstr>
      <vt:lpstr>Metodologia de modelagem</vt:lpstr>
      <vt:lpstr>Metodologia de modelagem</vt:lpstr>
      <vt:lpstr>Sequenciamento de etapas</vt:lpstr>
      <vt:lpstr>Sequenciamento de etapas</vt:lpstr>
      <vt:lpstr>Sequenciamento de etapas</vt:lpstr>
      <vt:lpstr>Sequenciamento de etapas</vt:lpstr>
      <vt:lpstr>Sequenciamento de etapas</vt:lpstr>
      <vt:lpstr>Sequenciamento de etapas</vt:lpstr>
      <vt:lpstr>Sequenciamento de etapas</vt:lpstr>
      <vt:lpstr>Exemplo para ilustrar os passos das etapas  Jogo-da-velha</vt:lpstr>
      <vt:lpstr>Exemplo para ilustrar os passos das etapas – Jogo-da-velha</vt:lpstr>
      <vt:lpstr>Metodologia de modelagem Apresentação das etapas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Ricardo</cp:lastModifiedBy>
  <cp:revision>63</cp:revision>
  <dcterms:created xsi:type="dcterms:W3CDTF">2009-09-16T15:02:40Z</dcterms:created>
  <dcterms:modified xsi:type="dcterms:W3CDTF">2015-03-16T12:33:56Z</dcterms:modified>
</cp:coreProperties>
</file>