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3"/>
  </p:notesMasterIdLst>
  <p:sldIdLst>
    <p:sldId id="258" r:id="rId2"/>
    <p:sldId id="277" r:id="rId3"/>
    <p:sldId id="278" r:id="rId4"/>
    <p:sldId id="275" r:id="rId5"/>
    <p:sldId id="276" r:id="rId6"/>
    <p:sldId id="274" r:id="rId7"/>
    <p:sldId id="257" r:id="rId8"/>
    <p:sldId id="259" r:id="rId9"/>
    <p:sldId id="279" r:id="rId10"/>
    <p:sldId id="280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81" r:id="rId22"/>
    <p:sldId id="270" r:id="rId23"/>
    <p:sldId id="271" r:id="rId24"/>
    <p:sldId id="297" r:id="rId25"/>
    <p:sldId id="272" r:id="rId26"/>
    <p:sldId id="321" r:id="rId27"/>
    <p:sldId id="322" r:id="rId28"/>
    <p:sldId id="296" r:id="rId29"/>
    <p:sldId id="273" r:id="rId30"/>
    <p:sldId id="282" r:id="rId31"/>
    <p:sldId id="283" r:id="rId32"/>
    <p:sldId id="284" r:id="rId33"/>
    <p:sldId id="285" r:id="rId34"/>
    <p:sldId id="298" r:id="rId35"/>
    <p:sldId id="286" r:id="rId36"/>
    <p:sldId id="299" r:id="rId37"/>
    <p:sldId id="287" r:id="rId38"/>
    <p:sldId id="300" r:id="rId39"/>
    <p:sldId id="288" r:id="rId40"/>
    <p:sldId id="289" r:id="rId41"/>
    <p:sldId id="290" r:id="rId42"/>
    <p:sldId id="291" r:id="rId43"/>
    <p:sldId id="301" r:id="rId44"/>
    <p:sldId id="302" r:id="rId45"/>
    <p:sldId id="305" r:id="rId46"/>
    <p:sldId id="306" r:id="rId47"/>
    <p:sldId id="307" r:id="rId48"/>
    <p:sldId id="309" r:id="rId49"/>
    <p:sldId id="308" r:id="rId50"/>
    <p:sldId id="310" r:id="rId51"/>
    <p:sldId id="311" r:id="rId52"/>
    <p:sldId id="312" r:id="rId53"/>
    <p:sldId id="313" r:id="rId54"/>
    <p:sldId id="314" r:id="rId55"/>
    <p:sldId id="319" r:id="rId56"/>
    <p:sldId id="315" r:id="rId57"/>
    <p:sldId id="316" r:id="rId58"/>
    <p:sldId id="320" r:id="rId59"/>
    <p:sldId id="318" r:id="rId60"/>
    <p:sldId id="303" r:id="rId61"/>
    <p:sldId id="304" r:id="rId6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17" autoAdjust="0"/>
    <p:restoredTop sz="92958" autoAdjust="0"/>
  </p:normalViewPr>
  <p:slideViewPr>
    <p:cSldViewPr>
      <p:cViewPr varScale="1">
        <p:scale>
          <a:sx n="86" d="100"/>
          <a:sy n="86" d="100"/>
        </p:scale>
        <p:origin x="-91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80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tableStyles" Target="tableStyle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9 do livro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SILVA, Ricardo P. e. </a:t>
            </a:r>
            <a:r>
              <a:rPr lang="pt-BR" b="1" dirty="0" smtClean="0"/>
              <a:t>UML 2 em modelagem orientada a objetos</a:t>
            </a:r>
            <a:r>
              <a:rPr lang="pt-BR" dirty="0" smtClean="0"/>
              <a:t>. Florianópolis, SC: Visual Books, 2007. 232p.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9, seção 9.7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59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9, seção 9.1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9, seção 9.2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9, seção 9.3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30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9, seção 9.4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39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mtClean="0"/>
              <a:t>Ver capítulo 9, seção 9.5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42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9, seção 9.6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45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9</a:t>
            </a:r>
            <a:r>
              <a:rPr lang="pt-BR" smtClean="0"/>
              <a:t>, seção 9.6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46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Diagrama de atividades</a:t>
            </a:r>
            <a:br>
              <a:rPr lang="pt-BR" dirty="0" smtClean="0"/>
            </a:br>
            <a:r>
              <a:rPr lang="pt-BR" sz="4400" dirty="0" smtClean="0"/>
              <a:t>Parte 1 – subsídios para o refinamento de casos de uso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Representação de atividade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571744"/>
            <a:ext cx="8685357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CaixaDeTexto 5"/>
          <p:cNvSpPr txBox="1"/>
          <p:nvPr/>
        </p:nvSpPr>
        <p:spPr>
          <a:xfrm>
            <a:off x="357158" y="1785926"/>
            <a:ext cx="8286808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600" dirty="0" smtClean="0"/>
              <a:t>Com elementos internos ou com ícone de forcado</a:t>
            </a:r>
            <a:endParaRPr lang="pt-BR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Pré e pós-condições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26956"/>
            <a:ext cx="8572560" cy="2516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Fluxo de controle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“Seta” apontando de um procedimento para o procedimento seguinte </a:t>
            </a:r>
          </a:p>
          <a:p>
            <a:r>
              <a:rPr lang="pt-BR" dirty="0" smtClean="0"/>
              <a:t>Modela fluxo de controle</a:t>
            </a:r>
          </a:p>
          <a:p>
            <a:pPr lvl="1"/>
            <a:r>
              <a:rPr lang="pt-BR" dirty="0" smtClean="0"/>
              <a:t>Passagem do controle da execução de uma ação ou atividade para outra ação ou atividade</a:t>
            </a:r>
          </a:p>
          <a:p>
            <a:pPr lvl="1"/>
            <a:r>
              <a:rPr lang="pt-BR" dirty="0" smtClean="0"/>
              <a:t>Fluxos de controle de uma modelagem estabelecem as </a:t>
            </a:r>
            <a:r>
              <a:rPr lang="pt-BR" dirty="0" err="1" smtClean="0"/>
              <a:t>sequências</a:t>
            </a:r>
            <a:r>
              <a:rPr lang="pt-BR" dirty="0" smtClean="0"/>
              <a:t> possíveis de execução das atividades e ações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400" dirty="0" smtClean="0"/>
              <a:t>Representação de Fluxo de controle</a:t>
            </a:r>
            <a:endParaRPr lang="pt-BR" sz="4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428868"/>
            <a:ext cx="7405233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Exemplo – modelagem de procedimento de lance do </a:t>
            </a:r>
            <a:r>
              <a:rPr lang="pt-BR" sz="3600" dirty="0" err="1" smtClean="0"/>
              <a:t>Jogo-da-velha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071678"/>
            <a:ext cx="8782116" cy="4114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Exemplo – modelagem de procedimento de lance do </a:t>
            </a:r>
            <a:r>
              <a:rPr lang="pt-BR" sz="3600" dirty="0" err="1" smtClean="0"/>
              <a:t>Jogo-da-velha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Modelagem do exemplo ilustra apenas o “cenário principal” do caso de uso </a:t>
            </a:r>
            <a:r>
              <a:rPr lang="pt-BR" i="1" dirty="0" smtClean="0"/>
              <a:t>procedimento de lance</a:t>
            </a:r>
          </a:p>
          <a:p>
            <a:pPr lvl="1"/>
            <a:r>
              <a:rPr lang="pt-BR" dirty="0" smtClean="0"/>
              <a:t>Se tudo “der certo”</a:t>
            </a:r>
          </a:p>
          <a:p>
            <a:pPr lvl="2"/>
            <a:r>
              <a:rPr lang="pt-BR" sz="2400" dirty="0" smtClean="0"/>
              <a:t>Se houver possibilidade de jogar</a:t>
            </a:r>
          </a:p>
          <a:p>
            <a:pPr lvl="2"/>
            <a:r>
              <a:rPr lang="pt-BR" sz="2400" dirty="0" smtClean="0"/>
              <a:t>Se a posição selecionada for viável (desocupada)</a:t>
            </a:r>
          </a:p>
          <a:p>
            <a:r>
              <a:rPr lang="pt-BR" dirty="0" smtClean="0"/>
              <a:t>Para a modelagem das outras possibilidades, há a necessidade de outros elementos sintáticos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Nodos inicial e final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Nodo inicial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estabelece o início da execução de uma atividade</a:t>
            </a:r>
          </a:p>
          <a:p>
            <a:r>
              <a:rPr lang="pt-BR" b="1" dirty="0" smtClean="0"/>
              <a:t>Nodo final de atividade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estabelece o final da execução de uma atividade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Representação dos </a:t>
            </a:r>
            <a:r>
              <a:rPr lang="pt-BR" sz="4000" dirty="0" smtClean="0"/>
              <a:t>nodos inicial e final de atividade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78844" y="2643182"/>
            <a:ext cx="5840233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Nodos decisão e fusão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Nodo decisão</a:t>
            </a:r>
            <a:r>
              <a:rPr lang="pt-BR" dirty="0" smtClean="0"/>
              <a:t> – permite fluxos de controle alternativos, condicionados por expressões booleanas</a:t>
            </a:r>
          </a:p>
          <a:p>
            <a:pPr lvl="1"/>
            <a:r>
              <a:rPr lang="pt-BR" dirty="0" smtClean="0"/>
              <a:t>equivalente a </a:t>
            </a:r>
            <a:r>
              <a:rPr lang="pt-BR" i="1" dirty="0" err="1" smtClean="0"/>
              <a:t>if</a:t>
            </a:r>
            <a:r>
              <a:rPr lang="pt-BR" dirty="0" smtClean="0"/>
              <a:t>, </a:t>
            </a:r>
            <a:r>
              <a:rPr lang="pt-BR" i="1" dirty="0" err="1" smtClean="0"/>
              <a:t>if-else</a:t>
            </a:r>
            <a:r>
              <a:rPr lang="pt-BR" dirty="0" smtClean="0"/>
              <a:t> e </a:t>
            </a:r>
            <a:r>
              <a:rPr lang="pt-BR" i="1" dirty="0" smtClean="0"/>
              <a:t>switch</a:t>
            </a:r>
            <a:r>
              <a:rPr lang="pt-BR" dirty="0" smtClean="0"/>
              <a:t> (</a:t>
            </a:r>
            <a:r>
              <a:rPr lang="pt-BR" i="1" dirty="0" smtClean="0"/>
              <a:t>case</a:t>
            </a:r>
            <a:r>
              <a:rPr lang="pt-BR" dirty="0" smtClean="0"/>
              <a:t>) das linguagens de programação</a:t>
            </a:r>
          </a:p>
          <a:p>
            <a:pPr lvl="1"/>
            <a:r>
              <a:rPr lang="pt-BR" dirty="0" smtClean="0"/>
              <a:t>Representado por um losango com uma entrada e “n” saídas, cada uma associada a uma condição</a:t>
            </a:r>
          </a:p>
          <a:p>
            <a:pPr lvl="2"/>
            <a:r>
              <a:rPr lang="pt-BR" sz="2400" dirty="0" smtClean="0"/>
              <a:t>Exatamente uma condição deve resultar “</a:t>
            </a:r>
            <a:r>
              <a:rPr lang="pt-BR" sz="2400" dirty="0" err="1" smtClean="0"/>
              <a:t>true</a:t>
            </a:r>
            <a:r>
              <a:rPr lang="pt-BR" sz="2400" dirty="0" smtClean="0"/>
              <a:t>”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Nodos decisão e fusão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Nodo fusão</a:t>
            </a:r>
            <a:r>
              <a:rPr lang="pt-BR" dirty="0" smtClean="0"/>
              <a:t> – funde um conjunto de fluxos em um único</a:t>
            </a:r>
          </a:p>
          <a:p>
            <a:pPr lvl="1"/>
            <a:r>
              <a:rPr lang="pt-BR" dirty="0" smtClean="0"/>
              <a:t>Não tem a conotação de sincronização</a:t>
            </a:r>
          </a:p>
          <a:p>
            <a:pPr lvl="1"/>
            <a:r>
              <a:rPr lang="pt-BR" dirty="0" smtClean="0"/>
              <a:t>Não tem semântica associada</a:t>
            </a:r>
          </a:p>
          <a:p>
            <a:pPr lvl="2"/>
            <a:r>
              <a:rPr lang="pt-BR" dirty="0" smtClean="0"/>
              <a:t>Apenas reúne um conjunto de elementos sintáticos num único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o diagrama de atividades de UML</a:t>
            </a:r>
          </a:p>
          <a:p>
            <a:pPr lvl="1"/>
            <a:r>
              <a:rPr lang="pt-BR" dirty="0" smtClean="0"/>
              <a:t>Seus elementos sintáticos</a:t>
            </a:r>
          </a:p>
          <a:p>
            <a:pPr lvl="1"/>
            <a:r>
              <a:rPr lang="pt-BR" dirty="0" smtClean="0"/>
              <a:t>Sua finalidade em um processo de modelagem</a:t>
            </a:r>
          </a:p>
          <a:p>
            <a:pPr lvl="2"/>
            <a:r>
              <a:rPr lang="pt-BR" dirty="0" smtClean="0"/>
              <a:t>Especificamente para refinamento de casos de uso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800" dirty="0" smtClean="0"/>
              <a:t>Representação do nodo decisão</a:t>
            </a:r>
            <a:endParaRPr lang="pt-BR" sz="48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2214554"/>
            <a:ext cx="6697709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Representação do nodo fusão (e modelagem equivalente)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2428868"/>
            <a:ext cx="8624547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Nodos decisão e fusão como elemento único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143116"/>
            <a:ext cx="6072230" cy="3254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Nodos </a:t>
            </a:r>
            <a:r>
              <a:rPr lang="pt-BR" i="1" dirty="0" err="1" smtClean="0"/>
              <a:t>fork</a:t>
            </a:r>
            <a:r>
              <a:rPr lang="pt-BR" dirty="0" smtClean="0"/>
              <a:t> e </a:t>
            </a:r>
            <a:r>
              <a:rPr lang="pt-BR" i="1" dirty="0" err="1" smtClean="0"/>
              <a:t>join</a:t>
            </a:r>
            <a:endParaRPr lang="pt-BR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Nodo</a:t>
            </a:r>
            <a:r>
              <a:rPr lang="pt-BR" b="1" i="1" dirty="0" smtClean="0"/>
              <a:t> </a:t>
            </a:r>
            <a:r>
              <a:rPr lang="pt-BR" b="1" i="1" dirty="0" err="1" smtClean="0"/>
              <a:t>fork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fluxos de controle concorrentes</a:t>
            </a:r>
          </a:p>
          <a:p>
            <a:r>
              <a:rPr lang="pt-BR" b="1" dirty="0" smtClean="0"/>
              <a:t>Nodo </a:t>
            </a:r>
            <a:r>
              <a:rPr lang="pt-BR" b="1" i="1" dirty="0" err="1" smtClean="0"/>
              <a:t>join</a:t>
            </a:r>
            <a:r>
              <a:rPr lang="pt-BR" i="1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sincronização de fluxos de controle concorrentes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Representação dos nodos inicial e final </a:t>
            </a:r>
            <a:r>
              <a:rPr lang="pt-BR" sz="4000" i="1" dirty="0" err="1" smtClean="0"/>
              <a:t>fork</a:t>
            </a:r>
            <a:r>
              <a:rPr lang="pt-BR" sz="4000" dirty="0" smtClean="0"/>
              <a:t> e </a:t>
            </a:r>
            <a:r>
              <a:rPr lang="pt-BR" sz="4000" i="1" dirty="0" err="1" smtClean="0"/>
              <a:t>join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071678"/>
            <a:ext cx="7286676" cy="2893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Nodos </a:t>
            </a:r>
            <a:r>
              <a:rPr lang="pt-BR" sz="4000" i="1" dirty="0" err="1" smtClean="0"/>
              <a:t>fork</a:t>
            </a:r>
            <a:r>
              <a:rPr lang="pt-BR" sz="4000" dirty="0" smtClean="0"/>
              <a:t> e </a:t>
            </a:r>
            <a:r>
              <a:rPr lang="pt-BR" sz="4000" i="1" dirty="0" err="1" smtClean="0"/>
              <a:t>join</a:t>
            </a:r>
            <a:r>
              <a:rPr lang="pt-BR" sz="4000" i="1" dirty="0" smtClean="0"/>
              <a:t> </a:t>
            </a:r>
            <a:r>
              <a:rPr lang="pt-BR" sz="4000" dirty="0" smtClean="0"/>
              <a:t>como elemento único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2571744"/>
            <a:ext cx="3714776" cy="2454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Nodo conector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Elemento de ligação que permite modelar a continuidade de um fluxo de controle</a:t>
            </a:r>
          </a:p>
          <a:p>
            <a:r>
              <a:rPr lang="pt-BR" smtClean="0"/>
              <a:t>Um nodo conector </a:t>
            </a:r>
            <a:r>
              <a:rPr lang="pt-BR" dirty="0" smtClean="0"/>
              <a:t>com fluxo de controle em direção a ele e outro com o mesmo identificador, com fluxo de controle saindo, denotam a continuidade do mesmo fluxo de controle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Nodo conector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5492" y="2500306"/>
            <a:ext cx="7638372" cy="214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Exemplo – nova modelagem de procedimento de lance do </a:t>
            </a:r>
            <a:r>
              <a:rPr lang="pt-BR" sz="3600" dirty="0" err="1" smtClean="0"/>
              <a:t>Jogo-da-velha</a:t>
            </a:r>
            <a:endParaRPr lang="pt-BR" sz="32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8" y="2043130"/>
            <a:ext cx="884872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Exemplo – nova modelagem de procedimento de lance do </a:t>
            </a:r>
            <a:r>
              <a:rPr lang="pt-BR" sz="3600" dirty="0" err="1" smtClean="0"/>
              <a:t>Jogo-da-velha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Nodos apresentados permitem modelar fluxos de controle além de um simples percurso linear</a:t>
            </a:r>
          </a:p>
          <a:p>
            <a:r>
              <a:rPr lang="pt-BR" dirty="0" smtClean="0"/>
              <a:t>A nova modelagem acrescenta </a:t>
            </a:r>
          </a:p>
          <a:p>
            <a:pPr lvl="1"/>
            <a:r>
              <a:rPr lang="pt-BR" dirty="0" smtClean="0"/>
              <a:t>Nodos para estabelecimento de início e fim da atividade</a:t>
            </a:r>
          </a:p>
          <a:p>
            <a:pPr lvl="1"/>
            <a:r>
              <a:rPr lang="pt-BR" dirty="0" smtClean="0"/>
              <a:t>Nodos decisão para modelar caminhos alternativos na execução da atividade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 de atividades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Voltado a detalhar o comportamento de um programa</a:t>
            </a:r>
          </a:p>
          <a:p>
            <a:pPr lvl="1"/>
            <a:r>
              <a:rPr lang="pt-BR" dirty="0" smtClean="0"/>
              <a:t>Descrevê-lo quando em execução</a:t>
            </a:r>
          </a:p>
          <a:p>
            <a:pPr lvl="1"/>
            <a:r>
              <a:rPr lang="pt-BR" dirty="0" smtClean="0"/>
              <a:t>Em alto ou em baixo nível de abstração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Fluxo de objeto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2401" y="1928803"/>
            <a:ext cx="7970128" cy="2223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52" y="4714884"/>
            <a:ext cx="6715172" cy="13308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/>
          <a:lstStyle/>
          <a:p>
            <a:r>
              <a:rPr lang="pt-BR" dirty="0" smtClean="0"/>
              <a:t>Parâmetro de atividade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Nodo objeto posto sobre a borda de uma atividade para representar entradas e saídas dessa atividade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Representação de parâmetro de atividade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85992"/>
            <a:ext cx="859354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Conjunto de parâmetros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Coleção de um ou mais parâmetros que participam na execução de uma atividade</a:t>
            </a:r>
          </a:p>
          <a:p>
            <a:pPr lvl="1"/>
            <a:r>
              <a:rPr lang="pt-BR" dirty="0" smtClean="0"/>
              <a:t>Uso de conjunto de parâmetros só se justifica quando há mais de um conjunto de entrada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Representação de conjunto de parâmetros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71678"/>
            <a:ext cx="848969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Nodo </a:t>
            </a:r>
            <a:r>
              <a:rPr lang="pt-BR" i="1" dirty="0" smtClean="0"/>
              <a:t>buffer</a:t>
            </a:r>
            <a:r>
              <a:rPr lang="pt-BR" dirty="0" smtClean="0"/>
              <a:t> central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Nodo objeto que pode ser interligado a outros nodos objeto e que atua como um </a:t>
            </a:r>
            <a:r>
              <a:rPr lang="pt-BR" i="1" dirty="0" smtClean="0"/>
              <a:t>buffer</a:t>
            </a:r>
            <a:r>
              <a:rPr lang="pt-BR" dirty="0" smtClean="0"/>
              <a:t> que intermédia múltiplos fluxos de entrada e de saída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Representação de nodo </a:t>
            </a:r>
            <a:r>
              <a:rPr lang="pt-BR" sz="4000" i="1" dirty="0" smtClean="0"/>
              <a:t>buffer</a:t>
            </a:r>
            <a:r>
              <a:rPr lang="pt-BR" sz="4000" dirty="0" smtClean="0"/>
              <a:t> central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214554"/>
            <a:ext cx="839396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Nodo armazenador de dados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Uma especialização do nodo </a:t>
            </a:r>
            <a:r>
              <a:rPr lang="pt-BR" i="1" dirty="0" smtClean="0"/>
              <a:t>buffer</a:t>
            </a:r>
            <a:r>
              <a:rPr lang="pt-BR" dirty="0" smtClean="0"/>
              <a:t> central voltada ao armazenamento de dados</a:t>
            </a:r>
          </a:p>
          <a:p>
            <a:r>
              <a:rPr lang="pt-BR" dirty="0" smtClean="0"/>
              <a:t>Modela a noção de persistência de dados</a:t>
            </a:r>
          </a:p>
          <a:p>
            <a:pPr lvl="1"/>
            <a:r>
              <a:rPr lang="pt-BR" dirty="0" smtClean="0"/>
              <a:t>Diferente da noção de manutenção de dados transientes, modelada pelo nodo </a:t>
            </a:r>
            <a:r>
              <a:rPr lang="pt-BR" i="1" dirty="0" smtClean="0"/>
              <a:t>buffer</a:t>
            </a:r>
            <a:r>
              <a:rPr lang="pt-BR" dirty="0" smtClean="0"/>
              <a:t> central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Representação de nodo armazenador de dados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500306"/>
            <a:ext cx="2928758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Partição de atividade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Voltada a dividir as atividades e ações de um diagrama em grupos com alguma característica em comum</a:t>
            </a:r>
          </a:p>
          <a:p>
            <a:r>
              <a:rPr lang="pt-BR" dirty="0" smtClean="0"/>
              <a:t>Qualquer critério pode ser adotado para a definição dos grupos, como</a:t>
            </a:r>
          </a:p>
          <a:p>
            <a:pPr lvl="1"/>
            <a:r>
              <a:rPr lang="pt-BR" dirty="0" smtClean="0"/>
              <a:t>Responsável pela execução</a:t>
            </a:r>
          </a:p>
          <a:p>
            <a:pPr lvl="1"/>
            <a:r>
              <a:rPr lang="pt-BR" dirty="0" smtClean="0"/>
              <a:t>Localização física da execução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© Ricardo Pereira e </a:t>
            </a:r>
            <a:r>
              <a:rPr lang="pt-BR" dirty="0" smtClean="0"/>
              <a:t>Silva</a:t>
            </a:r>
            <a:endParaRPr lang="pt-BR" dirty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304800"/>
            <a:ext cx="8486804" cy="1195374"/>
          </a:xfrm>
        </p:spPr>
        <p:txBody>
          <a:bodyPr/>
          <a:lstStyle/>
          <a:p>
            <a:r>
              <a:rPr lang="pt-BR" sz="4000" dirty="0" smtClean="0"/>
              <a:t>Aparência do diagrama de atividades</a:t>
            </a:r>
            <a:endParaRPr lang="pt-BR" dirty="0"/>
          </a:p>
        </p:txBody>
      </p:sp>
      <p:pic>
        <p:nvPicPr>
          <p:cNvPr id="27653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886318"/>
            <a:ext cx="8782116" cy="41144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/>
          <a:lstStyle/>
          <a:p>
            <a:r>
              <a:rPr lang="pt-BR" dirty="0" smtClean="0"/>
              <a:t>Partição de atividade - exemplo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1714488"/>
            <a:ext cx="6410325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partição com hierarquia e multidimensional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285992"/>
            <a:ext cx="8215370" cy="3332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Comunicação em diagrama de atividades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422082"/>
          </a:xfrm>
        </p:spPr>
        <p:txBody>
          <a:bodyPr>
            <a:normAutofit/>
          </a:bodyPr>
          <a:lstStyle/>
          <a:p>
            <a:r>
              <a:rPr lang="pt-BR" dirty="0" smtClean="0"/>
              <a:t>Ação envio de sinal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voltada a disparar a execução de um procedimento</a:t>
            </a:r>
          </a:p>
          <a:p>
            <a:pPr lvl="1"/>
            <a:r>
              <a:rPr lang="pt-BR" dirty="0" smtClean="0"/>
              <a:t>Como  a execução de uma atividade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3500438"/>
            <a:ext cx="275804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Comunicação em diagrama de atividades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065024"/>
          </a:xfrm>
        </p:spPr>
        <p:txBody>
          <a:bodyPr>
            <a:normAutofit/>
          </a:bodyPr>
          <a:lstStyle/>
          <a:p>
            <a:r>
              <a:rPr lang="pt-BR" dirty="0" smtClean="0"/>
              <a:t>Ação recebimento de evento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recebimento de uma comunicação pelo elemento modelado</a:t>
            </a:r>
          </a:p>
          <a:p>
            <a:pPr lvl="1"/>
            <a:r>
              <a:rPr lang="pt-BR" dirty="0" smtClean="0"/>
              <a:t>Quando representada sem fluxos de controle entrando denota que o sistema modelado está permanentemente à espera do recebimento de comunicação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86116" y="4214818"/>
            <a:ext cx="2286016" cy="18148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Comunicação em diagrama de atividades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850842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Ação recebimento de evento temporizado </a:t>
            </a:r>
            <a:r>
              <a:rPr lang="pt-BR" dirty="0" smtClean="0">
                <a:latin typeface="Times New Roman"/>
                <a:cs typeface="Times New Roman"/>
              </a:rPr>
              <a:t>→ recebimento </a:t>
            </a:r>
            <a:r>
              <a:rPr lang="pt-BR" dirty="0" smtClean="0"/>
              <a:t>ocorre em intervalos determinados</a:t>
            </a:r>
          </a:p>
          <a:p>
            <a:pPr lvl="1"/>
            <a:r>
              <a:rPr lang="pt-BR" dirty="0" smtClean="0"/>
              <a:t>Presença de fluxo de controle entrando indica habilitação da ação</a:t>
            </a:r>
          </a:p>
          <a:p>
            <a:pPr lvl="1"/>
            <a:r>
              <a:rPr lang="pt-BR" dirty="0" smtClean="0"/>
              <a:t>Ausência de fluxo de controle entrando indica que a ação está habilitada enquanto a atividade a que pertence não tiver sua execução encerrada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4643446"/>
            <a:ext cx="1714512" cy="1731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Nodos </a:t>
            </a:r>
            <a:r>
              <a:rPr lang="pt-BR" sz="4000" dirty="0" err="1" smtClean="0"/>
              <a:t>agrupadores</a:t>
            </a:r>
            <a:r>
              <a:rPr lang="pt-BR" sz="4000" dirty="0" smtClean="0"/>
              <a:t> na modelagem de atividades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noção de agrupamento de nodos é a base para construções mais complexas no contexto da modelagem de uma atividade</a:t>
            </a:r>
          </a:p>
          <a:p>
            <a:pPr lvl="1"/>
            <a:r>
              <a:rPr lang="pt-BR" dirty="0" smtClean="0"/>
              <a:t>Como a representação da repetição da execução de um conjunto de ações, por exemplo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Nodos </a:t>
            </a:r>
            <a:r>
              <a:rPr lang="pt-BR" sz="4000" dirty="0" err="1" smtClean="0"/>
              <a:t>agrupadores</a:t>
            </a:r>
            <a:r>
              <a:rPr lang="pt-BR" sz="4000" dirty="0" smtClean="0"/>
              <a:t> na modelagem de atividades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586" y="1948003"/>
            <a:ext cx="8842570" cy="4124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Grupo da atividade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Noção abstrata que define um agrupamento de elementos construtivos, pertencente a uma atividade</a:t>
            </a:r>
          </a:p>
          <a:p>
            <a:r>
              <a:rPr lang="pt-BR" dirty="0" smtClean="0"/>
              <a:t>Uma fração dos elementos de uma atividade, agrupados</a:t>
            </a:r>
          </a:p>
          <a:p>
            <a:r>
              <a:rPr lang="pt-BR" dirty="0" smtClean="0"/>
              <a:t>Não há restrições quanto a nodos fazerem parte de mais de um grupo e não há acréscimo semântico inerente ao agrupamento em si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Região </a:t>
            </a:r>
            <a:r>
              <a:rPr lang="pt-BR" dirty="0" err="1" smtClean="0"/>
              <a:t>interrompível</a:t>
            </a:r>
            <a:r>
              <a:rPr lang="pt-BR" dirty="0" smtClean="0"/>
              <a:t> de atividade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3" y="2428868"/>
            <a:ext cx="8816495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Nodo atividade estruturada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Noção abstrata que corresponde a uma especialização do conceito </a:t>
            </a:r>
            <a:r>
              <a:rPr lang="pt-BR" i="1" dirty="0" smtClean="0"/>
              <a:t>grupo da atividade</a:t>
            </a:r>
            <a:endParaRPr lang="pt-BR" dirty="0" smtClean="0"/>
          </a:p>
          <a:p>
            <a:r>
              <a:rPr lang="pt-BR" dirty="0" smtClean="0"/>
              <a:t>Nodos pertencentes a um nodo atividade estruturada não podem fazer parte de outro nodo atividade estruturada</a:t>
            </a:r>
          </a:p>
          <a:p>
            <a:pPr lvl="1"/>
            <a:r>
              <a:rPr lang="pt-BR" dirty="0" smtClean="0"/>
              <a:t>Exceto no caso de </a:t>
            </a:r>
            <a:r>
              <a:rPr lang="pt-BR" dirty="0" err="1" smtClean="0"/>
              <a:t>aninhamento</a:t>
            </a:r>
            <a:endParaRPr lang="pt-BR" dirty="0" smtClean="0"/>
          </a:p>
          <a:p>
            <a:r>
              <a:rPr lang="pt-BR" dirty="0" smtClean="0"/>
              <a:t>Base para a construção de repetições ou execuções condicionadas de grupos de ações e atividades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© Ricardo Pereira e Silva</a:t>
            </a:r>
            <a:r>
              <a:rPr lang="pt-BR" dirty="0" smtClean="0"/>
              <a:t>, </a:t>
            </a:r>
            <a:endParaRPr lang="pt-BR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Principais elementos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/>
              <a:t>Atividade</a:t>
            </a:r>
          </a:p>
          <a:p>
            <a:r>
              <a:rPr lang="pt-BR" dirty="0" smtClean="0"/>
              <a:t>Ação</a:t>
            </a:r>
            <a:endParaRPr lang="pt-BR" dirty="0"/>
          </a:p>
          <a:p>
            <a:r>
              <a:rPr lang="pt-BR" dirty="0" smtClean="0"/>
              <a:t>Fluxo </a:t>
            </a:r>
            <a:r>
              <a:rPr lang="pt-BR" dirty="0"/>
              <a:t>de </a:t>
            </a:r>
            <a:r>
              <a:rPr lang="pt-BR" dirty="0" smtClean="0"/>
              <a:t>controle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Região expansão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Atividade estruturada com pelo menos uma entrada de dados</a:t>
            </a:r>
          </a:p>
          <a:p>
            <a:pPr lvl="1"/>
            <a:r>
              <a:rPr lang="pt-BR" dirty="0" smtClean="0"/>
              <a:t>As estradas e saídas de dados recebem e externam coleções de dados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800" dirty="0" smtClean="0"/>
              <a:t>Região expansão</a:t>
            </a:r>
            <a:r>
              <a:rPr lang="pt-BR" sz="4400" dirty="0" smtClean="0"/>
              <a:t> </a:t>
            </a:r>
            <a:r>
              <a:rPr lang="pt-BR" sz="3600" dirty="0" smtClean="0"/>
              <a:t>(notação) </a:t>
            </a:r>
            <a:endParaRPr lang="pt-BR" sz="4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2143116"/>
            <a:ext cx="4736221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Nodo </a:t>
            </a:r>
            <a:r>
              <a:rPr lang="pt-BR" dirty="0" err="1" smtClean="0"/>
              <a:t>sequência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Materializa a noção abstrata do nodo atividade estruturada </a:t>
            </a:r>
          </a:p>
          <a:p>
            <a:pPr lvl="1"/>
            <a:r>
              <a:rPr lang="pt-BR" dirty="0" smtClean="0"/>
              <a:t>Estabelece a execução de seus nodos na </a:t>
            </a:r>
            <a:r>
              <a:rPr lang="pt-BR" dirty="0" err="1" smtClean="0"/>
              <a:t>sequência</a:t>
            </a:r>
            <a:r>
              <a:rPr lang="pt-BR" dirty="0" smtClean="0"/>
              <a:t> em que são modelados</a:t>
            </a:r>
          </a:p>
          <a:p>
            <a:pPr lvl="1"/>
            <a:r>
              <a:rPr lang="pt-BR" dirty="0" smtClean="0"/>
              <a:t>Não apresenta seções nem notação específica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Nodo laço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Especialização do nodo atividade estruturada que modela uma estrutura de repetição</a:t>
            </a:r>
          </a:p>
          <a:p>
            <a:pPr lvl="1"/>
            <a:r>
              <a:rPr lang="pt-BR" dirty="0" smtClean="0"/>
              <a:t>Necessário explicitar se o teste ocorre antes da primeira execução</a:t>
            </a:r>
          </a:p>
          <a:p>
            <a:pPr lvl="1"/>
            <a:r>
              <a:rPr lang="pt-BR" dirty="0" smtClean="0"/>
              <a:t>Seção configuração – nodos executados uma única vez, no início da execução da estrutura e que inicia os objetos da estrutura</a:t>
            </a:r>
          </a:p>
          <a:p>
            <a:pPr lvl="1"/>
            <a:r>
              <a:rPr lang="pt-BR" dirty="0" smtClean="0"/>
              <a:t>Seção corpo – conjunto de nodos cuja execução pode ser repetida</a:t>
            </a:r>
          </a:p>
          <a:p>
            <a:pPr lvl="1"/>
            <a:r>
              <a:rPr lang="pt-BR" dirty="0" smtClean="0"/>
              <a:t>Seção teste – conjunto de nodos que avalia se ocorrerá repetição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5300" dirty="0" smtClean="0"/>
              <a:t>Nodo laço </a:t>
            </a:r>
            <a:r>
              <a:rPr lang="pt-BR" sz="4400" dirty="0" smtClean="0"/>
              <a:t>(notação convencionada)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85992"/>
            <a:ext cx="8407889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sz="5300" dirty="0" smtClean="0"/>
              <a:t>Nodo laço </a:t>
            </a:r>
            <a:r>
              <a:rPr lang="pt-BR" sz="4400" dirty="0" smtClean="0"/>
              <a:t>(notação convencionada)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1" y="2047874"/>
            <a:ext cx="3316604" cy="4024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Nodo condicional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Especialização do nodo atividade estruturada que modela escolhas</a:t>
            </a:r>
          </a:p>
          <a:p>
            <a:pPr lvl="1"/>
            <a:r>
              <a:rPr lang="pt-BR" dirty="0" smtClean="0"/>
              <a:t>Similar ao aos comandos </a:t>
            </a:r>
            <a:r>
              <a:rPr lang="pt-BR" i="1" dirty="0" err="1" smtClean="0"/>
              <a:t>if</a:t>
            </a:r>
            <a:r>
              <a:rPr lang="pt-BR" i="1" dirty="0" smtClean="0"/>
              <a:t>, </a:t>
            </a:r>
            <a:r>
              <a:rPr lang="pt-BR" i="1" dirty="0" err="1" smtClean="0"/>
              <a:t>if-else</a:t>
            </a:r>
            <a:r>
              <a:rPr lang="pt-BR" dirty="0" smtClean="0"/>
              <a:t> e </a:t>
            </a:r>
            <a:r>
              <a:rPr lang="pt-BR" i="1" dirty="0" smtClean="0"/>
              <a:t>switch (case)</a:t>
            </a:r>
            <a:r>
              <a:rPr lang="pt-BR" dirty="0" smtClean="0"/>
              <a:t>, das linguagens de programação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Nodo </a:t>
            </a:r>
            <a:r>
              <a:rPr lang="pt-BR" sz="4000" dirty="0" smtClean="0"/>
              <a:t>condicional </a:t>
            </a:r>
            <a:r>
              <a:rPr lang="pt-BR" sz="3200" dirty="0" smtClean="0"/>
              <a:t>(notação convencionada) 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793" y="2214554"/>
            <a:ext cx="8851398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Nodo </a:t>
            </a:r>
            <a:r>
              <a:rPr lang="pt-BR" sz="4000" dirty="0" smtClean="0"/>
              <a:t>condicional </a:t>
            </a:r>
            <a:r>
              <a:rPr lang="pt-BR" sz="3200" dirty="0" smtClean="0"/>
              <a:t>(notação convencionada) 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2133599"/>
            <a:ext cx="4967042" cy="3127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Nodo tratador de exceção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00306"/>
            <a:ext cx="848683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© Ricardo Pereira e </a:t>
            </a:r>
            <a:r>
              <a:rPr lang="pt-BR" dirty="0" smtClean="0"/>
              <a:t>Silva</a:t>
            </a:r>
            <a:endParaRPr lang="pt-BR" dirty="0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704088"/>
            <a:ext cx="8229600" cy="796086"/>
          </a:xfrm>
        </p:spPr>
        <p:txBody>
          <a:bodyPr>
            <a:noAutofit/>
          </a:bodyPr>
          <a:lstStyle/>
          <a:p>
            <a:r>
              <a:rPr lang="pt-BR" sz="4000" dirty="0" smtClean="0"/>
              <a:t>Finalidade do diagrama de atividades</a:t>
            </a:r>
            <a:endParaRPr lang="pt-BR" sz="4400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700213"/>
            <a:ext cx="8229600" cy="452596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pt-BR" dirty="0" smtClean="0"/>
              <a:t>Detalhamento de comportamentos em geral</a:t>
            </a:r>
            <a:endParaRPr lang="pt-BR" b="1" u="sng" dirty="0" smtClean="0"/>
          </a:p>
          <a:p>
            <a:pPr lvl="1">
              <a:lnSpc>
                <a:spcPct val="90000"/>
              </a:lnSpc>
            </a:pPr>
            <a:r>
              <a:rPr lang="pt-BR" b="1" u="sng" dirty="0" smtClean="0"/>
              <a:t>Para refinar caso de uso*</a:t>
            </a:r>
          </a:p>
          <a:p>
            <a:pPr lvl="1">
              <a:lnSpc>
                <a:spcPct val="90000"/>
              </a:lnSpc>
            </a:pPr>
            <a:r>
              <a:rPr lang="pt-BR" dirty="0" smtClean="0"/>
              <a:t>Para dinâmica do sistema, em geral</a:t>
            </a:r>
          </a:p>
          <a:p>
            <a:pPr lvl="1">
              <a:lnSpc>
                <a:spcPct val="90000"/>
              </a:lnSpc>
            </a:pPr>
            <a:r>
              <a:rPr lang="pt-BR" b="1" u="sng" dirty="0" smtClean="0"/>
              <a:t>Para </a:t>
            </a:r>
            <a:r>
              <a:rPr lang="pt-BR" b="1" u="sng" dirty="0"/>
              <a:t>descrever </a:t>
            </a:r>
            <a:r>
              <a:rPr lang="pt-BR" b="1" u="sng" dirty="0" smtClean="0"/>
              <a:t>algoritmo de método de classe</a:t>
            </a:r>
            <a:r>
              <a:rPr lang="pt-BR" dirty="0" smtClean="0"/>
              <a:t>* </a:t>
            </a:r>
            <a:endParaRPr lang="pt-BR" dirty="0"/>
          </a:p>
          <a:p>
            <a:pPr lvl="1">
              <a:lnSpc>
                <a:spcPct val="90000"/>
              </a:lnSpc>
            </a:pPr>
            <a:r>
              <a:rPr lang="pt-BR" dirty="0"/>
              <a:t>Para descrever a existência de </a:t>
            </a:r>
            <a:r>
              <a:rPr lang="pt-BR" dirty="0" smtClean="0"/>
              <a:t>objeto, </a:t>
            </a:r>
            <a:r>
              <a:rPr lang="pt-BR" dirty="0"/>
              <a:t>substituindo o </a:t>
            </a:r>
            <a:r>
              <a:rPr lang="pt-BR" dirty="0" smtClean="0"/>
              <a:t>diagrama de máquina de estados</a:t>
            </a:r>
            <a:endParaRPr lang="pt-BR" dirty="0"/>
          </a:p>
          <a:p>
            <a:pPr lvl="1" algn="r">
              <a:lnSpc>
                <a:spcPct val="90000"/>
              </a:lnSpc>
              <a:buFontTx/>
              <a:buNone/>
            </a:pPr>
            <a:endParaRPr lang="pt-BR" sz="2400" dirty="0" smtClean="0"/>
          </a:p>
          <a:p>
            <a:pPr lvl="1" algn="r">
              <a:lnSpc>
                <a:spcPct val="90000"/>
              </a:lnSpc>
              <a:buFontTx/>
              <a:buNone/>
            </a:pPr>
            <a:endParaRPr lang="pt-BR" dirty="0" smtClean="0"/>
          </a:p>
          <a:p>
            <a:pPr lvl="1" algn="r">
              <a:lnSpc>
                <a:spcPct val="90000"/>
              </a:lnSpc>
              <a:buFontTx/>
              <a:buNone/>
            </a:pPr>
            <a:r>
              <a:rPr lang="pt-BR" sz="2400" dirty="0" smtClean="0"/>
              <a:t>*</a:t>
            </a:r>
            <a:r>
              <a:rPr lang="pt-BR" sz="2400" dirty="0"/>
              <a:t>neste curso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Diagrama de atividades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modelagem de comportamento (tempo de execução)</a:t>
            </a:r>
          </a:p>
          <a:p>
            <a:r>
              <a:rPr lang="pt-BR" dirty="0" smtClean="0"/>
              <a:t>Elementos sintáticos  do diagrama</a:t>
            </a:r>
          </a:p>
          <a:p>
            <a:pPr lvl="1"/>
            <a:r>
              <a:rPr lang="pt-BR" dirty="0" smtClean="0"/>
              <a:t>Ação, atividade</a:t>
            </a:r>
          </a:p>
          <a:p>
            <a:pPr lvl="1"/>
            <a:r>
              <a:rPr lang="pt-BR" dirty="0" smtClean="0"/>
              <a:t>Fluxo de controle</a:t>
            </a:r>
          </a:p>
          <a:p>
            <a:pPr lvl="1"/>
            <a:r>
              <a:rPr lang="pt-BR" dirty="0" smtClean="0"/>
              <a:t>Outros recursos de modelagem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9, </a:t>
            </a:r>
            <a:r>
              <a:rPr lang="pt-BR" i="1" dirty="0" smtClean="0"/>
              <a:t>O diagrama de atividades de UML</a:t>
            </a:r>
            <a:r>
              <a:rPr lang="pt-BR" dirty="0" smtClean="0"/>
              <a:t>, </a:t>
            </a:r>
            <a:r>
              <a:rPr lang="pt-BR" dirty="0" smtClean="0"/>
              <a:t>do livro UML 2 em modelagem orientada a objetos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a edição de diagrama em alguma ferramenta</a:t>
            </a:r>
          </a:p>
          <a:p>
            <a:pPr lvl="1"/>
            <a:r>
              <a:rPr lang="pt-BR" dirty="0" smtClean="0"/>
              <a:t>Como os diagramas apresentados nos exemplos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UML 2 em modelagem orientada a objetos</a:t>
            </a:r>
            <a:r>
              <a:rPr lang="pt-BR" sz="2400" dirty="0" smtClean="0"/>
              <a:t>. Florianópolis, SC: Visual Books, 2007. 232p.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Unidade de modelagem de comportamento</a:t>
            </a:r>
          </a:p>
          <a:p>
            <a:pPr lvl="1"/>
            <a:r>
              <a:rPr lang="pt-BR" dirty="0" smtClean="0"/>
              <a:t>Atômica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não admite </a:t>
            </a:r>
            <a:r>
              <a:rPr lang="pt-BR" dirty="0" err="1" smtClean="0"/>
              <a:t>particionamento</a:t>
            </a:r>
            <a:endParaRPr lang="pt-BR" dirty="0" smtClean="0"/>
          </a:p>
          <a:p>
            <a:pPr lvl="1"/>
            <a:r>
              <a:rPr lang="pt-BR" dirty="0" smtClean="0"/>
              <a:t>Algo que é executado de forma ininterrupta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de 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2428868"/>
            <a:ext cx="2928958" cy="1690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Unidade de modelagem de comportamento</a:t>
            </a:r>
          </a:p>
          <a:p>
            <a:pPr lvl="1"/>
            <a:r>
              <a:rPr lang="pt-BR" dirty="0" smtClean="0"/>
              <a:t>Elemento não atômico de modelagem de comportamento. </a:t>
            </a:r>
          </a:p>
          <a:p>
            <a:pPr lvl="1"/>
            <a:r>
              <a:rPr lang="pt-BR" dirty="0" smtClean="0"/>
              <a:t>Pode ser composta por ações ou por atividades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342</TotalTime>
  <Words>1701</Words>
  <Application>Microsoft Office PowerPoint</Application>
  <PresentationFormat>Apresentação na tela (4:3)</PresentationFormat>
  <Paragraphs>246</Paragraphs>
  <Slides>61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61</vt:i4>
      </vt:variant>
    </vt:vector>
  </HeadingPairs>
  <TitlesOfParts>
    <vt:vector size="62" baseType="lpstr">
      <vt:lpstr>Fluxo</vt:lpstr>
      <vt:lpstr>Diagrama de atividades Parte 1 – subsídios para o refinamento de casos de uso</vt:lpstr>
      <vt:lpstr>Objetivo</vt:lpstr>
      <vt:lpstr>Diagrama de atividades</vt:lpstr>
      <vt:lpstr>Aparência do diagrama de atividades</vt:lpstr>
      <vt:lpstr>Principais elementos</vt:lpstr>
      <vt:lpstr>Finalidade do diagrama de atividades</vt:lpstr>
      <vt:lpstr>Ação</vt:lpstr>
      <vt:lpstr>Representação de ação</vt:lpstr>
      <vt:lpstr>Atividade</vt:lpstr>
      <vt:lpstr>Representação de atividade</vt:lpstr>
      <vt:lpstr>Pré e pós-condições</vt:lpstr>
      <vt:lpstr>Fluxo de controle</vt:lpstr>
      <vt:lpstr>Representação de Fluxo de controle</vt:lpstr>
      <vt:lpstr>Exemplo – modelagem de procedimento de lance do Jogo-da-velha</vt:lpstr>
      <vt:lpstr>Exemplo – modelagem de procedimento de lance do Jogo-da-velha</vt:lpstr>
      <vt:lpstr>Nodos inicial e final</vt:lpstr>
      <vt:lpstr>Representação dos nodos inicial e final de atividade</vt:lpstr>
      <vt:lpstr>Nodos decisão e fusão</vt:lpstr>
      <vt:lpstr>Nodos decisão e fusão</vt:lpstr>
      <vt:lpstr>Representação do nodo decisão</vt:lpstr>
      <vt:lpstr>Representação do nodo fusão (e modelagem equivalente)</vt:lpstr>
      <vt:lpstr>Nodos decisão e fusão como elemento único</vt:lpstr>
      <vt:lpstr>Nodos fork e join</vt:lpstr>
      <vt:lpstr>Representação dos nodos inicial e final fork e join</vt:lpstr>
      <vt:lpstr>Nodos fork e join como elemento único</vt:lpstr>
      <vt:lpstr>Nodo conector</vt:lpstr>
      <vt:lpstr>Nodo conector</vt:lpstr>
      <vt:lpstr>Exemplo – nova modelagem de procedimento de lance do Jogo-da-velha</vt:lpstr>
      <vt:lpstr>Exemplo – nova modelagem de procedimento de lance do Jogo-da-velha</vt:lpstr>
      <vt:lpstr>Fluxo de objeto</vt:lpstr>
      <vt:lpstr>Parâmetro de atividade</vt:lpstr>
      <vt:lpstr>Representação de parâmetro de atividade</vt:lpstr>
      <vt:lpstr>Conjunto de parâmetros</vt:lpstr>
      <vt:lpstr>Representação de conjunto de parâmetros</vt:lpstr>
      <vt:lpstr>Nodo buffer central</vt:lpstr>
      <vt:lpstr>Representação de nodo buffer central</vt:lpstr>
      <vt:lpstr>Nodo armazenador de dados</vt:lpstr>
      <vt:lpstr>Representação de nodo armazenador de dados</vt:lpstr>
      <vt:lpstr>Partição de atividade</vt:lpstr>
      <vt:lpstr>Partição de atividade - exemplo</vt:lpstr>
      <vt:lpstr>partição com hierarquia e multidimensional</vt:lpstr>
      <vt:lpstr>Comunicação em diagrama de atividades</vt:lpstr>
      <vt:lpstr>Comunicação em diagrama de atividades</vt:lpstr>
      <vt:lpstr>Comunicação em diagrama de atividades</vt:lpstr>
      <vt:lpstr>Nodos agrupadores na modelagem de atividades</vt:lpstr>
      <vt:lpstr>Nodos agrupadores na modelagem de atividades</vt:lpstr>
      <vt:lpstr>Grupo da atividade </vt:lpstr>
      <vt:lpstr>Região interrompível de atividade</vt:lpstr>
      <vt:lpstr>Nodo atividade estruturada </vt:lpstr>
      <vt:lpstr>Região expansão </vt:lpstr>
      <vt:lpstr>Região expansão (notação) </vt:lpstr>
      <vt:lpstr>Nodo sequência </vt:lpstr>
      <vt:lpstr>Nodo laço </vt:lpstr>
      <vt:lpstr>Nodo laço (notação convencionada) </vt:lpstr>
      <vt:lpstr>Nodo laço (notação convencionada) </vt:lpstr>
      <vt:lpstr>Nodo condicional </vt:lpstr>
      <vt:lpstr>Nodo condicional (notação convencionada) </vt:lpstr>
      <vt:lpstr>Nodo condicional (notação convencionada) </vt:lpstr>
      <vt:lpstr>Nodo tratador de exceção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51</cp:revision>
  <dcterms:created xsi:type="dcterms:W3CDTF">2009-09-16T15:02:40Z</dcterms:created>
  <dcterms:modified xsi:type="dcterms:W3CDTF">2009-11-04T13:21:42Z</dcterms:modified>
</cp:coreProperties>
</file>