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3"/>
  </p:notesMasterIdLst>
  <p:sldIdLst>
    <p:sldId id="258" r:id="rId2"/>
    <p:sldId id="259" r:id="rId3"/>
    <p:sldId id="318" r:id="rId4"/>
    <p:sldId id="257" r:id="rId5"/>
    <p:sldId id="288" r:id="rId6"/>
    <p:sldId id="289" r:id="rId7"/>
    <p:sldId id="290" r:id="rId8"/>
    <p:sldId id="260" r:id="rId9"/>
    <p:sldId id="261" r:id="rId10"/>
    <p:sldId id="293" r:id="rId11"/>
    <p:sldId id="262" r:id="rId12"/>
    <p:sldId id="294" r:id="rId13"/>
    <p:sldId id="317" r:id="rId14"/>
    <p:sldId id="295" r:id="rId15"/>
    <p:sldId id="263" r:id="rId16"/>
    <p:sldId id="296" r:id="rId17"/>
    <p:sldId id="264" r:id="rId18"/>
    <p:sldId id="265" r:id="rId19"/>
    <p:sldId id="297" r:id="rId20"/>
    <p:sldId id="298" r:id="rId21"/>
    <p:sldId id="299" r:id="rId22"/>
    <p:sldId id="266" r:id="rId23"/>
    <p:sldId id="300" r:id="rId24"/>
    <p:sldId id="301" r:id="rId25"/>
    <p:sldId id="302" r:id="rId26"/>
    <p:sldId id="303" r:id="rId27"/>
    <p:sldId id="267" r:id="rId28"/>
    <p:sldId id="268" r:id="rId29"/>
    <p:sldId id="315" r:id="rId30"/>
    <p:sldId id="316" r:id="rId31"/>
    <p:sldId id="319" r:id="rId32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246" autoAdjust="0"/>
  </p:normalViewPr>
  <p:slideViewPr>
    <p:cSldViewPr>
      <p:cViewPr varScale="1">
        <p:scale>
          <a:sx n="87" d="100"/>
          <a:sy n="87" d="100"/>
        </p:scale>
        <p:origin x="-10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338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9A7246-3C36-4CF3-9D04-F7E10F9B768F}" type="datetimeFigureOut">
              <a:rPr lang="pt-BR" smtClean="0"/>
              <a:pPr/>
              <a:t>16/03/2015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D16BF-9D7B-47B4-B57B-C8C9C5B0F82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Aula baseada nos capítulos 2 e 3 do livro</a:t>
            </a:r>
          </a:p>
          <a:p>
            <a:r>
              <a:rPr lang="pt-BR" dirty="0" smtClean="0"/>
              <a:t>SILVA, Ricardo P. e. </a:t>
            </a:r>
            <a:r>
              <a:rPr lang="pt-BR" b="1" dirty="0" smtClean="0"/>
              <a:t>Como modelar com UML 2</a:t>
            </a:r>
            <a:r>
              <a:rPr lang="pt-BR" dirty="0" smtClean="0"/>
              <a:t>. Florianópolis, SC: Visual Books, 2009. 320p.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</a:t>
            </a:fld>
            <a:endParaRPr lang="pt-B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2, seção 2.3.2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22</a:t>
            </a:fld>
            <a:endParaRPr lang="pt-B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2, seção 2.4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27</a:t>
            </a:fld>
            <a:endParaRPr lang="pt-B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2, seção 2.5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28</a:t>
            </a:fld>
            <a:endParaRPr lang="pt-BR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Aula baseada nos capítulos 2 e 3 do livro</a:t>
            </a:r>
          </a:p>
          <a:p>
            <a:r>
              <a:rPr lang="pt-BR" dirty="0" smtClean="0"/>
              <a:t>SILVA, Ricardo P. e. </a:t>
            </a:r>
            <a:r>
              <a:rPr lang="pt-BR" b="1" dirty="0" smtClean="0"/>
              <a:t>Como modelar com UML 2</a:t>
            </a:r>
            <a:r>
              <a:rPr lang="pt-BR" dirty="0" smtClean="0"/>
              <a:t>. Florianópolis, SC: Visual Books, 2009. 320p.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31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2, seção 2.1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Supõe-se aqui um software orientado a objetos como sendo composto por um conjunto de classes. Desconsidera-se, assim, neste momento, abordagens que levem a outros tipos de resultados, como definir a arquitetura de um sistema como um conjunto de subsistemas ou componentes. Tais possibilidades são tratadas posteriormente – mais especificamente, no capítulo 10 do livro de referência, que aborda desenvolvimento orientado a componentes.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4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5</a:t>
            </a:fld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6</a:t>
            </a:fld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BR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7</a:t>
            </a:fld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Ver capítulo 2, seção 2.2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8</a:t>
            </a:fld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Ver</a:t>
            </a:r>
            <a:r>
              <a:rPr lang="pt-BR" baseline="0" dirty="0" smtClean="0"/>
              <a:t> capítulo 2, seção 2.3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15</a:t>
            </a:fld>
            <a:endParaRPr lang="pt-B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16</a:t>
            </a:fld>
            <a:endParaRPr lang="pt-B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Ver capítulo 2, seção 2.3.1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17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875BF-D383-462F-A114-DC611053884C}" type="datetime1">
              <a:rPr lang="pt-BR" smtClean="0"/>
              <a:pPr/>
              <a:t>16/03/2015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D3216-C125-4F6E-B047-5FFFB94B9002}" type="datetime1">
              <a:rPr lang="pt-BR" smtClean="0"/>
              <a:pPr/>
              <a:t>16/03/2015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9DB6B-BD14-4333-917E-169BC12A58F3}" type="datetime1">
              <a:rPr lang="pt-BR" smtClean="0"/>
              <a:pPr/>
              <a:t>16/03/2015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53AA3-0E3D-418C-A30B-419526A9B164}" type="datetime1">
              <a:rPr lang="pt-BR" smtClean="0"/>
              <a:pPr/>
              <a:t>16/03/2015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6715140" y="6357958"/>
            <a:ext cx="1995478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Retângulo 6"/>
          <p:cNvSpPr/>
          <p:nvPr userDrawn="1"/>
        </p:nvSpPr>
        <p:spPr>
          <a:xfrm>
            <a:off x="6156176" y="0"/>
            <a:ext cx="2987824" cy="2204864"/>
          </a:xfrm>
          <a:prstGeom prst="rect">
            <a:avLst/>
          </a:prstGeom>
          <a:solidFill>
            <a:schemeClr val="tx2">
              <a:lumMod val="20000"/>
              <a:lumOff val="80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D2ECE-4E55-4CE3-AECA-23A8A63BD7DE}" type="datetime1">
              <a:rPr lang="pt-BR" smtClean="0"/>
              <a:pPr/>
              <a:t>16/03/2015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C2D1A-5F01-478B-8856-CC9EB1360CAB}" type="datetime1">
              <a:rPr lang="pt-BR" smtClean="0"/>
              <a:pPr/>
              <a:t>16/03/2015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D927-ADC1-4C2A-BBB2-3A51D4D19AC6}" type="datetime1">
              <a:rPr lang="pt-BR" smtClean="0"/>
              <a:pPr/>
              <a:t>16/03/2015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91034-1D69-44B1-96F3-27BEF7BED5D1}" type="datetime1">
              <a:rPr lang="pt-BR" smtClean="0"/>
              <a:pPr/>
              <a:t>16/03/2015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BED94-53EB-4C2E-80D3-777680F84C22}" type="datetime1">
              <a:rPr lang="pt-BR" smtClean="0"/>
              <a:pPr/>
              <a:t>16/03/2015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EB15-D5C3-4A9D-BF49-89C55C66CE80}" type="datetime1">
              <a:rPr lang="pt-BR" smtClean="0"/>
              <a:pPr/>
              <a:t>16/03/2015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Único Canto Aparado e Arredondad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ângulo retângu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C224-6A85-48FD-AD48-618D27D1DF2A}" type="datetime1">
              <a:rPr lang="pt-BR" smtClean="0"/>
              <a:pPr/>
              <a:t>16/03/2015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orma liv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a liv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210FAE8-80C0-4258-A57C-77359C4C40C0}" type="datetime1">
              <a:rPr lang="pt-BR" smtClean="0"/>
              <a:pPr/>
              <a:t>16/03/2015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grpSp>
        <p:nvGrpSpPr>
          <p:cNvPr id="2" name="Gru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a liv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a liv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15616" y="1484784"/>
            <a:ext cx="5310396" cy="3071834"/>
          </a:xfrm>
        </p:spPr>
        <p:txBody>
          <a:bodyPr>
            <a:normAutofit/>
          </a:bodyPr>
          <a:lstStyle/>
          <a:p>
            <a:pPr algn="l"/>
            <a:r>
              <a:rPr lang="pt-BR" dirty="0" smtClean="0"/>
              <a:t>Metodologia de modelagem</a:t>
            </a:r>
            <a:br>
              <a:rPr lang="pt-BR" dirty="0" smtClean="0"/>
            </a:br>
            <a:r>
              <a:rPr lang="pt-BR" dirty="0" smtClean="0"/>
              <a:t>Etapa 1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71472" y="5286388"/>
            <a:ext cx="7854696" cy="837756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/>
              <a:t>© Ricardo Pereira e Silva</a:t>
            </a:r>
          </a:p>
          <a:p>
            <a:r>
              <a:rPr lang="pt-BR" dirty="0" smtClean="0"/>
              <a:t>www.inf.ufsc.br/ricardo</a:t>
            </a:r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6156176" y="0"/>
            <a:ext cx="2987824" cy="2204864"/>
          </a:xfrm>
          <a:prstGeom prst="rect">
            <a:avLst/>
          </a:prstGeom>
          <a:solidFill>
            <a:schemeClr val="tx2">
              <a:lumMod val="20000"/>
              <a:lumOff val="80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5626968" cy="1860816"/>
          </a:xfrm>
        </p:spPr>
        <p:txBody>
          <a:bodyPr>
            <a:noAutofit/>
          </a:bodyPr>
          <a:lstStyle/>
          <a:p>
            <a:r>
              <a:rPr lang="pt-BR" sz="4000" dirty="0" smtClean="0"/>
              <a:t>Exemplo – modelagem estrutural do </a:t>
            </a:r>
            <a:r>
              <a:rPr lang="pt-BR" sz="4000" dirty="0" err="1" smtClean="0"/>
              <a:t>Jogo-da-velha</a:t>
            </a:r>
            <a:r>
              <a:rPr lang="pt-BR" sz="4000" dirty="0" smtClean="0"/>
              <a:t> 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8163" y="2955379"/>
            <a:ext cx="8067675" cy="320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5626968" cy="1572784"/>
          </a:xfrm>
        </p:spPr>
        <p:txBody>
          <a:bodyPr/>
          <a:lstStyle/>
          <a:p>
            <a:r>
              <a:rPr lang="pt-BR" dirty="0" smtClean="0"/>
              <a:t>Comentários sobre o exemplo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831704"/>
          </a:xfrm>
        </p:spPr>
        <p:txBody>
          <a:bodyPr/>
          <a:lstStyle/>
          <a:p>
            <a:r>
              <a:rPr lang="pt-BR" dirty="0" smtClean="0"/>
              <a:t>Identificação de classes e relacionamentos</a:t>
            </a:r>
          </a:p>
          <a:p>
            <a:r>
              <a:rPr lang="pt-BR" dirty="0" smtClean="0"/>
              <a:t> Alguma decisões de projeto tomadas</a:t>
            </a:r>
          </a:p>
          <a:p>
            <a:pPr lvl="1"/>
            <a:r>
              <a:rPr lang="pt-BR" dirty="0" smtClean="0"/>
              <a:t>As regras do jogo poderiam originar uma classe, mas decidiu-se embuti-las em Tabuleiro</a:t>
            </a:r>
          </a:p>
          <a:p>
            <a:pPr lvl="1"/>
            <a:r>
              <a:rPr lang="pt-BR" dirty="0" smtClean="0"/>
              <a:t>Tabuleiro é quem aponta os demais elementos</a:t>
            </a:r>
          </a:p>
          <a:p>
            <a:pPr lvl="1"/>
            <a:r>
              <a:rPr lang="pt-BR" dirty="0" smtClean="0"/>
              <a:t>Decidiu-se agrupar os dois tipos de jogador em uma hierarquia de herança</a:t>
            </a:r>
          </a:p>
          <a:p>
            <a:pPr lvl="1"/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5626968" cy="1572784"/>
          </a:xfrm>
        </p:spPr>
        <p:txBody>
          <a:bodyPr/>
          <a:lstStyle/>
          <a:p>
            <a:r>
              <a:rPr lang="pt-BR" dirty="0" smtClean="0"/>
              <a:t>Comentários sobre o exemplo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759696"/>
          </a:xfrm>
        </p:spPr>
        <p:txBody>
          <a:bodyPr>
            <a:normAutofit/>
          </a:bodyPr>
          <a:lstStyle/>
          <a:p>
            <a:r>
              <a:rPr lang="pt-BR" dirty="0" smtClean="0"/>
              <a:t>Identificadas classes sem atributos ou métodos e alguns relacionamentos </a:t>
            </a:r>
          </a:p>
          <a:p>
            <a:pPr lvl="1"/>
            <a:r>
              <a:rPr lang="pt-BR" dirty="0" smtClean="0"/>
              <a:t>Sem a pretensão de identificar todas as classes ou todos os relacionamentos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5554960" cy="1572784"/>
          </a:xfrm>
        </p:spPr>
        <p:txBody>
          <a:bodyPr/>
          <a:lstStyle/>
          <a:p>
            <a:r>
              <a:rPr lang="pt-BR" dirty="0" smtClean="0"/>
              <a:t>Comentários sobre o exemplo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831704"/>
          </a:xfrm>
        </p:spPr>
        <p:txBody>
          <a:bodyPr>
            <a:normAutofit/>
          </a:bodyPr>
          <a:lstStyle/>
          <a:p>
            <a:r>
              <a:rPr lang="pt-BR" dirty="0" smtClean="0"/>
              <a:t>É possível reconhecer a existência de alguma ligação entre classes, mas não o tipo específico de relacionamento</a:t>
            </a:r>
          </a:p>
          <a:p>
            <a:pPr lvl="1"/>
            <a:r>
              <a:rPr lang="pt-BR" dirty="0" smtClean="0"/>
              <a:t>A inserção de parte dos relacionamentos pode ser adiada para estágios posteriores do processo de modelagem</a:t>
            </a:r>
          </a:p>
          <a:p>
            <a:pPr lvl="1"/>
            <a:r>
              <a:rPr lang="pt-BR" dirty="0" smtClean="0"/>
              <a:t>Pode-se alterar o tipo de relacionamento entre duas classes</a:t>
            </a:r>
          </a:p>
          <a:p>
            <a:pPr lvl="2"/>
            <a:r>
              <a:rPr lang="pt-BR" sz="2400" dirty="0" smtClean="0"/>
              <a:t>Como uma composição ser trocada por uma agregação, por exemplo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5482952" cy="1572784"/>
          </a:xfrm>
        </p:spPr>
        <p:txBody>
          <a:bodyPr/>
          <a:lstStyle/>
          <a:p>
            <a:r>
              <a:rPr lang="pt-BR" dirty="0" smtClean="0"/>
              <a:t>Comentários sobre o exemplo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687688"/>
          </a:xfrm>
        </p:spPr>
        <p:txBody>
          <a:bodyPr>
            <a:normAutofit/>
          </a:bodyPr>
          <a:lstStyle/>
          <a:p>
            <a:r>
              <a:rPr lang="pt-BR" dirty="0" smtClean="0"/>
              <a:t>Não há o compromisso nessa primeira etapa de produzir uma modelagem precisa e completa </a:t>
            </a:r>
          </a:p>
          <a:p>
            <a:pPr lvl="1"/>
            <a:r>
              <a:rPr lang="pt-BR" dirty="0" smtClean="0"/>
              <a:t>Registra-se o que é possível reconhecer com as informações disponíveis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5626968" cy="1428768"/>
          </a:xfrm>
        </p:spPr>
        <p:txBody>
          <a:bodyPr>
            <a:noAutofit/>
          </a:bodyPr>
          <a:lstStyle/>
          <a:p>
            <a:r>
              <a:rPr lang="pt-BR" sz="4400" dirty="0" smtClean="0"/>
              <a:t>Primeiro esforço de modelagem dinâmica</a:t>
            </a:r>
            <a:endParaRPr lang="pt-BR" sz="44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960440"/>
          </a:xfrm>
        </p:spPr>
        <p:txBody>
          <a:bodyPr>
            <a:normAutofit/>
          </a:bodyPr>
          <a:lstStyle/>
          <a:p>
            <a:r>
              <a:rPr lang="pt-BR" dirty="0" smtClean="0"/>
              <a:t>Um ou mais diagramas de casos de uso</a:t>
            </a:r>
          </a:p>
          <a:p>
            <a:pPr lvl="1"/>
            <a:r>
              <a:rPr lang="pt-BR" dirty="0" smtClean="0"/>
              <a:t>Funcionalidades do sistema </a:t>
            </a:r>
          </a:p>
          <a:p>
            <a:pPr lvl="1"/>
            <a:r>
              <a:rPr lang="pt-BR" dirty="0" smtClean="0"/>
              <a:t>Elementos externos com que o sistema interage</a:t>
            </a:r>
          </a:p>
          <a:p>
            <a:r>
              <a:rPr lang="pt-BR" dirty="0" smtClean="0"/>
              <a:t>Diagrama de visão geral de interação (um ou mais)</a:t>
            </a:r>
          </a:p>
          <a:p>
            <a:pPr lvl="1"/>
            <a:r>
              <a:rPr lang="pt-BR" dirty="0" smtClean="0"/>
              <a:t>Nodos terão correspondência com os casos de uso</a:t>
            </a:r>
          </a:p>
          <a:p>
            <a:pPr lvl="1"/>
            <a:r>
              <a:rPr lang="pt-BR" dirty="0" smtClean="0"/>
              <a:t>Definição da ordem em que os casos de uso podem ocorrer</a:t>
            </a:r>
          </a:p>
          <a:p>
            <a:r>
              <a:rPr lang="pt-BR" dirty="0" smtClean="0"/>
              <a:t>Inicia com a modelagem em diagrama de casos de uso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5482952" cy="1428768"/>
          </a:xfrm>
        </p:spPr>
        <p:txBody>
          <a:bodyPr>
            <a:noAutofit/>
          </a:bodyPr>
          <a:lstStyle/>
          <a:p>
            <a:r>
              <a:rPr lang="pt-BR" sz="4400" dirty="0" smtClean="0"/>
              <a:t>Primeiro esforço de modelagem dinâmica</a:t>
            </a:r>
            <a:endParaRPr lang="pt-BR" sz="44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5870" y="2317387"/>
            <a:ext cx="7296530" cy="41614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5554960" cy="1356760"/>
          </a:xfrm>
        </p:spPr>
        <p:txBody>
          <a:bodyPr>
            <a:noAutofit/>
          </a:bodyPr>
          <a:lstStyle/>
          <a:p>
            <a:r>
              <a:rPr lang="pt-BR" sz="4000" dirty="0" smtClean="0"/>
              <a:t>Modelagem com diagrama de casos de uso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759696"/>
          </a:xfrm>
        </p:spPr>
        <p:txBody>
          <a:bodyPr>
            <a:normAutofit/>
          </a:bodyPr>
          <a:lstStyle/>
          <a:p>
            <a:r>
              <a:rPr lang="pt-BR" dirty="0" smtClean="0"/>
              <a:t>A pergunta: </a:t>
            </a:r>
            <a:r>
              <a:rPr lang="pt-BR" i="1" dirty="0" smtClean="0"/>
              <a:t>quais as funcionalidades do software?</a:t>
            </a:r>
            <a:r>
              <a:rPr lang="pt-BR" dirty="0" smtClean="0"/>
              <a:t> </a:t>
            </a:r>
          </a:p>
          <a:p>
            <a:pPr lvl="1"/>
            <a:r>
              <a:rPr lang="pt-BR" dirty="0" smtClean="0"/>
              <a:t>A meta da pergunta é identificar os casos de uso</a:t>
            </a:r>
          </a:p>
          <a:p>
            <a:pPr lvl="1"/>
            <a:r>
              <a:rPr lang="pt-BR" dirty="0" smtClean="0"/>
              <a:t>Funcionalidades completas, externamente perceptíveis</a:t>
            </a:r>
          </a:p>
          <a:p>
            <a:r>
              <a:rPr lang="pt-BR" dirty="0" smtClean="0"/>
              <a:t>Próxima pergunta: </a:t>
            </a:r>
            <a:r>
              <a:rPr lang="pt-BR" i="1" dirty="0" smtClean="0"/>
              <a:t>que elementos externos interagirão com o software em desenvolvimento?</a:t>
            </a:r>
          </a:p>
          <a:p>
            <a:pPr lvl="1"/>
            <a:r>
              <a:rPr lang="pt-BR" dirty="0" smtClean="0"/>
              <a:t>Identificação de atores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1216" y="920112"/>
            <a:ext cx="5482952" cy="1644792"/>
          </a:xfrm>
        </p:spPr>
        <p:txBody>
          <a:bodyPr>
            <a:noAutofit/>
          </a:bodyPr>
          <a:lstStyle/>
          <a:p>
            <a:r>
              <a:rPr lang="pt-BR" sz="4000" dirty="0" smtClean="0"/>
              <a:t>Exemplo – modelagem dinâmica do </a:t>
            </a:r>
            <a:r>
              <a:rPr lang="pt-BR" sz="4000" dirty="0" err="1" smtClean="0"/>
              <a:t>Jogo-da-velha</a:t>
            </a:r>
            <a:r>
              <a:rPr lang="pt-BR" sz="4000" dirty="0" smtClean="0"/>
              <a:t> 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615680"/>
          </a:xfrm>
        </p:spPr>
        <p:txBody>
          <a:bodyPr/>
          <a:lstStyle/>
          <a:p>
            <a:r>
              <a:rPr lang="pt-BR" i="1" dirty="0" smtClean="0"/>
              <a:t>Quais as funcionalidades do software?</a:t>
            </a:r>
            <a:endParaRPr lang="pt-BR" dirty="0" smtClean="0"/>
          </a:p>
          <a:p>
            <a:pPr lvl="1"/>
            <a:r>
              <a:rPr lang="pt-BR" dirty="0" smtClean="0"/>
              <a:t>Iniciar partida</a:t>
            </a:r>
          </a:p>
          <a:p>
            <a:pPr lvl="1"/>
            <a:r>
              <a:rPr lang="pt-BR" dirty="0" smtClean="0"/>
              <a:t>Reiniciar partida</a:t>
            </a:r>
          </a:p>
          <a:p>
            <a:pPr lvl="1"/>
            <a:r>
              <a:rPr lang="pt-BR" dirty="0" smtClean="0"/>
              <a:t>Procedimento de lance</a:t>
            </a:r>
          </a:p>
          <a:p>
            <a:r>
              <a:rPr lang="pt-BR" i="1" dirty="0" smtClean="0"/>
              <a:t>Que elementos externos interagirão com o software em desenvolvimento?</a:t>
            </a:r>
            <a:endParaRPr lang="pt-BR" dirty="0" smtClean="0"/>
          </a:p>
          <a:p>
            <a:pPr lvl="1"/>
            <a:r>
              <a:rPr lang="pt-BR" dirty="0" smtClean="0"/>
              <a:t>Apenas um tipo de usuário (jogador)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55576" y="776096"/>
            <a:ext cx="5482952" cy="1716800"/>
          </a:xfrm>
        </p:spPr>
        <p:txBody>
          <a:bodyPr>
            <a:noAutofit/>
          </a:bodyPr>
          <a:lstStyle/>
          <a:p>
            <a:r>
              <a:rPr lang="pt-BR" sz="4000" dirty="0" smtClean="0"/>
              <a:t>Exemplo – modelagem dinâmica do </a:t>
            </a:r>
            <a:r>
              <a:rPr lang="pt-BR" sz="4000" dirty="0" err="1" smtClean="0"/>
              <a:t>Jogo-da-velha</a:t>
            </a:r>
            <a:r>
              <a:rPr lang="pt-BR" sz="4000" dirty="0" smtClean="0"/>
              <a:t> </a:t>
            </a:r>
            <a:endParaRPr lang="pt-BR" sz="36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682779"/>
            <a:ext cx="7193768" cy="3410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Objetivo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687688"/>
          </a:xfrm>
        </p:spPr>
        <p:txBody>
          <a:bodyPr/>
          <a:lstStyle/>
          <a:p>
            <a:r>
              <a:rPr lang="pt-BR" dirty="0" smtClean="0"/>
              <a:t>Apresentar a primeira etapa da metodologia de modelagem</a:t>
            </a:r>
          </a:p>
          <a:p>
            <a:pPr lvl="1"/>
            <a:r>
              <a:rPr lang="pt-BR" dirty="0" smtClean="0"/>
              <a:t>Etapa 1 – Modelagem estrutural e dinâmica em alto nível de abstração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5626968" cy="1572784"/>
          </a:xfrm>
        </p:spPr>
        <p:txBody>
          <a:bodyPr/>
          <a:lstStyle/>
          <a:p>
            <a:r>
              <a:rPr lang="pt-BR" dirty="0" smtClean="0"/>
              <a:t>Comentários sobre o exemplo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759696"/>
          </a:xfrm>
        </p:spPr>
        <p:txBody>
          <a:bodyPr>
            <a:normAutofit/>
          </a:bodyPr>
          <a:lstStyle/>
          <a:p>
            <a:r>
              <a:rPr lang="pt-BR" dirty="0" smtClean="0"/>
              <a:t>Conjunto de funcionalidades </a:t>
            </a:r>
            <a:r>
              <a:rPr lang="pt-BR" dirty="0" smtClean="0">
                <a:latin typeface="Times New Roman"/>
                <a:cs typeface="Times New Roman"/>
              </a:rPr>
              <a:t>→ decisão de projeto</a:t>
            </a:r>
            <a:endParaRPr lang="pt-BR" dirty="0" smtClean="0"/>
          </a:p>
          <a:p>
            <a:r>
              <a:rPr lang="pt-BR" dirty="0" smtClean="0"/>
              <a:t>Identificação de casos de uso e atores</a:t>
            </a:r>
          </a:p>
          <a:p>
            <a:pPr lvl="1"/>
            <a:r>
              <a:rPr lang="pt-BR" dirty="0" smtClean="0"/>
              <a:t>Além deles, é preciso definir que ator(</a:t>
            </a:r>
            <a:r>
              <a:rPr lang="pt-BR" dirty="0" err="1" smtClean="0"/>
              <a:t>es</a:t>
            </a:r>
            <a:r>
              <a:rPr lang="pt-BR" dirty="0" smtClean="0"/>
              <a:t>) participa(m) de cada caso de uso</a:t>
            </a:r>
            <a:endParaRPr lang="pt-BR" dirty="0"/>
          </a:p>
          <a:p>
            <a:pPr lvl="1"/>
            <a:r>
              <a:rPr lang="pt-BR" dirty="0" smtClean="0"/>
              <a:t>Apenas associações entre ator e caso de uso são identificadas no primeiro esforço de modelagem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5482952" cy="1572784"/>
          </a:xfrm>
        </p:spPr>
        <p:txBody>
          <a:bodyPr/>
          <a:lstStyle/>
          <a:p>
            <a:r>
              <a:rPr lang="pt-BR" dirty="0" smtClean="0"/>
              <a:t>Comentários sobre o exemplo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636912"/>
            <a:ext cx="8229600" cy="3687688"/>
          </a:xfrm>
        </p:spPr>
        <p:txBody>
          <a:bodyPr>
            <a:normAutofit/>
          </a:bodyPr>
          <a:lstStyle/>
          <a:p>
            <a:r>
              <a:rPr lang="pt-BR" dirty="0" smtClean="0"/>
              <a:t>Ator que modela a interação com o jogador chamado de </a:t>
            </a:r>
            <a:r>
              <a:rPr lang="pt-BR" dirty="0" err="1" smtClean="0"/>
              <a:t>AtorJogador</a:t>
            </a:r>
            <a:r>
              <a:rPr lang="pt-BR" dirty="0" smtClean="0"/>
              <a:t> e não Jogador, que é o identificador de um elemento do domínio do problema</a:t>
            </a:r>
          </a:p>
          <a:p>
            <a:pPr lvl="1"/>
            <a:r>
              <a:rPr lang="pt-BR" dirty="0" smtClean="0"/>
              <a:t>Outra sugestão: </a:t>
            </a:r>
            <a:r>
              <a:rPr lang="pt-BR" dirty="0" err="1" smtClean="0"/>
              <a:t>InterfaceJogador</a:t>
            </a:r>
            <a:endParaRPr lang="pt-BR" dirty="0" smtClean="0"/>
          </a:p>
          <a:p>
            <a:r>
              <a:rPr lang="pt-BR" dirty="0" smtClean="0"/>
              <a:t>Ator ou caso de uso isolado </a:t>
            </a:r>
            <a:r>
              <a:rPr lang="pt-BR" dirty="0" smtClean="0">
                <a:latin typeface="Times New Roman"/>
                <a:cs typeface="Times New Roman"/>
              </a:rPr>
              <a:t>→ inconsistência</a:t>
            </a:r>
            <a:endParaRPr lang="pt-BR" dirty="0" smtClean="0"/>
          </a:p>
          <a:p>
            <a:r>
              <a:rPr lang="pt-BR" dirty="0" smtClean="0"/>
              <a:t>Não há o compromisso de identificar todos os casos de uso ou atores nesse primeiro esforço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5554960" cy="1428768"/>
          </a:xfrm>
        </p:spPr>
        <p:txBody>
          <a:bodyPr>
            <a:noAutofit/>
          </a:bodyPr>
          <a:lstStyle/>
          <a:p>
            <a:r>
              <a:rPr lang="pt-BR" sz="4000" dirty="0" smtClean="0"/>
              <a:t>Modelagem com diagrama de visão geral de interação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759696"/>
          </a:xfrm>
        </p:spPr>
        <p:txBody>
          <a:bodyPr/>
          <a:lstStyle/>
          <a:p>
            <a:r>
              <a:rPr lang="pt-BR" dirty="0" smtClean="0"/>
              <a:t>Pergunta: </a:t>
            </a:r>
            <a:r>
              <a:rPr lang="pt-BR" i="1" dirty="0" smtClean="0"/>
              <a:t>em que ordem os casos de uso podem ocorrer em uma execução do programa?</a:t>
            </a:r>
          </a:p>
          <a:p>
            <a:pPr lvl="1"/>
            <a:r>
              <a:rPr lang="pt-BR" dirty="0" smtClean="0"/>
              <a:t>Pode não haver restrição de ordem → qualquer um a qualquer momento</a:t>
            </a:r>
          </a:p>
          <a:p>
            <a:pPr lvl="1"/>
            <a:r>
              <a:rPr lang="pt-BR" dirty="0" smtClean="0"/>
              <a:t>Casos de uso que devem ocorrer em sequência</a:t>
            </a:r>
          </a:p>
          <a:p>
            <a:pPr lvl="1"/>
            <a:r>
              <a:rPr lang="pt-BR" dirty="0" smtClean="0"/>
              <a:t>Caso de uso que não possa ocorrer antes da ocorrência de outro                               </a:t>
            </a:r>
            <a:r>
              <a:rPr lang="pt-BR" b="1" dirty="0" smtClean="0"/>
              <a:t>etc.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5626968" cy="1428768"/>
          </a:xfrm>
        </p:spPr>
        <p:txBody>
          <a:bodyPr>
            <a:noAutofit/>
          </a:bodyPr>
          <a:lstStyle/>
          <a:p>
            <a:r>
              <a:rPr lang="pt-BR" sz="4000" dirty="0" smtClean="0"/>
              <a:t>Modelagem com diagrama de visão geral de interação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759696"/>
          </a:xfrm>
        </p:spPr>
        <p:txBody>
          <a:bodyPr/>
          <a:lstStyle/>
          <a:p>
            <a:r>
              <a:rPr lang="pt-BR" dirty="0" smtClean="0"/>
              <a:t>Na construção do diagrama → nodos correspondem a casos de uso, observando</a:t>
            </a:r>
          </a:p>
          <a:p>
            <a:pPr lvl="1"/>
            <a:r>
              <a:rPr lang="pt-BR" dirty="0" smtClean="0"/>
              <a:t>Nodos referenciam futuros diagramas de </a:t>
            </a:r>
            <a:r>
              <a:rPr lang="pt-BR" dirty="0" err="1" smtClean="0"/>
              <a:t>sequência</a:t>
            </a:r>
            <a:endParaRPr lang="pt-BR" dirty="0" smtClean="0"/>
          </a:p>
          <a:p>
            <a:pPr lvl="1"/>
            <a:r>
              <a:rPr lang="pt-BR" dirty="0" smtClean="0"/>
              <a:t>Diagrama com mesmo nome do caso de uso a que corresponde</a:t>
            </a:r>
          </a:p>
          <a:p>
            <a:pPr lvl="1"/>
            <a:r>
              <a:rPr lang="pt-BR" dirty="0" smtClean="0"/>
              <a:t>Correspondência um para um entre nodos e casos de uso</a:t>
            </a:r>
          </a:p>
          <a:p>
            <a:pPr lvl="1"/>
            <a:r>
              <a:rPr lang="pt-BR" dirty="0" smtClean="0"/>
              <a:t>Nodo → </a:t>
            </a:r>
            <a:r>
              <a:rPr lang="pt-BR" i="1" dirty="0" smtClean="0"/>
              <a:t>uso de interação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5410944" cy="1932824"/>
          </a:xfrm>
        </p:spPr>
        <p:txBody>
          <a:bodyPr>
            <a:noAutofit/>
          </a:bodyPr>
          <a:lstStyle/>
          <a:p>
            <a:r>
              <a:rPr lang="pt-BR" sz="4000" dirty="0" smtClean="0"/>
              <a:t>Exemplo – modelagem dinâmica do </a:t>
            </a:r>
            <a:r>
              <a:rPr lang="pt-BR" sz="4000" dirty="0" err="1" smtClean="0"/>
              <a:t>Jogo-da-velha</a:t>
            </a:r>
            <a:r>
              <a:rPr lang="pt-BR" sz="4000" dirty="0" smtClean="0"/>
              <a:t> 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615680"/>
          </a:xfrm>
        </p:spPr>
        <p:txBody>
          <a:bodyPr/>
          <a:lstStyle/>
          <a:p>
            <a:r>
              <a:rPr lang="pt-BR" i="1" dirty="0" smtClean="0"/>
              <a:t>Em que ordem os casos de uso podem ocorrer em uma execução do programa?</a:t>
            </a:r>
            <a:endParaRPr lang="pt-BR" dirty="0" smtClean="0"/>
          </a:p>
          <a:p>
            <a:pPr lvl="1"/>
            <a:r>
              <a:rPr lang="pt-BR" dirty="0" smtClean="0"/>
              <a:t>Iniciar partida e reiniciar partida → a qualquer instante</a:t>
            </a:r>
          </a:p>
          <a:p>
            <a:pPr lvl="1"/>
            <a:r>
              <a:rPr lang="pt-BR" dirty="0" smtClean="0"/>
              <a:t>Procedimento de lance → apenas após iniciar partida ou reiniciar partida 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744172"/>
            <a:ext cx="5760640" cy="5853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177908" y="2852936"/>
            <a:ext cx="2966092" cy="2655184"/>
          </a:xfrm>
        </p:spPr>
        <p:txBody>
          <a:bodyPr>
            <a:noAutofit/>
          </a:bodyPr>
          <a:lstStyle/>
          <a:p>
            <a:r>
              <a:rPr lang="pt-BR" sz="4000" dirty="0" smtClean="0"/>
              <a:t>Exemplo – modelagem dinâmica do </a:t>
            </a:r>
            <a:r>
              <a:rPr lang="pt-BR" sz="4000" dirty="0" err="1" smtClean="0"/>
              <a:t>Jogo-da-velha</a:t>
            </a:r>
            <a:r>
              <a:rPr lang="pt-BR" sz="4000" dirty="0" smtClean="0"/>
              <a:t> </a:t>
            </a:r>
            <a:endParaRPr lang="pt-BR" sz="36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5626968" cy="1428768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Comentários sobre o exemplo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759696"/>
          </a:xfrm>
        </p:spPr>
        <p:txBody>
          <a:bodyPr>
            <a:normAutofit/>
          </a:bodyPr>
          <a:lstStyle/>
          <a:p>
            <a:r>
              <a:rPr lang="pt-BR" dirty="0" smtClean="0"/>
              <a:t>Não se espera que o diagrama esteja completo e acabado neste primeiro esforço</a:t>
            </a:r>
          </a:p>
          <a:p>
            <a:pPr lvl="1"/>
            <a:r>
              <a:rPr lang="pt-BR" dirty="0" smtClean="0"/>
              <a:t>Podem faltar informações para definir os percursos</a:t>
            </a:r>
          </a:p>
          <a:p>
            <a:pPr lvl="1"/>
            <a:r>
              <a:rPr lang="pt-BR" dirty="0" smtClean="0"/>
              <a:t>Podem faltar informações para definir as guardas</a:t>
            </a:r>
          </a:p>
          <a:p>
            <a:endParaRPr lang="pt-BR" dirty="0" smtClean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5554960" cy="1860816"/>
          </a:xfrm>
        </p:spPr>
        <p:txBody>
          <a:bodyPr>
            <a:noAutofit/>
          </a:bodyPr>
          <a:lstStyle/>
          <a:p>
            <a:r>
              <a:rPr lang="pt-BR" sz="4000" dirty="0" smtClean="0"/>
              <a:t>Resultados parciais após a primeira etapa do processo de modelagem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471664"/>
          </a:xfrm>
        </p:spPr>
        <p:txBody>
          <a:bodyPr/>
          <a:lstStyle/>
          <a:p>
            <a:pPr lvl="0"/>
            <a:r>
              <a:rPr lang="pt-BR" dirty="0" smtClean="0"/>
              <a:t>Modelagem estrutural (de sistema)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diagrama de classes</a:t>
            </a:r>
          </a:p>
          <a:p>
            <a:r>
              <a:rPr lang="pt-BR" dirty="0" smtClean="0"/>
              <a:t>Modelagem dinâmica (de sistema) </a:t>
            </a:r>
          </a:p>
          <a:p>
            <a:pPr lvl="1"/>
            <a:r>
              <a:rPr lang="pt-BR" dirty="0" smtClean="0"/>
              <a:t>Diagrama de casos de uso </a:t>
            </a:r>
          </a:p>
          <a:p>
            <a:pPr lvl="1"/>
            <a:r>
              <a:rPr lang="pt-BR" dirty="0" smtClean="0"/>
              <a:t>Diagrama de visão geral de interação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991220"/>
            <a:ext cx="6120680" cy="4678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571480"/>
            <a:ext cx="5554960" cy="1273344"/>
          </a:xfrm>
        </p:spPr>
        <p:txBody>
          <a:bodyPr>
            <a:noAutofit/>
          </a:bodyPr>
          <a:lstStyle/>
          <a:p>
            <a:r>
              <a:rPr lang="pt-BR" sz="3600" dirty="0" smtClean="0"/>
              <a:t>Sumário da primeira etapa do processo de modelagem</a:t>
            </a:r>
            <a:endParaRPr lang="pt-BR" sz="36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615680"/>
          </a:xfrm>
        </p:spPr>
        <p:txBody>
          <a:bodyPr>
            <a:normAutofit/>
          </a:bodyPr>
          <a:lstStyle/>
          <a:p>
            <a:r>
              <a:rPr lang="pt-BR" dirty="0" smtClean="0"/>
              <a:t>Etapa 1 do processo de modelagem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Modelagem estrutural e dinâmica em alto nível de abstração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4978896" cy="1572784"/>
          </a:xfrm>
        </p:spPr>
        <p:txBody>
          <a:bodyPr>
            <a:normAutofit/>
          </a:bodyPr>
          <a:lstStyle/>
          <a:p>
            <a:r>
              <a:rPr lang="pt-BR" dirty="0" smtClean="0"/>
              <a:t>Diagramas UML usados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543672"/>
          </a:xfrm>
        </p:spPr>
        <p:txBody>
          <a:bodyPr/>
          <a:lstStyle/>
          <a:p>
            <a:r>
              <a:rPr lang="pt-BR" dirty="0" smtClean="0"/>
              <a:t>Diagrama de classes</a:t>
            </a:r>
          </a:p>
          <a:p>
            <a:r>
              <a:rPr lang="pt-BR" dirty="0" smtClean="0"/>
              <a:t>Diagrama de casos de uso</a:t>
            </a:r>
          </a:p>
          <a:p>
            <a:r>
              <a:rPr lang="pt-BR" dirty="0" smtClean="0"/>
              <a:t>Diagrama de visão geral de interação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9552" y="704088"/>
            <a:ext cx="5256584" cy="1356760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Atividade complementar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348880"/>
            <a:ext cx="8229600" cy="4320480"/>
          </a:xfrm>
        </p:spPr>
        <p:txBody>
          <a:bodyPr>
            <a:normAutofit/>
          </a:bodyPr>
          <a:lstStyle/>
          <a:p>
            <a:r>
              <a:rPr lang="pt-BR" dirty="0" smtClean="0"/>
              <a:t>Ler o texto de referência da presente aula</a:t>
            </a:r>
          </a:p>
          <a:p>
            <a:pPr lvl="1"/>
            <a:r>
              <a:rPr lang="pt-BR" dirty="0" smtClean="0"/>
              <a:t>Capítulo </a:t>
            </a:r>
            <a:r>
              <a:rPr lang="pt-BR" dirty="0" smtClean="0"/>
              <a:t>2, </a:t>
            </a:r>
            <a:r>
              <a:rPr lang="pt-BR" i="1" dirty="0" smtClean="0"/>
              <a:t>Modelagem estrutural e dinâmica em alto nível de abstração</a:t>
            </a:r>
            <a:r>
              <a:rPr lang="pt-BR" dirty="0" smtClean="0"/>
              <a:t>, </a:t>
            </a:r>
            <a:r>
              <a:rPr lang="pt-BR" dirty="0" smtClean="0"/>
              <a:t>do </a:t>
            </a:r>
            <a:r>
              <a:rPr lang="pt-BR" dirty="0" smtClean="0"/>
              <a:t>livro </a:t>
            </a:r>
            <a:r>
              <a:rPr lang="pt-BR" b="1" dirty="0" smtClean="0"/>
              <a:t>Como modelar com UML 2 </a:t>
            </a:r>
            <a:r>
              <a:rPr lang="pt-B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*</a:t>
            </a:r>
          </a:p>
          <a:p>
            <a:r>
              <a:rPr lang="pt-BR" dirty="0" smtClean="0"/>
              <a:t>Exercitar modelagem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selecionar um programa a ser desenvolvido e aplicar os procedimentos apresentados</a:t>
            </a:r>
          </a:p>
          <a:p>
            <a:pPr>
              <a:buNone/>
            </a:pPr>
            <a:endParaRPr lang="pt-BR" dirty="0" smtClean="0"/>
          </a:p>
          <a:p>
            <a:pPr>
              <a:buNone/>
            </a:pPr>
            <a:endParaRPr lang="pt-BR" dirty="0" smtClean="0"/>
          </a:p>
          <a:p>
            <a:pPr>
              <a:buFont typeface="Wingdings 2" pitchFamily="18" charset="2"/>
              <a:buChar char=""/>
            </a:pPr>
            <a:r>
              <a:rPr lang="pt-BR" sz="2400" dirty="0" smtClean="0"/>
              <a:t>SILVA, Ricardo P. e. </a:t>
            </a:r>
            <a:r>
              <a:rPr lang="pt-BR" sz="2400" b="1" dirty="0" smtClean="0"/>
              <a:t>Como modelar com UML 2</a:t>
            </a:r>
            <a:r>
              <a:rPr lang="pt-BR" sz="2400" dirty="0" smtClean="0"/>
              <a:t>. Florianópolis, SC: Visual Books, 2009. 320p.</a:t>
            </a:r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115616" y="1484784"/>
            <a:ext cx="5310396" cy="3071834"/>
          </a:xfrm>
        </p:spPr>
        <p:txBody>
          <a:bodyPr>
            <a:normAutofit/>
          </a:bodyPr>
          <a:lstStyle/>
          <a:p>
            <a:pPr algn="l"/>
            <a:r>
              <a:rPr lang="pt-BR" dirty="0" smtClean="0"/>
              <a:t>Metodologia de modelagem</a:t>
            </a:r>
            <a:br>
              <a:rPr lang="pt-BR" dirty="0" smtClean="0"/>
            </a:br>
            <a:r>
              <a:rPr lang="pt-BR" dirty="0" smtClean="0"/>
              <a:t>Etapa 1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71472" y="5286388"/>
            <a:ext cx="7854696" cy="837756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/>
              <a:t>© Ricardo Pereira e Silva</a:t>
            </a:r>
          </a:p>
          <a:p>
            <a:r>
              <a:rPr lang="pt-BR" dirty="0" smtClean="0"/>
              <a:t>www.inf.ufsc.br/ricardo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5482952" cy="1860816"/>
          </a:xfrm>
        </p:spPr>
        <p:txBody>
          <a:bodyPr>
            <a:noAutofit/>
          </a:bodyPr>
          <a:lstStyle/>
          <a:p>
            <a:r>
              <a:rPr lang="pt-BR" sz="4000" dirty="0" smtClean="0"/>
              <a:t>Etapa 1 – Modelagem estrutural e dinâmica em alto nível de abstração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471664"/>
          </a:xfrm>
        </p:spPr>
        <p:txBody>
          <a:bodyPr>
            <a:normAutofit/>
          </a:bodyPr>
          <a:lstStyle/>
          <a:p>
            <a:r>
              <a:rPr lang="pt-BR" b="1" dirty="0" smtClean="0"/>
              <a:t>Modelagem </a:t>
            </a:r>
            <a:r>
              <a:rPr lang="pt-BR" b="1" u="sng" dirty="0" smtClean="0"/>
              <a:t>estrutural</a:t>
            </a:r>
            <a:r>
              <a:rPr lang="pt-BR" b="1" dirty="0" smtClean="0"/>
              <a:t> em alto nível de abstração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identificar os elementos do domínio do problema e, a partir deles, compor diagrama(s) de classes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5410944" cy="1860816"/>
          </a:xfrm>
        </p:spPr>
        <p:txBody>
          <a:bodyPr>
            <a:noAutofit/>
          </a:bodyPr>
          <a:lstStyle/>
          <a:p>
            <a:r>
              <a:rPr lang="pt-BR" sz="4000" dirty="0" smtClean="0"/>
              <a:t>Etapa 1 – Modelagem estrutural e dinâmica em alto nível de abstração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3399656"/>
          </a:xfrm>
        </p:spPr>
        <p:txBody>
          <a:bodyPr>
            <a:normAutofit/>
          </a:bodyPr>
          <a:lstStyle/>
          <a:p>
            <a:r>
              <a:rPr lang="pt-BR" b="1" dirty="0" smtClean="0"/>
              <a:t>Modelagem </a:t>
            </a:r>
            <a:r>
              <a:rPr lang="pt-BR" b="1" u="sng" dirty="0" smtClean="0"/>
              <a:t>dinâmica</a:t>
            </a:r>
            <a:r>
              <a:rPr lang="pt-BR" b="1" dirty="0" smtClean="0"/>
              <a:t> em alto nível de abstração </a:t>
            </a:r>
            <a:r>
              <a:rPr lang="pt-BR" dirty="0" smtClean="0">
                <a:latin typeface="Times New Roman"/>
                <a:cs typeface="Times New Roman"/>
              </a:rPr>
              <a:t>→</a:t>
            </a:r>
            <a:r>
              <a:rPr lang="pt-BR" dirty="0" smtClean="0"/>
              <a:t> identificar as funcionalidades do software a desenvolver e, a partir delas, construir diagrama(s) de casos de uso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5482952" cy="1860816"/>
          </a:xfrm>
        </p:spPr>
        <p:txBody>
          <a:bodyPr>
            <a:noAutofit/>
          </a:bodyPr>
          <a:lstStyle/>
          <a:p>
            <a:r>
              <a:rPr lang="pt-BR" sz="4000" dirty="0" smtClean="0"/>
              <a:t>Etapa 1 – Modelagem estrutural e dinâmica em alto nível de abstração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2808312"/>
          </a:xfrm>
        </p:spPr>
        <p:txBody>
          <a:bodyPr>
            <a:normAutofit/>
          </a:bodyPr>
          <a:lstStyle/>
          <a:p>
            <a:r>
              <a:rPr lang="pt-BR" dirty="0" smtClean="0"/>
              <a:t>No início do desenvolvimento, não há relação causal entre </a:t>
            </a:r>
            <a:r>
              <a:rPr lang="pt-BR" sz="2800" dirty="0" smtClean="0"/>
              <a:t>modelagem estrutural e modelagem dinâmica</a:t>
            </a:r>
            <a:endParaRPr lang="pt-BR" dirty="0" smtClean="0"/>
          </a:p>
          <a:p>
            <a:pPr lvl="1"/>
            <a:r>
              <a:rPr lang="pt-BR" dirty="0" smtClean="0"/>
              <a:t>Pode-se chegar ao mesmo resultado começando por uma ou por outra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648" y="2526526"/>
            <a:ext cx="6373248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5554960" cy="1788808"/>
          </a:xfrm>
        </p:spPr>
        <p:txBody>
          <a:bodyPr>
            <a:noAutofit/>
          </a:bodyPr>
          <a:lstStyle/>
          <a:p>
            <a:r>
              <a:rPr lang="pt-BR" sz="4000" dirty="0" smtClean="0"/>
              <a:t>Etapa 1 – Modelagem estrutural e dinâmica em alto nível de abstração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5482952" cy="1356760"/>
          </a:xfrm>
        </p:spPr>
        <p:txBody>
          <a:bodyPr>
            <a:noAutofit/>
          </a:bodyPr>
          <a:lstStyle/>
          <a:p>
            <a:r>
              <a:rPr lang="pt-BR" sz="4000" dirty="0" smtClean="0"/>
              <a:t>Primeiro esforço de modelagem estrutural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615680"/>
          </a:xfrm>
        </p:spPr>
        <p:txBody>
          <a:bodyPr/>
          <a:lstStyle/>
          <a:p>
            <a:r>
              <a:rPr lang="pt-BR" dirty="0" smtClean="0"/>
              <a:t>A pergunta clássica é: </a:t>
            </a:r>
            <a:r>
              <a:rPr lang="pt-BR" i="1" dirty="0" smtClean="0"/>
              <a:t>quais os elementos do domínio do problema?</a:t>
            </a:r>
            <a:r>
              <a:rPr lang="pt-BR" dirty="0" smtClean="0"/>
              <a:t>  </a:t>
            </a:r>
          </a:p>
          <a:p>
            <a:r>
              <a:rPr lang="pt-BR" dirty="0" smtClean="0"/>
              <a:t>A resposta contém tanto elementos físicos, quanto conceituais</a:t>
            </a:r>
          </a:p>
          <a:p>
            <a:r>
              <a:rPr lang="pt-BR" dirty="0" smtClean="0"/>
              <a:t>Esses elementos correspondem à primeira aproximação do conjunto de classes do sistema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5554960" cy="1656184"/>
          </a:xfrm>
        </p:spPr>
        <p:txBody>
          <a:bodyPr>
            <a:noAutofit/>
          </a:bodyPr>
          <a:lstStyle/>
          <a:p>
            <a:r>
              <a:rPr lang="pt-BR" sz="4000" dirty="0" smtClean="0"/>
              <a:t>Exemplo – modelagem estrutural do </a:t>
            </a:r>
            <a:r>
              <a:rPr lang="pt-BR" sz="4000" dirty="0" err="1" smtClean="0"/>
              <a:t>Jogo-da-velha</a:t>
            </a:r>
            <a:r>
              <a:rPr lang="pt-BR" sz="4000" dirty="0" smtClean="0"/>
              <a:t> 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564904"/>
            <a:ext cx="8229600" cy="3888432"/>
          </a:xfrm>
        </p:spPr>
        <p:txBody>
          <a:bodyPr/>
          <a:lstStyle/>
          <a:p>
            <a:r>
              <a:rPr lang="pt-BR" i="1" dirty="0" smtClean="0"/>
              <a:t>Quais os elementos do domínio do problema?</a:t>
            </a:r>
          </a:p>
          <a:p>
            <a:pPr lvl="1"/>
            <a:r>
              <a:rPr lang="pt-BR" dirty="0" smtClean="0"/>
              <a:t>Tabuleiro é um elemento do domínio do problema</a:t>
            </a:r>
          </a:p>
          <a:p>
            <a:pPr lvl="1"/>
            <a:r>
              <a:rPr lang="pt-BR" dirty="0" smtClean="0"/>
              <a:t>O tabuleiro agrupa 9 posições</a:t>
            </a:r>
          </a:p>
          <a:p>
            <a:pPr lvl="1"/>
            <a:r>
              <a:rPr lang="pt-BR" dirty="0" smtClean="0"/>
              <a:t>2 jogadores estão envolvidos</a:t>
            </a:r>
          </a:p>
          <a:p>
            <a:pPr lvl="1"/>
            <a:r>
              <a:rPr lang="pt-BR" dirty="0" smtClean="0"/>
              <a:t>Pode-se pensar em 2 tipos de jogador</a:t>
            </a:r>
          </a:p>
          <a:p>
            <a:pPr lvl="2"/>
            <a:r>
              <a:rPr lang="pt-BR" sz="2400" dirty="0" smtClean="0"/>
              <a:t>Correspondente ao usuário</a:t>
            </a:r>
          </a:p>
          <a:p>
            <a:pPr lvl="2"/>
            <a:r>
              <a:rPr lang="pt-BR" sz="2400" dirty="0" smtClean="0"/>
              <a:t>Correspondente ao elemento do programa que disputa partidas contra usuário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Aula 01 - Introdução à modelagem OO</Template>
  <TotalTime>491</TotalTime>
  <Words>1362</Words>
  <Application>Microsoft Office PowerPoint</Application>
  <PresentationFormat>Apresentação na tela (4:3)</PresentationFormat>
  <Paragraphs>173</Paragraphs>
  <Slides>31</Slides>
  <Notes>13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31</vt:i4>
      </vt:variant>
    </vt:vector>
  </HeadingPairs>
  <TitlesOfParts>
    <vt:vector size="32" baseType="lpstr">
      <vt:lpstr>Fluxo</vt:lpstr>
      <vt:lpstr>Metodologia de modelagem Etapa 1</vt:lpstr>
      <vt:lpstr>Objetivo</vt:lpstr>
      <vt:lpstr>Diagramas UML usados</vt:lpstr>
      <vt:lpstr>Etapa 1 – Modelagem estrutural e dinâmica em alto nível de abstração</vt:lpstr>
      <vt:lpstr>Etapa 1 – Modelagem estrutural e dinâmica em alto nível de abstração</vt:lpstr>
      <vt:lpstr>Etapa 1 – Modelagem estrutural e dinâmica em alto nível de abstração</vt:lpstr>
      <vt:lpstr>Etapa 1 – Modelagem estrutural e dinâmica em alto nível de abstração</vt:lpstr>
      <vt:lpstr>Primeiro esforço de modelagem estrutural</vt:lpstr>
      <vt:lpstr>Exemplo – modelagem estrutural do Jogo-da-velha </vt:lpstr>
      <vt:lpstr>Exemplo – modelagem estrutural do Jogo-da-velha </vt:lpstr>
      <vt:lpstr>Comentários sobre o exemplo</vt:lpstr>
      <vt:lpstr>Comentários sobre o exemplo</vt:lpstr>
      <vt:lpstr>Comentários sobre o exemplo</vt:lpstr>
      <vt:lpstr>Comentários sobre o exemplo</vt:lpstr>
      <vt:lpstr>Primeiro esforço de modelagem dinâmica</vt:lpstr>
      <vt:lpstr>Primeiro esforço de modelagem dinâmica</vt:lpstr>
      <vt:lpstr>Modelagem com diagrama de casos de uso</vt:lpstr>
      <vt:lpstr>Exemplo – modelagem dinâmica do Jogo-da-velha </vt:lpstr>
      <vt:lpstr>Exemplo – modelagem dinâmica do Jogo-da-velha </vt:lpstr>
      <vt:lpstr>Comentários sobre o exemplo</vt:lpstr>
      <vt:lpstr>Comentários sobre o exemplo</vt:lpstr>
      <vt:lpstr>Modelagem com diagrama de visão geral de interação</vt:lpstr>
      <vt:lpstr>Modelagem com diagrama de visão geral de interação</vt:lpstr>
      <vt:lpstr>Exemplo – modelagem dinâmica do Jogo-da-velha </vt:lpstr>
      <vt:lpstr>Exemplo – modelagem dinâmica do Jogo-da-velha </vt:lpstr>
      <vt:lpstr>Comentários sobre o exemplo</vt:lpstr>
      <vt:lpstr>Resultados parciais após a primeira etapa do processo de modelagem</vt:lpstr>
      <vt:lpstr>Sumário da primeira etapa do processo de modelagem</vt:lpstr>
      <vt:lpstr>Conclusão</vt:lpstr>
      <vt:lpstr>Atividade complementar</vt:lpstr>
      <vt:lpstr>Metodologia de modelagem Etapa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Ricardo</dc:creator>
  <cp:lastModifiedBy>Ricardo</cp:lastModifiedBy>
  <cp:revision>66</cp:revision>
  <dcterms:created xsi:type="dcterms:W3CDTF">2009-09-16T15:02:40Z</dcterms:created>
  <dcterms:modified xsi:type="dcterms:W3CDTF">2015-03-16T17:08:40Z</dcterms:modified>
</cp:coreProperties>
</file>