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6"/>
  </p:notesMasterIdLst>
  <p:sldIdLst>
    <p:sldId id="256" r:id="rId2"/>
    <p:sldId id="258" r:id="rId3"/>
    <p:sldId id="259" r:id="rId4"/>
    <p:sldId id="290" r:id="rId5"/>
    <p:sldId id="263" r:id="rId6"/>
    <p:sldId id="257" r:id="rId7"/>
    <p:sldId id="260" r:id="rId8"/>
    <p:sldId id="261" r:id="rId9"/>
    <p:sldId id="262" r:id="rId10"/>
    <p:sldId id="264" r:id="rId11"/>
    <p:sldId id="265" r:id="rId12"/>
    <p:sldId id="266" r:id="rId13"/>
    <p:sldId id="270" r:id="rId14"/>
    <p:sldId id="291" r:id="rId15"/>
    <p:sldId id="267" r:id="rId16"/>
    <p:sldId id="268" r:id="rId17"/>
    <p:sldId id="269" r:id="rId18"/>
    <p:sldId id="278" r:id="rId19"/>
    <p:sldId id="271" r:id="rId20"/>
    <p:sldId id="279" r:id="rId21"/>
    <p:sldId id="272" r:id="rId22"/>
    <p:sldId id="280" r:id="rId23"/>
    <p:sldId id="274" r:id="rId24"/>
    <p:sldId id="281" r:id="rId25"/>
    <p:sldId id="286" r:id="rId26"/>
    <p:sldId id="285" r:id="rId27"/>
    <p:sldId id="284" r:id="rId28"/>
    <p:sldId id="283" r:id="rId29"/>
    <p:sldId id="282" r:id="rId30"/>
    <p:sldId id="275" r:id="rId31"/>
    <p:sldId id="27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373" autoAdjust="0"/>
  </p:normalViewPr>
  <p:slideViewPr>
    <p:cSldViewPr>
      <p:cViewPr varScale="1">
        <p:scale>
          <a:sx n="85" d="100"/>
          <a:sy n="85" d="100"/>
        </p:scale>
        <p:origin x="-11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C60575-34C3-4165-A898-42C7A33351D7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0BE8E3-35A5-4B95-9C15-334F984110E2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</a:t>
            </a:r>
            <a:r>
              <a:rPr lang="pt-BR" smtClean="0"/>
              <a:t>capítulo 2 </a:t>
            </a:r>
            <a:r>
              <a:rPr lang="pt-BR" dirty="0" smtClean="0"/>
              <a:t>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0BE8E3-35A5-4B95-9C15-334F984110E2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84816E-4852-4B46-A208-CE6FB333752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A0A45E-8FC4-4CD1-A4CA-7AA55935123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9C0E4C-4CF6-4298-98DE-2D2FE754327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E699-7CFF-4BDA-A0D9-EA74B26848C8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328218-C820-4B4D-B0C0-93C08962F7A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4BF8B9-CFC6-406F-B2B9-B2C176B2EDD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2D0546-B743-4AB6-977F-CAC3CA89E68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17AC9-7034-4602-A63D-2F67DBB8FD2D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90164-62E4-4914-B800-F9355014C7B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7871C-AC85-49E1-A1FF-103CC06587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B6E0C-7630-4739-B004-F8A042720BE9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D6742A7-1BDE-4165-9275-6EFE27CFCD2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89A583A-E8E9-41EF-B204-8394D578E56B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Elementos de um programa orientado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00034" y="5357826"/>
            <a:ext cx="7854696" cy="966782"/>
          </a:xfrm>
        </p:spPr>
        <p:txBody>
          <a:bodyPr/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Classe “preenchida” – exemplo</a:t>
            </a:r>
            <a:endParaRPr lang="pt-BR" sz="4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2428868"/>
            <a:ext cx="6774422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653210"/>
          </a:xfrm>
        </p:spPr>
        <p:txBody>
          <a:bodyPr>
            <a:noAutofit/>
          </a:bodyPr>
          <a:lstStyle/>
          <a:p>
            <a:r>
              <a:rPr lang="pt-BR" sz="4000" dirty="0" smtClean="0"/>
              <a:t>O código orientado a objetos – exemplo</a:t>
            </a:r>
            <a:endParaRPr lang="pt-BR" sz="4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132415"/>
            <a:ext cx="7167585" cy="5725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desafio de identificar os elementos de um programa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dilema em relação à composição das classes é a identificação e distribuição de atributos e métodos</a:t>
            </a:r>
          </a:p>
          <a:p>
            <a:pPr lvl="1"/>
            <a:r>
              <a:rPr lang="pt-BR" dirty="0" smtClean="0"/>
              <a:t>Por que </a:t>
            </a:r>
            <a:r>
              <a:rPr lang="pt-BR" i="1" dirty="0" err="1" smtClean="0"/>
              <a:t>Posicao</a:t>
            </a:r>
            <a:r>
              <a:rPr lang="pt-BR" dirty="0" smtClean="0"/>
              <a:t> referencia o seu ocupante e não o oposto?</a:t>
            </a:r>
          </a:p>
          <a:p>
            <a:pPr lvl="1"/>
            <a:r>
              <a:rPr lang="pt-BR" dirty="0" smtClean="0"/>
              <a:t>Por que a responsabilidade de alocação de peão (método </a:t>
            </a:r>
            <a:r>
              <a:rPr lang="pt-BR" i="1" dirty="0" err="1" smtClean="0"/>
              <a:t>alocarPeao</a:t>
            </a:r>
            <a:r>
              <a:rPr lang="pt-BR" dirty="0" smtClean="0"/>
              <a:t>) foi dada à classe </a:t>
            </a:r>
            <a:r>
              <a:rPr lang="pt-BR" i="1" dirty="0" err="1" smtClean="0"/>
              <a:t>Posicao</a:t>
            </a:r>
            <a:r>
              <a:rPr lang="pt-BR" dirty="0" smtClean="0"/>
              <a:t> e não a alguma outra?</a:t>
            </a:r>
          </a:p>
          <a:p>
            <a:r>
              <a:rPr lang="pt-BR" dirty="0" smtClean="0"/>
              <a:t>Não é uma questão simples...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 dificuldade de manusear apenas a visão de tempo de desenvolvimento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Ambientes de apoio à codificação dão APENAS a visão do tempo de desenvolvimento</a:t>
            </a:r>
          </a:p>
          <a:p>
            <a:pPr lvl="1"/>
            <a:r>
              <a:rPr lang="pt-BR" dirty="0" smtClean="0"/>
              <a:t>As classes com seus atributos e métodos</a:t>
            </a:r>
          </a:p>
          <a:p>
            <a:pPr lvl="1"/>
            <a:r>
              <a:rPr lang="pt-BR" dirty="0" smtClean="0"/>
              <a:t>Eclipse, Visual C++, </a:t>
            </a:r>
            <a:r>
              <a:rPr lang="pt-BR" dirty="0" err="1" smtClean="0"/>
              <a:t>VisualWorks</a:t>
            </a:r>
            <a:r>
              <a:rPr lang="pt-BR" dirty="0" smtClean="0"/>
              <a:t> etc.</a:t>
            </a:r>
          </a:p>
          <a:p>
            <a:r>
              <a:rPr lang="pt-BR" dirty="0" smtClean="0"/>
              <a:t>Suponha um software com 200 classes, com média de 20 métodos por classe </a:t>
            </a:r>
            <a:r>
              <a:rPr lang="pt-BR" dirty="0" smtClean="0">
                <a:latin typeface="Times New Roman"/>
                <a:cs typeface="Times New Roman"/>
              </a:rPr>
              <a:t>→ como identificá-los?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 dificuldade de manusear apenas a visão de tempo de desenvolvimento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76867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pt-BR" sz="3200" dirty="0" smtClean="0"/>
              <a:t>	EM SUMA: tentar definir o código em tempo de desenvolvimento, sem a visão dos elementos do tempo de execução, é como tentar dirigir um carro na escuridão, com faróis apagados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Tempo de execução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Elementos centrais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objetos</a:t>
            </a:r>
          </a:p>
          <a:p>
            <a:pPr lvl="1"/>
            <a:r>
              <a:rPr lang="pt-BR" dirty="0" smtClean="0"/>
              <a:t>Instâncias das classes</a:t>
            </a:r>
          </a:p>
          <a:p>
            <a:r>
              <a:rPr lang="pt-BR" dirty="0" smtClean="0"/>
              <a:t>Mais que ver um conjunto de objetos: observar a interação entre os objetos</a:t>
            </a:r>
          </a:p>
          <a:p>
            <a:pPr lvl="1"/>
            <a:r>
              <a:rPr lang="pt-BR" dirty="0" smtClean="0"/>
              <a:t>Ocorre ao longo do tempo</a:t>
            </a:r>
          </a:p>
          <a:p>
            <a:pPr lvl="1"/>
            <a:r>
              <a:rPr lang="pt-BR" dirty="0" smtClean="0"/>
              <a:t>Envios de mensagens</a:t>
            </a:r>
          </a:p>
          <a:p>
            <a:pPr lvl="1"/>
            <a:r>
              <a:rPr lang="pt-BR" dirty="0" smtClean="0"/>
              <a:t>Método do destinatário invocado pelo emissor</a:t>
            </a:r>
          </a:p>
          <a:p>
            <a:r>
              <a:rPr lang="pt-BR" dirty="0" smtClean="0"/>
              <a:t>Tempo de execução, similar a um filme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tempo de desenvolvimento, a uma foto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Um exemplo: </a:t>
            </a:r>
            <a:r>
              <a:rPr lang="pt-BR" dirty="0" err="1" smtClean="0"/>
              <a:t>Jogo-da-velha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Supor três situações que ocorrem ao longo da execução do programa</a:t>
            </a:r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Criação de uma instância da classe </a:t>
            </a:r>
            <a:r>
              <a:rPr lang="pt-BR" i="1" dirty="0" err="1" smtClean="0"/>
              <a:t>Posicao</a:t>
            </a:r>
            <a:endParaRPr lang="pt-BR" dirty="0" smtClean="0"/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Execução do método </a:t>
            </a:r>
            <a:r>
              <a:rPr lang="pt-BR" i="1" dirty="0" err="1" smtClean="0"/>
              <a:t>alocarPeao</a:t>
            </a:r>
            <a:r>
              <a:rPr lang="pt-BR" dirty="0" smtClean="0"/>
              <a:t>, da classe </a:t>
            </a:r>
            <a:r>
              <a:rPr lang="pt-BR" dirty="0" err="1" smtClean="0"/>
              <a:t>Posicao</a:t>
            </a:r>
            <a:endParaRPr lang="pt-BR" dirty="0" smtClean="0"/>
          </a:p>
          <a:p>
            <a:pPr marL="850392" lvl="1" indent="-457200">
              <a:buFont typeface="+mj-lt"/>
              <a:buAutoNum type="arabicPeriod"/>
            </a:pPr>
            <a:r>
              <a:rPr lang="pt-BR" dirty="0" smtClean="0"/>
              <a:t>Ação do tabuleiro em resposta à seleção de uma posição</a:t>
            </a:r>
          </a:p>
          <a:p>
            <a:r>
              <a:rPr lang="pt-BR" dirty="0" smtClean="0"/>
              <a:t>Como vê-las ocorrendo?</a:t>
            </a:r>
          </a:p>
          <a:p>
            <a:r>
              <a:rPr lang="pt-BR" dirty="0" smtClean="0"/>
              <a:t>A seguir uma modelagem gráfica dessas situações, sem usar UML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 – Criação de uma instância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4429132"/>
            <a:ext cx="8229600" cy="1181088"/>
          </a:xfrm>
        </p:spPr>
        <p:txBody>
          <a:bodyPr/>
          <a:lstStyle/>
          <a:p>
            <a:r>
              <a:rPr lang="pt-BR" dirty="0" smtClean="0"/>
              <a:t>Instância da classe </a:t>
            </a:r>
            <a:r>
              <a:rPr lang="pt-BR" i="1" dirty="0" smtClean="0"/>
              <a:t>Tabuleiro</a:t>
            </a:r>
            <a:r>
              <a:rPr lang="pt-BR" dirty="0" smtClean="0"/>
              <a:t> (</a:t>
            </a:r>
            <a:r>
              <a:rPr lang="pt-BR" i="1" dirty="0" err="1" smtClean="0"/>
              <a:t>umTab</a:t>
            </a:r>
            <a:r>
              <a:rPr lang="pt-BR" dirty="0" smtClean="0"/>
              <a:t>) invoca o método construtor da classe </a:t>
            </a:r>
            <a:r>
              <a:rPr lang="pt-BR" i="1" dirty="0" err="1" smtClean="0"/>
              <a:t>Posicao</a:t>
            </a:r>
            <a:endParaRPr lang="pt-BR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9217" name="Object 1"/>
          <p:cNvGraphicFramePr>
            <a:graphicFrameLocks noChangeAspect="1"/>
          </p:cNvGraphicFramePr>
          <p:nvPr/>
        </p:nvGraphicFramePr>
        <p:xfrm>
          <a:off x="357158" y="2428868"/>
          <a:ext cx="8358246" cy="1730998"/>
        </p:xfrm>
        <a:graphic>
          <a:graphicData uri="http://schemas.openxmlformats.org/presentationml/2006/ole">
            <p:oleObj spid="_x0000_s9217" name="Bitmap Image" r:id="rId3" imgW="11984123" imgH="2429214" progId="PBrush">
              <p:embed/>
            </p:oleObj>
          </a:graphicData>
        </a:graphic>
      </p:graphicFrame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1 – Criação de uma instância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28596" y="5214950"/>
            <a:ext cx="8229600" cy="1181088"/>
          </a:xfrm>
        </p:spPr>
        <p:txBody>
          <a:bodyPr/>
          <a:lstStyle/>
          <a:p>
            <a:r>
              <a:rPr lang="pt-BR" dirty="0" smtClean="0"/>
              <a:t>Posição gerada passa a ser referenciada pelo tabuleiro</a:t>
            </a:r>
            <a:endParaRPr lang="pt-BR" dirty="0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35843" name="Object 3"/>
          <p:cNvGraphicFramePr>
            <a:graphicFrameLocks noChangeAspect="1"/>
          </p:cNvGraphicFramePr>
          <p:nvPr/>
        </p:nvGraphicFramePr>
        <p:xfrm>
          <a:off x="1142976" y="2000240"/>
          <a:ext cx="6654593" cy="2928958"/>
        </p:xfrm>
        <a:graphic>
          <a:graphicData uri="http://schemas.openxmlformats.org/presentationml/2006/ole">
            <p:oleObj spid="_x0000_s35843" name="Bitmap Image" r:id="rId3" imgW="5687219" imgH="2495238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2 – Execução do método </a:t>
            </a:r>
            <a:r>
              <a:rPr lang="pt-BR" sz="4400" i="1" dirty="0" err="1" smtClean="0"/>
              <a:t>alocarPeao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357826"/>
            <a:ext cx="8229600" cy="966774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Instância de </a:t>
            </a:r>
            <a:r>
              <a:rPr lang="pt-BR" i="1" dirty="0" smtClean="0"/>
              <a:t>Tabuleiro</a:t>
            </a:r>
            <a:r>
              <a:rPr lang="pt-BR" dirty="0" smtClean="0"/>
              <a:t> invoca </a:t>
            </a:r>
            <a:r>
              <a:rPr lang="pt-BR" i="1" dirty="0" err="1" smtClean="0"/>
              <a:t>alocarPeao</a:t>
            </a:r>
            <a:r>
              <a:rPr lang="pt-BR" dirty="0" smtClean="0"/>
              <a:t> de instância de </a:t>
            </a:r>
            <a:r>
              <a:rPr lang="pt-BR" i="1" dirty="0" err="1" smtClean="0"/>
              <a:t>Posicao</a:t>
            </a:r>
            <a:r>
              <a:rPr lang="pt-BR" dirty="0" smtClean="0"/>
              <a:t>, passando a referência de uma instância de </a:t>
            </a:r>
            <a:r>
              <a:rPr lang="pt-BR" i="1" dirty="0" smtClean="0"/>
              <a:t>Jogador</a:t>
            </a:r>
            <a:endParaRPr lang="pt-BR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7169" name="Object 1"/>
          <p:cNvGraphicFramePr>
            <a:graphicFrameLocks noChangeAspect="1"/>
          </p:cNvGraphicFramePr>
          <p:nvPr/>
        </p:nvGraphicFramePr>
        <p:xfrm>
          <a:off x="1357290" y="1857364"/>
          <a:ext cx="6143668" cy="3333773"/>
        </p:xfrm>
        <a:graphic>
          <a:graphicData uri="http://schemas.openxmlformats.org/presentationml/2006/ole">
            <p:oleObj spid="_x0000_s7169" name="Bitmap Image" r:id="rId3" imgW="7400000" imgH="4001058" progId="PBrush">
              <p:embed/>
            </p:oleObj>
          </a:graphicData>
        </a:graphic>
      </p:graphicFrame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Mostrar os elementos que compõem um programa orientado a objetos</a:t>
            </a:r>
          </a:p>
          <a:p>
            <a:pPr lvl="1"/>
            <a:r>
              <a:rPr lang="pt-BR" dirty="0" smtClean="0"/>
              <a:t>Em tempo de desenvolvimento</a:t>
            </a:r>
          </a:p>
          <a:p>
            <a:pPr lvl="1"/>
            <a:r>
              <a:rPr lang="pt-BR" dirty="0" smtClean="0"/>
              <a:t>Em tempo de execução</a:t>
            </a:r>
          </a:p>
          <a:p>
            <a:r>
              <a:rPr lang="pt-BR" dirty="0" smtClean="0"/>
              <a:t>Destacar que a modelagem orientada a objetos tem a obrigação de descrever um software tanto em tempo de desenvolvimento quanto em tempo de execução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2 – Execução do método </a:t>
            </a:r>
            <a:r>
              <a:rPr lang="pt-BR" sz="4400" i="1" dirty="0" err="1" smtClean="0"/>
              <a:t>alocarPeao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5357826"/>
            <a:ext cx="8229600" cy="966774"/>
          </a:xfrm>
        </p:spPr>
        <p:txBody>
          <a:bodyPr>
            <a:normAutofit/>
          </a:bodyPr>
          <a:lstStyle/>
          <a:p>
            <a:r>
              <a:rPr lang="pt-BR" dirty="0" smtClean="0"/>
              <a:t>Instância de </a:t>
            </a:r>
            <a:r>
              <a:rPr lang="pt-BR" i="1" dirty="0" smtClean="0"/>
              <a:t>Jogador</a:t>
            </a:r>
            <a:r>
              <a:rPr lang="pt-BR" dirty="0" smtClean="0"/>
              <a:t> passa a ser referenciada pela instância de </a:t>
            </a:r>
            <a:r>
              <a:rPr lang="pt-BR" i="1" dirty="0" err="1" smtClean="0"/>
              <a:t>Posicao</a:t>
            </a:r>
            <a:r>
              <a:rPr lang="pt-BR" dirty="0" smtClean="0"/>
              <a:t> </a:t>
            </a:r>
            <a:endParaRPr lang="pt-BR" dirty="0"/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36867" name="Object 3"/>
          <p:cNvGraphicFramePr>
            <a:graphicFrameLocks noChangeAspect="1"/>
          </p:cNvGraphicFramePr>
          <p:nvPr/>
        </p:nvGraphicFramePr>
        <p:xfrm>
          <a:off x="1500166" y="1857364"/>
          <a:ext cx="6346992" cy="3429024"/>
        </p:xfrm>
        <a:graphic>
          <a:graphicData uri="http://schemas.openxmlformats.org/presentationml/2006/ole">
            <p:oleObj spid="_x0000_s36867" name="Bitmap Image" r:id="rId3" imgW="7380952" imgH="3971429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Comportamento observado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Nos dois exemplos anteriores ocorreram dois tipos distintos de interação</a:t>
            </a:r>
          </a:p>
          <a:p>
            <a:pPr lvl="1"/>
            <a:r>
              <a:rPr lang="pt-BR" dirty="0" smtClean="0"/>
              <a:t>No primeiro, um método foi invocado de uma classe</a:t>
            </a:r>
          </a:p>
          <a:p>
            <a:pPr lvl="1"/>
            <a:r>
              <a:rPr lang="pt-BR" dirty="0" smtClean="0"/>
              <a:t>No segundo, um método foi invocado de uma instância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Mais um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No exemplo a seguir, um conjunto de interações entre instâncias para  que uma tarefa seja executada</a:t>
            </a:r>
          </a:p>
          <a:p>
            <a:pPr lvl="1"/>
            <a:r>
              <a:rPr lang="pt-BR" i="1" dirty="0" smtClean="0"/>
              <a:t>Resposta (do tabuleiro) à seleção de uma posição</a:t>
            </a:r>
          </a:p>
          <a:p>
            <a:pPr lvl="1"/>
            <a:r>
              <a:rPr lang="pt-BR" dirty="0" smtClean="0"/>
              <a:t>Observar que a notação adotada é limitada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não mostra invocações que só ocorrem caso uma condição seja verdadeira ou repetição, por exemplo</a:t>
            </a:r>
            <a:endParaRPr lang="pt-BR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 fontScale="92500"/>
          </a:bodyPr>
          <a:lstStyle/>
          <a:p>
            <a:r>
              <a:rPr lang="pt-BR" dirty="0" smtClean="0"/>
              <a:t>1 – Ao perceber que uma posição recebeu um </a:t>
            </a:r>
            <a:r>
              <a:rPr lang="pt-BR" i="1" dirty="0" err="1" smtClean="0"/>
              <a:t>click</a:t>
            </a:r>
            <a:r>
              <a:rPr lang="pt-BR" dirty="0" smtClean="0"/>
              <a:t> de mouse, tabuleiro verifica se a partida está em andamento </a:t>
            </a:r>
          </a:p>
          <a:p>
            <a:pPr lvl="1"/>
            <a:r>
              <a:rPr lang="pt-BR" dirty="0" smtClean="0"/>
              <a:t>Caso contrário, as próximas etapas não ocorrerão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097" name="Object 1"/>
          <p:cNvGraphicFramePr>
            <a:graphicFrameLocks noChangeAspect="1"/>
          </p:cNvGraphicFramePr>
          <p:nvPr/>
        </p:nvGraphicFramePr>
        <p:xfrm>
          <a:off x="2143108" y="1857364"/>
          <a:ext cx="4857784" cy="2848269"/>
        </p:xfrm>
        <a:graphic>
          <a:graphicData uri="http://schemas.openxmlformats.org/presentationml/2006/ole">
            <p:oleObj spid="_x0000_s4097" name="Bitmap Image" r:id="rId3" imgW="4048690" imgH="2371429" progId="PBrush">
              <p:embed/>
            </p:oleObj>
          </a:graphicData>
        </a:graphic>
      </p:graphicFrame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/>
          </a:bodyPr>
          <a:lstStyle/>
          <a:p>
            <a:r>
              <a:rPr lang="pt-BR" dirty="0" smtClean="0"/>
              <a:t>2 – Verificado que a partida está em andamento, tabuleiro avalia se a posição selecionada está ocupada </a:t>
            </a:r>
          </a:p>
          <a:p>
            <a:pPr lvl="1"/>
            <a:r>
              <a:rPr lang="pt-BR" dirty="0" smtClean="0"/>
              <a:t>Se estiver, as próximas etapas não ocorrerão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891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38915" name="Object 3"/>
          <p:cNvGraphicFramePr>
            <a:graphicFrameLocks noChangeAspect="1"/>
          </p:cNvGraphicFramePr>
          <p:nvPr/>
        </p:nvGraphicFramePr>
        <p:xfrm>
          <a:off x="1214415" y="2071677"/>
          <a:ext cx="6885756" cy="2757645"/>
        </p:xfrm>
        <a:graphic>
          <a:graphicData uri="http://schemas.openxmlformats.org/presentationml/2006/ole">
            <p:oleObj spid="_x0000_s38915" name="Bitmap Image" r:id="rId3" imgW="5934903" imgH="2371429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/>
          </a:bodyPr>
          <a:lstStyle/>
          <a:p>
            <a:r>
              <a:rPr lang="pt-BR" dirty="0" smtClean="0"/>
              <a:t>3 – Verificado que a partida está em andamento e que a posição selecionada está desocupada, tabuleiro invoca método </a:t>
            </a:r>
            <a:r>
              <a:rPr lang="pt-BR" i="1" dirty="0" err="1" smtClean="0"/>
              <a:t>alocarPeao</a:t>
            </a:r>
            <a:r>
              <a:rPr lang="pt-BR" dirty="0" smtClean="0"/>
              <a:t>, responsável por posicionar o peão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39937" name="Object 1"/>
          <p:cNvGraphicFramePr>
            <a:graphicFrameLocks noChangeAspect="1"/>
          </p:cNvGraphicFramePr>
          <p:nvPr/>
        </p:nvGraphicFramePr>
        <p:xfrm>
          <a:off x="2500298" y="1928802"/>
          <a:ext cx="4214842" cy="2920658"/>
        </p:xfrm>
        <a:graphic>
          <a:graphicData uri="http://schemas.openxmlformats.org/presentationml/2006/ole">
            <p:oleObj spid="_x0000_s39937" name="Bitmap Image" r:id="rId3" imgW="3428571" imgH="2371429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 fontScale="85000" lnSpcReduction="20000"/>
          </a:bodyPr>
          <a:lstStyle/>
          <a:p>
            <a:r>
              <a:rPr lang="pt-BR" dirty="0" smtClean="0"/>
              <a:t>4 – Tabuleiro identifica jogador da vez</a:t>
            </a:r>
          </a:p>
          <a:p>
            <a:pPr lvl="1"/>
            <a:r>
              <a:rPr lang="pt-BR" dirty="0" smtClean="0"/>
              <a:t>Tabuleiro mantém referência dos dois jogadores (atributo)</a:t>
            </a:r>
          </a:p>
          <a:p>
            <a:pPr lvl="1"/>
            <a:r>
              <a:rPr lang="pt-BR" dirty="0" smtClean="0"/>
              <a:t>Invoca de um deles o método </a:t>
            </a:r>
            <a:r>
              <a:rPr lang="pt-BR" i="1" dirty="0" err="1" smtClean="0"/>
              <a:t>informarDaVez</a:t>
            </a:r>
            <a:r>
              <a:rPr lang="pt-BR" dirty="0" smtClean="0"/>
              <a:t>, </a:t>
            </a:r>
          </a:p>
          <a:p>
            <a:pPr lvl="1"/>
            <a:r>
              <a:rPr lang="pt-BR" dirty="0" smtClean="0"/>
              <a:t>Se retorna </a:t>
            </a:r>
            <a:r>
              <a:rPr lang="pt-BR" dirty="0" err="1" smtClean="0"/>
              <a:t>true</a:t>
            </a:r>
            <a:r>
              <a:rPr lang="pt-BR" dirty="0" smtClean="0"/>
              <a:t> ele é o jogador da vez; </a:t>
            </a:r>
            <a:r>
              <a:rPr lang="pt-BR" dirty="0" err="1" smtClean="0"/>
              <a:t>false</a:t>
            </a:r>
            <a:r>
              <a:rPr lang="pt-BR" dirty="0" smtClean="0"/>
              <a:t>, é o outro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0961" name="Object 1"/>
          <p:cNvGraphicFramePr>
            <a:graphicFrameLocks noChangeAspect="1"/>
          </p:cNvGraphicFramePr>
          <p:nvPr/>
        </p:nvGraphicFramePr>
        <p:xfrm>
          <a:off x="642910" y="1857364"/>
          <a:ext cx="7835914" cy="2928958"/>
        </p:xfrm>
        <a:graphic>
          <a:graphicData uri="http://schemas.openxmlformats.org/presentationml/2006/ole">
            <p:oleObj spid="_x0000_s40961" name="Bitmap Image" r:id="rId3" imgW="6400000" imgH="2390476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/>
          </a:bodyPr>
          <a:lstStyle/>
          <a:p>
            <a:r>
              <a:rPr lang="pt-BR" dirty="0" smtClean="0"/>
              <a:t>5 –Identificado o jogador da vez, tabuleiro invoca o método </a:t>
            </a:r>
            <a:r>
              <a:rPr lang="pt-BR" i="1" dirty="0" err="1" smtClean="0"/>
              <a:t>alocarPeao</a:t>
            </a:r>
            <a:r>
              <a:rPr lang="pt-BR" dirty="0" smtClean="0"/>
              <a:t> da posição selecionada, passando esse jogador como argumento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198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1985" name="Object 1"/>
          <p:cNvGraphicFramePr>
            <a:graphicFrameLocks noChangeAspect="1"/>
          </p:cNvGraphicFramePr>
          <p:nvPr/>
        </p:nvGraphicFramePr>
        <p:xfrm>
          <a:off x="642910" y="2000240"/>
          <a:ext cx="7985398" cy="2857520"/>
        </p:xfrm>
        <a:graphic>
          <a:graphicData uri="http://schemas.openxmlformats.org/presentationml/2006/ole">
            <p:oleObj spid="_x0000_s41985" name="Bitmap Image" r:id="rId3" imgW="6590476" imgH="2362530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929198"/>
            <a:ext cx="8229600" cy="1395402"/>
          </a:xfrm>
        </p:spPr>
        <p:txBody>
          <a:bodyPr>
            <a:normAutofit fontScale="92500" lnSpcReduction="20000"/>
          </a:bodyPr>
          <a:lstStyle/>
          <a:p>
            <a:r>
              <a:rPr lang="pt-BR" dirty="0" smtClean="0"/>
              <a:t>6 – Alocado o peão na posição selecionada, tabuleiro invoca seu método </a:t>
            </a:r>
            <a:r>
              <a:rPr lang="pt-BR" i="1" dirty="0" err="1" smtClean="0"/>
              <a:t>avaliarVencedor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Para verificar se jogador da vez conseguiu ocupar três posições adjacentes, alinhadas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301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3009" name="Object 1"/>
          <p:cNvGraphicFramePr>
            <a:graphicFrameLocks noChangeAspect="1"/>
          </p:cNvGraphicFramePr>
          <p:nvPr/>
        </p:nvGraphicFramePr>
        <p:xfrm>
          <a:off x="2214546" y="1928802"/>
          <a:ext cx="4303494" cy="2857520"/>
        </p:xfrm>
        <a:graphic>
          <a:graphicData uri="http://schemas.openxmlformats.org/presentationml/2006/ole">
            <p:oleObj spid="_x0000_s43009" name="Bitmap Image" r:id="rId3" imgW="3572374" imgH="2362530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3 – resposta à seleção de uma posição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4572008"/>
            <a:ext cx="8229600" cy="1752592"/>
          </a:xfrm>
        </p:spPr>
        <p:txBody>
          <a:bodyPr>
            <a:normAutofit fontScale="85000" lnSpcReduction="10000"/>
          </a:bodyPr>
          <a:lstStyle/>
          <a:p>
            <a:r>
              <a:rPr lang="pt-BR" dirty="0" smtClean="0"/>
              <a:t>7 – Na execução do método </a:t>
            </a:r>
            <a:r>
              <a:rPr lang="pt-BR" i="1" dirty="0" err="1" smtClean="0"/>
              <a:t>avaliarVencedor</a:t>
            </a:r>
            <a:r>
              <a:rPr lang="pt-BR" dirty="0" smtClean="0"/>
              <a:t> (passo 6) tabuleiro invoca o método </a:t>
            </a:r>
            <a:r>
              <a:rPr lang="pt-BR" i="1" dirty="0" err="1" smtClean="0"/>
              <a:t>avaliarSeMesmoJogador</a:t>
            </a:r>
            <a:r>
              <a:rPr lang="pt-BR" dirty="0" smtClean="0"/>
              <a:t> da posição selecionada</a:t>
            </a:r>
          </a:p>
          <a:p>
            <a:pPr lvl="1"/>
            <a:r>
              <a:rPr lang="pt-BR" dirty="0" smtClean="0"/>
              <a:t>Para todas as possibilidades (repetição) de três posições adjacentes alinhadas, com a participação da posição selecionada, passando as outras duas posições como argumento</a:t>
            </a:r>
            <a:endParaRPr lang="pt-BR" dirty="0"/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graphicFrame>
        <p:nvGraphicFramePr>
          <p:cNvPr id="44033" name="Object 1"/>
          <p:cNvGraphicFramePr>
            <a:graphicFrameLocks noChangeAspect="1"/>
          </p:cNvGraphicFramePr>
          <p:nvPr/>
        </p:nvGraphicFramePr>
        <p:xfrm>
          <a:off x="500034" y="1857364"/>
          <a:ext cx="7929618" cy="2643206"/>
        </p:xfrm>
        <a:graphic>
          <a:graphicData uri="http://schemas.openxmlformats.org/presentationml/2006/ole">
            <p:oleObj spid="_x0000_s44033" name="Bitmap Image" r:id="rId3" imgW="7047619" imgH="2400635" progId="PBrush">
              <p:embed/>
            </p:oleObj>
          </a:graphicData>
        </a:graphic>
      </p:graphicFrame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paradigma de orientação a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Abordagem em que qualquer realidade é descrita como um conjunto de classes</a:t>
            </a:r>
          </a:p>
          <a:p>
            <a:pPr lvl="1"/>
            <a:r>
              <a:rPr lang="pt-BR" dirty="0" smtClean="0"/>
              <a:t>Cada classe possui um conjunto de atributos e métodos</a:t>
            </a:r>
          </a:p>
          <a:p>
            <a:r>
              <a:rPr lang="pt-BR" dirty="0" smtClean="0"/>
              <a:t>Linguagens de programação orientadas a objetos refletem essa estrutura: conjunto de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 que os exemplos mostram?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Frações da </a:t>
            </a:r>
            <a:r>
              <a:rPr lang="pt-BR" u="sng" dirty="0" smtClean="0"/>
              <a:t>execução</a:t>
            </a:r>
            <a:r>
              <a:rPr lang="pt-BR" dirty="0" smtClean="0"/>
              <a:t> do programa </a:t>
            </a:r>
            <a:r>
              <a:rPr lang="pt-BR" dirty="0" err="1" smtClean="0"/>
              <a:t>Jogo-da-velha</a:t>
            </a:r>
            <a:endParaRPr lang="pt-BR" dirty="0" smtClean="0"/>
          </a:p>
          <a:p>
            <a:pPr lvl="1"/>
            <a:r>
              <a:rPr lang="pt-BR" dirty="0" smtClean="0"/>
              <a:t>Em uma notação primitiva</a:t>
            </a:r>
          </a:p>
          <a:p>
            <a:pPr lvl="2"/>
            <a:r>
              <a:rPr lang="pt-BR" dirty="0" smtClean="0"/>
              <a:t>Bolas e setas...</a:t>
            </a:r>
          </a:p>
          <a:p>
            <a:pPr lvl="2"/>
            <a:r>
              <a:rPr lang="pt-BR" dirty="0" smtClean="0"/>
              <a:t>UML tem mecanismos mais eficazes</a:t>
            </a:r>
          </a:p>
          <a:p>
            <a:r>
              <a:rPr lang="pt-BR" dirty="0" smtClean="0"/>
              <a:t>Algo que não é percebido na visão de tempo de desenvolvimento</a:t>
            </a:r>
          </a:p>
          <a:p>
            <a:pPr lvl="1"/>
            <a:r>
              <a:rPr lang="pt-BR" dirty="0" smtClean="0"/>
              <a:t>Olhar classes com seus atributos e métodos não proporciona visão do seu comportamento quando o programa estiver em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Visões complementares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Dois pontos de vista do mesmo elemento observado</a:t>
            </a:r>
          </a:p>
          <a:p>
            <a:pPr lvl="1"/>
            <a:r>
              <a:rPr lang="pt-BR" dirty="0" smtClean="0"/>
              <a:t>Software em tempo de desenvolvimento</a:t>
            </a:r>
          </a:p>
          <a:p>
            <a:pPr lvl="2"/>
            <a:r>
              <a:rPr lang="pt-BR" sz="2400" dirty="0" smtClean="0"/>
              <a:t>Classes com atributos e métodos</a:t>
            </a:r>
          </a:p>
          <a:p>
            <a:pPr lvl="1"/>
            <a:r>
              <a:rPr lang="pt-BR" dirty="0" smtClean="0"/>
              <a:t>Software em tempo de execução</a:t>
            </a:r>
          </a:p>
          <a:p>
            <a:pPr lvl="2"/>
            <a:r>
              <a:rPr lang="pt-BR" sz="2400" dirty="0" smtClean="0"/>
              <a:t>Instâncias de classe interagindo</a:t>
            </a:r>
          </a:p>
          <a:p>
            <a:r>
              <a:rPr lang="pt-BR" dirty="0" smtClean="0"/>
              <a:t>Ambos importantes </a:t>
            </a:r>
          </a:p>
          <a:p>
            <a:pPr lvl="1"/>
            <a:r>
              <a:rPr lang="pt-BR" dirty="0" smtClean="0"/>
              <a:t>Para a descrever um software</a:t>
            </a:r>
          </a:p>
          <a:p>
            <a:pPr lvl="1"/>
            <a:r>
              <a:rPr lang="pt-BR" dirty="0" smtClean="0"/>
              <a:t>Para compreender um software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Projetar um software demanda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Visão de que partes compõem esse software</a:t>
            </a:r>
          </a:p>
          <a:p>
            <a:pPr lvl="1"/>
            <a:r>
              <a:rPr lang="pt-BR" dirty="0" smtClean="0"/>
              <a:t>As classes</a:t>
            </a:r>
          </a:p>
          <a:p>
            <a:pPr lvl="1"/>
            <a:r>
              <a:rPr lang="pt-BR" dirty="0" smtClean="0"/>
              <a:t>Visão de tempo de desenvolvimento</a:t>
            </a:r>
          </a:p>
          <a:p>
            <a:r>
              <a:rPr lang="pt-BR" dirty="0" smtClean="0"/>
              <a:t>Antever como esse software se comportará quando posto em execução</a:t>
            </a:r>
          </a:p>
          <a:p>
            <a:pPr lvl="1"/>
            <a:r>
              <a:rPr lang="pt-BR" dirty="0" smtClean="0"/>
              <a:t>Vislumbrar as várias situações da execução</a:t>
            </a:r>
          </a:p>
          <a:p>
            <a:pPr lvl="1"/>
            <a:r>
              <a:rPr lang="pt-BR" dirty="0" smtClean="0"/>
              <a:t>Vislumbrar a interação entre instâncias em cada uma</a:t>
            </a:r>
          </a:p>
          <a:p>
            <a:pPr lvl="1"/>
            <a:r>
              <a:rPr lang="pt-BR" dirty="0" smtClean="0"/>
              <a:t>Registrar isso na especificação de projeto</a:t>
            </a:r>
          </a:p>
          <a:p>
            <a:pPr lvl="1"/>
            <a:r>
              <a:rPr lang="pt-BR" dirty="0" smtClean="0"/>
              <a:t>Visão de tempo </a:t>
            </a:r>
            <a:r>
              <a:rPr lang="pt-BR" smtClean="0"/>
              <a:t>de execução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 software pode ser visto como</a:t>
            </a:r>
          </a:p>
          <a:p>
            <a:pPr lvl="1"/>
            <a:r>
              <a:rPr lang="pt-BR" dirty="0" smtClean="0"/>
              <a:t>Um conjunto de classes com seus atributos e métodos</a:t>
            </a:r>
          </a:p>
          <a:p>
            <a:pPr lvl="1"/>
            <a:r>
              <a:rPr lang="pt-BR" dirty="0" smtClean="0"/>
              <a:t>Um conjunto de objetos interagindo</a:t>
            </a:r>
          </a:p>
          <a:p>
            <a:r>
              <a:rPr lang="pt-BR" dirty="0" smtClean="0"/>
              <a:t>Os dois pontos de vista são complementares e importantes e devem ser </a:t>
            </a:r>
          </a:p>
          <a:p>
            <a:pPr lvl="1"/>
            <a:r>
              <a:rPr lang="pt-BR" dirty="0" smtClean="0"/>
              <a:t>Tratados durante a produção de software</a:t>
            </a:r>
          </a:p>
          <a:p>
            <a:pPr lvl="1"/>
            <a:r>
              <a:rPr lang="pt-BR" dirty="0" smtClean="0"/>
              <a:t>Registrados na especificação de projeto</a:t>
            </a:r>
          </a:p>
          <a:p>
            <a:r>
              <a:rPr lang="pt-BR" dirty="0" smtClean="0"/>
              <a:t>UML </a:t>
            </a:r>
            <a:r>
              <a:rPr lang="pt-BR" dirty="0" smtClean="0">
                <a:latin typeface="Times New Roman"/>
                <a:cs typeface="Times New Roman"/>
              </a:rPr>
              <a:t>→ instrumento para registrar e vislumbrar os dois pontos de vista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2, </a:t>
            </a:r>
            <a:r>
              <a:rPr lang="pt-BR" i="1" dirty="0" smtClean="0"/>
              <a:t>A estrutura de um programa orientado a </a:t>
            </a:r>
            <a:r>
              <a:rPr lang="pt-BR" i="1" dirty="0" smtClean="0"/>
              <a:t>objetos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paradigma de orientação a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t-BR" sz="3200" dirty="0" smtClean="0"/>
          </a:p>
          <a:p>
            <a:pPr algn="ctr">
              <a:buNone/>
            </a:pPr>
            <a:r>
              <a:rPr lang="pt-BR" sz="3200" dirty="0" smtClean="0"/>
              <a:t>Enxergar um software orientado a objetos como um </a:t>
            </a:r>
            <a:r>
              <a:rPr lang="pt-BR" sz="3200" u="sng" dirty="0" smtClean="0"/>
              <a:t>conjunto de classes </a:t>
            </a:r>
            <a:r>
              <a:rPr lang="pt-BR" sz="3200" dirty="0" smtClean="0"/>
              <a:t>é apenas uma </a:t>
            </a:r>
            <a:r>
              <a:rPr lang="pt-BR" sz="3200" u="sng" dirty="0" smtClean="0"/>
              <a:t>visão parcial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Tempo de desenvolvimento X tempo de execução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Em tempo de desenvolvimento o foco é o conjunto de classes que compõe o software</a:t>
            </a:r>
          </a:p>
          <a:p>
            <a:r>
              <a:rPr lang="pt-BR" dirty="0" smtClean="0"/>
              <a:t>Em tempo de execução as classes originam instâncias que interagem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Tempo de desenvolvimento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Um programa orientado a objetos escrito em uma linguagem de programação como C++, Java ou </a:t>
            </a:r>
            <a:r>
              <a:rPr lang="pt-BR" dirty="0" err="1" smtClean="0"/>
              <a:t>Smalltalk</a:t>
            </a:r>
            <a:r>
              <a:rPr lang="pt-BR" dirty="0" smtClean="0"/>
              <a:t> é um conjunto de classes</a:t>
            </a:r>
          </a:p>
          <a:p>
            <a:pPr lvl="1"/>
            <a:r>
              <a:rPr lang="pt-BR" dirty="0" smtClean="0"/>
              <a:t>Noção básica de quem passa por um curso de programação orientada a objetos</a:t>
            </a:r>
          </a:p>
          <a:p>
            <a:pPr lvl="1"/>
            <a:r>
              <a:rPr lang="pt-BR" dirty="0" smtClean="0"/>
              <a:t>Ambientes de suporte à produção de código dão essa visão</a:t>
            </a:r>
          </a:p>
          <a:p>
            <a:r>
              <a:rPr lang="pt-BR" dirty="0" smtClean="0"/>
              <a:t>Produzir um programa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desafio de produzir o conjunto de classes que satisfaça aos requisitos estabelecidos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Identificar classes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Classes devem modelar os elementos do domínio do problema tratado</a:t>
            </a:r>
          </a:p>
          <a:p>
            <a:r>
              <a:rPr lang="pt-BR" dirty="0" smtClean="0"/>
              <a:t>Por exemplo, para um programa de </a:t>
            </a:r>
            <a:r>
              <a:rPr lang="pt-BR" dirty="0" err="1" smtClean="0"/>
              <a:t>Jogo-da-velha</a:t>
            </a:r>
            <a:r>
              <a:rPr lang="pt-BR" dirty="0" smtClean="0"/>
              <a:t> são esperadas classes como Tabuleiro, Jogador, </a:t>
            </a:r>
            <a:r>
              <a:rPr lang="pt-BR" dirty="0" err="1" smtClean="0"/>
              <a:t>Posicao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Classes de um programa orientado a objetos – exemplo</a:t>
            </a:r>
            <a:endParaRPr lang="pt-BR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714620"/>
            <a:ext cx="719745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Preencher as classes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Classes 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conjunto de caixas vazias</a:t>
            </a:r>
          </a:p>
          <a:p>
            <a:r>
              <a:rPr lang="pt-BR" dirty="0" smtClean="0"/>
              <a:t>Conteúdo das classes</a:t>
            </a:r>
          </a:p>
          <a:p>
            <a:pPr lvl="1"/>
            <a:r>
              <a:rPr lang="pt-BR" dirty="0" smtClean="0"/>
              <a:t>Conteúdo de qualquer programa, independente de paradigma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dados e instruções que manipulam esses dados</a:t>
            </a:r>
          </a:p>
          <a:p>
            <a:pPr lvl="1"/>
            <a:r>
              <a:rPr lang="pt-BR" dirty="0" smtClean="0"/>
              <a:t>Atributos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dados alocados em uma classe </a:t>
            </a:r>
          </a:p>
          <a:p>
            <a:pPr lvl="1"/>
            <a:r>
              <a:rPr lang="pt-BR" dirty="0" smtClean="0"/>
              <a:t>Métodos </a:t>
            </a:r>
            <a:r>
              <a:rPr lang="pt-BR" dirty="0" smtClean="0">
                <a:latin typeface="Times New Roman"/>
                <a:cs typeface="Times New Roman"/>
              </a:rPr>
              <a:t>→ procedimentos </a:t>
            </a:r>
            <a:r>
              <a:rPr lang="pt-BR" dirty="0" smtClean="0"/>
              <a:t>alocados em uma classe </a:t>
            </a:r>
          </a:p>
          <a:p>
            <a:r>
              <a:rPr lang="pt-BR" dirty="0" smtClean="0"/>
              <a:t>Desafio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definir o conjunto de atributos e métodos de cada classe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339</TotalTime>
  <Words>1457</Words>
  <Application>Microsoft Office PowerPoint</Application>
  <PresentationFormat>Apresentação na tela (4:3)</PresentationFormat>
  <Paragraphs>177</Paragraphs>
  <Slides>34</Slides>
  <Notes>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34</vt:i4>
      </vt:variant>
    </vt:vector>
  </HeadingPairs>
  <TitlesOfParts>
    <vt:vector size="36" baseType="lpstr">
      <vt:lpstr>Fluxo</vt:lpstr>
      <vt:lpstr>Bitmap Image</vt:lpstr>
      <vt:lpstr>Elementos de um programa orientado a objetos</vt:lpstr>
      <vt:lpstr>Objetivo</vt:lpstr>
      <vt:lpstr>O paradigma de orientação a objetos</vt:lpstr>
      <vt:lpstr>O paradigma de orientação a objetos</vt:lpstr>
      <vt:lpstr>Tempo de desenvolvimento X tempo de execução</vt:lpstr>
      <vt:lpstr>Tempo de desenvolvimento</vt:lpstr>
      <vt:lpstr>Identificar classes</vt:lpstr>
      <vt:lpstr>Classes de um programa orientado a objetos – exemplo</vt:lpstr>
      <vt:lpstr>Preencher as classes</vt:lpstr>
      <vt:lpstr>Classe “preenchida” – exemplo</vt:lpstr>
      <vt:lpstr>O código orientado a objetos – exemplo</vt:lpstr>
      <vt:lpstr>O desafio de identificar os elementos de um programa</vt:lpstr>
      <vt:lpstr>A dificuldade de manusear apenas a visão de tempo de desenvolvimento</vt:lpstr>
      <vt:lpstr>A dificuldade de manusear apenas a visão de tempo de desenvolvimento</vt:lpstr>
      <vt:lpstr>Tempo de execução</vt:lpstr>
      <vt:lpstr>Um exemplo: Jogo-da-velha</vt:lpstr>
      <vt:lpstr>1 – Criação de uma instância</vt:lpstr>
      <vt:lpstr>1 – Criação de uma instância</vt:lpstr>
      <vt:lpstr>2 – Execução do método alocarPeao</vt:lpstr>
      <vt:lpstr>2 – Execução do método alocarPeao</vt:lpstr>
      <vt:lpstr>Comportamento observado</vt:lpstr>
      <vt:lpstr>Mais um exemplo</vt:lpstr>
      <vt:lpstr>3 – resposta à seleção de uma posição</vt:lpstr>
      <vt:lpstr>3 – resposta à seleção de uma posição</vt:lpstr>
      <vt:lpstr>3 – resposta à seleção de uma posição</vt:lpstr>
      <vt:lpstr>3 – resposta à seleção de uma posição</vt:lpstr>
      <vt:lpstr>3 – resposta à seleção de uma posição</vt:lpstr>
      <vt:lpstr>3 – resposta à seleção de uma posição</vt:lpstr>
      <vt:lpstr>3 – resposta à seleção de uma posição</vt:lpstr>
      <vt:lpstr>O que os exemplos mostram?</vt:lpstr>
      <vt:lpstr>Visões complementares</vt:lpstr>
      <vt:lpstr>Projetar um software demanda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Elementos de um programa orientado a objetos</dc:title>
  <dc:creator>USUARIO</dc:creator>
  <cp:lastModifiedBy>USUARIO</cp:lastModifiedBy>
  <cp:revision>53</cp:revision>
  <dcterms:created xsi:type="dcterms:W3CDTF">2009-09-15T13:08:40Z</dcterms:created>
  <dcterms:modified xsi:type="dcterms:W3CDTF">2009-11-04T13:17:02Z</dcterms:modified>
</cp:coreProperties>
</file>