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notesSlides/notesSlide28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1"/>
  </p:notesMasterIdLst>
  <p:sldIdLst>
    <p:sldId id="258" r:id="rId2"/>
    <p:sldId id="282" r:id="rId3"/>
    <p:sldId id="257" r:id="rId4"/>
    <p:sldId id="284" r:id="rId5"/>
    <p:sldId id="283" r:id="rId6"/>
    <p:sldId id="285" r:id="rId7"/>
    <p:sldId id="287" r:id="rId8"/>
    <p:sldId id="260" r:id="rId9"/>
    <p:sldId id="289" r:id="rId10"/>
    <p:sldId id="288" r:id="rId11"/>
    <p:sldId id="259" r:id="rId12"/>
    <p:sldId id="317" r:id="rId13"/>
    <p:sldId id="290" r:id="rId14"/>
    <p:sldId id="315" r:id="rId15"/>
    <p:sldId id="291" r:id="rId16"/>
    <p:sldId id="292" r:id="rId17"/>
    <p:sldId id="293" r:id="rId18"/>
    <p:sldId id="294" r:id="rId19"/>
    <p:sldId id="295" r:id="rId20"/>
    <p:sldId id="296" r:id="rId21"/>
    <p:sldId id="297" r:id="rId22"/>
    <p:sldId id="316" r:id="rId23"/>
    <p:sldId id="298" r:id="rId24"/>
    <p:sldId id="299" r:id="rId25"/>
    <p:sldId id="300" r:id="rId26"/>
    <p:sldId id="301" r:id="rId27"/>
    <p:sldId id="302" r:id="rId28"/>
    <p:sldId id="303" r:id="rId29"/>
    <p:sldId id="304" r:id="rId30"/>
    <p:sldId id="305" r:id="rId31"/>
    <p:sldId id="306" r:id="rId32"/>
    <p:sldId id="323" r:id="rId33"/>
    <p:sldId id="307" r:id="rId34"/>
    <p:sldId id="308" r:id="rId35"/>
    <p:sldId id="309" r:id="rId36"/>
    <p:sldId id="310" r:id="rId37"/>
    <p:sldId id="311" r:id="rId38"/>
    <p:sldId id="312" r:id="rId39"/>
    <p:sldId id="313" r:id="rId40"/>
    <p:sldId id="314" r:id="rId41"/>
    <p:sldId id="261" r:id="rId42"/>
    <p:sldId id="320" r:id="rId43"/>
    <p:sldId id="319" r:id="rId44"/>
    <p:sldId id="318" r:id="rId45"/>
    <p:sldId id="262" r:id="rId46"/>
    <p:sldId id="321" r:id="rId47"/>
    <p:sldId id="263" r:id="rId48"/>
    <p:sldId id="264" r:id="rId49"/>
    <p:sldId id="322" r:id="rId5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190" autoAdjust="0"/>
  </p:normalViewPr>
  <p:slideViewPr>
    <p:cSldViewPr>
      <p:cViewPr varScale="1">
        <p:scale>
          <a:sx n="87" d="100"/>
          <a:sy n="87" d="100"/>
        </p:scale>
        <p:origin x="-1062" y="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15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5, seção 5.1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B077FF3-66AC-4D5A-B075-C1DA41FE2BB2}" type="slidenum">
              <a:rPr lang="en-GB"/>
              <a:pPr/>
              <a:t>16</a:t>
            </a:fld>
            <a:endParaRPr lang="en-GB"/>
          </a:p>
        </p:txBody>
      </p:sp>
      <p:sp>
        <p:nvSpPr>
          <p:cNvPr id="53249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532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CCD9F923-140A-4F34-A46B-F8ECBFEC58CB}" type="slidenum">
              <a:rPr lang="en-GB"/>
              <a:pPr/>
              <a:t>17</a:t>
            </a:fld>
            <a:endParaRPr lang="en-GB"/>
          </a:p>
        </p:txBody>
      </p:sp>
      <p:sp>
        <p:nvSpPr>
          <p:cNvPr id="54273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542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2428AC9-F21F-4473-AC46-0C0830DFC74D}" type="slidenum">
              <a:rPr lang="en-GB"/>
              <a:pPr/>
              <a:t>18</a:t>
            </a:fld>
            <a:endParaRPr lang="en-GB"/>
          </a:p>
        </p:txBody>
      </p:sp>
      <p:sp>
        <p:nvSpPr>
          <p:cNvPr id="55297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552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9A761A-A1C4-4766-A64B-016009EF7D91}" type="slidenum">
              <a:rPr lang="en-GB"/>
              <a:pPr/>
              <a:t>19</a:t>
            </a:fld>
            <a:endParaRPr lang="en-GB"/>
          </a:p>
        </p:txBody>
      </p:sp>
      <p:sp>
        <p:nvSpPr>
          <p:cNvPr id="56321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563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F69098D-9AB0-435A-AC7F-14C769968189}" type="slidenum">
              <a:rPr lang="en-GB"/>
              <a:pPr/>
              <a:t>20</a:t>
            </a:fld>
            <a:endParaRPr lang="en-GB"/>
          </a:p>
        </p:txBody>
      </p:sp>
      <p:sp>
        <p:nvSpPr>
          <p:cNvPr id="57345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5734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4048948-69E9-46F1-BFD3-D3CAC5B475BD}" type="slidenum">
              <a:rPr lang="en-GB"/>
              <a:pPr/>
              <a:t>21</a:t>
            </a:fld>
            <a:endParaRPr lang="en-GB"/>
          </a:p>
        </p:txBody>
      </p:sp>
      <p:sp>
        <p:nvSpPr>
          <p:cNvPr id="58369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5837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C92E41E-55DD-4933-AC1E-E92E0DE59DAF}" type="slidenum">
              <a:rPr lang="en-GB"/>
              <a:pPr/>
              <a:t>23</a:t>
            </a:fld>
            <a:endParaRPr lang="en-GB"/>
          </a:p>
        </p:txBody>
      </p:sp>
      <p:sp>
        <p:nvSpPr>
          <p:cNvPr id="59393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5939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C6098D3-6F44-415E-99C6-100F902CF9FC}" type="slidenum">
              <a:rPr lang="en-GB"/>
              <a:pPr/>
              <a:t>24</a:t>
            </a:fld>
            <a:endParaRPr lang="en-GB"/>
          </a:p>
        </p:txBody>
      </p:sp>
      <p:sp>
        <p:nvSpPr>
          <p:cNvPr id="60417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604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B5F6998-D51E-41BE-BF71-6FDEBE496C27}" type="slidenum">
              <a:rPr lang="en-GB"/>
              <a:pPr/>
              <a:t>25</a:t>
            </a:fld>
            <a:endParaRPr lang="en-GB"/>
          </a:p>
        </p:txBody>
      </p:sp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AAD2AF53-2D43-41D2-B3AE-DDFB5327B122}" type="slidenum">
              <a:rPr lang="en-GB"/>
              <a:pPr/>
              <a:t>26</a:t>
            </a:fld>
            <a:endParaRPr lang="en-GB"/>
          </a:p>
        </p:txBody>
      </p:sp>
      <p:sp>
        <p:nvSpPr>
          <p:cNvPr id="62465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6246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5, seção 5.2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E02D48-D437-4765-AEB2-E712A2302020}" type="slidenum">
              <a:rPr lang="en-GB"/>
              <a:pPr/>
              <a:t>27</a:t>
            </a:fld>
            <a:endParaRPr lang="en-GB"/>
          </a:p>
        </p:txBody>
      </p:sp>
      <p:sp>
        <p:nvSpPr>
          <p:cNvPr id="63489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634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2E5CED4-A9CF-405C-AC6F-7C83860DCD72}" type="slidenum">
              <a:rPr lang="en-GB"/>
              <a:pPr/>
              <a:t>28</a:t>
            </a:fld>
            <a:endParaRPr lang="en-GB"/>
          </a:p>
        </p:txBody>
      </p:sp>
      <p:sp>
        <p:nvSpPr>
          <p:cNvPr id="64513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6451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7353DB9C-8E36-4F6C-8948-C6D0038A6030}" type="slidenum">
              <a:rPr lang="en-GB"/>
              <a:pPr/>
              <a:t>29</a:t>
            </a:fld>
            <a:endParaRPr lang="en-GB"/>
          </a:p>
        </p:txBody>
      </p:sp>
      <p:sp>
        <p:nvSpPr>
          <p:cNvPr id="65537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655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BD8C9CA-753C-4481-82B6-3B269253F116}" type="slidenum">
              <a:rPr lang="en-GB"/>
              <a:pPr/>
              <a:t>30</a:t>
            </a:fld>
            <a:endParaRPr lang="en-GB"/>
          </a:p>
        </p:txBody>
      </p:sp>
      <p:sp>
        <p:nvSpPr>
          <p:cNvPr id="66561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6656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A13165-EC7F-4768-86BE-97D80B2EF09D}" type="slidenum">
              <a:rPr lang="en-GB"/>
              <a:pPr/>
              <a:t>31</a:t>
            </a:fld>
            <a:endParaRPr lang="en-GB"/>
          </a:p>
        </p:txBody>
      </p:sp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675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3A13165-EC7F-4768-86BE-97D80B2EF09D}" type="slidenum">
              <a:rPr lang="en-GB"/>
              <a:pPr/>
              <a:t>32</a:t>
            </a:fld>
            <a:endParaRPr lang="en-GB"/>
          </a:p>
        </p:txBody>
      </p:sp>
      <p:sp>
        <p:nvSpPr>
          <p:cNvPr id="67585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6758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CF4E574-129C-448A-9C52-9C8A065ED11C}" type="slidenum">
              <a:rPr lang="en-GB"/>
              <a:pPr/>
              <a:t>33</a:t>
            </a:fld>
            <a:endParaRPr lang="en-GB"/>
          </a:p>
        </p:txBody>
      </p:sp>
      <p:sp>
        <p:nvSpPr>
          <p:cNvPr id="68609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6861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154CAC4-D84A-4C77-A909-7C033C037EE0}" type="slidenum">
              <a:rPr lang="en-GB"/>
              <a:pPr/>
              <a:t>34</a:t>
            </a:fld>
            <a:endParaRPr lang="en-GB"/>
          </a:p>
        </p:txBody>
      </p:sp>
      <p:sp>
        <p:nvSpPr>
          <p:cNvPr id="69633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6963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17B6A066-6825-422A-9BE3-B5D02FAB90B0}" type="slidenum">
              <a:rPr lang="en-GB"/>
              <a:pPr/>
              <a:t>35</a:t>
            </a:fld>
            <a:endParaRPr lang="en-GB"/>
          </a:p>
        </p:txBody>
      </p:sp>
      <p:sp>
        <p:nvSpPr>
          <p:cNvPr id="70657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7065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B765403D-2E46-4CDB-B15B-F2521C4F5279}" type="slidenum">
              <a:rPr lang="en-GB"/>
              <a:pPr/>
              <a:t>36</a:t>
            </a:fld>
            <a:endParaRPr lang="en-GB"/>
          </a:p>
        </p:txBody>
      </p:sp>
      <p:sp>
        <p:nvSpPr>
          <p:cNvPr id="71681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7168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5, seção 5.3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E04FB32-E2F0-4076-9CF9-2F8DB191D387}" type="slidenum">
              <a:rPr lang="en-GB"/>
              <a:pPr/>
              <a:t>37</a:t>
            </a:fld>
            <a:endParaRPr lang="en-GB"/>
          </a:p>
        </p:txBody>
      </p:sp>
      <p:sp>
        <p:nvSpPr>
          <p:cNvPr id="72705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727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DFCE64E-FB4A-4D05-92C2-61A049EC10CB}" type="slidenum">
              <a:rPr lang="en-GB"/>
              <a:pPr/>
              <a:t>38</a:t>
            </a:fld>
            <a:endParaRPr lang="en-GB"/>
          </a:p>
        </p:txBody>
      </p:sp>
      <p:sp>
        <p:nvSpPr>
          <p:cNvPr id="73729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7373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E52C450-B9BE-44AD-B353-8190524D8BBB}" type="slidenum">
              <a:rPr lang="en-GB"/>
              <a:pPr/>
              <a:t>39</a:t>
            </a:fld>
            <a:endParaRPr lang="en-GB"/>
          </a:p>
        </p:txBody>
      </p:sp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747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CEDB6B6-33E3-4788-9B21-713D4B806B6B}" type="slidenum">
              <a:rPr lang="en-GB"/>
              <a:pPr/>
              <a:t>40</a:t>
            </a:fld>
            <a:endParaRPr lang="en-GB"/>
          </a:p>
        </p:txBody>
      </p:sp>
      <p:sp>
        <p:nvSpPr>
          <p:cNvPr id="75777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7577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5, seção 5.4.14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41</a:t>
            </a:fld>
            <a:endParaRPr lang="pt-BR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5, seção 5.5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45</a:t>
            </a:fld>
            <a:endParaRPr lang="pt-BR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5, seção 5.6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47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5, seção 5.4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B5F6998-D51E-41BE-BF71-6FDEBE496C27}" type="slidenum">
              <a:rPr lang="en-GB"/>
              <a:pPr/>
              <a:t>12</a:t>
            </a:fld>
            <a:endParaRPr lang="en-GB"/>
          </a:p>
        </p:txBody>
      </p:sp>
      <p:sp>
        <p:nvSpPr>
          <p:cNvPr id="61441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614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E79B9C3-8DA2-4361-9720-16AE1B1149BF}" type="slidenum">
              <a:rPr lang="en-GB"/>
              <a:pPr/>
              <a:t>13</a:t>
            </a:fld>
            <a:endParaRPr lang="en-GB"/>
          </a:p>
        </p:txBody>
      </p:sp>
      <p:sp>
        <p:nvSpPr>
          <p:cNvPr id="51201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512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90B4442-94D0-47A6-B245-1A761E2EC5B3}" type="slidenum">
              <a:rPr lang="en-GB"/>
              <a:pPr/>
              <a:t>15</a:t>
            </a:fld>
            <a:endParaRPr lang="en-GB"/>
          </a:p>
        </p:txBody>
      </p:sp>
      <p:sp>
        <p:nvSpPr>
          <p:cNvPr id="52225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5222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46435-DA1A-48EE-BAE2-1FE5D44E0DC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80061E-CDA7-4231-86F9-8B963DF4445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DC3F6-A593-46D5-8D81-4F5AD1B3544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>
  <p:cSld name="Título e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228600" y="165100"/>
            <a:ext cx="7769225" cy="1431925"/>
          </a:xfrm>
        </p:spPr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Gráfico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69225" cy="4113213"/>
          </a:xfr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idx="10"/>
          </p:nvPr>
        </p:nvSpPr>
        <p:spPr>
          <a:xfrm>
            <a:off x="685800" y="6248400"/>
            <a:ext cx="1901825" cy="454025"/>
          </a:xfrm>
        </p:spPr>
        <p:txBody>
          <a:bodyPr/>
          <a:lstStyle>
            <a:lvl1pPr>
              <a:defRPr/>
            </a:lvl1pPr>
          </a:lstStyle>
          <a:p>
            <a:fld id="{EC84DC42-A04E-48DC-9C0E-B188006E4385}" type="datetime1">
              <a:rPr lang="pt-BR" smtClean="0"/>
              <a:pPr/>
              <a:t>04/11/2009</a:t>
            </a:fld>
            <a:endParaRPr lang="en-GB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>
          <a:xfrm>
            <a:off x="6248400" y="0"/>
            <a:ext cx="2892425" cy="455613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© Ricardo Pereira e Silva</a:t>
            </a:r>
            <a:endParaRPr lang="en-GB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idx="12"/>
          </p:nvPr>
        </p:nvSpPr>
        <p:spPr>
          <a:xfrm>
            <a:off x="6553200" y="6248400"/>
            <a:ext cx="1901825" cy="454025"/>
          </a:xfrm>
        </p:spPr>
        <p:txBody>
          <a:bodyPr/>
          <a:lstStyle>
            <a:lvl1pPr>
              <a:defRPr/>
            </a:lvl1pPr>
          </a:lstStyle>
          <a:p>
            <a:fld id="{4901EE77-72E1-4A42-852A-70FCF5A496D0}" type="slidenum">
              <a:rPr lang="en-GB"/>
              <a:pPr/>
              <a:t>‹nº›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57CD2-B9CA-4CA8-92A9-B6EA3A2ABB9F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F762B-D328-4DE5-A355-FDFF1376F719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8F4E04-55A5-48F4-852E-89FBD8628198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19A38B-5D44-4029-8B21-2BDE98D7743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8F89A4-F9DD-4E5A-8AF9-BB011347C50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657F6F-E9F9-42CB-8999-C69F5A6C389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34D11B-ADB8-4E1A-9F52-0C5ACC66442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1E2B-479C-42B7-9F08-4ACAB0ABBB38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DB5E2AC-5017-4139-B1A7-3F8065D6783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Visão geral de UML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14446"/>
          </a:xfrm>
        </p:spPr>
        <p:txBody>
          <a:bodyPr>
            <a:normAutofit/>
          </a:bodyPr>
          <a:lstStyle/>
          <a:p>
            <a:r>
              <a:rPr lang="pt-BR" sz="4400" dirty="0" smtClean="0"/>
              <a:t>Organização dos diagramas de UML</a:t>
            </a:r>
            <a:endParaRPr lang="pt-BR" sz="4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7" y="1500174"/>
            <a:ext cx="8358247" cy="457906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CaixaDeTexto 5"/>
          <p:cNvSpPr txBox="1"/>
          <p:nvPr/>
        </p:nvSpPr>
        <p:spPr>
          <a:xfrm>
            <a:off x="142844" y="6215082"/>
            <a:ext cx="3214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 smtClean="0"/>
              <a:t>Fonte: OMG. UML </a:t>
            </a:r>
            <a:r>
              <a:rPr lang="pt-BR" sz="1600" i="1" dirty="0" err="1" smtClean="0"/>
              <a:t>superstructure</a:t>
            </a:r>
            <a:r>
              <a:rPr lang="pt-BR" sz="1600" i="1" dirty="0" smtClean="0"/>
              <a:t> </a:t>
            </a:r>
            <a:endParaRPr lang="pt-BR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 conjunto de diagramas de UML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classes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objetos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pacotes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estrutura composta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componentes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utilização (</a:t>
            </a:r>
            <a:r>
              <a:rPr lang="pt-BR" i="1" dirty="0" err="1" smtClean="0"/>
              <a:t>deployment</a:t>
            </a:r>
            <a:r>
              <a:rPr lang="pt-BR" i="1" dirty="0" smtClean="0"/>
              <a:t> </a:t>
            </a:r>
            <a:r>
              <a:rPr lang="pt-BR" i="1" dirty="0" err="1" smtClean="0"/>
              <a:t>diagram</a:t>
            </a:r>
            <a:r>
              <a:rPr lang="pt-BR" dirty="0" smtClean="0"/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casos de uso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endParaRPr lang="pt-BR" dirty="0" smtClean="0"/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comunicação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máquina de estados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atividades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visão geral de interação</a:t>
            </a:r>
          </a:p>
          <a:p>
            <a:pPr marL="514350" indent="-514350">
              <a:buFont typeface="+mj-lt"/>
              <a:buAutoNum type="arabicPeriod"/>
            </a:pPr>
            <a:r>
              <a:rPr lang="pt-BR" dirty="0" smtClean="0"/>
              <a:t>Diagrama de temporização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708275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dirty="0" smtClean="0"/>
              <a:t>Modelagem estrutural</a:t>
            </a:r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0668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dirty="0" smtClean="0"/>
              <a:t>Diagrama de classes</a:t>
            </a:r>
            <a:endParaRPr lang="pt-BR" dirty="0"/>
          </a:p>
        </p:txBody>
      </p:sp>
      <p:graphicFrame>
        <p:nvGraphicFramePr>
          <p:cNvPr id="12290" name="Object 2"/>
          <p:cNvGraphicFramePr>
            <a:graphicFrameLocks noChangeAspect="1"/>
          </p:cNvGraphicFramePr>
          <p:nvPr/>
        </p:nvGraphicFramePr>
        <p:xfrm>
          <a:off x="1524000" y="1798638"/>
          <a:ext cx="6400800" cy="4705350"/>
        </p:xfrm>
        <a:graphic>
          <a:graphicData uri="http://schemas.openxmlformats.org/presentationml/2006/ole">
            <p:oleObj spid="_x0000_s1026" r:id="rId4" imgW="3200000" imgH="2352381" progId="PBrush">
              <p:embed/>
            </p:oleObj>
          </a:graphicData>
        </a:graphic>
      </p:graphicFrame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5643570" y="6286520"/>
            <a:ext cx="3352800" cy="365125"/>
          </a:xfrm>
        </p:spPr>
        <p:txBody>
          <a:bodyPr/>
          <a:lstStyle/>
          <a:p>
            <a:pPr algn="r"/>
            <a:r>
              <a:rPr lang="pt-BR" dirty="0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 de classes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Classes</a:t>
            </a:r>
          </a:p>
          <a:p>
            <a:r>
              <a:rPr lang="pt-BR" dirty="0" smtClean="0"/>
              <a:t>Relacionamentos entre classes</a:t>
            </a:r>
          </a:p>
          <a:p>
            <a:pPr lvl="1"/>
            <a:r>
              <a:rPr lang="pt-BR" dirty="0" smtClean="0"/>
              <a:t>Herança</a:t>
            </a:r>
          </a:p>
          <a:p>
            <a:pPr lvl="1"/>
            <a:r>
              <a:rPr lang="pt-BR" dirty="0" smtClean="0"/>
              <a:t>Agregação</a:t>
            </a:r>
          </a:p>
          <a:p>
            <a:pPr lvl="1"/>
            <a:r>
              <a:rPr lang="pt-BR" dirty="0" smtClean="0"/>
              <a:t>Composição</a:t>
            </a:r>
          </a:p>
          <a:p>
            <a:pPr lvl="1"/>
            <a:r>
              <a:rPr lang="pt-BR" dirty="0" smtClean="0"/>
              <a:t>Associação</a:t>
            </a:r>
          </a:p>
          <a:p>
            <a:r>
              <a:rPr lang="pt-BR" dirty="0" smtClean="0"/>
              <a:t>Outros elementos </a:t>
            </a:r>
            <a:r>
              <a:rPr lang="pt-BR" sz="2400" dirty="0" smtClean="0"/>
              <a:t>(interface, dependência etc.)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dirty="0" smtClean="0"/>
              <a:t>Diagrama de objetos</a:t>
            </a:r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3116"/>
            <a:ext cx="872043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dirty="0" smtClean="0"/>
              <a:t>Diagrama de objetos</a:t>
            </a:r>
            <a:endParaRPr lang="pt-BR" dirty="0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 err="1"/>
              <a:t>Objetos</a:t>
            </a:r>
            <a:r>
              <a:rPr lang="en-GB" dirty="0"/>
              <a:t> e </a:t>
            </a:r>
            <a:r>
              <a:rPr lang="en-GB" dirty="0" err="1"/>
              <a:t>ligações</a:t>
            </a:r>
            <a:r>
              <a:rPr lang="en-GB" dirty="0"/>
              <a:t> (</a:t>
            </a:r>
            <a:r>
              <a:rPr lang="en-GB" i="1" dirty="0"/>
              <a:t>links</a:t>
            </a:r>
            <a:r>
              <a:rPr lang="en-GB" dirty="0"/>
              <a:t>)</a:t>
            </a:r>
          </a:p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“</a:t>
            </a:r>
            <a:r>
              <a:rPr lang="en-GB" dirty="0" err="1"/>
              <a:t>Fotografia</a:t>
            </a:r>
            <a:r>
              <a:rPr lang="en-GB" dirty="0"/>
              <a:t>” dos </a:t>
            </a:r>
            <a:r>
              <a:rPr lang="en-GB" dirty="0" err="1"/>
              <a:t>objetos</a:t>
            </a:r>
            <a:r>
              <a:rPr lang="en-GB" dirty="0"/>
              <a:t> </a:t>
            </a:r>
            <a:r>
              <a:rPr lang="en-GB" dirty="0" err="1"/>
              <a:t>em</a:t>
            </a:r>
            <a:r>
              <a:rPr lang="en-GB" dirty="0"/>
              <a:t> </a:t>
            </a:r>
            <a:r>
              <a:rPr lang="en-GB" dirty="0" err="1"/>
              <a:t>momentos</a:t>
            </a:r>
            <a:r>
              <a:rPr lang="en-GB" dirty="0"/>
              <a:t> </a:t>
            </a:r>
            <a:r>
              <a:rPr lang="en-GB" dirty="0" err="1"/>
              <a:t>específicos</a:t>
            </a:r>
            <a:r>
              <a:rPr lang="en-GB" dirty="0"/>
              <a:t> </a:t>
            </a:r>
            <a:r>
              <a:rPr lang="en-GB" dirty="0" err="1"/>
              <a:t>da</a:t>
            </a:r>
            <a:r>
              <a:rPr lang="en-GB" dirty="0"/>
              <a:t> </a:t>
            </a:r>
            <a:r>
              <a:rPr lang="en-GB" dirty="0" err="1"/>
              <a:t>execução</a:t>
            </a:r>
            <a:endParaRPr lang="en-GB" dirty="0"/>
          </a:p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 err="1"/>
              <a:t>Destaque</a:t>
            </a:r>
            <a:r>
              <a:rPr lang="en-GB" dirty="0"/>
              <a:t> </a:t>
            </a:r>
            <a:r>
              <a:rPr lang="en-GB" dirty="0" err="1"/>
              <a:t>aos</a:t>
            </a:r>
            <a:r>
              <a:rPr lang="en-GB" dirty="0"/>
              <a:t> </a:t>
            </a:r>
            <a:r>
              <a:rPr lang="en-GB" dirty="0" err="1"/>
              <a:t>objetos</a:t>
            </a:r>
            <a:r>
              <a:rPr lang="en-GB" dirty="0"/>
              <a:t> </a:t>
            </a:r>
            <a:r>
              <a:rPr lang="en-GB" dirty="0" err="1"/>
              <a:t>presentes</a:t>
            </a:r>
            <a:r>
              <a:rPr lang="en-GB" dirty="0"/>
              <a:t> </a:t>
            </a:r>
            <a:r>
              <a:rPr lang="en-GB" dirty="0" err="1"/>
              <a:t>em</a:t>
            </a:r>
            <a:r>
              <a:rPr lang="en-GB" dirty="0"/>
              <a:t> </a:t>
            </a:r>
            <a:r>
              <a:rPr lang="en-GB" dirty="0" err="1"/>
              <a:t>certos</a:t>
            </a:r>
            <a:r>
              <a:rPr lang="en-GB" dirty="0"/>
              <a:t> </a:t>
            </a:r>
            <a:r>
              <a:rPr lang="en-GB" dirty="0" err="1"/>
              <a:t>momentos</a:t>
            </a:r>
            <a:endParaRPr lang="en-GB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dirty="0" smtClean="0"/>
              <a:t>Diagrama de pacotes</a:t>
            </a:r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571612"/>
            <a:ext cx="7205341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dirty="0" smtClean="0"/>
              <a:t>Diagrama de pacotes</a:t>
            </a:r>
            <a:endParaRPr lang="pt-BR" dirty="0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14800"/>
          </a:xfrm>
          <a:ln/>
        </p:spPr>
        <p:txBody>
          <a:bodyPr/>
          <a:lstStyle/>
          <a:p>
            <a:pPr>
              <a:lnSpc>
                <a:spcPct val="12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Pacotes e relacionamentos</a:t>
            </a:r>
          </a:p>
          <a:p>
            <a:pPr>
              <a:lnSpc>
                <a:spcPct val="12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/>
              <a:t>Estruturação da especificação em alto nível de abstração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-314325"/>
            <a:ext cx="7772400" cy="1312863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4000" dirty="0" smtClean="0"/>
              <a:t>Diagrama de estrutura composta</a:t>
            </a:r>
            <a:endParaRPr lang="pt-BR" sz="4000" dirty="0"/>
          </a:p>
        </p:txBody>
      </p:sp>
      <p:pic>
        <p:nvPicPr>
          <p:cNvPr id="174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85918" y="3351236"/>
            <a:ext cx="5400675" cy="34353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72" y="1000108"/>
            <a:ext cx="8086725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de forma sumária a linguagem UML</a:t>
            </a:r>
          </a:p>
          <a:p>
            <a:pPr lvl="1"/>
            <a:r>
              <a:rPr lang="pt-BR" dirty="0" smtClean="0"/>
              <a:t>Histórico</a:t>
            </a:r>
          </a:p>
          <a:p>
            <a:pPr lvl="1"/>
            <a:r>
              <a:rPr lang="pt-BR" dirty="0" smtClean="0"/>
              <a:t>Conjunto de diagramas</a:t>
            </a:r>
          </a:p>
          <a:p>
            <a:pPr lvl="1"/>
            <a:r>
              <a:rPr lang="pt-BR" dirty="0" smtClean="0"/>
              <a:t>Classificação do diagramas (considerando os quatro pontos de vista fundamentais)</a:t>
            </a:r>
          </a:p>
          <a:p>
            <a:pPr lvl="1"/>
            <a:r>
              <a:rPr lang="pt-BR" dirty="0" smtClean="0"/>
              <a:t>Comparação entre as versões 1 e 2 da linguagem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287338"/>
            <a:ext cx="7572404" cy="1312862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4000" dirty="0" smtClean="0"/>
              <a:t>Diagrama de estrutura composta</a:t>
            </a:r>
            <a:endParaRPr lang="pt-BR" sz="4000" dirty="0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14800"/>
          </a:xfrm>
          <a:ln/>
        </p:spPr>
        <p:txBody>
          <a:bodyPr>
            <a:normAutofit/>
          </a:bodyPr>
          <a:lstStyle/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Elementos de modelagem estrutural 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Classes, pacotes e componentes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Portos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pontos de conexão do elemento modelado</a:t>
            </a:r>
          </a:p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Descrição da estrutura interna</a:t>
            </a:r>
          </a:p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Colaborações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arranjos funcionais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Conjunto de elementos interligados através de seus portos para a execução de uma funcionalidade específica 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Recurso útil para a modelagem de padrões de projeto</a:t>
            </a:r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>
          <a:xfrm>
            <a:off x="6072198" y="6215082"/>
            <a:ext cx="2892425" cy="455613"/>
          </a:xfrm>
        </p:spPr>
        <p:txBody>
          <a:bodyPr/>
          <a:lstStyle/>
          <a:p>
            <a:pPr algn="r"/>
            <a:r>
              <a:rPr lang="en-GB" dirty="0" smtClean="0"/>
              <a:t>© Ricardo Pereira e Silva</a:t>
            </a:r>
            <a:endParaRPr lang="en-GB" dirty="0"/>
          </a:p>
        </p:txBody>
      </p:sp>
      <p:sp>
        <p:nvSpPr>
          <p:cNvPr id="1945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7158" y="457200"/>
            <a:ext cx="7643842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dirty="0" smtClean="0"/>
              <a:t>Diagrama de componentes</a:t>
            </a:r>
            <a:endParaRPr lang="pt-BR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857364"/>
            <a:ext cx="8626491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 de componentes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Componentes </a:t>
            </a:r>
          </a:p>
          <a:p>
            <a:r>
              <a:rPr lang="pt-BR" dirty="0" smtClean="0"/>
              <a:t>Relacionamentos entre componentes</a:t>
            </a:r>
          </a:p>
          <a:p>
            <a:r>
              <a:rPr lang="pt-BR" dirty="0" smtClean="0"/>
              <a:t>Para modelagem de software baseado em componentes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>
          <a:xfrm>
            <a:off x="7143768" y="6215082"/>
            <a:ext cx="1782743" cy="455613"/>
          </a:xfrm>
        </p:spPr>
        <p:txBody>
          <a:bodyPr/>
          <a:lstStyle/>
          <a:p>
            <a:pPr algn="r"/>
            <a:r>
              <a:rPr lang="en-GB" dirty="0" smtClean="0"/>
              <a:t>© Ricardo Pereira e Silva</a:t>
            </a:r>
            <a:endParaRPr lang="en-GB" dirty="0"/>
          </a:p>
        </p:txBody>
      </p:sp>
      <p:sp>
        <p:nvSpPr>
          <p:cNvPr id="2048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357158" y="457200"/>
            <a:ext cx="8786842" cy="739775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4000" dirty="0" smtClean="0"/>
              <a:t>Diagrama de utilização (</a:t>
            </a:r>
            <a:r>
              <a:rPr lang="en-US" sz="4000" i="1" dirty="0" smtClean="0"/>
              <a:t>deployment</a:t>
            </a:r>
            <a:r>
              <a:rPr lang="pt-BR" sz="4000" dirty="0" smtClean="0"/>
              <a:t>)</a:t>
            </a:r>
            <a:endParaRPr lang="pt-BR" sz="40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1217815"/>
            <a:ext cx="7157334" cy="528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65100"/>
            <a:ext cx="8486804" cy="1435100"/>
          </a:xfrm>
          <a:ln/>
        </p:spPr>
        <p:txBody>
          <a:bodyPr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4400" dirty="0" smtClean="0"/>
              <a:t>Diagrama de utilização </a:t>
            </a:r>
            <a:r>
              <a:rPr lang="en-GB" sz="4400" dirty="0" smtClean="0"/>
              <a:t>(</a:t>
            </a:r>
            <a:r>
              <a:rPr lang="en-GB" sz="4400" i="1" dirty="0" smtClean="0"/>
              <a:t>deployment</a:t>
            </a:r>
            <a:r>
              <a:rPr lang="en-GB" sz="4400" dirty="0" smtClean="0"/>
              <a:t>)</a:t>
            </a:r>
            <a:endParaRPr lang="en-GB" sz="4000" dirty="0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57663"/>
          </a:xfrm>
          <a:ln/>
        </p:spPr>
        <p:txBody>
          <a:bodyPr>
            <a:normAutofit/>
          </a:bodyPr>
          <a:lstStyle/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Nodos e instâncias de nodos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Recipientes de componentes e artefatos</a:t>
            </a:r>
          </a:p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Ligações entre instâncias de nodos</a:t>
            </a:r>
          </a:p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Para modelar a organização de elementos de um sistema computacional – software e hardware – para uma execução desse sistema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684213" y="2708275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Modelagem dinâmica</a:t>
            </a:r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>
          <a:xfrm>
            <a:off x="6072198" y="6215082"/>
            <a:ext cx="2892425" cy="455613"/>
          </a:xfrm>
        </p:spPr>
        <p:txBody>
          <a:bodyPr/>
          <a:lstStyle/>
          <a:p>
            <a:pPr algn="r"/>
            <a:r>
              <a:rPr lang="en-GB" dirty="0" smtClean="0"/>
              <a:t>© Ricardo Pereira e Silva</a:t>
            </a:r>
            <a:endParaRPr lang="en-GB" dirty="0"/>
          </a:p>
        </p:txBody>
      </p:sp>
      <p:sp>
        <p:nvSpPr>
          <p:cNvPr id="2355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9144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Diagrama de casos de uso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750" y="1844675"/>
            <a:ext cx="8280400" cy="33861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Diagrama de casos de uso</a:t>
            </a:r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323850" y="1981200"/>
            <a:ext cx="8424863" cy="41148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Casos de uso </a:t>
            </a:r>
            <a:r>
              <a:rPr lang="pt-BR" dirty="0" smtClean="0">
                <a:latin typeface="Symbol" pitchFamily="16" charset="2"/>
              </a:rPr>
              <a:t> </a:t>
            </a:r>
            <a:r>
              <a:rPr lang="pt-BR" dirty="0" smtClean="0"/>
              <a:t>funcionalidades, situações de processamento</a:t>
            </a:r>
          </a:p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Atores </a:t>
            </a:r>
            <a:r>
              <a:rPr lang="pt-BR" dirty="0" smtClean="0">
                <a:latin typeface="Symbol" pitchFamily="16" charset="2"/>
              </a:rPr>
              <a:t></a:t>
            </a:r>
            <a:r>
              <a:rPr lang="pt-BR" dirty="0" smtClean="0"/>
              <a:t> modelagem de elementos externos</a:t>
            </a:r>
          </a:p>
          <a:p>
            <a:pPr lvl="1">
              <a:lnSpc>
                <a:spcPct val="100000"/>
              </a:lnSpc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Usuários</a:t>
            </a:r>
          </a:p>
          <a:p>
            <a:pPr lvl="1">
              <a:lnSpc>
                <a:spcPct val="100000"/>
              </a:lnSpc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Dispositivos (hardware)</a:t>
            </a:r>
          </a:p>
          <a:p>
            <a:pPr lvl="1">
              <a:lnSpc>
                <a:spcPct val="100000"/>
              </a:lnSpc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Outros softwares</a:t>
            </a:r>
          </a:p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Associações envolvendo esses elementos</a:t>
            </a:r>
          </a:p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Para modelar as funcionalidades do software</a:t>
            </a:r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>
          <a:xfrm>
            <a:off x="7358082" y="0"/>
            <a:ext cx="1782743" cy="455613"/>
          </a:xfrm>
        </p:spPr>
        <p:txBody>
          <a:bodyPr/>
          <a:lstStyle/>
          <a:p>
            <a:r>
              <a:rPr lang="en-GB" dirty="0" smtClean="0"/>
              <a:t>© Ricardo Pereira e Silva</a:t>
            </a:r>
            <a:endParaRPr lang="en-GB" dirty="0"/>
          </a:p>
        </p:txBody>
      </p:sp>
      <p:sp>
        <p:nvSpPr>
          <p:cNvPr id="2560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79388" y="0"/>
            <a:ext cx="8250264" cy="1143000"/>
          </a:xfrm>
          <a:ln/>
        </p:spPr>
        <p:txBody>
          <a:bodyPr>
            <a:norm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/>
              <a:t>Diagrama</a:t>
            </a:r>
            <a:r>
              <a:rPr lang="en-GB" dirty="0"/>
              <a:t> de </a:t>
            </a:r>
            <a:r>
              <a:rPr lang="en-GB" dirty="0" err="1"/>
              <a:t>seqüência</a:t>
            </a:r>
            <a:endParaRPr lang="en-GB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082817"/>
            <a:ext cx="8072494" cy="5775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Diagrama de seqüência</a:t>
            </a: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14800"/>
          </a:xfrm>
          <a:ln/>
        </p:spPr>
        <p:txBody>
          <a:bodyPr>
            <a:normAutofit/>
          </a:bodyPr>
          <a:lstStyle/>
          <a:p>
            <a:pPr>
              <a:lnSpc>
                <a:spcPct val="12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Objetos (instâncias)</a:t>
            </a:r>
          </a:p>
          <a:p>
            <a:pPr>
              <a:lnSpc>
                <a:spcPct val="12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Mensagens </a:t>
            </a:r>
          </a:p>
          <a:p>
            <a:pPr lvl="1">
              <a:lnSpc>
                <a:spcPct val="120000"/>
              </a:lnSpc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Objetos trocam mensagens</a:t>
            </a:r>
          </a:p>
          <a:p>
            <a:pPr lvl="1">
              <a:lnSpc>
                <a:spcPct val="120000"/>
              </a:lnSpc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Invocação de métodos</a:t>
            </a:r>
          </a:p>
          <a:p>
            <a:pPr>
              <a:lnSpc>
                <a:spcPct val="12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Para modelar a interação entre objetos</a:t>
            </a:r>
          </a:p>
          <a:p>
            <a:pPr>
              <a:lnSpc>
                <a:spcPct val="12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Modelagem temporal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err="1" smtClean="0"/>
              <a:t>sequência</a:t>
            </a:r>
            <a:endParaRPr lang="pt-BR" dirty="0" smtClean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Histórico de UML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1995 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Método Unificado (</a:t>
            </a:r>
            <a:r>
              <a:rPr lang="pt-BR" i="1" dirty="0" err="1" smtClean="0"/>
              <a:t>Unified</a:t>
            </a:r>
            <a:r>
              <a:rPr lang="pt-BR" i="1" dirty="0" smtClean="0"/>
              <a:t> </a:t>
            </a:r>
            <a:r>
              <a:rPr lang="pt-BR" i="1" dirty="0" err="1" smtClean="0"/>
              <a:t>Method</a:t>
            </a:r>
            <a:r>
              <a:rPr lang="pt-BR" dirty="0" smtClean="0"/>
              <a:t>), versão 0.8</a:t>
            </a:r>
          </a:p>
          <a:p>
            <a:pPr lvl="1"/>
            <a:r>
              <a:rPr lang="pt-BR" dirty="0" smtClean="0"/>
              <a:t>Um rascunho, rumo à versão 1.0</a:t>
            </a:r>
          </a:p>
          <a:p>
            <a:pPr lvl="1"/>
            <a:r>
              <a:rPr lang="pt-BR" dirty="0" err="1" smtClean="0"/>
              <a:t>Rumbaug</a:t>
            </a:r>
            <a:r>
              <a:rPr lang="pt-BR" dirty="0" smtClean="0"/>
              <a:t> e </a:t>
            </a:r>
            <a:r>
              <a:rPr lang="pt-BR" dirty="0" err="1" smtClean="0"/>
              <a:t>Booch</a:t>
            </a:r>
            <a:endParaRPr lang="pt-BR" dirty="0" smtClean="0"/>
          </a:p>
          <a:p>
            <a:r>
              <a:rPr lang="pt-BR" dirty="0" smtClean="0"/>
              <a:t>1996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Linguagem de Modelagem Unificada (</a:t>
            </a:r>
            <a:r>
              <a:rPr lang="pt-BR" i="1" dirty="0" err="1" smtClean="0"/>
              <a:t>Unified</a:t>
            </a:r>
            <a:r>
              <a:rPr lang="pt-BR" i="1" dirty="0" smtClean="0"/>
              <a:t> </a:t>
            </a:r>
            <a:r>
              <a:rPr lang="pt-BR" i="1" dirty="0" err="1" smtClean="0"/>
              <a:t>Modelling</a:t>
            </a:r>
            <a:r>
              <a:rPr lang="pt-BR" i="1" dirty="0" smtClean="0"/>
              <a:t> </a:t>
            </a:r>
            <a:r>
              <a:rPr lang="pt-BR" i="1" dirty="0" err="1" smtClean="0"/>
              <a:t>Language</a:t>
            </a:r>
            <a:r>
              <a:rPr lang="pt-BR" dirty="0" smtClean="0"/>
              <a:t>), versão 0.9</a:t>
            </a:r>
          </a:p>
          <a:p>
            <a:pPr lvl="1"/>
            <a:r>
              <a:rPr lang="pt-BR" dirty="0" smtClean="0"/>
              <a:t>Troca de nome da proposta (UML)</a:t>
            </a:r>
          </a:p>
          <a:p>
            <a:pPr lvl="1"/>
            <a:r>
              <a:rPr lang="pt-BR" dirty="0" err="1" smtClean="0"/>
              <a:t>Rumbaug</a:t>
            </a:r>
            <a:r>
              <a:rPr lang="pt-BR" dirty="0" smtClean="0"/>
              <a:t>, </a:t>
            </a:r>
            <a:r>
              <a:rPr lang="pt-BR" dirty="0" err="1" smtClean="0"/>
              <a:t>Booch</a:t>
            </a:r>
            <a:r>
              <a:rPr lang="pt-BR" dirty="0" smtClean="0"/>
              <a:t> e Jacobson</a:t>
            </a:r>
          </a:p>
          <a:p>
            <a:pPr lvl="1"/>
            <a:r>
              <a:rPr lang="pt-BR" dirty="0" smtClean="0"/>
              <a:t>Adendo à versão 0.8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>
          <a:xfrm>
            <a:off x="6394419" y="6286521"/>
            <a:ext cx="2606737" cy="357189"/>
          </a:xfrm>
        </p:spPr>
        <p:txBody>
          <a:bodyPr/>
          <a:lstStyle/>
          <a:p>
            <a:pPr algn="r"/>
            <a:r>
              <a:rPr lang="en-GB" dirty="0" smtClean="0"/>
              <a:t>© Ricardo Pereira e Silva</a:t>
            </a:r>
            <a:endParaRPr lang="en-GB" dirty="0"/>
          </a:p>
        </p:txBody>
      </p:sp>
      <p:sp>
        <p:nvSpPr>
          <p:cNvPr id="2764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Diagrama de comunicação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71612"/>
            <a:ext cx="9144000" cy="482917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Diagrama de comunicação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85926"/>
            <a:ext cx="7918450" cy="4643470"/>
          </a:xfrm>
          <a:ln/>
        </p:spPr>
        <p:txBody>
          <a:bodyPr>
            <a:noAutofit/>
          </a:bodyPr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Objetos (instâncias)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Mensagens </a:t>
            </a:r>
          </a:p>
          <a:p>
            <a:pPr lvl="1"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Objetos trocam mensagens</a:t>
            </a:r>
          </a:p>
          <a:p>
            <a:pPr lvl="1"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Invocação de métodos</a:t>
            </a:r>
          </a:p>
          <a:p>
            <a:pPr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Ligações entre objetos (links)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Diagrama de comunicação</a:t>
            </a:r>
          </a:p>
        </p:txBody>
      </p:sp>
      <p:sp>
        <p:nvSpPr>
          <p:cNvPr id="28674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85926"/>
            <a:ext cx="7918450" cy="4643470"/>
          </a:xfrm>
          <a:ln/>
        </p:spPr>
        <p:txBody>
          <a:bodyPr>
            <a:noAutofit/>
          </a:bodyPr>
          <a:lstStyle/>
          <a:p>
            <a:pPr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Técnica de modelagem alternativa em relação ao diagrama de seqüência</a:t>
            </a:r>
          </a:p>
          <a:p>
            <a:pPr lvl="1"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Sintaxe diferente</a:t>
            </a:r>
          </a:p>
          <a:p>
            <a:pPr>
              <a:spcBef>
                <a:spcPts val="7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UML 2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r>
              <a:rPr lang="pt-BR" dirty="0" smtClean="0"/>
              <a:t> tornou-se mais expressivo que o de comunicação</a:t>
            </a:r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idx="11"/>
          </p:nvPr>
        </p:nvSpPr>
        <p:spPr>
          <a:xfrm>
            <a:off x="6072198" y="6215082"/>
            <a:ext cx="2892425" cy="455613"/>
          </a:xfrm>
        </p:spPr>
        <p:txBody>
          <a:bodyPr/>
          <a:lstStyle/>
          <a:p>
            <a:pPr algn="r"/>
            <a:r>
              <a:rPr lang="en-GB" smtClean="0"/>
              <a:t>© Ricardo Pereira e Silva</a:t>
            </a:r>
            <a:endParaRPr lang="en-GB"/>
          </a:p>
        </p:txBody>
      </p:sp>
      <p:sp>
        <p:nvSpPr>
          <p:cNvPr id="2969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87338"/>
            <a:ext cx="7772400" cy="1312862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/>
              <a:t>Diagrama de máquina de estados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7" y="2000240"/>
            <a:ext cx="8422745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87338"/>
            <a:ext cx="7772400" cy="1312862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/>
              <a:t>Diagrama de máquina de estados</a:t>
            </a:r>
          </a:p>
        </p:txBody>
      </p:sp>
      <p:sp>
        <p:nvSpPr>
          <p:cNvPr id="30722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857364"/>
            <a:ext cx="7772400" cy="4238636"/>
          </a:xfrm>
          <a:ln/>
        </p:spPr>
        <p:txBody>
          <a:bodyPr>
            <a:noAutofit/>
          </a:bodyPr>
          <a:lstStyle/>
          <a:p>
            <a:pPr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Estados</a:t>
            </a:r>
          </a:p>
          <a:p>
            <a:pPr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Transições entre estados</a:t>
            </a:r>
          </a:p>
          <a:p>
            <a:pPr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Outros recursos de modelagem</a:t>
            </a:r>
          </a:p>
          <a:p>
            <a:pPr lvl="1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Estados paralelos</a:t>
            </a:r>
          </a:p>
          <a:p>
            <a:pPr lvl="1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Guardas</a:t>
            </a:r>
          </a:p>
          <a:p>
            <a:pPr lvl="1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Estruturação em </a:t>
            </a:r>
            <a:r>
              <a:rPr lang="pt-BR" dirty="0" err="1" smtClean="0"/>
              <a:t>subníveis</a:t>
            </a:r>
            <a:endParaRPr lang="pt-BR" dirty="0" smtClean="0"/>
          </a:p>
          <a:p>
            <a:pPr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Para modelar </a:t>
            </a:r>
          </a:p>
          <a:p>
            <a:pPr lvl="1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u="sng" dirty="0" smtClean="0"/>
              <a:t>A existência de uma instância </a:t>
            </a:r>
          </a:p>
          <a:p>
            <a:pPr lvl="1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Algoritmo de método </a:t>
            </a:r>
          </a:p>
          <a:p>
            <a:pPr lvl="1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O detalhamento de caso de uso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304800"/>
            <a:ext cx="7772400" cy="8382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Diagrama de atividades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500174"/>
            <a:ext cx="883372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Diagrama de atividades</a:t>
            </a:r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14800"/>
          </a:xfrm>
          <a:ln/>
        </p:spPr>
        <p:txBody>
          <a:bodyPr>
            <a:normAutofit/>
          </a:bodyPr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Atividades, ações (comportamento)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Fluxos de controle 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final de um comportamento, início de outro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Associável a classe, método, caso de uso ou sistema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Para modelar </a:t>
            </a:r>
          </a:p>
          <a:p>
            <a:pPr lvl="1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u="sng" dirty="0" smtClean="0"/>
              <a:t>Algoritmo de método </a:t>
            </a:r>
          </a:p>
          <a:p>
            <a:pPr lvl="1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u="sng" dirty="0" smtClean="0"/>
              <a:t>O detalhamento de caso de uso</a:t>
            </a:r>
          </a:p>
          <a:p>
            <a:pPr lvl="1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A existência de uma instância </a:t>
            </a:r>
          </a:p>
          <a:p>
            <a:pPr lvl="1"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Operação do sistema (software)</a:t>
            </a:r>
          </a:p>
          <a:p>
            <a:pPr>
              <a:lnSpc>
                <a:spcPct val="12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Diagrama de temporização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643050"/>
            <a:ext cx="886137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457200"/>
            <a:ext cx="7772400" cy="1143000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/>
              <a:t>Diagrama de temporização</a:t>
            </a: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981200"/>
            <a:ext cx="7772400" cy="4114800"/>
          </a:xfrm>
          <a:ln/>
        </p:spPr>
        <p:txBody>
          <a:bodyPr>
            <a:normAutofit/>
          </a:bodyPr>
          <a:lstStyle/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Objeto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Com evolução de estados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Com interações</a:t>
            </a:r>
          </a:p>
          <a:p>
            <a:pPr>
              <a:lnSpc>
                <a:spcPct val="10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Destaque de restrições temporais</a:t>
            </a:r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643570" y="692150"/>
            <a:ext cx="3500430" cy="2305050"/>
          </a:xfrm>
          <a:ln/>
        </p:spPr>
        <p:txBody>
          <a:bodyPr>
            <a:normAutofit fontScale="90000"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/>
              <a:t>Diagrama</a:t>
            </a:r>
            <a:r>
              <a:rPr lang="en-GB" dirty="0"/>
              <a:t> de </a:t>
            </a:r>
            <a:r>
              <a:rPr lang="en-GB" dirty="0" err="1"/>
              <a:t>visão</a:t>
            </a:r>
            <a:r>
              <a:rPr lang="en-GB" dirty="0"/>
              <a:t> </a:t>
            </a:r>
            <a:r>
              <a:rPr lang="en-GB" dirty="0" err="1"/>
              <a:t>geral</a:t>
            </a:r>
            <a:r>
              <a:rPr lang="en-GB" dirty="0"/>
              <a:t> de </a:t>
            </a:r>
            <a:r>
              <a:rPr lang="en-GB" dirty="0" err="1"/>
              <a:t>interação</a:t>
            </a:r>
            <a:endParaRPr lang="en-GB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6" y="0"/>
            <a:ext cx="54142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Histórico de UML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pt-BR" sz="2400" dirty="0" smtClean="0"/>
              <a:t>1996 </a:t>
            </a:r>
            <a:r>
              <a:rPr lang="pt-BR" sz="2400" dirty="0" smtClean="0">
                <a:latin typeface="Times New Roman"/>
                <a:cs typeface="Times New Roman"/>
              </a:rPr>
              <a:t>→ </a:t>
            </a:r>
            <a:r>
              <a:rPr lang="pt-BR" sz="2400" dirty="0" smtClean="0"/>
              <a:t>Linguagem de Modelagem Unificada (</a:t>
            </a:r>
            <a:r>
              <a:rPr lang="pt-BR" sz="2400" i="1" dirty="0" err="1" smtClean="0"/>
              <a:t>Unified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Modelling</a:t>
            </a:r>
            <a:r>
              <a:rPr lang="pt-BR" sz="2400" i="1" dirty="0" smtClean="0"/>
              <a:t> </a:t>
            </a:r>
            <a:r>
              <a:rPr lang="pt-BR" sz="2400" i="1" dirty="0" err="1" smtClean="0"/>
              <a:t>Language</a:t>
            </a:r>
            <a:r>
              <a:rPr lang="pt-BR" sz="2400" dirty="0" smtClean="0"/>
              <a:t>), versão 0.91</a:t>
            </a:r>
          </a:p>
          <a:p>
            <a:pPr lvl="1"/>
            <a:r>
              <a:rPr lang="pt-BR" sz="2000" dirty="0" smtClean="0"/>
              <a:t>Substituía a versão 0.9 como adendo da versão 0.8</a:t>
            </a:r>
          </a:p>
          <a:p>
            <a:pPr lvl="1"/>
            <a:r>
              <a:rPr lang="pt-BR" sz="2000" dirty="0" smtClean="0"/>
              <a:t>Propunha o seguinte conjunto de diagramas para UML:</a:t>
            </a:r>
          </a:p>
          <a:p>
            <a:pPr lvl="2"/>
            <a:r>
              <a:rPr lang="pt-BR" sz="1600" dirty="0" smtClean="0"/>
              <a:t>Diagrama de classes</a:t>
            </a:r>
          </a:p>
          <a:p>
            <a:pPr lvl="2"/>
            <a:r>
              <a:rPr lang="pt-BR" sz="1600" dirty="0" smtClean="0"/>
              <a:t>Diagrama de objetos</a:t>
            </a:r>
          </a:p>
          <a:p>
            <a:pPr lvl="2"/>
            <a:r>
              <a:rPr lang="pt-BR" sz="1600" dirty="0" smtClean="0"/>
              <a:t>Modelo de casos de uso</a:t>
            </a:r>
          </a:p>
          <a:p>
            <a:pPr lvl="2"/>
            <a:r>
              <a:rPr lang="pt-BR" sz="1600" dirty="0" smtClean="0"/>
              <a:t>Diagrama de </a:t>
            </a:r>
            <a:r>
              <a:rPr lang="pt-BR" sz="1600" dirty="0" err="1" smtClean="0"/>
              <a:t>sequência</a:t>
            </a:r>
            <a:r>
              <a:rPr lang="pt-BR" sz="1600" dirty="0" smtClean="0"/>
              <a:t> (diagrama de trilha de mensagens na versão 0.8)</a:t>
            </a:r>
          </a:p>
          <a:p>
            <a:pPr lvl="2"/>
            <a:r>
              <a:rPr lang="pt-BR" sz="1600" dirty="0" smtClean="0"/>
              <a:t>Diagrama de colaboração (diagrama de mensagem de objeto na versão 0.8)</a:t>
            </a:r>
          </a:p>
          <a:p>
            <a:pPr lvl="2"/>
            <a:r>
              <a:rPr lang="pt-BR" sz="1600" dirty="0" smtClean="0"/>
              <a:t>Diagrama de estado</a:t>
            </a:r>
          </a:p>
          <a:p>
            <a:pPr lvl="2"/>
            <a:r>
              <a:rPr lang="pt-BR" sz="1600" dirty="0" smtClean="0"/>
              <a:t>Diagrama de componentes (diagrama de módulo na versão 0.8)</a:t>
            </a:r>
          </a:p>
          <a:p>
            <a:pPr lvl="2"/>
            <a:r>
              <a:rPr lang="pt-BR" sz="1600" dirty="0" smtClean="0"/>
              <a:t>Diagrama de utilização (diagrama de plataforma na versão 0.8)</a:t>
            </a:r>
          </a:p>
          <a:p>
            <a:pPr lvl="2"/>
            <a:r>
              <a:rPr lang="pt-BR" sz="1600" dirty="0" smtClean="0"/>
              <a:t>Diagrama de atividades (inexistente na versão 0.8)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287338"/>
            <a:ext cx="7772400" cy="1312862"/>
          </a:xfrm>
          <a:ln/>
        </p:spPr>
        <p:txBody>
          <a:bodyPr/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4000"/>
              <a:t>Diagrama de visão geral de interação</a:t>
            </a:r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857364"/>
            <a:ext cx="7772400" cy="4238636"/>
          </a:xfrm>
          <a:ln/>
        </p:spPr>
        <p:txBody>
          <a:bodyPr>
            <a:normAutofit/>
          </a:bodyPr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Diagrama de atividades modificado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Ao invés de ações e atividades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interações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err="1" smtClean="0"/>
              <a:t>Sequência</a:t>
            </a:r>
            <a:r>
              <a:rPr lang="pt-BR" dirty="0" smtClean="0"/>
              <a:t>, colaboração, visão geral de interação, temporização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Possibilidades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Os elementos do diagrama (interação)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Apenas referência ao diagrama (uso de interação)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pt-BR" dirty="0" smtClean="0"/>
              <a:t>Útil para descrever a </a:t>
            </a:r>
            <a:r>
              <a:rPr lang="pt-BR" dirty="0" err="1" smtClean="0"/>
              <a:t>sequencia</a:t>
            </a:r>
            <a:r>
              <a:rPr lang="pt-BR" dirty="0" smtClean="0"/>
              <a:t> de ocorrência de casos de uso</a:t>
            </a:r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Classificação dos diagramas </a:t>
            </a:r>
            <a:r>
              <a:rPr lang="pt-BR" sz="3600" dirty="0" smtClean="0">
                <a:latin typeface="Times New Roman"/>
                <a:cs typeface="Times New Roman"/>
              </a:rPr>
              <a:t>→ </a:t>
            </a:r>
            <a:r>
              <a:rPr lang="pt-BR" sz="3600" dirty="0" smtClean="0"/>
              <a:t>critério dos quatro pontos de vista fundamentais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857224" y="2214554"/>
          <a:ext cx="7572428" cy="3574905"/>
        </p:xfrm>
        <a:graphic>
          <a:graphicData uri="http://schemas.openxmlformats.org/drawingml/2006/table">
            <a:tbl>
              <a:tblPr/>
              <a:tblGrid>
                <a:gridCol w="2614290"/>
                <a:gridCol w="4958138"/>
              </a:tblGrid>
              <a:tr h="393235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Ponto de vista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7866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kumimoji="0" lang="pt-BR" sz="2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Modelagem estrutural de sistema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classes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objetos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pacotes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estrutura composta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componentes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utilização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Classificação dos diagramas </a:t>
            </a:r>
            <a:r>
              <a:rPr lang="pt-BR" sz="3600" dirty="0" smtClean="0">
                <a:latin typeface="Times New Roman"/>
                <a:cs typeface="Times New Roman"/>
              </a:rPr>
              <a:t>→ </a:t>
            </a:r>
            <a:r>
              <a:rPr lang="pt-BR" sz="3600" dirty="0" smtClean="0"/>
              <a:t>critério dos quatro pontos de vista fundamentais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1285852" y="2428868"/>
          <a:ext cx="6572296" cy="1928826"/>
        </p:xfrm>
        <a:graphic>
          <a:graphicData uri="http://schemas.openxmlformats.org/drawingml/2006/table">
            <a:tbl>
              <a:tblPr/>
              <a:tblGrid>
                <a:gridCol w="2614291"/>
                <a:gridCol w="3958005"/>
              </a:tblGrid>
              <a:tr h="50006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Ponto de vista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8760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Modelagem estrutural de classe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classes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objetos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r>
              <a:rPr lang="pt-BR" sz="3600" dirty="0" smtClean="0"/>
              <a:t>Classificação dos diagramas </a:t>
            </a:r>
            <a:r>
              <a:rPr lang="pt-BR" sz="3600" dirty="0" smtClean="0">
                <a:latin typeface="Times New Roman"/>
                <a:cs typeface="Times New Roman"/>
              </a:rPr>
              <a:t>→ </a:t>
            </a:r>
            <a:r>
              <a:rPr lang="pt-BR" sz="3600" dirty="0" smtClean="0"/>
              <a:t>critério dos quatro pontos de vista fundamentais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357126" y="1714488"/>
          <a:ext cx="8429716" cy="4495824"/>
        </p:xfrm>
        <a:graphic>
          <a:graphicData uri="http://schemas.openxmlformats.org/drawingml/2006/table">
            <a:tbl>
              <a:tblPr/>
              <a:tblGrid>
                <a:gridCol w="1785950"/>
                <a:gridCol w="2214578"/>
                <a:gridCol w="4429188"/>
              </a:tblGrid>
              <a:tr h="486551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Ponto de vista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Foco específico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97504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kumimoji="0" lang="pt-BR" sz="2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Modelagem dinâmica de sistema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Funcionalidades do sistema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200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casos de uso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200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visão geral de interação</a:t>
                      </a:r>
                    </a:p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pt-BR" sz="200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atividades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(se usado para refinar caso de uso ou para descrever o comportamento do sistema)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máquina de estados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18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(se usado para refinar caso de uso ou colaboração)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3255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Interação de objetos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200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seqüência</a:t>
                      </a:r>
                    </a:p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comunicação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temporização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Classificação dos diagramas </a:t>
            </a:r>
            <a:r>
              <a:rPr lang="pt-BR" sz="3600" dirty="0" smtClean="0">
                <a:latin typeface="Times New Roman"/>
                <a:cs typeface="Times New Roman"/>
              </a:rPr>
              <a:t>→ </a:t>
            </a:r>
            <a:r>
              <a:rPr lang="pt-BR" sz="3600" dirty="0" smtClean="0"/>
              <a:t>critério dos quatro pontos de vista fundamentais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500034" y="2071678"/>
          <a:ext cx="8358247" cy="3000397"/>
        </p:xfrm>
        <a:graphic>
          <a:graphicData uri="http://schemas.openxmlformats.org/drawingml/2006/table">
            <a:tbl>
              <a:tblPr/>
              <a:tblGrid>
                <a:gridCol w="1743807"/>
                <a:gridCol w="2542473"/>
                <a:gridCol w="4071967"/>
              </a:tblGrid>
              <a:tr h="80909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Ponto de vista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Foco específico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09096">
                <a:tc rowSpan="2"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Modelagem dinâmica de classe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Modelagem de estados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máquina de estados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2205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Algoritmos de métodos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600"/>
                        </a:spcAft>
                      </a:pPr>
                      <a:r>
                        <a:rPr kumimoji="0" lang="pt-BR" sz="2600" u="sng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atividades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máquina de estados</a:t>
                      </a:r>
                    </a:p>
                  </a:txBody>
                  <a:tcPr marL="68580" marR="68580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Autofit/>
          </a:bodyPr>
          <a:lstStyle/>
          <a:p>
            <a:r>
              <a:rPr lang="pt-BR" sz="4000" dirty="0" smtClean="0"/>
              <a:t>Comparação entre as versões de UML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214282" y="2000240"/>
          <a:ext cx="8715435" cy="3048000"/>
        </p:xfrm>
        <a:graphic>
          <a:graphicData uri="http://schemas.openxmlformats.org/drawingml/2006/table">
            <a:tbl>
              <a:tblPr/>
              <a:tblGrid>
                <a:gridCol w="1500198"/>
                <a:gridCol w="3071834"/>
                <a:gridCol w="4143403"/>
              </a:tblGrid>
              <a:tr h="2500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pt-BR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971" marR="67971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UML 2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UML 1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 rowSpan="6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kumimoji="0" lang="pt-BR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Modelagem estrutural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classes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Possui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objetos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Possui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099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pacotes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Não possui o diagrama, mas apenas pacotes, que podem ser inseridos em outros diagramas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estrutura composta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Não possui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componentes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Possui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  <a:tabLst>
                          <a:tab pos="1701800" algn="l"/>
                        </a:tabLs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utilização	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Possui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Autofit/>
          </a:bodyPr>
          <a:lstStyle/>
          <a:p>
            <a:r>
              <a:rPr lang="pt-BR" sz="4000" dirty="0" smtClean="0"/>
              <a:t>Comparação entre as versões de UML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graphicFrame>
        <p:nvGraphicFramePr>
          <p:cNvPr id="5" name="Tabela 4"/>
          <p:cNvGraphicFramePr>
            <a:graphicFrameLocks noGrp="1"/>
          </p:cNvGraphicFramePr>
          <p:nvPr/>
        </p:nvGraphicFramePr>
        <p:xfrm>
          <a:off x="214282" y="2143116"/>
          <a:ext cx="8715435" cy="3048000"/>
        </p:xfrm>
        <a:graphic>
          <a:graphicData uri="http://schemas.openxmlformats.org/drawingml/2006/table">
            <a:tbl>
              <a:tblPr/>
              <a:tblGrid>
                <a:gridCol w="1428760"/>
                <a:gridCol w="4214842"/>
                <a:gridCol w="3071833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kumimoji="0" lang="pt-BR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971" marR="67971" marT="0" marB="0">
                    <a:lnL>
                      <a:noFill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UML 2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UML 1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 rowSpan="7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kumimoji="0" lang="pt-BR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Modelagem dinâmica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casos de uso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Possui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</a:t>
                      </a:r>
                      <a:r>
                        <a:rPr kumimoji="0" lang="pt-BR" sz="20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sequência</a:t>
                      </a:r>
                      <a:endParaRPr kumimoji="0" lang="pt-BR" sz="20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Possui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comunicação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Possui, mas chamado de diagrama de colaboração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0066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máquina de estados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Possui, mas chamado de diagrama statechart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atividades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Possui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244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visão geral de interação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Não possui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0033">
                <a:tc vMerge="1">
                  <a:txBody>
                    <a:bodyPr/>
                    <a:lstStyle/>
                    <a:p>
                      <a:endParaRPr lang="pt-B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Diagrama de temporização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kumimoji="0" lang="pt-BR" sz="2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Não possui</a:t>
                      </a:r>
                    </a:p>
                  </a:txBody>
                  <a:tcPr marL="67971" marR="67971" marT="0" marB="0">
                    <a:lnL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Cabeçalho e moldura para diagramas UML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9216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1928802"/>
            <a:ext cx="8654667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Apresentação da Linguagem de Modelagem Unificada, UML</a:t>
            </a:r>
          </a:p>
          <a:p>
            <a:r>
              <a:rPr lang="pt-BR" dirty="0" smtClean="0"/>
              <a:t>Apresentação rápida do conjunto de diagramas</a:t>
            </a:r>
          </a:p>
          <a:p>
            <a:r>
              <a:rPr lang="pt-BR" dirty="0" smtClean="0"/>
              <a:t>Capacidade de cobertura dos pontos de vista fundamentais</a:t>
            </a:r>
          </a:p>
          <a:p>
            <a:pPr lvl="1"/>
            <a:r>
              <a:rPr lang="pt-BR" dirty="0" smtClean="0"/>
              <a:t>UML permite cobrir os quatro pontos de vista fundamentais</a:t>
            </a:r>
          </a:p>
          <a:p>
            <a:r>
              <a:rPr lang="pt-BR" dirty="0" smtClean="0"/>
              <a:t>Comparação entre versões da linguagem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5, </a:t>
            </a:r>
            <a:r>
              <a:rPr lang="pt-BR" i="1" dirty="0" smtClean="0"/>
              <a:t>Visão geral de UML</a:t>
            </a:r>
            <a:r>
              <a:rPr lang="pt-BR" dirty="0" smtClean="0"/>
              <a:t>, </a:t>
            </a:r>
            <a:r>
              <a:rPr lang="pt-BR" dirty="0" smtClean="0"/>
              <a:t>do livro UML 2 em modelagem orientada a objetos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UML 2 em modelagem orientada a objetos</a:t>
            </a:r>
            <a:r>
              <a:rPr lang="pt-BR" sz="2400" dirty="0" smtClean="0"/>
              <a:t>. Florianópolis, SC: Visual Books, 2007. 232p.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Histórico de UML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1997 (janeiro) </a:t>
            </a:r>
            <a:r>
              <a:rPr lang="pt-BR" sz="2800" dirty="0" smtClean="0">
                <a:latin typeface="Times New Roman"/>
                <a:cs typeface="Times New Roman"/>
              </a:rPr>
              <a:t>→ UML, versão 1.0</a:t>
            </a:r>
          </a:p>
          <a:p>
            <a:pPr lvl="1"/>
            <a:r>
              <a:rPr lang="pt-BR" dirty="0" smtClean="0">
                <a:latin typeface="Times New Roman"/>
                <a:cs typeface="Times New Roman"/>
              </a:rPr>
              <a:t>Submetida ao OMG como proposta de padrão de notação</a:t>
            </a:r>
          </a:p>
          <a:p>
            <a:r>
              <a:rPr lang="pt-BR" dirty="0" smtClean="0"/>
              <a:t>1997 (novembro) </a:t>
            </a:r>
            <a:r>
              <a:rPr lang="pt-BR" sz="2400" dirty="0" smtClean="0">
                <a:latin typeface="Times New Roman"/>
                <a:cs typeface="Times New Roman"/>
              </a:rPr>
              <a:t>→ UML, versão 1.1</a:t>
            </a:r>
          </a:p>
          <a:p>
            <a:pPr lvl="1"/>
            <a:r>
              <a:rPr lang="pt-BR" dirty="0" smtClean="0"/>
              <a:t>Padrão de notação do OMG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Histórico de UML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Outras versões, com o mesmo conjunto de modelos da proposta original (versão 0.8/0.91):</a:t>
            </a:r>
          </a:p>
          <a:p>
            <a:pPr lvl="1"/>
            <a:r>
              <a:rPr lang="pt-BR" dirty="0" smtClean="0"/>
              <a:t>versão 1.2 – março de 1998</a:t>
            </a:r>
          </a:p>
          <a:p>
            <a:pPr lvl="1"/>
            <a:r>
              <a:rPr lang="pt-BR" dirty="0" smtClean="0"/>
              <a:t>versão 1.3 – junho de 1999</a:t>
            </a:r>
          </a:p>
          <a:p>
            <a:pPr lvl="1"/>
            <a:r>
              <a:rPr lang="pt-BR" dirty="0" smtClean="0"/>
              <a:t>versão 1.4 – janeiro de 2002</a:t>
            </a:r>
          </a:p>
          <a:p>
            <a:pPr lvl="1"/>
            <a:r>
              <a:rPr lang="pt-BR" dirty="0" smtClean="0"/>
              <a:t>versão 1.5 – março de 2003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Histórico de UML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UML, Versão 2</a:t>
            </a:r>
          </a:p>
          <a:p>
            <a:pPr lvl="1"/>
            <a:r>
              <a:rPr lang="pt-BR" dirty="0" smtClean="0"/>
              <a:t>Iniciativa do OMG (não dos autores originais)</a:t>
            </a:r>
          </a:p>
          <a:p>
            <a:pPr lvl="1"/>
            <a:r>
              <a:rPr lang="pt-BR" dirty="0" smtClean="0"/>
              <a:t>Desenvolvida durante anos</a:t>
            </a:r>
          </a:p>
          <a:p>
            <a:pPr lvl="1"/>
            <a:r>
              <a:rPr lang="pt-BR" dirty="0" smtClean="0"/>
              <a:t>Novo conjunto de diagramas estabelecido em agosto de 2005 (documento </a:t>
            </a:r>
            <a:r>
              <a:rPr lang="pt-BR" i="1" dirty="0" smtClean="0"/>
              <a:t>superestrutura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Quatro partes, publicadas em diferentes datas</a:t>
            </a:r>
          </a:p>
          <a:p>
            <a:pPr lvl="2"/>
            <a:r>
              <a:rPr lang="pt-BR" dirty="0" err="1" smtClean="0"/>
              <a:t>Infra-estrutura</a:t>
            </a:r>
            <a:r>
              <a:rPr lang="pt-BR" dirty="0" smtClean="0"/>
              <a:t> de UML</a:t>
            </a:r>
          </a:p>
          <a:p>
            <a:pPr lvl="2"/>
            <a:r>
              <a:rPr lang="pt-BR" dirty="0" smtClean="0"/>
              <a:t>Superestrutura de UML</a:t>
            </a:r>
          </a:p>
          <a:p>
            <a:pPr lvl="2"/>
            <a:r>
              <a:rPr lang="pt-BR" dirty="0" smtClean="0"/>
              <a:t>Linguagem para restrições em objetos (OCL)</a:t>
            </a:r>
          </a:p>
          <a:p>
            <a:pPr lvl="2"/>
            <a:r>
              <a:rPr lang="pt-BR" dirty="0" smtClean="0"/>
              <a:t>Intercâmbio de Diagramas de UML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14446"/>
          </a:xfrm>
        </p:spPr>
        <p:txBody>
          <a:bodyPr>
            <a:normAutofit/>
          </a:bodyPr>
          <a:lstStyle/>
          <a:p>
            <a:r>
              <a:rPr lang="pt-BR" sz="4400" dirty="0" smtClean="0"/>
              <a:t>Organização dos diagramas de UML</a:t>
            </a:r>
            <a:endParaRPr lang="pt-BR" sz="4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044515"/>
            <a:ext cx="8858312" cy="343413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CaixaDeTexto 5"/>
          <p:cNvSpPr txBox="1"/>
          <p:nvPr/>
        </p:nvSpPr>
        <p:spPr>
          <a:xfrm>
            <a:off x="214282" y="5786454"/>
            <a:ext cx="3214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 smtClean="0"/>
              <a:t>Fonte: OMG. UML </a:t>
            </a:r>
            <a:r>
              <a:rPr lang="pt-BR" sz="1600" i="1" dirty="0" err="1" smtClean="0"/>
              <a:t>superstructure</a:t>
            </a:r>
            <a:r>
              <a:rPr lang="pt-BR" sz="1600" i="1" dirty="0" smtClean="0"/>
              <a:t> </a:t>
            </a:r>
            <a:endParaRPr lang="pt-BR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1143008"/>
          </a:xfrm>
        </p:spPr>
        <p:txBody>
          <a:bodyPr>
            <a:normAutofit/>
          </a:bodyPr>
          <a:lstStyle/>
          <a:p>
            <a:r>
              <a:rPr lang="pt-BR" sz="4400" dirty="0" smtClean="0"/>
              <a:t>Organização dos diagramas de UML</a:t>
            </a:r>
            <a:endParaRPr lang="pt-BR" sz="4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00240"/>
            <a:ext cx="9144000" cy="30464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6" name="CaixaDeTexto 5"/>
          <p:cNvSpPr txBox="1"/>
          <p:nvPr/>
        </p:nvSpPr>
        <p:spPr>
          <a:xfrm>
            <a:off x="6858016" y="5143512"/>
            <a:ext cx="22859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pt-BR" sz="1600" dirty="0" smtClean="0"/>
              <a:t>(</a:t>
            </a:r>
            <a:r>
              <a:rPr lang="pt-BR" sz="1600" i="1" dirty="0" err="1" smtClean="0"/>
              <a:t>deployment</a:t>
            </a:r>
            <a:r>
              <a:rPr lang="pt-BR" sz="1600" i="1" dirty="0" smtClean="0"/>
              <a:t> </a:t>
            </a:r>
            <a:r>
              <a:rPr lang="pt-BR" sz="1600" i="1" dirty="0" err="1" smtClean="0"/>
              <a:t>diagram</a:t>
            </a:r>
            <a:r>
              <a:rPr lang="pt-BR" sz="1600" dirty="0" smtClean="0"/>
              <a:t>)</a:t>
            </a:r>
            <a:endParaRPr lang="pt-BR" sz="1600" dirty="0"/>
          </a:p>
        </p:txBody>
      </p:sp>
      <p:sp>
        <p:nvSpPr>
          <p:cNvPr id="7" name="CaixaDeTexto 6"/>
          <p:cNvSpPr txBox="1"/>
          <p:nvPr/>
        </p:nvSpPr>
        <p:spPr>
          <a:xfrm>
            <a:off x="214282" y="5572140"/>
            <a:ext cx="3214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i="1" dirty="0" smtClean="0"/>
              <a:t>Fonte: OMG. UML </a:t>
            </a:r>
            <a:r>
              <a:rPr lang="pt-BR" sz="1600" i="1" dirty="0" err="1" smtClean="0"/>
              <a:t>superstructure</a:t>
            </a:r>
            <a:r>
              <a:rPr lang="pt-BR" sz="1600" i="1" dirty="0" smtClean="0"/>
              <a:t> </a:t>
            </a:r>
            <a:endParaRPr lang="pt-BR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241</TotalTime>
  <Words>1634</Words>
  <Application>Microsoft Office PowerPoint</Application>
  <PresentationFormat>Apresentação na tela (4:3)</PresentationFormat>
  <Paragraphs>364</Paragraphs>
  <Slides>49</Slides>
  <Notes>36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49</vt:i4>
      </vt:variant>
    </vt:vector>
  </HeadingPairs>
  <TitlesOfParts>
    <vt:vector size="51" baseType="lpstr">
      <vt:lpstr>Fluxo</vt:lpstr>
      <vt:lpstr>Paintbrush Picture</vt:lpstr>
      <vt:lpstr>Visão geral de UML</vt:lpstr>
      <vt:lpstr>Objetivo</vt:lpstr>
      <vt:lpstr>Histórico de UML</vt:lpstr>
      <vt:lpstr>Histórico de UML</vt:lpstr>
      <vt:lpstr>Histórico de UML</vt:lpstr>
      <vt:lpstr>Histórico de UML</vt:lpstr>
      <vt:lpstr>Histórico de UML</vt:lpstr>
      <vt:lpstr>Organização dos diagramas de UML</vt:lpstr>
      <vt:lpstr>Organização dos diagramas de UML</vt:lpstr>
      <vt:lpstr>Organização dos diagramas de UML</vt:lpstr>
      <vt:lpstr>O conjunto de diagramas de UML</vt:lpstr>
      <vt:lpstr>Modelagem estrutural</vt:lpstr>
      <vt:lpstr>Diagrama de classes</vt:lpstr>
      <vt:lpstr>Diagrama de classes</vt:lpstr>
      <vt:lpstr>Diagrama de objetos</vt:lpstr>
      <vt:lpstr>Diagrama de objetos</vt:lpstr>
      <vt:lpstr>Diagrama de pacotes</vt:lpstr>
      <vt:lpstr>Diagrama de pacotes</vt:lpstr>
      <vt:lpstr>Diagrama de estrutura composta</vt:lpstr>
      <vt:lpstr>Diagrama de estrutura composta</vt:lpstr>
      <vt:lpstr>Diagrama de componentes</vt:lpstr>
      <vt:lpstr>Diagrama de componentes</vt:lpstr>
      <vt:lpstr>Diagrama de utilização (deployment)</vt:lpstr>
      <vt:lpstr>Diagrama de utilização (deployment)</vt:lpstr>
      <vt:lpstr>Modelagem dinâmica</vt:lpstr>
      <vt:lpstr>Diagrama de casos de uso</vt:lpstr>
      <vt:lpstr>Diagrama de casos de uso</vt:lpstr>
      <vt:lpstr>Diagrama de seqüência</vt:lpstr>
      <vt:lpstr>Diagrama de seqüência</vt:lpstr>
      <vt:lpstr>Diagrama de comunicação</vt:lpstr>
      <vt:lpstr>Diagrama de comunicação</vt:lpstr>
      <vt:lpstr>Diagrama de comunicação</vt:lpstr>
      <vt:lpstr>Diagrama de máquina de estados</vt:lpstr>
      <vt:lpstr>Diagrama de máquina de estados</vt:lpstr>
      <vt:lpstr>Diagrama de atividades</vt:lpstr>
      <vt:lpstr>Diagrama de atividades</vt:lpstr>
      <vt:lpstr>Diagrama de temporização</vt:lpstr>
      <vt:lpstr>Diagrama de temporização</vt:lpstr>
      <vt:lpstr>Diagrama de visão geral de interação</vt:lpstr>
      <vt:lpstr>Diagrama de visão geral de interação</vt:lpstr>
      <vt:lpstr>Classificação dos diagramas → critério dos quatro pontos de vista fundamentais</vt:lpstr>
      <vt:lpstr>Classificação dos diagramas → critério dos quatro pontos de vista fundamentais</vt:lpstr>
      <vt:lpstr>Classificação dos diagramas → critério dos quatro pontos de vista fundamentais</vt:lpstr>
      <vt:lpstr>Classificação dos diagramas → critério dos quatro pontos de vista fundamentais</vt:lpstr>
      <vt:lpstr>Comparação entre as versões de UML</vt:lpstr>
      <vt:lpstr>Comparação entre as versões de UML</vt:lpstr>
      <vt:lpstr>Cabeçalho e moldura para diagramas UML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40</cp:revision>
  <dcterms:created xsi:type="dcterms:W3CDTF">2009-09-16T15:02:40Z</dcterms:created>
  <dcterms:modified xsi:type="dcterms:W3CDTF">2009-11-04T13:20:04Z</dcterms:modified>
</cp:coreProperties>
</file>