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1245B-7A71-4995-925C-B527B2666C21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28DF7-AA30-4261-86A3-02117F2ADF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546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693738"/>
            <a:ext cx="4551362" cy="3413125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b="1" smtClean="0"/>
              <a:t>Comentários</a:t>
            </a:r>
            <a:r>
              <a:rPr lang="en-US" smtClean="0"/>
              <a:t>: o arquivo é  muito pequeno, apenas 14 registros. Por isso a taxa de acurácia varia tanto conforme o tipo de avaliação utilizado.</a:t>
            </a:r>
          </a:p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Os erros de classificacao aparecem no gráfico como quadrados.</a:t>
            </a:r>
          </a:p>
          <a:p>
            <a:pPr eaLnBrk="1" hangingPunct="1"/>
            <a:r>
              <a:rPr lang="en-US" smtClean="0"/>
              <a:t>Para se obter detlhes de uma instancia basta clicar sobre ela.</a:t>
            </a:r>
            <a:endParaRPr lang="pt-BR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463" y="8685381"/>
            <a:ext cx="2972004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>
            <a:lvl1pPr>
              <a:defRPr sz="1300" b="1">
                <a:solidFill>
                  <a:schemeClr val="tx1"/>
                </a:solidFill>
                <a:latin typeface="Arial" charset="0"/>
              </a:defRPr>
            </a:lvl1pPr>
            <a:lvl2pPr marL="686263" indent="-263947">
              <a:defRPr sz="1300" b="1">
                <a:solidFill>
                  <a:schemeClr val="tx1"/>
                </a:solidFill>
                <a:latin typeface="Arial" charset="0"/>
              </a:defRPr>
            </a:lvl2pPr>
            <a:lvl3pPr marL="1055789" indent="-211158">
              <a:defRPr sz="1300" b="1">
                <a:solidFill>
                  <a:schemeClr val="tx1"/>
                </a:solidFill>
                <a:latin typeface="Arial" charset="0"/>
              </a:defRPr>
            </a:lvl3pPr>
            <a:lvl4pPr marL="1478105" indent="-211158">
              <a:defRPr sz="1300" b="1">
                <a:solidFill>
                  <a:schemeClr val="tx1"/>
                </a:solidFill>
                <a:latin typeface="Arial" charset="0"/>
              </a:defRPr>
            </a:lvl4pPr>
            <a:lvl5pPr marL="1900420" indent="-211158">
              <a:defRPr sz="1300" b="1">
                <a:solidFill>
                  <a:schemeClr val="tx1"/>
                </a:solidFill>
                <a:latin typeface="Arial" charset="0"/>
              </a:defRPr>
            </a:lvl5pPr>
            <a:lvl6pPr marL="2322736" indent="-211158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</a:defRPr>
            </a:lvl6pPr>
            <a:lvl7pPr marL="2745052" indent="-211158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</a:defRPr>
            </a:lvl7pPr>
            <a:lvl8pPr marL="3167367" indent="-211158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</a:defRPr>
            </a:lvl8pPr>
            <a:lvl9pPr marL="3589683" indent="-211158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8907BA13-0CED-467A-9E5A-6179007619FC}" type="slidenum">
              <a:rPr lang="pt-BR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O tempo de geracao do modelo  normalmente nao e’ considerado para tarefas de classificacao, mas se o numero de registros for muito grande, pode ser bem demorado…..</a:t>
            </a:r>
          </a:p>
          <a:p>
            <a:endParaRPr lang="en-US" smtClean="0"/>
          </a:p>
          <a:p>
            <a:r>
              <a:rPr lang="en-US" smtClean="0"/>
              <a:t>Para este arquivo de dados, o tempo de execucao do  algoritmo functions/multilayer perceptron  (tipo de rede neural)  leva cerca de 58 segundos enquanto o J48 leva cerca de 0,05 segundos!</a:t>
            </a:r>
            <a:endParaRPr lang="pt-BR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463" y="8685381"/>
            <a:ext cx="2972004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>
            <a:lvl1pPr>
              <a:defRPr sz="1300" b="1">
                <a:solidFill>
                  <a:schemeClr val="tx1"/>
                </a:solidFill>
                <a:latin typeface="Arial" charset="0"/>
              </a:defRPr>
            </a:lvl1pPr>
            <a:lvl2pPr marL="686263" indent="-263947">
              <a:defRPr sz="1300" b="1">
                <a:solidFill>
                  <a:schemeClr val="tx1"/>
                </a:solidFill>
                <a:latin typeface="Arial" charset="0"/>
              </a:defRPr>
            </a:lvl2pPr>
            <a:lvl3pPr marL="1055789" indent="-211158">
              <a:defRPr sz="1300" b="1">
                <a:solidFill>
                  <a:schemeClr val="tx1"/>
                </a:solidFill>
                <a:latin typeface="Arial" charset="0"/>
              </a:defRPr>
            </a:lvl3pPr>
            <a:lvl4pPr marL="1478105" indent="-211158">
              <a:defRPr sz="1300" b="1">
                <a:solidFill>
                  <a:schemeClr val="tx1"/>
                </a:solidFill>
                <a:latin typeface="Arial" charset="0"/>
              </a:defRPr>
            </a:lvl4pPr>
            <a:lvl5pPr marL="1900420" indent="-211158">
              <a:defRPr sz="1300" b="1">
                <a:solidFill>
                  <a:schemeClr val="tx1"/>
                </a:solidFill>
                <a:latin typeface="Arial" charset="0"/>
              </a:defRPr>
            </a:lvl5pPr>
            <a:lvl6pPr marL="2322736" indent="-211158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</a:defRPr>
            </a:lvl6pPr>
            <a:lvl7pPr marL="2745052" indent="-211158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</a:defRPr>
            </a:lvl7pPr>
            <a:lvl8pPr marL="3167367" indent="-211158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</a:defRPr>
            </a:lvl8pPr>
            <a:lvl9pPr marL="3589683" indent="-211158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726D3221-FD55-45F8-B3CE-0F390D7E7815}" type="slidenum">
              <a:rPr lang="pt-BR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73800" y="694320"/>
            <a:ext cx="4911935" cy="3411961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463" y="8685381"/>
            <a:ext cx="2972004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>
            <a:lvl1pPr>
              <a:defRPr sz="1300" b="1">
                <a:solidFill>
                  <a:schemeClr val="tx1"/>
                </a:solidFill>
                <a:latin typeface="Arial" charset="0"/>
              </a:defRPr>
            </a:lvl1pPr>
            <a:lvl2pPr marL="686263" indent="-263947">
              <a:defRPr sz="1300" b="1">
                <a:solidFill>
                  <a:schemeClr val="tx1"/>
                </a:solidFill>
                <a:latin typeface="Arial" charset="0"/>
              </a:defRPr>
            </a:lvl2pPr>
            <a:lvl3pPr marL="1055789" indent="-211158">
              <a:defRPr sz="1300" b="1">
                <a:solidFill>
                  <a:schemeClr val="tx1"/>
                </a:solidFill>
                <a:latin typeface="Arial" charset="0"/>
              </a:defRPr>
            </a:lvl3pPr>
            <a:lvl4pPr marL="1478105" indent="-211158">
              <a:defRPr sz="1300" b="1">
                <a:solidFill>
                  <a:schemeClr val="tx1"/>
                </a:solidFill>
                <a:latin typeface="Arial" charset="0"/>
              </a:defRPr>
            </a:lvl4pPr>
            <a:lvl5pPr marL="1900420" indent="-211158">
              <a:defRPr sz="1300" b="1">
                <a:solidFill>
                  <a:schemeClr val="tx1"/>
                </a:solidFill>
                <a:latin typeface="Arial" charset="0"/>
              </a:defRPr>
            </a:lvl5pPr>
            <a:lvl6pPr marL="2322736" indent="-211158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</a:defRPr>
            </a:lvl6pPr>
            <a:lvl7pPr marL="2745052" indent="-211158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</a:defRPr>
            </a:lvl7pPr>
            <a:lvl8pPr marL="3167367" indent="-211158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</a:defRPr>
            </a:lvl8pPr>
            <a:lvl9pPr marL="3589683" indent="-211158" eaLnBrk="0" fontAlgn="base" hangingPunct="0">
              <a:spcBef>
                <a:spcPct val="0"/>
              </a:spcBef>
              <a:spcAft>
                <a:spcPct val="0"/>
              </a:spcAft>
              <a:defRPr sz="13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BAB750BC-6809-4E68-AFE8-1F7163079CD4}" type="slidenum">
              <a:rPr lang="pt-BR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11F3-3019-47BC-8483-C0CC1294780F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DB79-18F4-423C-9AF2-163F19725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9265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11F3-3019-47BC-8483-C0CC1294780F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DB79-18F4-423C-9AF2-163F19725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7285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11F3-3019-47BC-8483-C0CC1294780F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DB79-18F4-423C-9AF2-163F19725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827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11F3-3019-47BC-8483-C0CC1294780F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DB79-18F4-423C-9AF2-163F19725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252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11F3-3019-47BC-8483-C0CC1294780F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DB79-18F4-423C-9AF2-163F19725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282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11F3-3019-47BC-8483-C0CC1294780F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DB79-18F4-423C-9AF2-163F19725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2391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11F3-3019-47BC-8483-C0CC1294780F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DB79-18F4-423C-9AF2-163F19725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2657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11F3-3019-47BC-8483-C0CC1294780F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DB79-18F4-423C-9AF2-163F19725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1840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11F3-3019-47BC-8483-C0CC1294780F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DB79-18F4-423C-9AF2-163F19725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077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11F3-3019-47BC-8483-C0CC1294780F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DB79-18F4-423C-9AF2-163F19725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78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111F3-3019-47BC-8483-C0CC1294780F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1DB79-18F4-423C-9AF2-163F19725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06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111F3-3019-47BC-8483-C0CC1294780F}" type="datetimeFigureOut">
              <a:rPr lang="pt-BR" smtClean="0"/>
              <a:t>25/09/2012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1DB79-18F4-423C-9AF2-163F19725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75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Aula Prática</a:t>
            </a:r>
            <a:br>
              <a:rPr lang="pt-BR" dirty="0" smtClean="0"/>
            </a:br>
            <a:r>
              <a:rPr lang="pt-BR" dirty="0" smtClean="0"/>
              <a:t>Classificação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2640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-162272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EXERCÍCIO 1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468313" y="1125538"/>
            <a:ext cx="8207375" cy="4873625"/>
          </a:xfrm>
        </p:spPr>
        <p:txBody>
          <a:bodyPr/>
          <a:lstStyle/>
          <a:p>
            <a:pPr eaLnBrk="1" hangingPunct="1"/>
            <a:r>
              <a:rPr lang="en-US" sz="2400" smtClean="0"/>
              <a:t>Entre no Weka e carregue o arquivo golf.arff (</a:t>
            </a:r>
            <a:r>
              <a:rPr lang="en-US" sz="2400" i="1" smtClean="0"/>
              <a:t>preprocess/open file</a:t>
            </a:r>
            <a:r>
              <a:rPr lang="en-US" sz="2400" smtClean="0"/>
              <a:t>) </a:t>
            </a:r>
          </a:p>
          <a:p>
            <a:pPr eaLnBrk="1" hangingPunct="1"/>
            <a:r>
              <a:rPr lang="en-US" sz="2400" smtClean="0"/>
              <a:t>Examine os dados</a:t>
            </a:r>
          </a:p>
          <a:p>
            <a:pPr eaLnBrk="1" hangingPunct="1"/>
            <a:r>
              <a:rPr lang="en-US" sz="2400" smtClean="0"/>
              <a:t> escolha a aba de Classificação (</a:t>
            </a:r>
            <a:r>
              <a:rPr lang="en-US" sz="2400" i="1" smtClean="0"/>
              <a:t>Classify</a:t>
            </a:r>
            <a:r>
              <a:rPr lang="en-US" sz="2400" smtClean="0"/>
              <a:t>) e selecione o classificador  J48 (</a:t>
            </a:r>
            <a:r>
              <a:rPr lang="en-US" sz="2400" i="1" smtClean="0"/>
              <a:t>Choose/Trees/J48</a:t>
            </a:r>
            <a:r>
              <a:rPr lang="en-US" sz="2400" smtClean="0"/>
              <a:t>) e execute com os parâmetros </a:t>
            </a:r>
            <a:r>
              <a:rPr lang="en-US" sz="2400" i="1" smtClean="0"/>
              <a:t>default</a:t>
            </a:r>
            <a:r>
              <a:rPr lang="en-US" sz="2400" smtClean="0"/>
              <a:t> (</a:t>
            </a:r>
            <a:r>
              <a:rPr lang="en-US" sz="2400" i="1" smtClean="0"/>
              <a:t>start</a:t>
            </a:r>
            <a:r>
              <a:rPr lang="en-US" sz="2400" smtClean="0"/>
              <a:t>)</a:t>
            </a:r>
          </a:p>
          <a:p>
            <a:pPr eaLnBrk="1" hangingPunct="1"/>
            <a:r>
              <a:rPr lang="en-US" sz="2400" smtClean="0"/>
              <a:t>Compreenda a saída fornecida</a:t>
            </a:r>
          </a:p>
          <a:p>
            <a:pPr eaLnBrk="1" hangingPunct="1"/>
            <a:r>
              <a:rPr lang="en-US" sz="2400" smtClean="0"/>
              <a:t>Visualize  a árvore gerada (clicando com o botão direito na lista de resultados e escolhendo </a:t>
            </a:r>
            <a:r>
              <a:rPr lang="en-US" sz="2400" i="1" smtClean="0"/>
              <a:t>visualize tree</a:t>
            </a:r>
            <a:r>
              <a:rPr lang="en-US" sz="2400" smtClean="0"/>
              <a:t>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7705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dirty="0" smtClean="0"/>
              <a:t>Outros </a:t>
            </a:r>
            <a:r>
              <a:rPr lang="en-US" dirty="0" err="1" smtClean="0"/>
              <a:t>classificadores</a:t>
            </a:r>
            <a:r>
              <a:rPr lang="en-US" dirty="0" smtClean="0"/>
              <a:t> no </a:t>
            </a:r>
            <a:r>
              <a:rPr lang="en-US" dirty="0" err="1" smtClean="0"/>
              <a:t>Weka</a:t>
            </a:r>
            <a:endParaRPr lang="pt-BR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8839200" cy="5181600"/>
          </a:xfrm>
        </p:spPr>
        <p:txBody>
          <a:bodyPr/>
          <a:lstStyle/>
          <a:p>
            <a:pPr eaLnBrk="1" hangingPunct="1"/>
            <a:r>
              <a:rPr lang="en-US" sz="2400" smtClean="0"/>
              <a:t>Nome de alguns classificadores vistos em aula, no Weka:</a:t>
            </a:r>
          </a:p>
          <a:p>
            <a:pPr lvl="1" eaLnBrk="1" hangingPunct="1"/>
            <a:r>
              <a:rPr lang="en-US" sz="2000" smtClean="0"/>
              <a:t>C 4.5: Choose/trees/J48</a:t>
            </a:r>
          </a:p>
          <a:p>
            <a:pPr lvl="1" eaLnBrk="1" hangingPunct="1"/>
            <a:r>
              <a:rPr lang="en-US" sz="2000" smtClean="0"/>
              <a:t>ID3: Choose/trees/Id3</a:t>
            </a:r>
          </a:p>
          <a:p>
            <a:pPr lvl="1" eaLnBrk="1" hangingPunct="1"/>
            <a:r>
              <a:rPr lang="en-US" sz="2000" smtClean="0"/>
              <a:t>naïve bayes: Choose/bayes/NaiveBayes</a:t>
            </a:r>
          </a:p>
          <a:p>
            <a:pPr lvl="1" eaLnBrk="1" hangingPunct="1"/>
            <a:r>
              <a:rPr lang="en-US" sz="2000" smtClean="0"/>
              <a:t>k-NN: Choose/lazy/IBk</a:t>
            </a:r>
          </a:p>
          <a:p>
            <a:pPr lvl="1" eaLnBrk="1" hangingPunct="1"/>
            <a:r>
              <a:rPr lang="en-US" sz="2000" smtClean="0"/>
              <a:t>SVM: Choose/functions/SMO</a:t>
            </a:r>
          </a:p>
          <a:p>
            <a:pPr lvl="1" eaLnBrk="1" hangingPunct="1"/>
            <a:r>
              <a:rPr lang="en-US" sz="2000" smtClean="0"/>
              <a:t>Rede neural backpropagation: Choose/functions/MultilayerPerceptron</a:t>
            </a:r>
          </a:p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48406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Exercício 2</a:t>
            </a:r>
            <a:endParaRPr lang="pt-BR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95288" y="1268413"/>
            <a:ext cx="8229600" cy="452596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000" smtClean="0"/>
              <a:t>Carregue o arquivo iris.arff  (150 registros)</a:t>
            </a:r>
          </a:p>
          <a:p>
            <a:pPr eaLnBrk="1" hangingPunct="1"/>
            <a:r>
              <a:rPr lang="en-US" sz="2000" smtClean="0"/>
              <a:t>Execute o classificador J48 com os parâmetros </a:t>
            </a:r>
            <a:r>
              <a:rPr lang="en-US" sz="2000" i="1" smtClean="0"/>
              <a:t>default</a:t>
            </a:r>
            <a:r>
              <a:rPr lang="en-US" sz="2000" smtClean="0"/>
              <a:t>. </a:t>
            </a:r>
          </a:p>
          <a:p>
            <a:pPr eaLnBrk="1" hangingPunct="1"/>
            <a:r>
              <a:rPr lang="en-US" sz="2000" smtClean="0"/>
              <a:t>Se familiarize com o formato da saída fornecida, incluindo a matriz de confusão</a:t>
            </a:r>
          </a:p>
          <a:p>
            <a:pPr eaLnBrk="1" hangingPunct="1"/>
            <a:r>
              <a:rPr lang="en-US" sz="2000" smtClean="0"/>
              <a:t>Visualize a árvore gerada</a:t>
            </a:r>
          </a:p>
          <a:p>
            <a:pPr eaLnBrk="1" hangingPunct="1"/>
            <a:r>
              <a:rPr lang="en-US" sz="2000" smtClean="0"/>
              <a:t>Visualize os erros de classificação. No gráfico, como se diferenciam as instancias corretamente das incorretamente classificadas? Como pode-se ver informações detalhadas de uma instância (registro)?</a:t>
            </a:r>
          </a:p>
          <a:p>
            <a:pPr eaLnBrk="1" hangingPunct="1"/>
            <a:r>
              <a:rPr lang="en-US" sz="2000" smtClean="0"/>
              <a:t>Execute outras formas de avaliação e verifique o efeito: </a:t>
            </a:r>
          </a:p>
          <a:p>
            <a:pPr lvl="1" eaLnBrk="1" hangingPunct="1"/>
            <a:r>
              <a:rPr lang="en-US" sz="1800" smtClean="0"/>
              <a:t>Use training set (usa para teste o mesmo arquivo do treinamento)</a:t>
            </a:r>
          </a:p>
          <a:p>
            <a:pPr lvl="1" eaLnBrk="1" hangingPunct="1"/>
            <a:r>
              <a:rPr lang="en-US" sz="1800" smtClean="0"/>
              <a:t>Percentage split (divide o arquivo em uma parte para o treinamento e outra para o teste)</a:t>
            </a:r>
          </a:p>
          <a:p>
            <a:pPr eaLnBrk="1" hangingPunct="1"/>
            <a:r>
              <a:rPr lang="en-US" sz="2000" smtClean="0"/>
              <a:t>Use outros algoritmos de classificação e anote o seu nome e o resultado (acurácia)</a:t>
            </a:r>
            <a:endParaRPr lang="en-US" sz="2400" smtClean="0"/>
          </a:p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88274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EXERCÍCIO 3</a:t>
            </a:r>
            <a:endParaRPr lang="pt-BR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smtClean="0"/>
              <a:t>Carregue o arquivo credit-g.arff (arquivo com dados para decisão sobre crédito bancário, com 1000 registros)</a:t>
            </a:r>
          </a:p>
          <a:p>
            <a:r>
              <a:rPr lang="en-US" sz="2400" smtClean="0"/>
              <a:t>Use </a:t>
            </a:r>
            <a:r>
              <a:rPr lang="en-US" sz="2400" i="1" smtClean="0"/>
              <a:t>percentage split </a:t>
            </a:r>
            <a:r>
              <a:rPr lang="en-US" sz="2400" smtClean="0"/>
              <a:t>como método de avaliação (o número de registros é  razoavelmente grande).</a:t>
            </a:r>
          </a:p>
          <a:p>
            <a:r>
              <a:rPr lang="en-US" sz="2400" smtClean="0"/>
              <a:t>Para este problema, considere que um falso positivo (prever que a classe é </a:t>
            </a:r>
            <a:r>
              <a:rPr lang="en-US" sz="2400" i="1" smtClean="0"/>
              <a:t>good</a:t>
            </a:r>
            <a:r>
              <a:rPr lang="en-US" sz="2400" smtClean="0"/>
              <a:t> quando na verdade é </a:t>
            </a:r>
            <a:r>
              <a:rPr lang="en-US" sz="2400" i="1" smtClean="0"/>
              <a:t>bad</a:t>
            </a:r>
            <a:r>
              <a:rPr lang="en-US" sz="2400" smtClean="0"/>
              <a:t>) tem um custo 5 vezes maior que o de um falso negativo.</a:t>
            </a:r>
          </a:p>
          <a:p>
            <a:r>
              <a:rPr lang="en-US" sz="2400" smtClean="0"/>
              <a:t>Encontre o menor custo com o J48 (usando a matriz de confusão ), considerando os custos: </a:t>
            </a:r>
          </a:p>
          <a:p>
            <a:pPr lvl="1">
              <a:buFont typeface="Arial" charset="0"/>
              <a:buNone/>
            </a:pPr>
            <a:r>
              <a:rPr lang="en-US" sz="2000" smtClean="0"/>
              <a:t>VP=-1;  VN=-1; FP=5; FN=1.  </a:t>
            </a:r>
          </a:p>
          <a:p>
            <a:r>
              <a:rPr lang="en-US" sz="2400" smtClean="0"/>
              <a:t>Utilizando os valores default dos parâmetros, teste com outros classificadores e anote o resultado em uma tabela com: classificador, acurácia, custo, tempo de execução</a:t>
            </a:r>
            <a:endParaRPr lang="pt-BR" sz="2400" smtClean="0"/>
          </a:p>
        </p:txBody>
      </p:sp>
    </p:spTree>
    <p:extLst>
      <p:ext uri="{BB962C8B-B14F-4D97-AF65-F5344CB8AC3E}">
        <p14:creationId xmlns:p14="http://schemas.microsoft.com/office/powerpoint/2010/main" val="258122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EXERCÍCIO 4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z="2400" smtClean="0"/>
              <a:t>Abra o arquivo hepatitis.arff</a:t>
            </a:r>
          </a:p>
          <a:p>
            <a:pPr eaLnBrk="1" hangingPunct="1"/>
            <a:r>
              <a:rPr lang="en-US" sz="2400" smtClean="0"/>
              <a:t>Execute o J48 com os parâmetros default. Salve o resultado. Execute outros classificadores e anote o resultado. </a:t>
            </a:r>
          </a:p>
          <a:p>
            <a:pPr eaLnBrk="1" hangingPunct="1"/>
            <a:r>
              <a:rPr lang="en-US" sz="2400" smtClean="0"/>
              <a:t>Qual o melhor? Compare as matrizes de confusão geradas pelos diversos classificadores</a:t>
            </a:r>
          </a:p>
          <a:p>
            <a:pPr eaLnBrk="1" hangingPunct="1"/>
            <a:endParaRPr lang="en-US" sz="2400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4210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Exercício 5</a:t>
            </a:r>
            <a:endParaRPr lang="pt-BR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Abra o arquivo mushroom.arff.</a:t>
            </a:r>
          </a:p>
          <a:p>
            <a:r>
              <a:rPr lang="en-US" smtClean="0"/>
              <a:t>Utilize alguns algoritmos de classificação.  Faça uma tabela com o classificador e acurácia obtida. Qual o melhor resultado, com que classificador?</a:t>
            </a:r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53515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Salvar</a:t>
            </a:r>
            <a:r>
              <a:rPr lang="en-US" sz="3600" dirty="0" smtClean="0"/>
              <a:t> e </a:t>
            </a:r>
            <a:r>
              <a:rPr lang="en-US" sz="3600" dirty="0" err="1" smtClean="0"/>
              <a:t>utilizar</a:t>
            </a:r>
            <a:r>
              <a:rPr lang="en-US" sz="3600" dirty="0" smtClean="0"/>
              <a:t> o </a:t>
            </a:r>
            <a:r>
              <a:rPr lang="en-US" sz="3600" dirty="0" err="1" smtClean="0"/>
              <a:t>modelo</a:t>
            </a:r>
            <a:r>
              <a:rPr lang="en-US" sz="3600" dirty="0" smtClean="0"/>
              <a:t> de </a:t>
            </a:r>
            <a:r>
              <a:rPr lang="en-US" sz="3600" dirty="0" err="1" smtClean="0"/>
              <a:t>classificação</a:t>
            </a:r>
            <a:endParaRPr lang="pt-BR" sz="3600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11163" y="990600"/>
            <a:ext cx="8318500" cy="4724400"/>
          </a:xfrm>
        </p:spPr>
        <p:txBody>
          <a:bodyPr/>
          <a:lstStyle/>
          <a:p>
            <a:pPr>
              <a:buFont typeface="Monotype Sorts" charset="2"/>
              <a:buNone/>
              <a:defRPr/>
            </a:pPr>
            <a:r>
              <a:rPr lang="en-US" sz="2000" b="1" dirty="0" err="1" smtClean="0"/>
              <a:t>Salvar</a:t>
            </a:r>
            <a:r>
              <a:rPr lang="en-US" sz="2000" dirty="0" smtClean="0"/>
              <a:t>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 err="1" smtClean="0"/>
              <a:t>executar</a:t>
            </a:r>
            <a:r>
              <a:rPr lang="en-US" sz="2000" dirty="0" smtClean="0"/>
              <a:t> o </a:t>
            </a:r>
            <a:r>
              <a:rPr lang="en-US" sz="2000" dirty="0" err="1" smtClean="0"/>
              <a:t>algoritmo</a:t>
            </a:r>
            <a:r>
              <a:rPr lang="en-US" sz="2000" dirty="0" smtClean="0"/>
              <a:t> de </a:t>
            </a:r>
            <a:r>
              <a:rPr lang="en-US" sz="2000" dirty="0" err="1" smtClean="0"/>
              <a:t>classificação</a:t>
            </a:r>
            <a:r>
              <a:rPr lang="en-US" sz="2000" dirty="0" smtClean="0"/>
              <a:t> (</a:t>
            </a:r>
            <a:r>
              <a:rPr lang="en-US" sz="2000" dirty="0" err="1" smtClean="0"/>
              <a:t>por</a:t>
            </a:r>
            <a:r>
              <a:rPr lang="en-US" sz="2000" dirty="0" smtClean="0"/>
              <a:t> </a:t>
            </a:r>
            <a:r>
              <a:rPr lang="en-US" sz="2000" dirty="0" err="1" smtClean="0"/>
              <a:t>exemplo</a:t>
            </a:r>
            <a:r>
              <a:rPr lang="en-US" sz="2000" dirty="0" smtClean="0"/>
              <a:t>, o J48)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realizar</a:t>
            </a:r>
            <a:r>
              <a:rPr lang="en-US" sz="2000" dirty="0" smtClean="0"/>
              <a:t> o </a:t>
            </a:r>
            <a:r>
              <a:rPr lang="en-US" sz="2000" dirty="0" err="1" smtClean="0"/>
              <a:t>treinamento</a:t>
            </a:r>
            <a:r>
              <a:rPr lang="en-US" sz="2000" dirty="0" smtClean="0"/>
              <a:t> (</a:t>
            </a:r>
            <a:r>
              <a:rPr lang="en-US" sz="2000" dirty="0" err="1" smtClean="0"/>
              <a:t>geração</a:t>
            </a:r>
            <a:r>
              <a:rPr lang="en-US" sz="2000" dirty="0" smtClean="0"/>
              <a:t> do </a:t>
            </a:r>
            <a:r>
              <a:rPr lang="en-US" sz="2000" dirty="0" err="1" smtClean="0"/>
              <a:t>modelo</a:t>
            </a:r>
            <a:r>
              <a:rPr lang="en-US" sz="2000" dirty="0" smtClean="0"/>
              <a:t>)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 smtClean="0"/>
              <a:t>Clique o </a:t>
            </a:r>
            <a:r>
              <a:rPr lang="en-US" sz="2000" dirty="0" err="1" smtClean="0"/>
              <a:t>botão</a:t>
            </a:r>
            <a:r>
              <a:rPr lang="en-US" sz="2000" dirty="0" smtClean="0"/>
              <a:t> </a:t>
            </a:r>
            <a:r>
              <a:rPr lang="en-US" sz="2000" dirty="0" err="1" smtClean="0"/>
              <a:t>direito</a:t>
            </a:r>
            <a:r>
              <a:rPr lang="en-US" sz="2000" dirty="0" smtClean="0"/>
              <a:t> </a:t>
            </a:r>
            <a:r>
              <a:rPr lang="en-US" sz="2000" dirty="0" err="1" smtClean="0"/>
              <a:t>sobre</a:t>
            </a:r>
            <a:r>
              <a:rPr lang="en-US" sz="2000" dirty="0" smtClean="0"/>
              <a:t> o </a:t>
            </a:r>
            <a:r>
              <a:rPr lang="en-US" sz="2000" dirty="0" err="1" smtClean="0"/>
              <a:t>modelo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</a:t>
            </a:r>
            <a:r>
              <a:rPr lang="en-US" sz="2000" dirty="0" err="1" smtClean="0"/>
              <a:t>deve</a:t>
            </a:r>
            <a:r>
              <a:rPr lang="en-US" sz="2000" dirty="0" smtClean="0"/>
              <a:t> ser salvo,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i="1" dirty="0" smtClean="0"/>
              <a:t>Results list</a:t>
            </a:r>
            <a:endParaRPr lang="en-US" sz="20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 err="1" smtClean="0"/>
              <a:t>Selecione</a:t>
            </a:r>
            <a:r>
              <a:rPr lang="en-US" sz="2000" dirty="0" smtClean="0"/>
              <a:t> </a:t>
            </a:r>
            <a:r>
              <a:rPr lang="en-US" sz="2000" i="1" dirty="0" smtClean="0"/>
              <a:t>Save model</a:t>
            </a:r>
            <a:r>
              <a:rPr lang="en-US" sz="2000" dirty="0" smtClean="0"/>
              <a:t> e salve o </a:t>
            </a:r>
            <a:r>
              <a:rPr lang="en-US" sz="2000" dirty="0" err="1" smtClean="0"/>
              <a:t>modelo</a:t>
            </a:r>
            <a:r>
              <a:rPr lang="en-US" sz="2000" dirty="0" smtClean="0"/>
              <a:t>.</a:t>
            </a:r>
          </a:p>
          <a:p>
            <a:pPr>
              <a:defRPr/>
            </a:pPr>
            <a:endParaRPr lang="en-US" sz="2000" dirty="0" smtClean="0"/>
          </a:p>
          <a:p>
            <a:pPr>
              <a:buFont typeface="Monotype Sorts" charset="2"/>
              <a:buNone/>
              <a:defRPr/>
            </a:pPr>
            <a:r>
              <a:rPr lang="en-US" sz="2000" b="1" dirty="0" err="1" smtClean="0"/>
              <a:t>Carregar</a:t>
            </a:r>
            <a:r>
              <a:rPr lang="en-US" sz="2000" b="1" dirty="0" smtClean="0"/>
              <a:t> </a:t>
            </a:r>
            <a:r>
              <a:rPr lang="en-US" sz="2000" dirty="0" smtClean="0"/>
              <a:t>(o </a:t>
            </a:r>
            <a:r>
              <a:rPr lang="en-US" sz="2000" dirty="0" err="1" smtClean="0"/>
              <a:t>modelo</a:t>
            </a:r>
            <a:r>
              <a:rPr lang="en-US" sz="2000" dirty="0" smtClean="0"/>
              <a:t> salvo </a:t>
            </a:r>
            <a:r>
              <a:rPr lang="en-US" sz="2000" dirty="0" err="1" smtClean="0"/>
              <a:t>anteriormente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endParaRPr lang="en-US" sz="600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 err="1" smtClean="0"/>
              <a:t>Carregue</a:t>
            </a:r>
            <a:r>
              <a:rPr lang="en-US" sz="2000" dirty="0" smtClean="0"/>
              <a:t> </a:t>
            </a:r>
            <a:r>
              <a:rPr lang="en-US" sz="2000" dirty="0" err="1" smtClean="0"/>
              <a:t>os</a:t>
            </a:r>
            <a:r>
              <a:rPr lang="en-US" sz="2000" dirty="0" smtClean="0"/>
              <a:t> dados de </a:t>
            </a:r>
            <a:r>
              <a:rPr lang="en-US" sz="2000" dirty="0" err="1" smtClean="0"/>
              <a:t>teste</a:t>
            </a:r>
            <a:r>
              <a:rPr lang="en-US" sz="2000" dirty="0" smtClean="0"/>
              <a:t> </a:t>
            </a:r>
            <a:r>
              <a:rPr lang="en-US" sz="2000" dirty="0" err="1" smtClean="0"/>
              <a:t>usando</a:t>
            </a:r>
            <a:r>
              <a:rPr lang="en-US" sz="2000" dirty="0" smtClean="0"/>
              <a:t> a </a:t>
            </a:r>
            <a:r>
              <a:rPr lang="en-US" sz="2000" dirty="0" err="1" smtClean="0"/>
              <a:t>opção</a:t>
            </a:r>
            <a:r>
              <a:rPr lang="en-US" sz="2000" dirty="0" smtClean="0"/>
              <a:t> </a:t>
            </a:r>
            <a:r>
              <a:rPr lang="en-US" sz="2000" i="1" dirty="0" smtClean="0"/>
              <a:t>Supplied test set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 smtClean="0"/>
              <a:t>Clique o </a:t>
            </a:r>
            <a:r>
              <a:rPr lang="en-US" sz="2000" dirty="0" err="1" smtClean="0"/>
              <a:t>botão</a:t>
            </a:r>
            <a:r>
              <a:rPr lang="en-US" sz="2000" dirty="0" smtClean="0"/>
              <a:t> </a:t>
            </a:r>
            <a:r>
              <a:rPr lang="en-US" sz="2000" dirty="0" err="1" smtClean="0"/>
              <a:t>direito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i="1" dirty="0" smtClean="0"/>
              <a:t>Results list</a:t>
            </a:r>
            <a:r>
              <a:rPr lang="en-US" sz="2000" dirty="0" smtClean="0"/>
              <a:t>, </a:t>
            </a:r>
            <a:r>
              <a:rPr lang="en-US" sz="2000" dirty="0" err="1" smtClean="0"/>
              <a:t>selecione</a:t>
            </a:r>
            <a:r>
              <a:rPr lang="en-US" sz="2000" dirty="0" smtClean="0"/>
              <a:t> </a:t>
            </a:r>
            <a:r>
              <a:rPr lang="en-US" sz="2000" i="1" dirty="0" smtClean="0"/>
              <a:t>Load model</a:t>
            </a:r>
            <a:r>
              <a:rPr lang="en-US" sz="2000" dirty="0" smtClean="0"/>
              <a:t> e </a:t>
            </a:r>
            <a:r>
              <a:rPr lang="en-US" sz="2000" dirty="0" err="1" smtClean="0"/>
              <a:t>escolha</a:t>
            </a:r>
            <a:r>
              <a:rPr lang="en-US" sz="2000" dirty="0" smtClean="0"/>
              <a:t> o </a:t>
            </a:r>
            <a:r>
              <a:rPr lang="en-US" sz="2000" dirty="0" err="1" smtClean="0"/>
              <a:t>modelo</a:t>
            </a:r>
            <a:r>
              <a:rPr lang="en-US" sz="2000" dirty="0" smtClean="0"/>
              <a:t> salvo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carregar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 err="1" smtClean="0"/>
              <a:t>Selecione</a:t>
            </a:r>
            <a:r>
              <a:rPr lang="en-US" sz="2000" dirty="0" smtClean="0"/>
              <a:t> </a:t>
            </a:r>
            <a:r>
              <a:rPr lang="en-US" sz="2000" i="1" dirty="0" smtClean="0"/>
              <a:t>Re-evaluate model on current test set</a:t>
            </a:r>
            <a:endParaRPr lang="en-US" sz="2000" dirty="0" smtClean="0"/>
          </a:p>
          <a:p>
            <a:pPr>
              <a:defRPr/>
            </a:pPr>
            <a:endParaRPr lang="pt-BR" dirty="0" smtClean="0"/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381000" y="5751513"/>
            <a:ext cx="7924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>
                <a:solidFill>
                  <a:srgbClr val="1C5A61"/>
                </a:solidFill>
              </a:rPr>
              <a:t>OBS: </a:t>
            </a:r>
          </a:p>
          <a:p>
            <a:r>
              <a:rPr lang="en-US">
                <a:solidFill>
                  <a:srgbClr val="1C5A61"/>
                </a:solidFill>
              </a:rPr>
              <a:t>- o arquivo usado para teste deve conter os mesmos nomes de atributos e os mesmos tipos que o arquivo usado para gerar o modelo.</a:t>
            </a:r>
          </a:p>
          <a:p>
            <a:r>
              <a:rPr lang="en-US">
                <a:solidFill>
                  <a:srgbClr val="1C5A61"/>
                </a:solidFill>
              </a:rPr>
              <a:t>- Quando se carrega um arquivo CSV, o primeiro registro é usado para nomear os atributos.</a:t>
            </a:r>
            <a:endParaRPr lang="pt-BR">
              <a:solidFill>
                <a:srgbClr val="1C5A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8157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653</Words>
  <Application>Microsoft Office PowerPoint</Application>
  <PresentationFormat>Apresentação na tela (4:3)</PresentationFormat>
  <Paragraphs>63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Aula Prática Classificação</vt:lpstr>
      <vt:lpstr>EXERCÍCIO 1</vt:lpstr>
      <vt:lpstr>Outros classificadores no Weka</vt:lpstr>
      <vt:lpstr>Exercício 2</vt:lpstr>
      <vt:lpstr>EXERCÍCIO 3</vt:lpstr>
      <vt:lpstr>EXERCÍCIO 4</vt:lpstr>
      <vt:lpstr>Exercício 5</vt:lpstr>
      <vt:lpstr>Salvar e utilizar o modelo de classificação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Prática Classificação</dc:title>
  <dc:creator>Luis Otavio</dc:creator>
  <cp:lastModifiedBy>Luis Otavio</cp:lastModifiedBy>
  <cp:revision>2</cp:revision>
  <dcterms:created xsi:type="dcterms:W3CDTF">2012-09-25T18:16:55Z</dcterms:created>
  <dcterms:modified xsi:type="dcterms:W3CDTF">2012-09-25T18:19:01Z</dcterms:modified>
</cp:coreProperties>
</file>