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7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Clique para editar o formato do texto do títuloClick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alibri"/>
              </a:rPr>
              <a:t>03/12/12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0EF6B905-E473-4F82-96FB-19F8C9E64062}" type="slidenum">
              <a:rPr lang="pt-BR">
                <a:solidFill>
                  <a:srgbClr val="000000"/>
                </a:solidFill>
                <a:latin typeface="Calibri"/>
              </a:rPr>
              <a:pPr>
                <a:lnSpc>
                  <a:spcPct val="100000"/>
                </a:lnSpc>
              </a:pPr>
              <a:t>‹nº›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/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7.º Nível da estrutura de tópicos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Clique para editar o formato do texto do títuloClick to edit Master title style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7.º Nível da estrutura de tópicosClick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alibri"/>
              </a:rPr>
              <a:t>03/12/12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EBEAD42-69F1-4A2D-BD18-569781EA3996}" type="slidenum">
              <a:rPr lang="pt-BR">
                <a:solidFill>
                  <a:srgbClr val="000000"/>
                </a:solidFill>
                <a:latin typeface="Calibri"/>
              </a:rPr>
              <a:pPr>
                <a:lnSpc>
                  <a:spcPct val="100000"/>
                </a:lnSpc>
              </a:p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windowsphone.com/en-us/develop" TargetMode="External"/><Relationship Id="rId2" Type="http://schemas.openxmlformats.org/officeDocument/2006/relationships/hyperlink" Target="http://en.wikipedia.org/wiki/Windows_Phone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blogs.windows.com/windows_phone/b/wpdev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685800" y="1752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FFFFFF"/>
                </a:solidFill>
                <a:latin typeface="Calibri"/>
              </a:rPr>
              <a:t>Windows Phone </a:t>
            </a:r>
            <a:endParaRPr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Windows Phone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800" dirty="0" err="1" smtClean="0"/>
              <a:t>Vitor</a:t>
            </a:r>
            <a:r>
              <a:rPr lang="en-US" sz="2800" dirty="0" smtClean="0"/>
              <a:t> </a:t>
            </a:r>
            <a:r>
              <a:rPr lang="en-US" sz="2800" dirty="0" err="1" smtClean="0"/>
              <a:t>Avancini</a:t>
            </a:r>
            <a:endParaRPr lang="en-US" sz="2800" dirty="0" smtClean="0"/>
          </a:p>
          <a:p>
            <a:pPr algn="ctr"/>
            <a:r>
              <a:rPr lang="en-US" sz="2800" dirty="0" smtClean="0"/>
              <a:t>Pedro Henrique </a:t>
            </a:r>
            <a:r>
              <a:rPr lang="en-US" sz="2800" dirty="0" err="1" smtClean="0"/>
              <a:t>Mognon</a:t>
            </a:r>
            <a:endParaRPr lang="en-US" sz="2800" dirty="0" smtClean="0"/>
          </a:p>
          <a:p>
            <a:pPr algn="ctr"/>
            <a:r>
              <a:rPr lang="en-US" sz="2800" dirty="0" smtClean="0"/>
              <a:t>Douglas Kazumi</a:t>
            </a:r>
          </a:p>
          <a:p>
            <a:pPr algn="ctr"/>
            <a:r>
              <a:rPr lang="en-US" sz="2800" dirty="0" err="1" smtClean="0"/>
              <a:t>Germano</a:t>
            </a:r>
            <a:r>
              <a:rPr lang="en-US" sz="2800" dirty="0" smtClean="0"/>
              <a:t> Stefani</a:t>
            </a:r>
          </a:p>
          <a:p>
            <a:pPr algn="ctr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Windows 8 e Windows Phone 8</a:t>
            </a:r>
            <a:endParaRPr/>
          </a:p>
        </p:txBody>
      </p:sp>
      <p:sp>
        <p:nvSpPr>
          <p:cNvPr id="11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12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14800" y="1828800"/>
            <a:ext cx="4628880" cy="3962160"/>
          </a:xfrm>
          <a:prstGeom prst="rect">
            <a:avLst/>
          </a:prstGeom>
        </p:spPr>
      </p:pic>
      <p:pic>
        <p:nvPicPr>
          <p:cNvPr id="113" name="Picture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0880" y="1844640"/>
            <a:ext cx="3567960" cy="3930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Características:</a:t>
            </a:r>
            <a:endParaRPr/>
          </a:p>
        </p:txBody>
      </p:sp>
      <p:sp>
        <p:nvSpPr>
          <p:cNvPr id="11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Segurança: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Somente aplicativos licenciados podem ser disponiveis para download.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Aplicativos isolados em Sandboxes.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Aplicativos  rodam sobre supervisão de um gerenciador de execução.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Execução e dados de aplicativos são isolados de outros aplicativos.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Características</a:t>
            </a:r>
            <a:endParaRPr/>
          </a:p>
        </p:txBody>
      </p:sp>
      <p:sp>
        <p:nvSpPr>
          <p:cNvPr id="11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Performance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Uso de código nativo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Aplicativos já compilados nas nuvems.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Aplicativos XAML geram arquivo em formato binário.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Desenvolvimento</a:t>
            </a:r>
            <a:endParaRPr/>
          </a:p>
        </p:txBody>
      </p:sp>
      <p:sp>
        <p:nvSpPr>
          <p:cNvPr id="11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Modelos de Aplicativos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Modelo Direct3D: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Parte da API DirectX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Utilizado para renderizar graficos 3D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Uso de código nativo para melhora de perfomance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Utilizados principalmente para jogos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Modelo XAML: 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Linguagem declarativa para criação de interfaces.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Baseado em XML.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Utilizada para inicializar objetos e valores estruturais. 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Aplicativos de uso geral.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Desenvolvimento</a:t>
            </a:r>
            <a:endParaRPr/>
          </a:p>
        </p:txBody>
      </p:sp>
      <p:sp>
        <p:nvSpPr>
          <p:cNvPr id="12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Calibri"/>
              </a:rPr>
              <a:t>Aplicativos podem ser devenvolvidos em: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200">
                <a:solidFill>
                  <a:srgbClr val="000000"/>
                </a:solidFill>
                <a:latin typeface="Calibri"/>
              </a:rPr>
              <a:t> C++/CX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200">
                <a:solidFill>
                  <a:srgbClr val="000000"/>
                </a:solidFill>
                <a:latin typeface="Calibri"/>
              </a:rPr>
              <a:t>HTML/Javascript(Interface Metro)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200">
                <a:solidFill>
                  <a:srgbClr val="000000"/>
                </a:solidFill>
                <a:latin typeface="Calibri"/>
              </a:rPr>
              <a:t>XAML/C#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200">
                <a:solidFill>
                  <a:srgbClr val="000000"/>
                </a:solidFill>
                <a:latin typeface="Calibri"/>
              </a:rPr>
              <a:t>XAML/Visual Basic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200">
                <a:solidFill>
                  <a:srgbClr val="000000"/>
                </a:solidFill>
                <a:latin typeface="Calibri"/>
              </a:rPr>
              <a:t>Bibliotecas compartilhadas entre Windows 8 e Windows Phone 8.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Outras Características:</a:t>
            </a:r>
            <a:endParaRPr/>
          </a:p>
        </p:txBody>
      </p:sp>
      <p:sp>
        <p:nvSpPr>
          <p:cNvPr id="12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IPV6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Multitasking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Fontes:</a:t>
            </a:r>
            <a:endParaRPr/>
          </a:p>
        </p:txBody>
      </p:sp>
      <p:sp>
        <p:nvSpPr>
          <p:cNvPr id="12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u="sng">
                <a:solidFill>
                  <a:srgbClr val="0000FF"/>
                </a:solidFill>
                <a:latin typeface="Calibri"/>
                <a:hlinkClick r:id="rId2"/>
              </a:rPr>
              <a:t>http://en.wikipedia.org/wiki/Windows_Phone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u="sng">
                <a:solidFill>
                  <a:srgbClr val="0000FF"/>
                </a:solidFill>
                <a:latin typeface="Calibri"/>
                <a:hlinkClick r:id="rId3"/>
              </a:rPr>
              <a:t>http://dev.windowsphone.com/en-us/develop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u="sng">
                <a:solidFill>
                  <a:srgbClr val="0000FF"/>
                </a:solidFill>
                <a:latin typeface="Calibri"/>
                <a:hlinkClick r:id="rId4"/>
              </a:rPr>
              <a:t>http://blogs.windows.com/windows_phone/b/wpdev/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Histórico</a:t>
            </a:r>
            <a:endParaRPr/>
          </a:p>
        </p:txBody>
      </p:sp>
      <p:sp>
        <p:nvSpPr>
          <p:cNvPr id="7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Lançado em Fevereiro de 2010, contrariando a data inicial de 2009.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Windows Mobile 6.5 lançado como versão intermediária até o lançamento do Windows Phone.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Devido aos atrasos e ao avanço da concorrência, ocorreu a perda de muitos clientes.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Histórico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Problema: falta de suporte à aplicações do Windows Mobile.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Larry Lieberman, gerente geral de produtos Microsoft: 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      “Se tivéssemos mais tempo e recursos, 	poderíamos fazer algo em relação a 	compatibilidade à versões anteriores.”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latin typeface="Calibri" pitchFamily="34" charset="0"/>
                <a:cs typeface="Calibri" pitchFamily="34" charset="0"/>
              </a:rPr>
              <a:t>Requisitos mínimos</a:t>
            </a:r>
            <a:endParaRPr lang="en-US" sz="4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625066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pt-BR" sz="2000" dirty="0">
                <a:latin typeface="Calibri" pitchFamily="34" charset="0"/>
                <a:cs typeface="Calibri" pitchFamily="34" charset="0"/>
              </a:rPr>
              <a:t>Processador </a:t>
            </a:r>
            <a:r>
              <a:rPr lang="pt-BR" sz="2000" dirty="0" err="1">
                <a:latin typeface="Calibri" pitchFamily="34" charset="0"/>
                <a:cs typeface="Calibri" pitchFamily="34" charset="0"/>
              </a:rPr>
              <a:t>Qualcomm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000" dirty="0" err="1">
                <a:latin typeface="Calibri" pitchFamily="34" charset="0"/>
                <a:cs typeface="Calibri" pitchFamily="34" charset="0"/>
              </a:rPr>
              <a:t>Snapdragon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 S4 </a:t>
            </a:r>
            <a:r>
              <a:rPr lang="pt-BR" sz="2000" dirty="0" err="1">
                <a:latin typeface="Calibri" pitchFamily="34" charset="0"/>
                <a:cs typeface="Calibri" pitchFamily="34" charset="0"/>
              </a:rPr>
              <a:t>Dual-Core</a:t>
            </a:r>
            <a:endParaRPr lang="pt-BR" sz="20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000" dirty="0">
                <a:latin typeface="Calibri" pitchFamily="34" charset="0"/>
                <a:cs typeface="Calibri" pitchFamily="34" charset="0"/>
              </a:rPr>
              <a:t>512Mb de </a:t>
            </a:r>
            <a:r>
              <a:rPr lang="pt-BR" sz="2000" dirty="0" smtClean="0">
                <a:latin typeface="Calibri" pitchFamily="34" charset="0"/>
                <a:cs typeface="Calibri" pitchFamily="34" charset="0"/>
              </a:rPr>
              <a:t>RAM/WGVA 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e </a:t>
            </a:r>
            <a:r>
              <a:rPr lang="pt-BR" sz="2000" dirty="0" smtClean="0">
                <a:latin typeface="Calibri" pitchFamily="34" charset="0"/>
                <a:cs typeface="Calibri" pitchFamily="34" charset="0"/>
              </a:rPr>
              <a:t>1Gb/WXGA 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(HD)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>
                <a:latin typeface="Calibri" pitchFamily="34" charset="0"/>
                <a:cs typeface="Calibri" pitchFamily="34" charset="0"/>
              </a:rPr>
              <a:t>4Gb de memória interna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>
                <a:latin typeface="Calibri" pitchFamily="34" charset="0"/>
                <a:cs typeface="Calibri" pitchFamily="34" charset="0"/>
              </a:rPr>
              <a:t>GPS e A-GNSS; GLONASS (opcional)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>
                <a:latin typeface="Calibri" pitchFamily="34" charset="0"/>
                <a:cs typeface="Calibri" pitchFamily="34" charset="0"/>
              </a:rPr>
              <a:t>Entrada </a:t>
            </a:r>
            <a:r>
              <a:rPr lang="pt-BR" sz="2000" dirty="0" err="1">
                <a:latin typeface="Calibri" pitchFamily="34" charset="0"/>
                <a:cs typeface="Calibri" pitchFamily="34" charset="0"/>
              </a:rPr>
              <a:t>Micros-SD</a:t>
            </a:r>
            <a:endParaRPr lang="pt-BR" sz="20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000" dirty="0">
                <a:latin typeface="Calibri" pitchFamily="34" charset="0"/>
                <a:cs typeface="Calibri" pitchFamily="34" charset="0"/>
              </a:rPr>
              <a:t>Entrada para fones de ouvido de 3.5mm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>
                <a:latin typeface="Calibri" pitchFamily="34" charset="0"/>
                <a:cs typeface="Calibri" pitchFamily="34" charset="0"/>
              </a:rPr>
              <a:t>Câmera traseira com </a:t>
            </a:r>
            <a:r>
              <a:rPr lang="pt-BR" sz="2000" dirty="0" err="1">
                <a:latin typeface="Calibri" pitchFamily="34" charset="0"/>
                <a:cs typeface="Calibri" pitchFamily="34" charset="0"/>
              </a:rPr>
              <a:t>led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 flash ou </a:t>
            </a:r>
            <a:r>
              <a:rPr lang="pt-BR" sz="2000" dirty="0" err="1" smtClean="0">
                <a:latin typeface="Calibri" pitchFamily="34" charset="0"/>
                <a:cs typeface="Calibri" pitchFamily="34" charset="0"/>
              </a:rPr>
              <a:t>Xenon</a:t>
            </a:r>
            <a:endParaRPr lang="pt-BR" sz="20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000" dirty="0" smtClean="0">
                <a:latin typeface="Calibri" pitchFamily="34" charset="0"/>
                <a:cs typeface="Calibri" pitchFamily="34" charset="0"/>
              </a:rPr>
              <a:t>Câmera 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frontal </a:t>
            </a:r>
            <a:r>
              <a:rPr lang="pt-BR" sz="2000" dirty="0" smtClean="0">
                <a:latin typeface="Calibri" pitchFamily="34" charset="0"/>
                <a:cs typeface="Calibri" pitchFamily="34" charset="0"/>
              </a:rPr>
              <a:t>opcional, 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VGA ou melhor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>
                <a:latin typeface="Calibri" pitchFamily="34" charset="0"/>
                <a:cs typeface="Calibri" pitchFamily="34" charset="0"/>
              </a:rPr>
              <a:t>Sensores de proximidade, luminosidade e </a:t>
            </a:r>
            <a:r>
              <a:rPr lang="pt-BR" sz="2000" dirty="0" smtClean="0">
                <a:latin typeface="Calibri" pitchFamily="34" charset="0"/>
                <a:cs typeface="Calibri" pitchFamily="34" charset="0"/>
              </a:rPr>
              <a:t>acelerômetro</a:t>
            </a:r>
            <a:endParaRPr lang="pt-BR" sz="20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000" dirty="0" err="1">
                <a:latin typeface="Calibri" pitchFamily="34" charset="0"/>
                <a:cs typeface="Calibri" pitchFamily="34" charset="0"/>
              </a:rPr>
              <a:t>Wi-Fi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 802.11b/g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>
                <a:latin typeface="Calibri" pitchFamily="34" charset="0"/>
                <a:cs typeface="Calibri" pitchFamily="34" charset="0"/>
              </a:rPr>
              <a:t>O Bluetooth é opcional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 smtClean="0">
                <a:latin typeface="Calibri" pitchFamily="34" charset="0"/>
                <a:cs typeface="Calibri" pitchFamily="34" charset="0"/>
              </a:rPr>
              <a:t>Suportar </a:t>
            </a:r>
            <a:r>
              <a:rPr lang="pt-BR" sz="2000" dirty="0" err="1">
                <a:latin typeface="Calibri" pitchFamily="34" charset="0"/>
                <a:cs typeface="Calibri" pitchFamily="34" charset="0"/>
              </a:rPr>
              <a:t>DirectX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000" dirty="0" err="1" smtClean="0">
                <a:latin typeface="Calibri" pitchFamily="34" charset="0"/>
                <a:cs typeface="Calibri" pitchFamily="34" charset="0"/>
              </a:rPr>
              <a:t>Graphics</a:t>
            </a:r>
            <a:endParaRPr lang="pt-BR" sz="20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000" dirty="0" smtClean="0">
                <a:latin typeface="Calibri" pitchFamily="34" charset="0"/>
                <a:cs typeface="Calibri" pitchFamily="34" charset="0"/>
              </a:rPr>
              <a:t>Aceleração 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de hardware para Direct3D usando GPU programável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 smtClean="0">
                <a:latin typeface="Calibri" pitchFamily="34" charset="0"/>
                <a:cs typeface="Calibri" pitchFamily="34" charset="0"/>
              </a:rPr>
              <a:t>Tela </a:t>
            </a:r>
            <a:r>
              <a:rPr lang="pt-BR" sz="2000" dirty="0" err="1">
                <a:latin typeface="Calibri" pitchFamily="34" charset="0"/>
                <a:cs typeface="Calibri" pitchFamily="34" charset="0"/>
              </a:rPr>
              <a:t>touch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 screen </a:t>
            </a:r>
            <a:r>
              <a:rPr lang="pt-BR" sz="2000" dirty="0" smtClean="0">
                <a:latin typeface="Calibri" pitchFamily="34" charset="0"/>
                <a:cs typeface="Calibri" pitchFamily="34" charset="0"/>
              </a:rPr>
              <a:t>capacitiva de quatro pontos</a:t>
            </a:r>
            <a:endParaRPr lang="pt-BR" sz="2000" dirty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95360" y="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Arquitetura 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2" name="CustomShape 3"/>
          <p:cNvSpPr/>
          <p:nvPr/>
        </p:nvSpPr>
        <p:spPr>
          <a:xfrm>
            <a:off x="0" y="5779800"/>
            <a:ext cx="9143640" cy="10778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83" name="CustomShape 4"/>
          <p:cNvSpPr/>
          <p:nvPr/>
        </p:nvSpPr>
        <p:spPr>
          <a:xfrm>
            <a:off x="468360" y="937080"/>
            <a:ext cx="8206560" cy="5728680"/>
          </a:xfrm>
          <a:prstGeom prst="rect">
            <a:avLst/>
          </a:prstGeom>
          <a:solidFill>
            <a:srgbClr val="C9C2A7"/>
          </a:solidFill>
        </p:spPr>
      </p:sp>
      <p:sp>
        <p:nvSpPr>
          <p:cNvPr id="84" name="CustomShape 5"/>
          <p:cNvSpPr/>
          <p:nvPr/>
        </p:nvSpPr>
        <p:spPr>
          <a:xfrm>
            <a:off x="647640" y="4794840"/>
            <a:ext cx="7848360" cy="1158840"/>
          </a:xfrm>
          <a:prstGeom prst="rect">
            <a:avLst/>
          </a:prstGeom>
          <a:solidFill>
            <a:srgbClr val="254061"/>
          </a:solidFill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2000">
                <a:solidFill>
                  <a:srgbClr val="FFFFFF"/>
                </a:solidFill>
                <a:latin typeface="Calibri"/>
              </a:rPr>
              <a:t>Kernel</a:t>
            </a:r>
            <a:endParaRPr/>
          </a:p>
        </p:txBody>
      </p:sp>
      <p:sp>
        <p:nvSpPr>
          <p:cNvPr id="85" name="CustomShape 6"/>
          <p:cNvSpPr/>
          <p:nvPr/>
        </p:nvSpPr>
        <p:spPr>
          <a:xfrm>
            <a:off x="2552760" y="5001120"/>
            <a:ext cx="5943240" cy="952560"/>
          </a:xfrm>
          <a:prstGeom prst="rect">
            <a:avLst/>
          </a:prstGeom>
          <a:solidFill>
            <a:srgbClr val="77933C"/>
          </a:solidFill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>
                <a:solidFill>
                  <a:srgbClr val="FFFFFF"/>
                </a:solidFill>
                <a:latin typeface="Calibri"/>
              </a:rPr>
              <a:t>Hardware BSP</a:t>
            </a:r>
            <a:endParaRPr/>
          </a:p>
        </p:txBody>
      </p:sp>
      <p:sp>
        <p:nvSpPr>
          <p:cNvPr id="86" name="CustomShape 7"/>
          <p:cNvSpPr/>
          <p:nvPr/>
        </p:nvSpPr>
        <p:spPr>
          <a:xfrm>
            <a:off x="647640" y="2982240"/>
            <a:ext cx="2590560" cy="1752120"/>
          </a:xfrm>
          <a:prstGeom prst="rect">
            <a:avLst/>
          </a:prstGeom>
          <a:solidFill>
            <a:srgbClr val="35537F"/>
          </a:solidFill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2000">
                <a:solidFill>
                  <a:srgbClr val="FFFFFF"/>
                </a:solidFill>
                <a:latin typeface="Calibri"/>
              </a:rPr>
              <a:t>App Model</a:t>
            </a:r>
            <a:endParaRPr/>
          </a:p>
        </p:txBody>
      </p:sp>
      <p:sp>
        <p:nvSpPr>
          <p:cNvPr id="87" name="CustomShape 8"/>
          <p:cNvSpPr/>
          <p:nvPr/>
        </p:nvSpPr>
        <p:spPr>
          <a:xfrm>
            <a:off x="3314880" y="2982240"/>
            <a:ext cx="2514240" cy="1752120"/>
          </a:xfrm>
          <a:prstGeom prst="rect">
            <a:avLst/>
          </a:prstGeom>
          <a:solidFill>
            <a:srgbClr val="35537F"/>
          </a:solidFill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2000">
                <a:solidFill>
                  <a:srgbClr val="FFFFFF"/>
                </a:solidFill>
                <a:latin typeface="Calibri"/>
              </a:rPr>
              <a:t>UI Model</a:t>
            </a:r>
            <a:endParaRPr/>
          </a:p>
        </p:txBody>
      </p:sp>
      <p:sp>
        <p:nvSpPr>
          <p:cNvPr id="88" name="CustomShape 9"/>
          <p:cNvSpPr/>
          <p:nvPr/>
        </p:nvSpPr>
        <p:spPr>
          <a:xfrm>
            <a:off x="5905440" y="2982240"/>
            <a:ext cx="2590560" cy="1752120"/>
          </a:xfrm>
          <a:prstGeom prst="rect">
            <a:avLst/>
          </a:prstGeom>
          <a:solidFill>
            <a:srgbClr val="35537F"/>
          </a:solidFill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2000">
                <a:solidFill>
                  <a:srgbClr val="FFFFFF"/>
                </a:solidFill>
                <a:latin typeface="Calibri"/>
              </a:rPr>
              <a:t>Cloud Integration</a:t>
            </a:r>
            <a:endParaRPr/>
          </a:p>
        </p:txBody>
      </p:sp>
      <p:sp>
        <p:nvSpPr>
          <p:cNvPr id="89" name="CustomShape 10"/>
          <p:cNvSpPr/>
          <p:nvPr/>
        </p:nvSpPr>
        <p:spPr>
          <a:xfrm>
            <a:off x="647640" y="1115640"/>
            <a:ext cx="7848360" cy="1789920"/>
          </a:xfrm>
          <a:prstGeom prst="rect">
            <a:avLst/>
          </a:prstGeom>
          <a:solidFill>
            <a:srgbClr val="4F81BD"/>
          </a:solidFill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2000">
                <a:solidFill>
                  <a:srgbClr val="FFFFFF"/>
                </a:solidFill>
                <a:latin typeface="Calibri"/>
              </a:rPr>
              <a:t>Applications</a:t>
            </a:r>
            <a:endParaRPr/>
          </a:p>
        </p:txBody>
      </p:sp>
      <p:sp>
        <p:nvSpPr>
          <p:cNvPr id="90" name="CustomShape 11"/>
          <p:cNvSpPr/>
          <p:nvPr/>
        </p:nvSpPr>
        <p:spPr>
          <a:xfrm>
            <a:off x="694080" y="3657600"/>
            <a:ext cx="1683720" cy="10638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App management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Licensing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Chamber isolation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Software updates</a:t>
            </a:r>
            <a:endParaRPr/>
          </a:p>
        </p:txBody>
      </p:sp>
      <p:sp>
        <p:nvSpPr>
          <p:cNvPr id="91" name="CustomShape 12"/>
          <p:cNvSpPr/>
          <p:nvPr/>
        </p:nvSpPr>
        <p:spPr>
          <a:xfrm>
            <a:off x="3362040" y="3657600"/>
            <a:ext cx="1567800" cy="10638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Shell frame 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Session manager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Direct3D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Compositor</a:t>
            </a:r>
            <a:endParaRPr/>
          </a:p>
        </p:txBody>
      </p:sp>
      <p:sp>
        <p:nvSpPr>
          <p:cNvPr id="92" name="CustomShape 13"/>
          <p:cNvSpPr/>
          <p:nvPr/>
        </p:nvSpPr>
        <p:spPr>
          <a:xfrm>
            <a:off x="5950080" y="3411360"/>
            <a:ext cx="1651680" cy="13071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Xbox LIVE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Bing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Location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Push notifications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Windows Live ID</a:t>
            </a:r>
            <a:endParaRPr/>
          </a:p>
        </p:txBody>
      </p:sp>
      <p:sp>
        <p:nvSpPr>
          <p:cNvPr id="93" name="CustomShape 14"/>
          <p:cNvSpPr/>
          <p:nvPr/>
        </p:nvSpPr>
        <p:spPr>
          <a:xfrm>
            <a:off x="2552760" y="1115640"/>
            <a:ext cx="5943240" cy="646920"/>
          </a:xfrm>
          <a:prstGeom prst="rect">
            <a:avLst/>
          </a:prstGeom>
          <a:solidFill>
            <a:srgbClr val="C0504D"/>
          </a:solidFill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000">
                <a:solidFill>
                  <a:srgbClr val="FFFFFF"/>
                </a:solidFill>
                <a:latin typeface="Calibri"/>
              </a:rPr>
              <a:t>Your App UI and logic</a:t>
            </a:r>
            <a:endParaRPr/>
          </a:p>
        </p:txBody>
      </p:sp>
      <p:sp>
        <p:nvSpPr>
          <p:cNvPr id="94" name="CustomShape 15"/>
          <p:cNvSpPr/>
          <p:nvPr/>
        </p:nvSpPr>
        <p:spPr>
          <a:xfrm>
            <a:off x="3104640" y="5328360"/>
            <a:ext cx="4559760" cy="5770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1600">
                <a:solidFill>
                  <a:srgbClr val="FFFFFF"/>
                </a:solidFill>
                <a:latin typeface="Calibri"/>
              </a:rPr>
              <a:t>A-GPS	Accelerometer	Compass	Light	Proximity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FFFFFF"/>
                </a:solidFill>
                <a:latin typeface="Calibri"/>
              </a:rPr>
              <a:t>Media	Wi-Fi		Radio	Graphics</a:t>
            </a:r>
            <a:endParaRPr/>
          </a:p>
        </p:txBody>
      </p:sp>
      <p:sp>
        <p:nvSpPr>
          <p:cNvPr id="95" name="CustomShape 16"/>
          <p:cNvSpPr/>
          <p:nvPr/>
        </p:nvSpPr>
        <p:spPr>
          <a:xfrm>
            <a:off x="693720" y="5123160"/>
            <a:ext cx="1141200" cy="8204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Security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Networking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C6D9F1"/>
                </a:solidFill>
                <a:latin typeface="Calibri"/>
              </a:rPr>
              <a:t>Storage</a:t>
            </a:r>
            <a:endParaRPr/>
          </a:p>
        </p:txBody>
      </p:sp>
      <p:sp>
        <p:nvSpPr>
          <p:cNvPr id="96" name="CustomShape 17"/>
          <p:cNvSpPr/>
          <p:nvPr/>
        </p:nvSpPr>
        <p:spPr>
          <a:xfrm>
            <a:off x="2552760" y="1762920"/>
            <a:ext cx="5943240" cy="380520"/>
          </a:xfrm>
          <a:prstGeom prst="rect">
            <a:avLst/>
          </a:prstGeom>
          <a:ln w="9360">
            <a:solidFill>
              <a:srgbClr val="F2F2F2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000">
                <a:solidFill>
                  <a:srgbClr val="FFFFFF"/>
                </a:solidFill>
                <a:latin typeface="Calibri"/>
              </a:rPr>
              <a:t>Frameworks</a:t>
            </a:r>
            <a:endParaRPr/>
          </a:p>
        </p:txBody>
      </p:sp>
      <p:sp>
        <p:nvSpPr>
          <p:cNvPr id="97" name="CustomShape 18"/>
          <p:cNvSpPr/>
          <p:nvPr/>
        </p:nvSpPr>
        <p:spPr>
          <a:xfrm>
            <a:off x="2552760" y="2144160"/>
            <a:ext cx="2057040" cy="380520"/>
          </a:xfrm>
          <a:prstGeom prst="rect">
            <a:avLst/>
          </a:prstGeom>
          <a:ln w="9360">
            <a:solidFill>
              <a:srgbClr val="F2F2F2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000">
                <a:solidFill>
                  <a:srgbClr val="FFFFFF"/>
                </a:solidFill>
                <a:latin typeface="Calibri"/>
              </a:rPr>
              <a:t>Silverlight</a:t>
            </a:r>
            <a:endParaRPr/>
          </a:p>
        </p:txBody>
      </p:sp>
      <p:sp>
        <p:nvSpPr>
          <p:cNvPr id="98" name="CustomShape 19"/>
          <p:cNvSpPr/>
          <p:nvPr/>
        </p:nvSpPr>
        <p:spPr>
          <a:xfrm>
            <a:off x="4610160" y="2144160"/>
            <a:ext cx="1752120" cy="380520"/>
          </a:xfrm>
          <a:prstGeom prst="rect">
            <a:avLst/>
          </a:prstGeom>
          <a:ln w="9360">
            <a:solidFill>
              <a:srgbClr val="F2F2F2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000">
                <a:solidFill>
                  <a:srgbClr val="FFFFFF"/>
                </a:solidFill>
                <a:latin typeface="Calibri"/>
              </a:rPr>
              <a:t>XNA</a:t>
            </a:r>
            <a:endParaRPr/>
          </a:p>
        </p:txBody>
      </p:sp>
      <p:sp>
        <p:nvSpPr>
          <p:cNvPr id="99" name="CustomShape 20"/>
          <p:cNvSpPr/>
          <p:nvPr/>
        </p:nvSpPr>
        <p:spPr>
          <a:xfrm>
            <a:off x="6362640" y="2144160"/>
            <a:ext cx="2133360" cy="380520"/>
          </a:xfrm>
          <a:prstGeom prst="rect">
            <a:avLst/>
          </a:prstGeom>
          <a:ln w="9360">
            <a:solidFill>
              <a:srgbClr val="F2F2F2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000">
                <a:solidFill>
                  <a:srgbClr val="FFFFFF"/>
                </a:solidFill>
                <a:latin typeface="Calibri"/>
              </a:rPr>
              <a:t>HTML/JavaScript</a:t>
            </a:r>
            <a:endParaRPr/>
          </a:p>
        </p:txBody>
      </p:sp>
      <p:sp>
        <p:nvSpPr>
          <p:cNvPr id="100" name="CustomShape 21"/>
          <p:cNvSpPr/>
          <p:nvPr/>
        </p:nvSpPr>
        <p:spPr>
          <a:xfrm>
            <a:off x="2552760" y="2525040"/>
            <a:ext cx="5943240" cy="3805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000">
                <a:solidFill>
                  <a:srgbClr val="FFFFFF"/>
                </a:solidFill>
                <a:latin typeface="Calibri"/>
              </a:rPr>
              <a:t>CLR</a:t>
            </a:r>
            <a:endParaRPr/>
          </a:p>
        </p:txBody>
      </p:sp>
      <p:sp>
        <p:nvSpPr>
          <p:cNvPr id="101" name="CustomShape 22"/>
          <p:cNvSpPr/>
          <p:nvPr/>
        </p:nvSpPr>
        <p:spPr>
          <a:xfrm>
            <a:off x="647640" y="6030360"/>
            <a:ext cx="7848360" cy="456840"/>
          </a:xfrm>
          <a:prstGeom prst="rect">
            <a:avLst/>
          </a:prstGeom>
          <a:solidFill>
            <a:srgbClr val="595959"/>
          </a:solidFill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000">
                <a:solidFill>
                  <a:srgbClr val="FFFFFF"/>
                </a:solidFill>
                <a:latin typeface="Calibri"/>
              </a:rPr>
              <a:t>Hardware Foundation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 fill="freeze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500" fill="freeze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" dur="500" fill="freez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8" dur="500" fill="freeze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3" dur="500" fill="freeze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6" dur="500" fill="freeze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500" fill="freeze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4" dur="500" fill="freeze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9" dur="500" fill="freeze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500" fill="freeze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500" fill="freez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0" dur="500" fill="freeze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5" dur="500" fill="freeze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8" dur="500" fill="freeze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1" dur="500" fill="freeze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6" dur="500" fill="freeze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1" dur="500" fill="freez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4400" dirty="0" err="1" smtClean="0">
                <a:solidFill>
                  <a:srgbClr val="000000"/>
                </a:solidFill>
                <a:latin typeface="Calibri"/>
              </a:rPr>
              <a:t>Arquitetura</a:t>
            </a:r>
            <a:endParaRPr lang="en-US" sz="44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dirty="0" err="1">
                <a:solidFill>
                  <a:srgbClr val="000000"/>
                </a:solidFill>
                <a:latin typeface="Calibri"/>
              </a:rPr>
              <a:t>Camada</a:t>
            </a:r>
            <a:r>
              <a:rPr lang="en-US" sz="3200" dirty="0">
                <a:solidFill>
                  <a:srgbClr val="000000"/>
                </a:solidFill>
                <a:latin typeface="Calibri"/>
              </a:rPr>
              <a:t> de hardware (hardware foundation)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dirty="0" err="1">
                <a:solidFill>
                  <a:srgbClr val="000000"/>
                </a:solidFill>
                <a:latin typeface="Calibri"/>
              </a:rPr>
              <a:t>Camada</a:t>
            </a:r>
            <a:r>
              <a:rPr lang="en-US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</a:rPr>
              <a:t>Núcleo</a:t>
            </a:r>
            <a:r>
              <a:rPr lang="en-US" sz="3200" dirty="0">
                <a:solidFill>
                  <a:srgbClr val="000000"/>
                </a:solidFill>
                <a:latin typeface="Calibri"/>
              </a:rPr>
              <a:t> (kernel)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Windows Phone 7 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usava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 kernel Windows CE 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Windows Phone 8 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utiliza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mesmo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 kernel do Windows 8 (Windows NT)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30492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Arquitetura</a:t>
            </a:r>
            <a:endParaRPr/>
          </a:p>
        </p:txBody>
      </p:sp>
      <p:sp>
        <p:nvSpPr>
          <p:cNvPr id="105" name="TextShape 2"/>
          <p:cNvSpPr txBox="1"/>
          <p:nvPr/>
        </p:nvSpPr>
        <p:spPr>
          <a:xfrm>
            <a:off x="457200" y="1600200"/>
            <a:ext cx="8229240" cy="4723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Camada modelo da aplicação (App Model)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Responsavel pela execução de aplicativos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Camada modelo de interface(UI Model)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Responsavel pela renderização dos aplicativos na tela do celular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Camada cloud (Cloud Integration)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Responsavel pela execução  de aplicativos em nuvems.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Arquitetura</a:t>
            </a:r>
            <a:endParaRPr/>
          </a:p>
        </p:txBody>
      </p:sp>
      <p:sp>
        <p:nvSpPr>
          <p:cNvPr id="10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Camada de Aplicações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Camada que contem os aplicativos em si.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Frameworks e Bibliotecas.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Características:</a:t>
            </a:r>
            <a:endParaRPr/>
          </a:p>
        </p:txBody>
      </p:sp>
      <p:sp>
        <p:nvSpPr>
          <p:cNvPr id="10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Núcleo compartilhado: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	- Possue mesmo nucleo que Windows 8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	-Aplicativos podem ser desenvolvidos para celular e desktop.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479</Words>
  <Application>Microsoft Office PowerPoint</Application>
  <PresentationFormat>Apresentação na tela (4:3)</PresentationFormat>
  <Paragraphs>131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18" baseType="lpstr">
      <vt:lpstr>Office Theme</vt:lpstr>
      <vt:lpstr>Office Theme</vt:lpstr>
      <vt:lpstr>Slide 1</vt:lpstr>
      <vt:lpstr>Slide 2</vt:lpstr>
      <vt:lpstr>Slide 3</vt:lpstr>
      <vt:lpstr>Requisitos mínimos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Kazumi</dc:creator>
  <cp:lastModifiedBy>Kazumi</cp:lastModifiedBy>
  <cp:revision>12</cp:revision>
  <dcterms:modified xsi:type="dcterms:W3CDTF">2012-12-13T21:31:58Z</dcterms:modified>
</cp:coreProperties>
</file>