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6" r:id="rId4"/>
    <p:sldId id="268" r:id="rId5"/>
    <p:sldId id="258" r:id="rId6"/>
    <p:sldId id="265" r:id="rId7"/>
    <p:sldId id="259" r:id="rId8"/>
    <p:sldId id="260" r:id="rId9"/>
    <p:sldId id="261" r:id="rId10"/>
    <p:sldId id="262" r:id="rId11"/>
    <p:sldId id="272" r:id="rId12"/>
    <p:sldId id="263" r:id="rId13"/>
    <p:sldId id="271" r:id="rId14"/>
    <p:sldId id="270" r:id="rId15"/>
    <p:sldId id="267" r:id="rId16"/>
    <p:sldId id="269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30871"/>
    <a:srgbClr val="02440A"/>
    <a:srgbClr val="02380C"/>
    <a:srgbClr val="99FF33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5735" autoAdjust="0"/>
  </p:normalViewPr>
  <p:slideViewPr>
    <p:cSldViewPr>
      <p:cViewPr varScale="1">
        <p:scale>
          <a:sx n="39" d="100"/>
          <a:sy n="39" d="100"/>
        </p:scale>
        <p:origin x="-22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B968E-43ED-47B5-B8BB-B976B4E47A6B}" type="datetimeFigureOut">
              <a:rPr lang="pt-BR" smtClean="0"/>
              <a:pPr/>
              <a:t>03/12/2012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E06F9-CC14-44BD-9AD1-8481CDF604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88613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Mais pra falar sobre as características</a:t>
            </a:r>
            <a:r>
              <a:rPr lang="pt-BR" baseline="0" dirty="0" smtClean="0"/>
              <a:t> gerais do </a:t>
            </a:r>
            <a:r>
              <a:rPr lang="pt-BR" baseline="0" dirty="0" err="1" smtClean="0"/>
              <a:t>Android</a:t>
            </a:r>
            <a:r>
              <a:rPr lang="pt-BR" baseline="0" dirty="0" smtClean="0"/>
              <a:t>.. Como “todo mundo já sabe o que é” o </a:t>
            </a:r>
            <a:r>
              <a:rPr lang="pt-BR" baseline="0" dirty="0" err="1" smtClean="0"/>
              <a:t>Android</a:t>
            </a:r>
            <a:r>
              <a:rPr lang="pt-BR" baseline="0" dirty="0" smtClean="0"/>
              <a:t>, a gente diz que é uma plataforma pra dispositivos móveis com suas facilidades: além de ser open-</a:t>
            </a:r>
            <a:r>
              <a:rPr lang="pt-BR" baseline="0" dirty="0" err="1" smtClean="0"/>
              <a:t>source</a:t>
            </a:r>
            <a:r>
              <a:rPr lang="pt-BR" baseline="0" dirty="0" smtClean="0"/>
              <a:t> e </a:t>
            </a:r>
            <a:r>
              <a:rPr lang="pt-BR" baseline="0" dirty="0" err="1" smtClean="0"/>
              <a:t>free</a:t>
            </a:r>
            <a:r>
              <a:rPr lang="pt-BR" baseline="0" dirty="0" smtClean="0"/>
              <a:t>, é baseada no Java, então pros programadores fica mais fácil desenvolver. </a:t>
            </a:r>
          </a:p>
          <a:p>
            <a:r>
              <a:rPr lang="pt-BR" baseline="0" dirty="0" smtClean="0"/>
              <a:t>*Aí nessa introdução sobre o </a:t>
            </a:r>
            <a:r>
              <a:rPr lang="pt-BR" baseline="0" dirty="0" err="1" smtClean="0"/>
              <a:t>Android</a:t>
            </a:r>
            <a:r>
              <a:rPr lang="pt-BR" baseline="0" dirty="0" smtClean="0"/>
              <a:t> se alguém quiser falar mais alguma coisa pra dar uma incrementada, pode ser...</a:t>
            </a:r>
          </a:p>
          <a:p>
            <a:r>
              <a:rPr lang="pt-BR" baseline="0" dirty="0" smtClean="0"/>
              <a:t>O </a:t>
            </a:r>
            <a:r>
              <a:rPr lang="pt-BR" baseline="0" dirty="0" err="1" smtClean="0"/>
              <a:t>Android</a:t>
            </a:r>
            <a:r>
              <a:rPr lang="pt-BR" baseline="0" dirty="0" smtClean="0"/>
              <a:t> SDK possui ferramentas e bibliotecas para o desenvolvimento das aplicações com o uso da linguagem Java.</a:t>
            </a:r>
          </a:p>
          <a:p>
            <a:r>
              <a:rPr lang="pt-BR" baseline="0" dirty="0" smtClean="0"/>
              <a:t>O </a:t>
            </a:r>
            <a:r>
              <a:rPr lang="pt-BR" baseline="0" dirty="0" err="1" smtClean="0"/>
              <a:t>Android</a:t>
            </a:r>
            <a:r>
              <a:rPr lang="pt-BR" baseline="0" dirty="0" smtClean="0"/>
              <a:t> possui uma máquina virtual otimizada para os recursos de dispositivos móveis, que é o </a:t>
            </a:r>
            <a:r>
              <a:rPr lang="pt-BR" baseline="0" dirty="0" err="1" smtClean="0"/>
              <a:t>Dalvik</a:t>
            </a:r>
            <a:r>
              <a:rPr lang="pt-BR" baseline="0" dirty="0" smtClean="0"/>
              <a:t>.</a:t>
            </a:r>
          </a:p>
          <a:p>
            <a:r>
              <a:rPr lang="pt-BR" baseline="0" dirty="0" smtClean="0"/>
              <a:t>O ambiente de desenvolvimento pro </a:t>
            </a:r>
            <a:r>
              <a:rPr lang="pt-BR" baseline="0" dirty="0" err="1" smtClean="0"/>
              <a:t>Android</a:t>
            </a:r>
            <a:r>
              <a:rPr lang="pt-BR" baseline="0" dirty="0" smtClean="0"/>
              <a:t> é muito amplo, oferecendo ferramentas pra debug, emuladores, </a:t>
            </a:r>
            <a:r>
              <a:rPr lang="pt-BR" baseline="0" dirty="0" err="1" smtClean="0"/>
              <a:t>plugins</a:t>
            </a:r>
            <a:r>
              <a:rPr lang="pt-BR" baseline="0" dirty="0" smtClean="0"/>
              <a:t> no Eclipse pra desenvolver...</a:t>
            </a:r>
          </a:p>
          <a:p>
            <a:r>
              <a:rPr lang="pt-BR" baseline="0" dirty="0" smtClean="0"/>
              <a:t>A arquitetura de aplicação foi desenhada pra simplificar o reuso e a substituição de componentes.</a:t>
            </a:r>
          </a:p>
          <a:p>
            <a:r>
              <a:rPr lang="pt-BR" baseline="0" dirty="0" smtClean="0"/>
              <a:t>*Aí vai mostrar o desenho da arquitetura o </a:t>
            </a:r>
            <a:r>
              <a:rPr lang="pt-BR" baseline="0" dirty="0" err="1" smtClean="0"/>
              <a:t>Android</a:t>
            </a:r>
            <a:r>
              <a:rPr lang="pt-BR" baseline="0" dirty="0" smtClean="0"/>
              <a:t>, onde alguém pode explicar cada seção (não precisa detalhar muito né?).</a:t>
            </a:r>
          </a:p>
          <a:p>
            <a:r>
              <a:rPr lang="pt-BR" baseline="0" dirty="0" smtClean="0"/>
              <a:t>*Aplicações escritas em Java, Framework de aplicação (onde os desenvolvedores têm acesso às mesmas </a:t>
            </a:r>
            <a:r>
              <a:rPr lang="pt-BR" baseline="0" dirty="0" err="1" smtClean="0"/>
              <a:t>APIs</a:t>
            </a:r>
            <a:r>
              <a:rPr lang="pt-BR" baseline="0" dirty="0" smtClean="0"/>
              <a:t> usadas no núcleo de aplicação), Bibliotecas escritas em C/C++ usadas por vários componentes, </a:t>
            </a:r>
            <a:r>
              <a:rPr lang="pt-BR" baseline="0" dirty="0" err="1" smtClean="0"/>
              <a:t>Android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Runtime</a:t>
            </a:r>
            <a:endParaRPr lang="pt-BR" baseline="0" dirty="0" smtClean="0"/>
          </a:p>
          <a:p>
            <a:endParaRPr lang="pt-BR" u="sng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06F9-CC14-44BD-9AD1-8481CDF604F1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34812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06F9-CC14-44BD-9AD1-8481CDF604F1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34812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Aplicações escritas em Java são compiladas em 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bytecodes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Dalvik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executadas usando a Máquina virtual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Dalvik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que é uma máquina virtual especializada desenvolvida para uso em dispositivos móveis, o que permite que programas sejam distribuídos em formato binário (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bytecode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e possam ser executados em qualquer dispositivo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Android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independentemente do processador utilizado. Apesar das aplicações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Android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serem escritas na linguagem Java, ela não é uma máquina virtual Java, já que não executa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bytecode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JVM.</a:t>
            </a:r>
            <a:endParaRPr lang="pt-BR" u="sng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06F9-CC14-44BD-9AD1-8481CDF604F1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34812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Aplicações escritas em Java são compiladas em 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bytecodes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Dalvik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executadas usando a Máquina virtual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Dalvik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que é uma máquina virtual especializada desenvolvida para uso em dispositivos móveis, o que permite que programas sejam distribuídos em formato binário (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bytecode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e possam ser executados em qualquer dispositivo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Android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independentemente do processador utilizado. Apesar das aplicações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Android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serem escritas na linguagem Java, ela não é uma máquina virtual Java, já que não executa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bytecode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JVM.</a:t>
            </a:r>
            <a:endParaRPr lang="pt-BR" u="sng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06F9-CC14-44BD-9AD1-8481CDF604F1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34812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Aplicações escritas em Java são compiladas em 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bytecodes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Dalvik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executadas usando a Máquina virtual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Dalvik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que é uma máquina virtual especializada desenvolvida para uso em dispositivos móveis, o que permite que programas sejam distribuídos em formato binário (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bytecode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e possam ser executados em qualquer dispositivo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Android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independentemente do processador utilizado. Apesar das aplicações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Android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serem escritas na linguagem Java, ela não é uma máquina virtual Java, já que não executa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bytecode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JVM.</a:t>
            </a:r>
          </a:p>
          <a:p>
            <a:endParaRPr lang="pt-BR" sz="1200" b="0" i="0" u="sng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DIFERENÇAS ENTRE DVM E JVM:</a:t>
            </a:r>
          </a:p>
          <a:p>
            <a:pPr>
              <a:buFontTx/>
              <a:buChar char="-"/>
            </a:pPr>
            <a:r>
              <a:rPr lang="pt-BR" sz="1200" b="0" i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DVM é mais eficiente</a:t>
            </a:r>
          </a:p>
          <a:p>
            <a:pPr>
              <a:buFontTx/>
              <a:buChar char="-"/>
            </a:pPr>
            <a:endParaRPr lang="pt-BR" u="none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06F9-CC14-44BD-9AD1-8481CDF604F1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34812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06F9-CC14-44BD-9AD1-8481CDF604F1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34812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u="sng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06F9-CC14-44BD-9AD1-8481CDF604F1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34812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u="none" baseline="0" dirty="0" smtClean="0"/>
              <a:t>Comentar que as versões de letra A e B seriam Apple Pie e </a:t>
            </a:r>
            <a:r>
              <a:rPr lang="en-US" sz="1200" b="0" i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Banana Bread.</a:t>
            </a:r>
            <a:endParaRPr lang="pt-BR" u="none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06F9-CC14-44BD-9AD1-8481CDF604F1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34812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06F9-CC14-44BD-9AD1-8481CDF604F1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34812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06F9-CC14-44BD-9AD1-8481CDF604F1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34812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maquina</a:t>
            </a:r>
            <a:r>
              <a:rPr lang="en-US" dirty="0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 virtual do android, tem </a:t>
            </a:r>
            <a:r>
              <a:rPr lang="en-US" dirty="0" err="1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particularidades</a:t>
            </a:r>
            <a:r>
              <a:rPr lang="en-US" dirty="0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dirty="0" err="1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primeiro</a:t>
            </a:r>
            <a:r>
              <a:rPr lang="en-US" dirty="0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 é </a:t>
            </a:r>
            <a:r>
              <a:rPr lang="en-US" dirty="0" err="1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compilada</a:t>
            </a:r>
            <a:r>
              <a:rPr lang="en-US" dirty="0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 </a:t>
            </a:r>
            <a:r>
              <a:rPr lang="en-US" dirty="0" err="1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para</a:t>
            </a:r>
            <a:r>
              <a:rPr lang="en-US" dirty="0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 JVM </a:t>
            </a:r>
            <a:r>
              <a:rPr lang="en-US" dirty="0" err="1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depois</a:t>
            </a:r>
            <a:r>
              <a:rPr lang="en-US" dirty="0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 a </a:t>
            </a:r>
            <a:r>
              <a:rPr lang="en-US" dirty="0" err="1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maquina</a:t>
            </a:r>
            <a:r>
              <a:rPr lang="en-US" dirty="0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 virtual re-</a:t>
            </a:r>
            <a:r>
              <a:rPr lang="en-US" dirty="0" err="1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compila</a:t>
            </a:r>
            <a:r>
              <a:rPr lang="en-US" dirty="0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 </a:t>
            </a:r>
            <a:r>
              <a:rPr lang="en-US" dirty="0" err="1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para</a:t>
            </a:r>
            <a:r>
              <a:rPr lang="en-US" dirty="0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 </a:t>
            </a:r>
            <a:r>
              <a:rPr lang="en-US" dirty="0" err="1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ela</a:t>
            </a:r>
            <a:r>
              <a:rPr lang="en-US" dirty="0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 de forma a </a:t>
            </a:r>
            <a:r>
              <a:rPr lang="en-US" dirty="0" err="1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maximizar</a:t>
            </a:r>
            <a:r>
              <a:rPr lang="en-US" dirty="0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 </a:t>
            </a:r>
            <a:r>
              <a:rPr lang="en-US" dirty="0" err="1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cada</a:t>
            </a:r>
            <a:r>
              <a:rPr lang="en-US" dirty="0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 bit de </a:t>
            </a:r>
            <a:r>
              <a:rPr lang="en-US" dirty="0" err="1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memoria</a:t>
            </a:r>
            <a:r>
              <a:rPr lang="en-US" dirty="0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, </a:t>
            </a:r>
            <a:r>
              <a:rPr lang="en-US" dirty="0" err="1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já</a:t>
            </a:r>
            <a:r>
              <a:rPr lang="en-US" dirty="0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 </a:t>
            </a:r>
            <a:r>
              <a:rPr lang="en-US" dirty="0" err="1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que</a:t>
            </a:r>
            <a:r>
              <a:rPr lang="en-US" dirty="0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 </a:t>
            </a:r>
            <a:r>
              <a:rPr lang="en-US" dirty="0" err="1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os</a:t>
            </a:r>
            <a:r>
              <a:rPr lang="en-US" dirty="0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 </a:t>
            </a:r>
            <a:r>
              <a:rPr lang="en-US" dirty="0" err="1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dispositivos</a:t>
            </a:r>
            <a:r>
              <a:rPr lang="en-US" dirty="0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 com android </a:t>
            </a:r>
            <a:r>
              <a:rPr lang="en-US" dirty="0" err="1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normalmente</a:t>
            </a:r>
            <a:r>
              <a:rPr lang="en-US" dirty="0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 </a:t>
            </a:r>
            <a:r>
              <a:rPr lang="en-US" dirty="0" err="1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são</a:t>
            </a:r>
            <a:r>
              <a:rPr lang="en-US" dirty="0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 </a:t>
            </a:r>
            <a:r>
              <a:rPr lang="en-US" dirty="0" err="1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movel</a:t>
            </a:r>
            <a:r>
              <a:rPr lang="en-US" dirty="0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 e </a:t>
            </a:r>
            <a:r>
              <a:rPr lang="en-US" dirty="0" err="1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não</a:t>
            </a:r>
            <a:r>
              <a:rPr lang="en-US" dirty="0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 </a:t>
            </a:r>
            <a:r>
              <a:rPr lang="en-US" dirty="0" err="1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dispoem</a:t>
            </a:r>
            <a:r>
              <a:rPr lang="en-US" dirty="0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 de </a:t>
            </a:r>
            <a:r>
              <a:rPr lang="en-US" dirty="0" err="1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tanta</a:t>
            </a:r>
            <a:r>
              <a:rPr lang="en-US" dirty="0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 </a:t>
            </a:r>
            <a:r>
              <a:rPr lang="en-US" dirty="0" err="1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capacidade</a:t>
            </a:r>
            <a:r>
              <a:rPr lang="en-US" dirty="0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 de </a:t>
            </a:r>
            <a:r>
              <a:rPr lang="en-US" dirty="0" err="1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processamento</a:t>
            </a:r>
            <a:r>
              <a:rPr lang="en-US" dirty="0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 e </a:t>
            </a:r>
            <a:r>
              <a:rPr lang="en-US" dirty="0" err="1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memoria</a:t>
            </a:r>
            <a:r>
              <a:rPr lang="en-US" dirty="0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 </a:t>
            </a:r>
            <a:r>
              <a:rPr lang="en-US" dirty="0" err="1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quakndo</a:t>
            </a:r>
            <a:r>
              <a:rPr lang="en-US" dirty="0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 um </a:t>
            </a:r>
            <a:r>
              <a:rPr lang="en-US" dirty="0" err="1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dispositivo</a:t>
            </a:r>
            <a:r>
              <a:rPr lang="en-US" dirty="0" smtClean="0">
                <a:solidFill>
                  <a:srgbClr val="323332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 normal;</a:t>
            </a:r>
          </a:p>
          <a:p>
            <a:endParaRPr lang="pt-BR" baseline="0" dirty="0" smtClean="0"/>
          </a:p>
          <a:p>
            <a:pPr marL="889000" indent="-431800" algn="l">
              <a:buSzPct val="71000"/>
              <a:buFontTx/>
              <a:buBlip>
                <a:blip r:embed="rId3"/>
              </a:buBlip>
            </a:pPr>
            <a:r>
              <a:rPr lang="en-US" sz="1200" dirty="0" err="1" smtClean="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  <a:sym typeface="Roboto Regular" charset="0"/>
              </a:rPr>
              <a:t>Gerencia</a:t>
            </a:r>
            <a:r>
              <a:rPr lang="en-US" sz="1200" dirty="0" smtClean="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  <a:sym typeface="Roboto Regular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  <a:sym typeface="Roboto Regular" charset="0"/>
              </a:rPr>
              <a:t>memória</a:t>
            </a:r>
            <a:r>
              <a:rPr lang="en-US" sz="1200" dirty="0" smtClean="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  <a:sym typeface="Roboto Regular" charset="0"/>
              </a:rPr>
              <a:t>;</a:t>
            </a:r>
          </a:p>
          <a:p>
            <a:pPr marL="889000" indent="-431800" algn="l">
              <a:buSzPct val="71000"/>
              <a:buFontTx/>
              <a:buBlip>
                <a:blip r:embed="rId3"/>
              </a:buBlip>
            </a:pPr>
            <a:r>
              <a:rPr lang="en-US" sz="1200" dirty="0" smtClean="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  <a:sym typeface="Roboto Regular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  <a:sym typeface="Roboto Regular" charset="0"/>
              </a:rPr>
              <a:t>Uma</a:t>
            </a:r>
            <a:r>
              <a:rPr lang="en-US" sz="1200" dirty="0" smtClean="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  <a:sym typeface="Roboto Regular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  <a:sym typeface="Roboto Regular" charset="0"/>
              </a:rPr>
              <a:t>instância</a:t>
            </a:r>
            <a:r>
              <a:rPr lang="en-US" sz="1200" dirty="0" smtClean="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  <a:sym typeface="Roboto Regular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  <a:sym typeface="Roboto Regular" charset="0"/>
              </a:rPr>
              <a:t>para</a:t>
            </a:r>
            <a:r>
              <a:rPr lang="en-US" sz="1200" dirty="0" smtClean="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  <a:sym typeface="Roboto Regular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  <a:sym typeface="Roboto Regular" charset="0"/>
              </a:rPr>
              <a:t>cada</a:t>
            </a:r>
            <a:r>
              <a:rPr lang="en-US" sz="1200" dirty="0" smtClean="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  <a:sym typeface="Roboto Regular" charset="0"/>
              </a:rPr>
              <a:t> app</a:t>
            </a:r>
          </a:p>
          <a:p>
            <a:pPr marL="889000" indent="-431800" algn="l">
              <a:buSzPct val="71000"/>
              <a:buFontTx/>
              <a:buBlip>
                <a:blip r:embed="rId3"/>
              </a:buBlip>
            </a:pPr>
            <a:endParaRPr lang="en-US" sz="1200" baseline="0" dirty="0" smtClean="0">
              <a:solidFill>
                <a:schemeClr val="tx1"/>
              </a:solidFill>
              <a:latin typeface="Roboto Regular" charset="0"/>
              <a:sym typeface="Roboto Regular" charset="0"/>
            </a:endParaRPr>
          </a:p>
          <a:p>
            <a:pPr marL="889000" indent="-431800" algn="l">
              <a:buSzPct val="71000"/>
              <a:buFontTx/>
              <a:buBlip>
                <a:blip r:embed="rId3"/>
              </a:buBlip>
            </a:pPr>
            <a:r>
              <a:rPr lang="pt-BR" baseline="0" dirty="0" smtClean="0"/>
              <a:t>http://www.scribd.com/doc/53133105/How-the-Dalvik-Virtual-Machine-Works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06F9-CC14-44BD-9AD1-8481CDF604F1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34812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06F9-CC14-44BD-9AD1-8481CDF604F1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34812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06F9-CC14-44BD-9AD1-8481CDF604F1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34812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06F9-CC14-44BD-9AD1-8481CDF604F1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34812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C42C-FA7A-45BD-B16A-90E6D6650A2F}" type="datetimeFigureOut">
              <a:rPr lang="pt-BR" smtClean="0"/>
              <a:pPr/>
              <a:t>03/12/2012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C278-3165-4D88-ABD4-FCD55EE535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5965200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C42C-FA7A-45BD-B16A-90E6D6650A2F}" type="datetimeFigureOut">
              <a:rPr lang="pt-BR" smtClean="0"/>
              <a:pPr/>
              <a:t>03/12/2012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C278-3165-4D88-ABD4-FCD55EE535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0360748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C42C-FA7A-45BD-B16A-90E6D6650A2F}" type="datetimeFigureOut">
              <a:rPr lang="pt-BR" smtClean="0"/>
              <a:pPr/>
              <a:t>03/12/2012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C278-3165-4D88-ABD4-FCD55EE535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966918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C42C-FA7A-45BD-B16A-90E6D6650A2F}" type="datetimeFigureOut">
              <a:rPr lang="pt-BR" smtClean="0"/>
              <a:pPr/>
              <a:t>03/12/2012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C278-3165-4D88-ABD4-FCD55EE535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837876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C42C-FA7A-45BD-B16A-90E6D6650A2F}" type="datetimeFigureOut">
              <a:rPr lang="pt-BR" smtClean="0"/>
              <a:pPr/>
              <a:t>03/12/2012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C278-3165-4D88-ABD4-FCD55EE535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6735470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C42C-FA7A-45BD-B16A-90E6D6650A2F}" type="datetimeFigureOut">
              <a:rPr lang="pt-BR" smtClean="0"/>
              <a:pPr/>
              <a:t>03/12/2012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C278-3165-4D88-ABD4-FCD55EE535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406480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C42C-FA7A-45BD-B16A-90E6D6650A2F}" type="datetimeFigureOut">
              <a:rPr lang="pt-BR" smtClean="0"/>
              <a:pPr/>
              <a:t>03/12/2012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C278-3165-4D88-ABD4-FCD55EE535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6623575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C42C-FA7A-45BD-B16A-90E6D6650A2F}" type="datetimeFigureOut">
              <a:rPr lang="pt-BR" smtClean="0"/>
              <a:pPr/>
              <a:t>03/12/2012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C278-3165-4D88-ABD4-FCD55EE535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1893202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C42C-FA7A-45BD-B16A-90E6D6650A2F}" type="datetimeFigureOut">
              <a:rPr lang="pt-BR" smtClean="0"/>
              <a:pPr/>
              <a:t>03/12/2012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C278-3165-4D88-ABD4-FCD55EE535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3260049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C42C-FA7A-45BD-B16A-90E6D6650A2F}" type="datetimeFigureOut">
              <a:rPr lang="pt-BR" smtClean="0"/>
              <a:pPr/>
              <a:t>03/12/2012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C278-3165-4D88-ABD4-FCD55EE535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676620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C42C-FA7A-45BD-B16A-90E6D6650A2F}" type="datetimeFigureOut">
              <a:rPr lang="pt-BR" smtClean="0"/>
              <a:pPr/>
              <a:t>03/12/2012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C278-3165-4D88-ABD4-FCD55EE535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3113863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5C42C-FA7A-45BD-B16A-90E6D6650A2F}" type="datetimeFigureOut">
              <a:rPr lang="pt-BR" smtClean="0"/>
              <a:pPr/>
              <a:t>03/12/2012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0C278-3165-4D88-ABD4-FCD55EE535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2510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cnoblog.net/56850/google-android-versoes-nomes-sabore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anthosh0705.wordpress.com/2011/08/25/vms-and-dalvik-vm/" TargetMode="External"/><Relationship Id="rId5" Type="http://schemas.openxmlformats.org/officeDocument/2006/relationships/hyperlink" Target="http://pesquompile.wikidot.com/comparativo-android-x-ios-x-windows-phone" TargetMode="Externa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allpaperlinux.net/wp-content/uploads/2011/10/Android-Wallpaper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86" r="9141" b="3413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4653136"/>
            <a:ext cx="5220072" cy="2204864"/>
          </a:xfrm>
        </p:spPr>
        <p:txBody>
          <a:bodyPr>
            <a:normAutofit lnSpcReduction="10000"/>
          </a:bodyPr>
          <a:lstStyle/>
          <a:p>
            <a:pPr algn="l"/>
            <a:r>
              <a:rPr lang="pt-BR" dirty="0" smtClean="0"/>
              <a:t>Filipe </a:t>
            </a:r>
            <a:r>
              <a:rPr lang="pt-BR" dirty="0" err="1" smtClean="0"/>
              <a:t>Ghisi</a:t>
            </a:r>
            <a:endParaRPr lang="pt-BR" dirty="0" smtClean="0"/>
          </a:p>
          <a:p>
            <a:pPr algn="l"/>
            <a:r>
              <a:rPr lang="pt-BR" dirty="0" smtClean="0"/>
              <a:t>Morgana Leite</a:t>
            </a:r>
          </a:p>
          <a:p>
            <a:pPr algn="l"/>
            <a:r>
              <a:rPr lang="pt-BR" dirty="0" smtClean="0"/>
              <a:t>Thiago Campos</a:t>
            </a:r>
          </a:p>
          <a:p>
            <a:pPr algn="l"/>
            <a:r>
              <a:rPr lang="pt-BR" dirty="0" smtClean="0"/>
              <a:t>Matheus Porto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92528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wallpaperlinux.net/wp-content/uploads/2011/10/Android-Wallpaper002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65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86" r="9141" b="3413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rgbClr val="99FF33"/>
                </a:solidFill>
              </a:rPr>
              <a:t>Arquivo </a:t>
            </a:r>
            <a:r>
              <a:rPr lang="pt-BR" b="1" dirty="0" err="1" smtClean="0">
                <a:solidFill>
                  <a:srgbClr val="99FF33"/>
                </a:solidFill>
              </a:rPr>
              <a:t>Manifest</a:t>
            </a:r>
            <a:endParaRPr lang="pt-BR" b="1" dirty="0">
              <a:solidFill>
                <a:srgbClr val="99FF33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41168"/>
          </a:xfrm>
        </p:spPr>
        <p:txBody>
          <a:bodyPr>
            <a:normAutofit/>
          </a:bodyPr>
          <a:lstStyle/>
          <a:p>
            <a:pPr fontAlgn="base"/>
            <a:r>
              <a:rPr lang="pt-BR" sz="3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AndroidManifest.xml contém as principais informações do </a:t>
            </a:r>
            <a:r>
              <a:rPr lang="pt-BR" sz="3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aplicativo</a:t>
            </a:r>
          </a:p>
          <a:p>
            <a:pPr lvl="1" fontAlgn="base"/>
            <a:r>
              <a:rPr lang="pt-BR" sz="3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Permissões;</a:t>
            </a:r>
          </a:p>
          <a:p>
            <a:pPr lvl="1" fontAlgn="base"/>
            <a:r>
              <a:rPr lang="pt-BR" sz="3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Definições de hardware e software;</a:t>
            </a:r>
          </a:p>
          <a:p>
            <a:pPr lvl="1" fontAlgn="base"/>
            <a:r>
              <a:rPr lang="pt-BR" sz="3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Versão mínima do </a:t>
            </a:r>
            <a:r>
              <a:rPr lang="pt-BR" sz="3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Android</a:t>
            </a:r>
            <a:r>
              <a:rPr lang="pt-BR" sz="3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;</a:t>
            </a:r>
          </a:p>
          <a:p>
            <a:pPr lvl="1" fontAlgn="base"/>
            <a:r>
              <a:rPr lang="pt-BR" sz="3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Bibliotecas externas;</a:t>
            </a:r>
          </a:p>
          <a:p>
            <a:pPr lvl="1" fontAlgn="base"/>
            <a:r>
              <a:rPr lang="pt-BR" sz="3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Versão da </a:t>
            </a:r>
            <a:r>
              <a:rPr lang="pt-BR" sz="3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aplicão</a:t>
            </a:r>
            <a:r>
              <a:rPr lang="pt-BR" sz="3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</a:t>
            </a:r>
            <a:endParaRPr lang="pt-BR" sz="3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088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wallpaperlinux.net/wp-content/uploads/2011/10/Android-Wallpaper002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65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86" r="9141" b="3413"/>
          <a:stretch/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rgbClr val="99FF33"/>
                </a:solidFill>
              </a:rPr>
              <a:t>Arquivo </a:t>
            </a:r>
            <a:r>
              <a:rPr lang="pt-BR" b="1" dirty="0" err="1" smtClean="0">
                <a:solidFill>
                  <a:srgbClr val="99FF33"/>
                </a:solidFill>
              </a:rPr>
              <a:t>Manifest</a:t>
            </a:r>
            <a:endParaRPr lang="pt-BR" b="1" dirty="0">
              <a:solidFill>
                <a:srgbClr val="99FF33"/>
              </a:solidFill>
            </a:endParaRPr>
          </a:p>
        </p:txBody>
      </p:sp>
      <p:pic>
        <p:nvPicPr>
          <p:cNvPr id="6" name="Espaço Reservado para Conteúdo 5" descr="Sem Título-1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r="19373"/>
          <a:stretch>
            <a:fillRect/>
          </a:stretch>
        </p:blipFill>
        <p:spPr>
          <a:xfrm>
            <a:off x="323528" y="1844824"/>
            <a:ext cx="8424936" cy="3289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29088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wallpaperlinux.net/wp-content/uploads/2011/10/Android-Wallpaper002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65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86" r="9141" b="3413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>
                <a:solidFill>
                  <a:srgbClr val="99FF33"/>
                </a:solidFill>
              </a:rPr>
              <a:t>Android</a:t>
            </a:r>
            <a:r>
              <a:rPr lang="pt-BR" b="1" dirty="0" smtClean="0">
                <a:solidFill>
                  <a:srgbClr val="99FF33"/>
                </a:solidFill>
              </a:rPr>
              <a:t> e Java</a:t>
            </a:r>
            <a:endParaRPr lang="pt-BR" b="1" dirty="0">
              <a:solidFill>
                <a:srgbClr val="99FF33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1828800" lvl="4" indent="0">
              <a:buNone/>
            </a:pP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   </a:t>
            </a:r>
            <a:r>
              <a:rPr lang="pt-BR" sz="2500" b="1" dirty="0" smtClean="0">
                <a:solidFill>
                  <a:schemeClr val="bg1"/>
                </a:solidFill>
              </a:rPr>
              <a:t>JAVA	</a:t>
            </a:r>
            <a:r>
              <a:rPr lang="pt-BR" sz="2500" dirty="0" smtClean="0"/>
              <a:t>		    </a:t>
            </a:r>
            <a:r>
              <a:rPr lang="pt-BR" sz="2500" b="1" dirty="0" smtClean="0">
                <a:solidFill>
                  <a:schemeClr val="bg1"/>
                </a:solidFill>
              </a:rPr>
              <a:t>ANDROID</a:t>
            </a:r>
            <a:endParaRPr lang="pt-BR" sz="2500" b="1" dirty="0">
              <a:solidFill>
                <a:schemeClr val="bg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2195736" y="3212976"/>
            <a:ext cx="3024336" cy="2880320"/>
          </a:xfrm>
          <a:prstGeom prst="ellipse">
            <a:avLst/>
          </a:prstGeom>
          <a:solidFill>
            <a:srgbClr val="030871">
              <a:alpha val="50196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4211960" y="3212976"/>
            <a:ext cx="3024336" cy="2880320"/>
          </a:xfrm>
          <a:prstGeom prst="ellipse">
            <a:avLst/>
          </a:prstGeom>
          <a:solidFill>
            <a:srgbClr val="02380C">
              <a:alpha val="50196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/>
          <p:cNvCxnSpPr/>
          <p:nvPr/>
        </p:nvCxnSpPr>
        <p:spPr>
          <a:xfrm flipH="1" flipV="1">
            <a:off x="4211960" y="2564904"/>
            <a:ext cx="576064" cy="1656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V="1">
            <a:off x="4788024" y="2564904"/>
            <a:ext cx="432048" cy="16561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3563888" y="213285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Sintaxe     Bibliotecas</a:t>
            </a:r>
            <a:endParaRPr lang="pt-BR" sz="24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5637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wallpaperlinux.net/wp-content/uploads/2011/10/Android-Wallpaper002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65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86" r="9141" b="3413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>
                <a:solidFill>
                  <a:srgbClr val="99FF33"/>
                </a:solidFill>
              </a:rPr>
              <a:t>Android</a:t>
            </a:r>
            <a:r>
              <a:rPr lang="pt-BR" b="1" dirty="0" smtClean="0">
                <a:solidFill>
                  <a:srgbClr val="99FF33"/>
                </a:solidFill>
              </a:rPr>
              <a:t> e Java</a:t>
            </a:r>
            <a:endParaRPr lang="pt-BR" b="1" dirty="0">
              <a:solidFill>
                <a:srgbClr val="99FF33"/>
              </a:solidFill>
            </a:endParaRPr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41168"/>
          </a:xfrm>
        </p:spPr>
        <p:txBody>
          <a:bodyPr>
            <a:normAutofit/>
          </a:bodyPr>
          <a:lstStyle/>
          <a:p>
            <a:pPr fontAlgn="base"/>
            <a:r>
              <a:rPr lang="pt-BR" sz="3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Aplicações são escritas em Java</a:t>
            </a:r>
            <a:r>
              <a:rPr lang="pt-BR" sz="3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pt-BR" sz="3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mas não rodam sobre a JVM</a:t>
            </a:r>
          </a:p>
          <a:p>
            <a:pPr fontAlgn="base"/>
            <a:r>
              <a:rPr lang="pt-BR" sz="3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Código .</a:t>
            </a:r>
            <a:r>
              <a:rPr lang="pt-BR" sz="3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class</a:t>
            </a:r>
            <a:r>
              <a:rPr lang="pt-BR" sz="3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é compilado para formato .DEX e é rodado na máquina virtual </a:t>
            </a:r>
            <a:r>
              <a:rPr lang="pt-BR" sz="3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Dalvik</a:t>
            </a:r>
            <a:r>
              <a:rPr lang="pt-BR" sz="3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(DVM)</a:t>
            </a:r>
          </a:p>
          <a:p>
            <a:pPr fontAlgn="base"/>
            <a:r>
              <a:rPr lang="pt-BR" sz="3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Algumas bibliotecas do JAVA SE, como AWT ou SWING não são suportadas pelo </a:t>
            </a:r>
            <a:r>
              <a:rPr lang="pt-BR" sz="3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Android</a:t>
            </a:r>
            <a:r>
              <a:rPr lang="pt-BR" sz="3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405637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wallpaperlinux.net/wp-content/uploads/2011/10/Android-Wallpaper002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65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86" r="9141" b="3413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99FF33"/>
                </a:solidFill>
              </a:rPr>
              <a:t>Porque DVM?</a:t>
            </a:r>
            <a:endParaRPr lang="pt-BR" b="1" dirty="0">
              <a:solidFill>
                <a:srgbClr val="99FF33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457200" y="1412776"/>
            <a:ext cx="8229600" cy="5141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3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Específico para dispositivos móveis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3800" noProof="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Mais eficiente em termos de memória e desempenho em um sistema baseado em registradores.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3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Supostamente mais eficiente quando rodando múltiplas instâncias.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38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5637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wallpaperlinux.net/wp-content/uploads/2011/10/Android-Wallpaper002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65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86" r="9141" b="3413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99FF33"/>
                </a:solidFill>
              </a:rPr>
              <a:t>Referencias</a:t>
            </a:r>
            <a:endParaRPr lang="pt-BR" b="1" dirty="0">
              <a:solidFill>
                <a:srgbClr val="99FF33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41168"/>
          </a:xfrm>
        </p:spPr>
        <p:txBody>
          <a:bodyPr>
            <a:normAutofit/>
          </a:bodyPr>
          <a:lstStyle/>
          <a:p>
            <a:pPr fontAlgn="base"/>
            <a:r>
              <a:rPr lang="pt-BR" sz="3800" dirty="0" smtClean="0">
                <a:solidFill>
                  <a:schemeClr val="accent3">
                    <a:lumMod val="20000"/>
                    <a:lumOff val="80000"/>
                  </a:schemeClr>
                </a:solidFill>
                <a:hlinkClick r:id="rId5"/>
              </a:rPr>
              <a:t>http://pesquompile.wikidot.com/comparativo-android-x-ios-x-windows-phone</a:t>
            </a:r>
            <a:endParaRPr lang="pt-BR" sz="38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fontAlgn="base"/>
            <a:r>
              <a:rPr lang="pt-BR" sz="3800" dirty="0" smtClean="0">
                <a:solidFill>
                  <a:schemeClr val="accent3">
                    <a:lumMod val="20000"/>
                    <a:lumOff val="80000"/>
                  </a:schemeClr>
                </a:solidFill>
                <a:hlinkClick r:id="rId6"/>
              </a:rPr>
              <a:t>http://santhosh0705.wordpress.com/2011/08/25/vms-and-dalvik-vm/</a:t>
            </a:r>
            <a:endParaRPr lang="pt-BR" sz="38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fontAlgn="base"/>
            <a:r>
              <a:rPr lang="pt-BR" sz="3800" dirty="0" smtClean="0">
                <a:solidFill>
                  <a:schemeClr val="accent3">
                    <a:lumMod val="20000"/>
                    <a:lumOff val="80000"/>
                  </a:schemeClr>
                </a:solidFill>
                <a:hlinkClick r:id="rId7"/>
              </a:rPr>
              <a:t>http://tecnoblog.net/56850/google-android-versoes-nomes-sabores/</a:t>
            </a:r>
            <a:endParaRPr lang="pt-BR" sz="38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fontAlgn="base"/>
            <a:endParaRPr lang="pt-BR" sz="38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fontAlgn="base"/>
            <a:endParaRPr lang="pt-BR" sz="38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fontAlgn="base"/>
            <a:endParaRPr lang="pt-BR" sz="3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088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allpaperlinux.net/wp-content/uploads/2011/10/Android-Wallpaper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86" r="9141" b="3413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4653136"/>
            <a:ext cx="5220072" cy="2204864"/>
          </a:xfrm>
        </p:spPr>
        <p:txBody>
          <a:bodyPr>
            <a:normAutofit lnSpcReduction="10000"/>
          </a:bodyPr>
          <a:lstStyle/>
          <a:p>
            <a:pPr algn="l"/>
            <a:r>
              <a:rPr lang="pt-BR" dirty="0" smtClean="0"/>
              <a:t>Filipe </a:t>
            </a:r>
            <a:r>
              <a:rPr lang="pt-BR" dirty="0" err="1" smtClean="0"/>
              <a:t>Ghisi</a:t>
            </a:r>
            <a:endParaRPr lang="pt-BR" dirty="0" smtClean="0"/>
          </a:p>
          <a:p>
            <a:pPr algn="l"/>
            <a:r>
              <a:rPr lang="pt-BR" dirty="0" smtClean="0"/>
              <a:t>Morgana Leite</a:t>
            </a:r>
          </a:p>
          <a:p>
            <a:pPr algn="l"/>
            <a:r>
              <a:rPr lang="pt-BR" dirty="0" smtClean="0"/>
              <a:t>Thiago Campos</a:t>
            </a:r>
          </a:p>
          <a:p>
            <a:pPr algn="l"/>
            <a:r>
              <a:rPr lang="pt-BR" dirty="0" smtClean="0"/>
              <a:t>Matheus Porto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92528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wallpaperlinux.net/wp-content/uploads/2011/10/Android-Wallpaper002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65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86" r="9141" b="3413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99FF33"/>
                </a:solidFill>
              </a:rPr>
              <a:t>Sobre o </a:t>
            </a:r>
            <a:r>
              <a:rPr lang="pt-BR" b="1" dirty="0" err="1" smtClean="0">
                <a:solidFill>
                  <a:srgbClr val="99FF33"/>
                </a:solidFill>
              </a:rPr>
              <a:t>Android</a:t>
            </a:r>
            <a:endParaRPr lang="pt-BR" b="1" dirty="0">
              <a:solidFill>
                <a:srgbClr val="99FF33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41168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Plataforma voltada para dispositivos móveis.</a:t>
            </a:r>
          </a:p>
          <a:p>
            <a:r>
              <a:rPr lang="pt-B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Facilidades: open-</a:t>
            </a:r>
            <a:r>
              <a:rPr lang="pt-BR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source</a:t>
            </a:r>
            <a:r>
              <a:rPr lang="pt-B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baseada em Java.</a:t>
            </a:r>
          </a:p>
          <a:p>
            <a:r>
              <a:rPr lang="pt-BR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Android</a:t>
            </a:r>
            <a:r>
              <a:rPr lang="pt-B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SDK disponível para desenvolvimento usando a linguagem Java.</a:t>
            </a:r>
          </a:p>
          <a:p>
            <a:r>
              <a:rPr lang="pt-BR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Dalvik</a:t>
            </a:r>
            <a:r>
              <a:rPr lang="pt-B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: máquina virtual otimizada.</a:t>
            </a:r>
          </a:p>
          <a:p>
            <a:r>
              <a:rPr lang="pt-B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Amplo ambiente de desenvolvimento.</a:t>
            </a:r>
          </a:p>
          <a:p>
            <a:r>
              <a:rPr lang="pt-B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Framework de aplicação: reuso e substituição de componentes</a:t>
            </a:r>
          </a:p>
        </p:txBody>
      </p:sp>
    </p:spTree>
    <p:extLst>
      <p:ext uri="{BB962C8B-B14F-4D97-AF65-F5344CB8AC3E}">
        <p14:creationId xmlns:p14="http://schemas.microsoft.com/office/powerpoint/2010/main" xmlns="" val="1212965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wallpaperlinux.net/wp-content/uploads/2011/10/Android-Wallpaper002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65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86" r="9141" b="3413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99FF33"/>
                </a:solidFill>
              </a:rPr>
              <a:t>Versões</a:t>
            </a:r>
            <a:endParaRPr lang="pt-BR" b="1" dirty="0">
              <a:solidFill>
                <a:srgbClr val="99FF33"/>
              </a:solidFill>
            </a:endParaRPr>
          </a:p>
        </p:txBody>
      </p:sp>
      <p:pic>
        <p:nvPicPr>
          <p:cNvPr id="7" name="Espaço Reservado para Conteúdo 8" descr="jbean_srgb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95536" y="1124745"/>
            <a:ext cx="3544442" cy="4176464"/>
          </a:xfrm>
        </p:spPr>
      </p:pic>
      <p:sp>
        <p:nvSpPr>
          <p:cNvPr id="8" name="Retângulo 7"/>
          <p:cNvSpPr/>
          <p:nvPr/>
        </p:nvSpPr>
        <p:spPr>
          <a:xfrm>
            <a:off x="4211960" y="1700808"/>
            <a:ext cx="4392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1.5: </a:t>
            </a:r>
            <a:r>
              <a:rPr lang="pt-BR" sz="2400" b="1" dirty="0" err="1" smtClean="0">
                <a:solidFill>
                  <a:schemeClr val="bg1"/>
                </a:solidFill>
              </a:rPr>
              <a:t>Cupcake</a:t>
            </a:r>
            <a:r>
              <a:rPr lang="pt-BR" sz="2400" b="1" dirty="0" smtClean="0">
                <a:solidFill>
                  <a:schemeClr val="bg1"/>
                </a:solidFill>
              </a:rPr>
              <a:t>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pt-BR" sz="2400" b="1" dirty="0" smtClean="0">
                <a:solidFill>
                  <a:schemeClr val="bg1"/>
                </a:solidFill>
              </a:rPr>
              <a:t>1.6: </a:t>
            </a:r>
            <a:r>
              <a:rPr lang="pt-BR" sz="2400" b="1" dirty="0" err="1" smtClean="0">
                <a:solidFill>
                  <a:schemeClr val="bg1"/>
                </a:solidFill>
              </a:rPr>
              <a:t>Donut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pt-BR" sz="2400" b="1" dirty="0" smtClean="0">
                <a:solidFill>
                  <a:schemeClr val="bg1"/>
                </a:solidFill>
              </a:rPr>
              <a:t>2.1: </a:t>
            </a:r>
            <a:r>
              <a:rPr lang="pt-BR" sz="2400" b="1" dirty="0" err="1" smtClean="0">
                <a:solidFill>
                  <a:schemeClr val="bg1"/>
                </a:solidFill>
              </a:rPr>
              <a:t>Eclair</a:t>
            </a:r>
            <a:r>
              <a:rPr lang="pt-BR" sz="2400" b="1" dirty="0" smtClean="0">
                <a:solidFill>
                  <a:schemeClr val="bg1"/>
                </a:solidFill>
              </a:rPr>
              <a:t>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pt-BR" sz="2400" b="1" dirty="0" smtClean="0">
                <a:solidFill>
                  <a:schemeClr val="bg1"/>
                </a:solidFill>
              </a:rPr>
              <a:t>2.2: </a:t>
            </a:r>
            <a:r>
              <a:rPr lang="pt-BR" sz="2400" b="1" dirty="0" err="1" smtClean="0">
                <a:solidFill>
                  <a:schemeClr val="bg1"/>
                </a:solidFill>
              </a:rPr>
              <a:t>FroYo</a:t>
            </a:r>
            <a:r>
              <a:rPr lang="pt-BR" sz="2400" b="1" dirty="0" smtClean="0">
                <a:solidFill>
                  <a:schemeClr val="bg1"/>
                </a:solidFill>
              </a:rPr>
              <a:t> (</a:t>
            </a:r>
            <a:r>
              <a:rPr lang="pt-BR" sz="2400" b="1" i="1" dirty="0" err="1" smtClean="0">
                <a:solidFill>
                  <a:schemeClr val="bg1"/>
                </a:solidFill>
              </a:rPr>
              <a:t>Frozen</a:t>
            </a:r>
            <a:r>
              <a:rPr lang="pt-BR" sz="2400" b="1" i="1" dirty="0" smtClean="0">
                <a:solidFill>
                  <a:schemeClr val="bg1"/>
                </a:solidFill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</a:rPr>
              <a:t>Yogourt</a:t>
            </a:r>
            <a:r>
              <a:rPr lang="pt-BR" sz="2400" b="1" dirty="0" smtClean="0">
                <a:solidFill>
                  <a:schemeClr val="bg1"/>
                </a:solidFill>
              </a:rPr>
              <a:t>)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pt-BR" sz="2400" b="1" dirty="0" smtClean="0">
                <a:solidFill>
                  <a:schemeClr val="bg1"/>
                </a:solidFill>
              </a:rPr>
              <a:t>2.3-2.4: </a:t>
            </a:r>
            <a:r>
              <a:rPr lang="pt-BR" sz="2400" b="1" dirty="0" err="1" smtClean="0">
                <a:solidFill>
                  <a:schemeClr val="bg1"/>
                </a:solidFill>
              </a:rPr>
              <a:t>Gingerbread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pt-BR" sz="2400" b="1" dirty="0" smtClean="0">
                <a:solidFill>
                  <a:schemeClr val="bg1"/>
                </a:solidFill>
              </a:rPr>
              <a:t>3.0-3.2: </a:t>
            </a:r>
            <a:r>
              <a:rPr lang="pt-BR" sz="2400" b="1" dirty="0" err="1" smtClean="0">
                <a:solidFill>
                  <a:schemeClr val="bg1"/>
                </a:solidFill>
              </a:rPr>
              <a:t>Honeycomb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pt-BR" sz="2400" b="1" dirty="0" smtClean="0">
                <a:solidFill>
                  <a:schemeClr val="bg1"/>
                </a:solidFill>
              </a:rPr>
              <a:t>4.0: Ice </a:t>
            </a:r>
            <a:r>
              <a:rPr lang="pt-BR" sz="2400" b="1" dirty="0" err="1" smtClean="0">
                <a:solidFill>
                  <a:schemeClr val="bg1"/>
                </a:solidFill>
              </a:rPr>
              <a:t>Cream</a:t>
            </a:r>
            <a:r>
              <a:rPr lang="pt-BR" sz="2400" b="1" dirty="0" smtClean="0">
                <a:solidFill>
                  <a:schemeClr val="bg1"/>
                </a:solidFill>
              </a:rPr>
              <a:t> </a:t>
            </a:r>
            <a:r>
              <a:rPr lang="pt-BR" sz="2400" b="1" dirty="0" err="1" smtClean="0">
                <a:solidFill>
                  <a:schemeClr val="bg1"/>
                </a:solidFill>
              </a:rPr>
              <a:t>Sandwich</a:t>
            </a:r>
            <a:r>
              <a:rPr lang="pt-BR" sz="2400" b="1" dirty="0" smtClean="0">
                <a:solidFill>
                  <a:schemeClr val="bg1"/>
                </a:solidFill>
              </a:rPr>
              <a:t>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pt-BR" sz="2400" b="1" dirty="0" smtClean="0">
                <a:solidFill>
                  <a:schemeClr val="bg1"/>
                </a:solidFill>
              </a:rPr>
              <a:t>4.1: </a:t>
            </a:r>
            <a:r>
              <a:rPr lang="pt-BR" sz="2400" b="1" dirty="0" err="1" smtClean="0">
                <a:solidFill>
                  <a:schemeClr val="bg1"/>
                </a:solidFill>
              </a:rPr>
              <a:t>Jelly</a:t>
            </a:r>
            <a:r>
              <a:rPr lang="pt-BR" sz="2400" b="1" dirty="0" smtClean="0">
                <a:solidFill>
                  <a:schemeClr val="bg1"/>
                </a:solidFill>
              </a:rPr>
              <a:t> </a:t>
            </a:r>
            <a:r>
              <a:rPr lang="pt-BR" sz="2400" b="1" dirty="0" err="1" smtClean="0">
                <a:solidFill>
                  <a:schemeClr val="bg1"/>
                </a:solidFill>
              </a:rPr>
              <a:t>Bean</a:t>
            </a:r>
            <a:r>
              <a:rPr lang="pt-BR" sz="2400" b="1" dirty="0" smtClean="0">
                <a:solidFill>
                  <a:schemeClr val="bg1"/>
                </a:solidFill>
              </a:rPr>
              <a:t> (Anunciada oficialmente em 21/06/2012) 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965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wallpaperlinux.net/wp-content/uploads/2011/10/Android-Wallpaper002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65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86" r="9141" b="3413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99FF33"/>
                </a:solidFill>
              </a:rPr>
              <a:t>Curiosidades </a:t>
            </a:r>
            <a:endParaRPr lang="pt-BR" b="1" dirty="0">
              <a:solidFill>
                <a:srgbClr val="99FF33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Por que doces?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Os funcionários da empresa nunca revelam o porquê dessa predileção por doces. Aparentemente se trata de uma brincadeira interna, que acabou sendo adotada publicamente.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Os nomes de versões do </a:t>
            </a:r>
            <a:r>
              <a:rPr lang="pt-BR" dirty="0" err="1" smtClean="0">
                <a:solidFill>
                  <a:schemeClr val="bg1"/>
                </a:solidFill>
              </a:rPr>
              <a:t>Android</a:t>
            </a:r>
            <a:r>
              <a:rPr lang="pt-BR" dirty="0" smtClean="0">
                <a:solidFill>
                  <a:schemeClr val="bg1"/>
                </a:solidFill>
              </a:rPr>
              <a:t> é que seguem ordem alfabética:</a:t>
            </a:r>
            <a:r>
              <a:rPr lang="pt-BR" b="1" dirty="0" err="1" smtClean="0">
                <a:solidFill>
                  <a:schemeClr val="bg1"/>
                </a:solidFill>
              </a:rPr>
              <a:t>C</a:t>
            </a:r>
            <a:r>
              <a:rPr lang="pt-BR" dirty="0" err="1" smtClean="0">
                <a:solidFill>
                  <a:schemeClr val="bg1"/>
                </a:solidFill>
              </a:rPr>
              <a:t>upcake</a:t>
            </a:r>
            <a:r>
              <a:rPr lang="pt-BR" dirty="0" smtClean="0">
                <a:solidFill>
                  <a:schemeClr val="bg1"/>
                </a:solidFill>
              </a:rPr>
              <a:t>, </a:t>
            </a:r>
            <a:r>
              <a:rPr lang="pt-BR" b="1" dirty="0" err="1" smtClean="0">
                <a:solidFill>
                  <a:schemeClr val="bg1"/>
                </a:solidFill>
              </a:rPr>
              <a:t>D</a:t>
            </a:r>
            <a:r>
              <a:rPr lang="pt-BR" dirty="0" err="1" smtClean="0">
                <a:solidFill>
                  <a:schemeClr val="bg1"/>
                </a:solidFill>
              </a:rPr>
              <a:t>onut</a:t>
            </a:r>
            <a:r>
              <a:rPr lang="pt-BR" dirty="0" smtClean="0">
                <a:solidFill>
                  <a:schemeClr val="bg1"/>
                </a:solidFill>
              </a:rPr>
              <a:t>, </a:t>
            </a:r>
            <a:r>
              <a:rPr lang="pt-BR" b="1" dirty="0" err="1" smtClean="0">
                <a:solidFill>
                  <a:schemeClr val="bg1"/>
                </a:solidFill>
              </a:rPr>
              <a:t>E</a:t>
            </a:r>
            <a:r>
              <a:rPr lang="pt-BR" dirty="0" err="1" smtClean="0">
                <a:solidFill>
                  <a:schemeClr val="bg1"/>
                </a:solidFill>
              </a:rPr>
              <a:t>clair</a:t>
            </a:r>
            <a:r>
              <a:rPr lang="pt-BR" dirty="0" smtClean="0">
                <a:solidFill>
                  <a:schemeClr val="bg1"/>
                </a:solidFill>
              </a:rPr>
              <a:t>, </a:t>
            </a:r>
            <a:r>
              <a:rPr lang="pt-BR" b="1" dirty="0" err="1" smtClean="0">
                <a:solidFill>
                  <a:schemeClr val="bg1"/>
                </a:solidFill>
              </a:rPr>
              <a:t>F</a:t>
            </a:r>
            <a:r>
              <a:rPr lang="pt-BR" dirty="0" err="1" smtClean="0">
                <a:solidFill>
                  <a:schemeClr val="bg1"/>
                </a:solidFill>
              </a:rPr>
              <a:t>royo</a:t>
            </a:r>
            <a:r>
              <a:rPr lang="pt-BR" dirty="0" smtClean="0">
                <a:solidFill>
                  <a:schemeClr val="bg1"/>
                </a:solidFill>
              </a:rPr>
              <a:t>, </a:t>
            </a:r>
            <a:r>
              <a:rPr lang="pt-BR" b="1" dirty="0" err="1" smtClean="0">
                <a:solidFill>
                  <a:schemeClr val="bg1"/>
                </a:solidFill>
              </a:rPr>
              <a:t>G</a:t>
            </a:r>
            <a:r>
              <a:rPr lang="pt-BR" dirty="0" err="1" smtClean="0">
                <a:solidFill>
                  <a:schemeClr val="bg1"/>
                </a:solidFill>
              </a:rPr>
              <a:t>ingerbread</a:t>
            </a:r>
            <a:r>
              <a:rPr lang="pt-BR" dirty="0" smtClean="0">
                <a:solidFill>
                  <a:schemeClr val="bg1"/>
                </a:solidFill>
              </a:rPr>
              <a:t>, </a:t>
            </a:r>
            <a:r>
              <a:rPr lang="pt-BR" b="1" dirty="0" err="1" smtClean="0">
                <a:solidFill>
                  <a:schemeClr val="bg1"/>
                </a:solidFill>
              </a:rPr>
              <a:t>H</a:t>
            </a:r>
            <a:r>
              <a:rPr lang="pt-BR" dirty="0" err="1" smtClean="0">
                <a:solidFill>
                  <a:schemeClr val="bg1"/>
                </a:solidFill>
              </a:rPr>
              <a:t>oneycomb</a:t>
            </a:r>
            <a:r>
              <a:rPr lang="pt-BR" dirty="0" smtClean="0">
                <a:solidFill>
                  <a:schemeClr val="bg1"/>
                </a:solidFill>
              </a:rPr>
              <a:t> , </a:t>
            </a:r>
            <a:r>
              <a:rPr lang="pt-BR" b="1" dirty="0" smtClean="0">
                <a:solidFill>
                  <a:schemeClr val="bg1"/>
                </a:solidFill>
              </a:rPr>
              <a:t>I</a:t>
            </a:r>
            <a:r>
              <a:rPr lang="pt-BR" dirty="0" smtClean="0">
                <a:solidFill>
                  <a:schemeClr val="bg1"/>
                </a:solidFill>
              </a:rPr>
              <a:t>ce </a:t>
            </a:r>
            <a:r>
              <a:rPr lang="pt-BR" dirty="0" err="1" smtClean="0">
                <a:solidFill>
                  <a:schemeClr val="bg1"/>
                </a:solidFill>
              </a:rPr>
              <a:t>Cream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Sandwich</a:t>
            </a:r>
            <a:r>
              <a:rPr lang="pt-BR" dirty="0" smtClean="0">
                <a:solidFill>
                  <a:schemeClr val="bg1"/>
                </a:solidFill>
              </a:rPr>
              <a:t> e </a:t>
            </a:r>
            <a:r>
              <a:rPr lang="en-US" b="1" dirty="0" smtClean="0">
                <a:solidFill>
                  <a:schemeClr val="bg1"/>
                </a:solidFill>
              </a:rPr>
              <a:t>J</a:t>
            </a:r>
            <a:r>
              <a:rPr lang="en-US" dirty="0" smtClean="0">
                <a:solidFill>
                  <a:schemeClr val="bg1"/>
                </a:solidFill>
              </a:rPr>
              <a:t>elly Bean</a:t>
            </a:r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Reparou que faltam as letras </a:t>
            </a:r>
            <a:r>
              <a:rPr lang="pt-BR" b="1" dirty="0" smtClean="0">
                <a:solidFill>
                  <a:schemeClr val="bg1"/>
                </a:solidFill>
              </a:rPr>
              <a:t>A</a:t>
            </a:r>
            <a:r>
              <a:rPr lang="pt-BR" dirty="0" smtClean="0">
                <a:solidFill>
                  <a:schemeClr val="bg1"/>
                </a:solidFill>
              </a:rPr>
              <a:t> e </a:t>
            </a:r>
            <a:r>
              <a:rPr lang="pt-BR" b="1" dirty="0" smtClean="0">
                <a:solidFill>
                  <a:schemeClr val="bg1"/>
                </a:solidFill>
              </a:rPr>
              <a:t>B</a:t>
            </a:r>
            <a:r>
              <a:rPr lang="pt-BR" dirty="0" smtClean="0">
                <a:solidFill>
                  <a:schemeClr val="bg1"/>
                </a:solidFill>
              </a:rPr>
              <a:t>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212965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wallpaperlinux.net/wp-content/uploads/2011/10/Android-Wallpaper002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65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86" r="9141" b="3413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99FF33"/>
                </a:solidFill>
              </a:rPr>
              <a:t>Histórico</a:t>
            </a:r>
            <a:endParaRPr lang="pt-BR" b="1" dirty="0">
              <a:solidFill>
                <a:srgbClr val="99FF33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41168"/>
          </a:xfrm>
        </p:spPr>
        <p:txBody>
          <a:bodyPr>
            <a:normAutofit/>
          </a:bodyPr>
          <a:lstStyle/>
          <a:p>
            <a:pPr fontAlgn="base">
              <a:lnSpc>
                <a:spcPct val="150000"/>
              </a:lnSpc>
            </a:pPr>
            <a:r>
              <a:rPr lang="pt-BR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Comprado pela Google em 2005;</a:t>
            </a:r>
          </a:p>
          <a:p>
            <a:pPr fontAlgn="base">
              <a:lnSpc>
                <a:spcPct val="150000"/>
              </a:lnSpc>
            </a:pPr>
            <a:r>
              <a:rPr lang="pt-BR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Primeiro telefone </a:t>
            </a:r>
            <a:r>
              <a:rPr lang="pt-B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disponível </a:t>
            </a:r>
            <a:r>
              <a:rPr lang="pt-BR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em 2008</a:t>
            </a:r>
            <a:r>
              <a:rPr lang="pt-B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;</a:t>
            </a:r>
          </a:p>
          <a:p>
            <a:pPr fontAlgn="base">
              <a:lnSpc>
                <a:spcPct val="150000"/>
              </a:lnSpc>
            </a:pPr>
            <a:r>
              <a:rPr lang="pt-B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Google Market (Google Play);</a:t>
            </a:r>
            <a:endParaRPr lang="pt-BR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pt-BR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Grandes mudanças na </a:t>
            </a:r>
            <a:r>
              <a:rPr lang="pt-B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versão </a:t>
            </a:r>
            <a:r>
              <a:rPr lang="pt-BR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2.1 (</a:t>
            </a:r>
            <a:r>
              <a:rPr lang="pt-BR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Eclair</a:t>
            </a:r>
            <a:r>
              <a:rPr lang="pt-BR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);</a:t>
            </a:r>
          </a:p>
          <a:p>
            <a:pPr fontAlgn="base">
              <a:lnSpc>
                <a:spcPct val="150000"/>
              </a:lnSpc>
            </a:pPr>
            <a:r>
              <a:rPr lang="pt-BR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Grande </a:t>
            </a:r>
            <a:r>
              <a:rPr lang="pt-B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fragmentação.</a:t>
            </a:r>
            <a:endParaRPr lang="pt-BR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722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wallpaperlinux.net/wp-content/uploads/2011/10/Android-Wallpaper002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65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86" r="9141" b="3413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99FF33"/>
                </a:solidFill>
                <a:sym typeface="Calibri Bold" charset="0"/>
              </a:rPr>
              <a:t>Comparação</a:t>
            </a:r>
            <a:r>
              <a:rPr lang="en-US" b="1" dirty="0" smtClean="0">
                <a:solidFill>
                  <a:srgbClr val="99FF33"/>
                </a:solidFill>
                <a:sym typeface="Calibri Bold" charset="0"/>
              </a:rPr>
              <a:t> Android vs. </a:t>
            </a:r>
            <a:r>
              <a:rPr lang="en-US" b="1" dirty="0" err="1" smtClean="0">
                <a:solidFill>
                  <a:srgbClr val="99FF33"/>
                </a:solidFill>
                <a:sym typeface="Calibri Bold" charset="0"/>
              </a:rPr>
              <a:t>iOS</a:t>
            </a:r>
            <a:r>
              <a:rPr lang="en-US" b="1" dirty="0" smtClean="0">
                <a:solidFill>
                  <a:srgbClr val="99FF33"/>
                </a:solidFill>
                <a:sym typeface="Calibri Bold" charset="0"/>
              </a:rPr>
              <a:t> 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41168"/>
          </a:xfrm>
        </p:spPr>
        <p:txBody>
          <a:bodyPr>
            <a:normAutofit/>
          </a:bodyPr>
          <a:lstStyle/>
          <a:p>
            <a:pPr fontAlgn="base">
              <a:lnSpc>
                <a:spcPct val="150000"/>
              </a:lnSpc>
            </a:pPr>
            <a:r>
              <a:rPr lang="pt-B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Sistema Operacional</a:t>
            </a:r>
          </a:p>
          <a:p>
            <a:pPr fontAlgn="base">
              <a:lnSpc>
                <a:spcPct val="150000"/>
              </a:lnSpc>
            </a:pPr>
            <a:r>
              <a:rPr lang="pt-B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Disponibilidade de aplicativos</a:t>
            </a:r>
          </a:p>
          <a:p>
            <a:pPr fontAlgn="base">
              <a:lnSpc>
                <a:spcPct val="150000"/>
              </a:lnSpc>
            </a:pPr>
            <a:r>
              <a:rPr lang="pt-B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Transferência de arquivos</a:t>
            </a:r>
          </a:p>
          <a:p>
            <a:pPr fontAlgn="base">
              <a:lnSpc>
                <a:spcPct val="150000"/>
              </a:lnSpc>
            </a:pPr>
            <a:r>
              <a:rPr lang="pt-B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Personalização</a:t>
            </a:r>
          </a:p>
          <a:p>
            <a:pPr fontAlgn="base">
              <a:lnSpc>
                <a:spcPct val="150000"/>
              </a:lnSpc>
            </a:pPr>
            <a:r>
              <a:rPr lang="pt-B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Segurança</a:t>
            </a:r>
          </a:p>
          <a:p>
            <a:pPr fontAlgn="base">
              <a:lnSpc>
                <a:spcPct val="150000"/>
              </a:lnSpc>
            </a:pPr>
            <a:endParaRPr lang="pt-BR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Imagem 5" descr="android-vs-app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1196752"/>
            <a:ext cx="2088406" cy="156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4722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wallpaperlinux.net/wp-content/uploads/2011/10/Android-Wallpaper002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65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86" r="9141" b="3413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>
                <a:solidFill>
                  <a:srgbClr val="99FF33"/>
                </a:solidFill>
              </a:rPr>
              <a:t>Dalvik</a:t>
            </a:r>
            <a:r>
              <a:rPr lang="pt-BR" b="1" dirty="0" smtClean="0">
                <a:solidFill>
                  <a:srgbClr val="99FF33"/>
                </a:solidFill>
              </a:rPr>
              <a:t> Virtual </a:t>
            </a:r>
            <a:r>
              <a:rPr lang="pt-BR" b="1" dirty="0" err="1" smtClean="0">
                <a:solidFill>
                  <a:srgbClr val="99FF33"/>
                </a:solidFill>
              </a:rPr>
              <a:t>Machine</a:t>
            </a:r>
            <a:endParaRPr lang="pt-BR" b="1" dirty="0">
              <a:solidFill>
                <a:srgbClr val="99FF33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8081520" cy="357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2034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wallpaperlinux.net/wp-content/uploads/2011/10/Android-Wallpaper002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65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86" r="9141" b="3413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99FF33"/>
                </a:solidFill>
              </a:rPr>
              <a:t>Aplicações</a:t>
            </a:r>
            <a:endParaRPr lang="pt-BR" b="1" dirty="0">
              <a:solidFill>
                <a:srgbClr val="99FF33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41168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Aplicações </a:t>
            </a:r>
            <a:r>
              <a:rPr lang="pt-BR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Android</a:t>
            </a:r>
            <a:r>
              <a:rPr lang="pt-BR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são baseadas em 4 tipos de componentes:</a:t>
            </a:r>
          </a:p>
          <a:p>
            <a:pPr lvl="1" fontAlgn="base"/>
            <a:r>
              <a:rPr lang="pt-BR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Activities</a:t>
            </a:r>
            <a:r>
              <a:rPr lang="pt-BR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;</a:t>
            </a:r>
          </a:p>
          <a:p>
            <a:pPr lvl="1" fontAlgn="base"/>
            <a:r>
              <a:rPr lang="pt-BR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Service;</a:t>
            </a:r>
          </a:p>
          <a:p>
            <a:pPr lvl="1" fontAlgn="base"/>
            <a:r>
              <a:rPr lang="pt-BR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Broadcast </a:t>
            </a:r>
            <a:r>
              <a:rPr lang="pt-BR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Receivers</a:t>
            </a:r>
            <a:r>
              <a:rPr lang="pt-BR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;</a:t>
            </a:r>
          </a:p>
          <a:p>
            <a:pPr lvl="1" fontAlgn="base"/>
            <a:r>
              <a:rPr lang="pt-BR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Content</a:t>
            </a:r>
            <a:r>
              <a:rPr lang="pt-BR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pt-BR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Providers</a:t>
            </a:r>
            <a:r>
              <a:rPr lang="pt-BR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;</a:t>
            </a:r>
          </a:p>
          <a:p>
            <a:r>
              <a:rPr lang="pt-BR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Também contém um XML com as informações fundamentais da aplicação.</a:t>
            </a:r>
            <a:endParaRPr lang="pt-BR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2474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wallpaperlinux.net/wp-content/uploads/2011/10/Android-Wallpaper002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65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86" r="9141" b="3413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99FF33"/>
                </a:solidFill>
              </a:rPr>
              <a:t>Aplicações</a:t>
            </a:r>
            <a:endParaRPr lang="pt-BR" b="1" dirty="0">
              <a:solidFill>
                <a:srgbClr val="99FF33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41168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pt-BR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Uma Aplicação </a:t>
            </a:r>
            <a:r>
              <a:rPr lang="pt-BR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android</a:t>
            </a:r>
            <a:r>
              <a:rPr lang="pt-BR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é baseada principalmente em </a:t>
            </a:r>
            <a:r>
              <a:rPr lang="pt-BR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Activities</a:t>
            </a:r>
            <a:r>
              <a:rPr lang="pt-BR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, normalmente associadas a um interface com o usuário;</a:t>
            </a:r>
          </a:p>
          <a:p>
            <a:pPr fontAlgn="base"/>
            <a:r>
              <a:rPr lang="pt-BR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Um serviço funciona como uma tarefa que roda em background;(Ex.: Download/</a:t>
            </a:r>
            <a:r>
              <a:rPr lang="pt-BR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Parser</a:t>
            </a:r>
            <a:r>
              <a:rPr lang="pt-BR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de XML)</a:t>
            </a:r>
          </a:p>
          <a:p>
            <a:pPr fontAlgn="base"/>
            <a:r>
              <a:rPr lang="pt-BR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Broadcast </a:t>
            </a:r>
            <a:r>
              <a:rPr lang="pt-BR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Receivers</a:t>
            </a:r>
            <a:r>
              <a:rPr lang="pt-BR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são tratadores de notificações do </a:t>
            </a:r>
            <a:r>
              <a:rPr lang="pt-BR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device</a:t>
            </a:r>
            <a:r>
              <a:rPr lang="pt-BR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;(Mudança de fuso, bateria fraca)</a:t>
            </a:r>
          </a:p>
          <a:p>
            <a:pPr fontAlgn="base"/>
            <a:r>
              <a:rPr lang="pt-BR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Content</a:t>
            </a:r>
            <a:r>
              <a:rPr lang="pt-BR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pt-BR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Provider</a:t>
            </a:r>
            <a:r>
              <a:rPr lang="pt-BR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da a aplicação acesso aos dados gravados no aparelhos, seja por Banco de Dados ou Arquivo Texto.</a:t>
            </a:r>
          </a:p>
        </p:txBody>
      </p:sp>
    </p:spTree>
    <p:extLst>
      <p:ext uri="{BB962C8B-B14F-4D97-AF65-F5344CB8AC3E}">
        <p14:creationId xmlns:p14="http://schemas.microsoft.com/office/powerpoint/2010/main" xmlns="" val="716913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753</Words>
  <Application>Microsoft Office PowerPoint</Application>
  <PresentationFormat>Apresentação na tela (4:3)</PresentationFormat>
  <Paragraphs>120</Paragraphs>
  <Slides>16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Slide 1</vt:lpstr>
      <vt:lpstr>Sobre o Android</vt:lpstr>
      <vt:lpstr>Versões</vt:lpstr>
      <vt:lpstr>Curiosidades </vt:lpstr>
      <vt:lpstr>Histórico</vt:lpstr>
      <vt:lpstr>Comparação Android vs. iOS  </vt:lpstr>
      <vt:lpstr>Dalvik Virtual Machine</vt:lpstr>
      <vt:lpstr>Aplicações</vt:lpstr>
      <vt:lpstr>Aplicações</vt:lpstr>
      <vt:lpstr>Arquivo Manifest</vt:lpstr>
      <vt:lpstr>Arquivo Manifest</vt:lpstr>
      <vt:lpstr>Android e Java</vt:lpstr>
      <vt:lpstr>Android e Java</vt:lpstr>
      <vt:lpstr>Porque DVM?</vt:lpstr>
      <vt:lpstr>Referencias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Katiany</dc:creator>
  <cp:lastModifiedBy>morgana</cp:lastModifiedBy>
  <cp:revision>38</cp:revision>
  <dcterms:created xsi:type="dcterms:W3CDTF">2012-06-07T19:59:00Z</dcterms:created>
  <dcterms:modified xsi:type="dcterms:W3CDTF">2012-12-03T20:30:39Z</dcterms:modified>
</cp:coreProperties>
</file>