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6" r:id="rId3"/>
    <p:sldId id="258" r:id="rId4"/>
    <p:sldId id="259" r:id="rId5"/>
    <p:sldId id="260" r:id="rId6"/>
    <p:sldId id="309" r:id="rId7"/>
    <p:sldId id="265" r:id="rId8"/>
    <p:sldId id="268" r:id="rId9"/>
    <p:sldId id="267" r:id="rId10"/>
    <p:sldId id="266" r:id="rId11"/>
    <p:sldId id="269" r:id="rId12"/>
    <p:sldId id="264" r:id="rId13"/>
    <p:sldId id="270"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271" r:id="rId32"/>
    <p:sldId id="272" r:id="rId33"/>
    <p:sldId id="273" r:id="rId34"/>
    <p:sldId id="274" r:id="rId35"/>
    <p:sldId id="275" r:id="rId36"/>
    <p:sldId id="282" r:id="rId37"/>
    <p:sldId id="283" r:id="rId38"/>
    <p:sldId id="284" r:id="rId39"/>
    <p:sldId id="285" r:id="rId40"/>
    <p:sldId id="286" r:id="rId41"/>
    <p:sldId id="287" r:id="rId42"/>
    <p:sldId id="288" r:id="rId43"/>
    <p:sldId id="289" r:id="rId44"/>
    <p:sldId id="290" r:id="rId45"/>
    <p:sldId id="291" r:id="rId46"/>
    <p:sldId id="276" r:id="rId47"/>
    <p:sldId id="277" r:id="rId48"/>
    <p:sldId id="278" r:id="rId49"/>
    <p:sldId id="279" r:id="rId50"/>
    <p:sldId id="280" r:id="rId51"/>
    <p:sldId id="281" r:id="rId5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DCB09F12-C490-4F89-82B7-9D0D1B50861A}" type="datetimeFigureOut">
              <a:rPr lang="pt-BR" smtClean="0"/>
              <a:pPr/>
              <a:t>3/11/2011</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4DA59A70-70D4-4644-A226-D9FD5E3B949E}" type="slidenum">
              <a:rPr lang="pt-BR" smtClean="0"/>
              <a:pPr/>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DCB09F12-C490-4F89-82B7-9D0D1B50861A}" type="datetimeFigureOut">
              <a:rPr lang="pt-BR" smtClean="0"/>
              <a:pPr/>
              <a:t>3/11/2011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A59A70-70D4-4644-A226-D9FD5E3B949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DCB09F12-C490-4F89-82B7-9D0D1B50861A}" type="datetimeFigureOut">
              <a:rPr lang="pt-BR" smtClean="0"/>
              <a:pPr/>
              <a:t>3/11/2011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A59A70-70D4-4644-A226-D9FD5E3B949E}" type="slidenum">
              <a:rPr lang="pt-BR" smtClean="0"/>
              <a:pPr/>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DCB09F12-C490-4F89-82B7-9D0D1B50861A}" type="datetimeFigureOut">
              <a:rPr lang="pt-BR" smtClean="0"/>
              <a:pPr/>
              <a:t>3/11/2011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A59A70-70D4-4644-A226-D9FD5E3B949E}" type="slidenum">
              <a:rPr lang="pt-BR" smtClean="0"/>
              <a:pPr/>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DCB09F12-C490-4F89-82B7-9D0D1B50861A}" type="datetimeFigureOut">
              <a:rPr lang="pt-BR" smtClean="0"/>
              <a:pPr/>
              <a:t>3/11/2011</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4DA59A70-70D4-4644-A226-D9FD5E3B949E}" type="slidenum">
              <a:rPr lang="pt-BR" smtClean="0"/>
              <a:pPr/>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DCB09F12-C490-4F89-82B7-9D0D1B50861A}" type="datetimeFigureOut">
              <a:rPr lang="pt-BR" smtClean="0"/>
              <a:pPr/>
              <a:t>3/11/2011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DA59A70-70D4-4644-A226-D9FD5E3B949E}" type="slidenum">
              <a:rPr lang="pt-BR" smtClean="0"/>
              <a:pPr/>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DCB09F12-C490-4F89-82B7-9D0D1B50861A}" type="datetimeFigureOut">
              <a:rPr lang="pt-BR" smtClean="0"/>
              <a:pPr/>
              <a:t>3/11/2011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DA59A70-70D4-4644-A226-D9FD5E3B949E}" type="slidenum">
              <a:rPr lang="pt-BR" smtClean="0"/>
              <a:pPr/>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DCB09F12-C490-4F89-82B7-9D0D1B50861A}" type="datetimeFigureOut">
              <a:rPr lang="pt-BR" smtClean="0"/>
              <a:pPr/>
              <a:t>3/11/2011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DA59A70-70D4-4644-A226-D9FD5E3B949E}" type="slidenum">
              <a:rPr lang="pt-BR" smtClean="0"/>
              <a:pPr/>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CB09F12-C490-4F89-82B7-9D0D1B50861A}" type="datetimeFigureOut">
              <a:rPr lang="pt-BR" smtClean="0"/>
              <a:pPr/>
              <a:t>3/11/2011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DA59A70-70D4-4644-A226-D9FD5E3B949E}" type="slidenum">
              <a:rPr lang="pt-BR" smtClean="0"/>
              <a:pPr/>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DCB09F12-C490-4F89-82B7-9D0D1B50861A}" type="datetimeFigureOut">
              <a:rPr lang="pt-BR" smtClean="0"/>
              <a:pPr/>
              <a:t>3/11/2011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DA59A70-70D4-4644-A226-D9FD5E3B949E}"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DCB09F12-C490-4F89-82B7-9D0D1B50861A}" type="datetimeFigureOut">
              <a:rPr lang="pt-BR" smtClean="0"/>
              <a:pPr/>
              <a:t>3/11/2011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DA59A70-70D4-4644-A226-D9FD5E3B949E}"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CB09F12-C490-4F89-82B7-9D0D1B50861A}" type="datetimeFigureOut">
              <a:rPr lang="pt-BR" smtClean="0"/>
              <a:pPr/>
              <a:t>3/11/2011</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DA59A70-70D4-4644-A226-D9FD5E3B949E}" type="slidenum">
              <a:rPr lang="pt-BR" smtClean="0"/>
              <a:pPr/>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pt.wikipedia.org/wiki/Sistemas_de_Supervis%C3%A3o_e_Aquisi%C3%A7%C3%A3o_de_Dados" TargetMode="External"/><Relationship Id="rId3" Type="http://schemas.openxmlformats.org/officeDocument/2006/relationships/hyperlink" Target="http://pt.wikipedia.org/wiki/Engenharia" TargetMode="External"/><Relationship Id="rId7" Type="http://schemas.openxmlformats.org/officeDocument/2006/relationships/hyperlink" Target="http://pt.wikipedia.org/wiki/Sistema_de_controle" TargetMode="External"/><Relationship Id="rId12" Type="http://schemas.openxmlformats.org/officeDocument/2006/relationships/hyperlink" Target="http://pt.wikipedia.org/wiki/Engenharia_de_controle_e_automa&#231;&#227;o" TargetMode="External"/><Relationship Id="rId2" Type="http://schemas.openxmlformats.org/officeDocument/2006/relationships/hyperlink" Target="http://pt.wikipedia.org/wiki/Automa%C3%A7%C3%A3o" TargetMode="External"/><Relationship Id="rId1" Type="http://schemas.openxmlformats.org/officeDocument/2006/relationships/slideLayout" Target="../slideLayouts/slideLayout2.xml"/><Relationship Id="rId6" Type="http://schemas.openxmlformats.org/officeDocument/2006/relationships/hyperlink" Target="http://pt.wikipedia.org/wiki/Atuador" TargetMode="External"/><Relationship Id="rId11" Type="http://schemas.openxmlformats.org/officeDocument/2006/relationships/hyperlink" Target="http://pt.wikipedia.org/wiki/Mec%C3%A2nica" TargetMode="External"/><Relationship Id="rId5" Type="http://schemas.openxmlformats.org/officeDocument/2006/relationships/hyperlink" Target="http://pt.wikipedia.org/wiki/Sensor" TargetMode="External"/><Relationship Id="rId10" Type="http://schemas.openxmlformats.org/officeDocument/2006/relationships/hyperlink" Target="http://pt.wikipedia.org/wiki/Eletr%C3%B4nica" TargetMode="External"/><Relationship Id="rId4" Type="http://schemas.openxmlformats.org/officeDocument/2006/relationships/hyperlink" Target="http://pt.wikipedia.org/wiki/Ind%C3%BAstria" TargetMode="External"/><Relationship Id="rId9" Type="http://schemas.openxmlformats.org/officeDocument/2006/relationships/hyperlink" Target="http://pt.wikipedia.org/wiki/El%C3%A9tric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fontScale="90000"/>
          </a:bodyPr>
          <a:lstStyle/>
          <a:p>
            <a:r>
              <a:rPr lang="pt-BR" b="1" dirty="0" smtClean="0"/>
              <a:t>INE 6406 - Mobilidade em Computação (PPGCC)</a:t>
            </a:r>
            <a:endParaRPr lang="pt-BR" b="1" dirty="0"/>
          </a:p>
        </p:txBody>
      </p:sp>
      <p:sp>
        <p:nvSpPr>
          <p:cNvPr id="5" name="Subtítulo 4"/>
          <p:cNvSpPr>
            <a:spLocks noGrp="1"/>
          </p:cNvSpPr>
          <p:nvPr>
            <p:ph type="subTitle" idx="1"/>
          </p:nvPr>
        </p:nvSpPr>
        <p:spPr/>
        <p:txBody>
          <a:bodyPr>
            <a:normAutofit fontScale="25000" lnSpcReduction="20000"/>
          </a:bodyPr>
          <a:lstStyle/>
          <a:p>
            <a:endParaRPr lang="pt-BR" dirty="0" smtClean="0"/>
          </a:p>
          <a:p>
            <a:endParaRPr lang="pt-BR" dirty="0" smtClean="0"/>
          </a:p>
          <a:p>
            <a:r>
              <a:rPr lang="pt-BR" sz="8000" b="1" dirty="0" smtClean="0"/>
              <a:t>            Aula 3 - Computação Móvel e Ubíqua</a:t>
            </a:r>
          </a:p>
          <a:p>
            <a:endParaRPr lang="pt-B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Novos projetos de segurança ...</a:t>
            </a:r>
            <a:endParaRPr lang="pt-BR" dirty="0"/>
          </a:p>
        </p:txBody>
      </p:sp>
      <p:sp>
        <p:nvSpPr>
          <p:cNvPr id="3" name="Espaço Reservado para Conteúdo 2"/>
          <p:cNvSpPr>
            <a:spLocks noGrp="1"/>
          </p:cNvSpPr>
          <p:nvPr>
            <p:ph sz="quarter" idx="1"/>
          </p:nvPr>
        </p:nvSpPr>
        <p:spPr/>
        <p:txBody>
          <a:bodyPr/>
          <a:lstStyle/>
          <a:p>
            <a:pPr>
              <a:buNone/>
            </a:pPr>
            <a:endParaRPr lang="pt-BR" dirty="0" smtClean="0"/>
          </a:p>
          <a:p>
            <a:pPr lvl="1"/>
            <a:r>
              <a:rPr lang="pt-BR" b="1" dirty="0" smtClean="0"/>
              <a:t>Uma pessoa trabalhando na área médica pega um monitor de batimentos cardíacos sem fio, de uma caixa de dispositivos semelhantes, o liga a um paciente e o associa ao serviço de registro de dados clínicos desse paciente.</a:t>
            </a:r>
          </a:p>
          <a:p>
            <a:pPr lvl="1"/>
            <a:endParaRPr lang="pt-BR" dirty="0" smtClean="0"/>
          </a:p>
          <a:p>
            <a:pPr lvl="1"/>
            <a:r>
              <a:rPr lang="pt-BR" dirty="0" smtClean="0"/>
              <a:t>Pode haver um número confuso de sensores sem fio usados para diferentes pacientes, em diferentes momentos, e é fundamental fazer e desfazer associações com segurança entre os dispositivos e os respectivos registros de paciente.</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Novos projetos de segurança ...</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Cada um desses casos é um tipo de interação espontânea.</a:t>
            </a:r>
          </a:p>
          <a:p>
            <a:endParaRPr lang="pt-BR" dirty="0" smtClean="0"/>
          </a:p>
          <a:p>
            <a:r>
              <a:rPr lang="pt-BR" dirty="0" smtClean="0"/>
              <a:t>Cada caso levanta problemas de segurança ou privacidade.</a:t>
            </a:r>
          </a:p>
          <a:p>
            <a:endParaRPr lang="pt-BR" dirty="0" smtClean="0"/>
          </a:p>
          <a:p>
            <a:r>
              <a:rPr lang="pt-BR" dirty="0" smtClean="0"/>
              <a:t>Nenhum deles é parecido com os padrões de compartilhamento de recursos encontrados em Intranets ou na Internet.</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16.5.2  Algumas Soluções</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Tentativas de </a:t>
            </a:r>
            <a:r>
              <a:rPr lang="pt-BR" dirty="0" smtClean="0">
                <a:solidFill>
                  <a:srgbClr val="0000FF"/>
                </a:solidFill>
              </a:rPr>
              <a:t>resolver os problemas de segurança e privacidade em sistemas voláteis</a:t>
            </a:r>
            <a:r>
              <a:rPr lang="pt-BR" dirty="0" smtClean="0"/>
              <a:t>.</a:t>
            </a:r>
          </a:p>
          <a:p>
            <a:endParaRPr lang="pt-BR" dirty="0" smtClean="0"/>
          </a:p>
          <a:p>
            <a:r>
              <a:rPr lang="pt-BR" dirty="0" smtClean="0"/>
              <a:t>As técnicas divergem significativamente dos padrões em </a:t>
            </a:r>
            <a:r>
              <a:rPr lang="pt-BR" dirty="0" err="1" smtClean="0"/>
              <a:t>SDs</a:t>
            </a:r>
            <a:r>
              <a:rPr lang="pt-BR" dirty="0" smtClean="0"/>
              <a:t>.</a:t>
            </a:r>
          </a:p>
          <a:p>
            <a:endParaRPr lang="pt-BR" dirty="0" smtClean="0"/>
          </a:p>
          <a:p>
            <a:r>
              <a:rPr lang="pt-BR" dirty="0" smtClean="0"/>
              <a:t>Exploram o fato de que </a:t>
            </a:r>
            <a:r>
              <a:rPr lang="pt-BR" b="1" dirty="0" smtClean="0"/>
              <a:t>esses sistemas são integrados no nosso mundo físico cotidiano</a:t>
            </a:r>
            <a:r>
              <a:rPr lang="pt-BR" dirty="0" smtClean="0"/>
              <a:t>, usando evidência física em vez de evidência criptográfica, para capturar propriedades de segurança.</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Soluções ...</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Autenticação baseada na localização</a:t>
            </a:r>
          </a:p>
          <a:p>
            <a:endParaRPr lang="pt-BR" dirty="0" smtClean="0"/>
          </a:p>
          <a:p>
            <a:endParaRPr lang="pt-BR" dirty="0" smtClean="0"/>
          </a:p>
          <a:p>
            <a:r>
              <a:rPr lang="pt-BR" dirty="0" smtClean="0"/>
              <a:t>Associação espontânea e segura de dispositivos</a:t>
            </a:r>
          </a:p>
          <a:p>
            <a:endParaRPr lang="pt-BR" dirty="0" smtClean="0"/>
          </a:p>
          <a:p>
            <a:endParaRPr lang="pt-BR" dirty="0" smtClean="0"/>
          </a:p>
          <a:p>
            <a:r>
              <a:rPr lang="pt-BR" dirty="0" smtClean="0"/>
              <a:t>Proteção à Privacidade</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Autenticação baseada na localização</a:t>
            </a:r>
            <a:endParaRPr lang="pt-BR" dirty="0"/>
          </a:p>
        </p:txBody>
      </p:sp>
      <p:sp>
        <p:nvSpPr>
          <p:cNvPr id="3" name="Espaço Reservado para Conteúdo 2"/>
          <p:cNvSpPr>
            <a:spLocks noGrp="1"/>
          </p:cNvSpPr>
          <p:nvPr>
            <p:ph sz="quarter" idx="1"/>
          </p:nvPr>
        </p:nvSpPr>
        <p:spPr/>
        <p:txBody>
          <a:bodyPr/>
          <a:lstStyle/>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Associação espontânea e segura de </a:t>
            </a:r>
            <a:r>
              <a:rPr lang="pt-BR" sz="2800" dirty="0" smtClean="0"/>
              <a:t>dispositivos</a:t>
            </a:r>
            <a:endParaRPr lang="pt-BR" sz="2800" dirty="0"/>
          </a:p>
        </p:txBody>
      </p:sp>
      <p:sp>
        <p:nvSpPr>
          <p:cNvPr id="3" name="Espaço Reservado para Conteúdo 2"/>
          <p:cNvSpPr>
            <a:spLocks noGrp="1"/>
          </p:cNvSpPr>
          <p:nvPr>
            <p:ph sz="quarter" idx="1"/>
          </p:nvPr>
        </p:nvSpPr>
        <p:spPr/>
        <p:txBody>
          <a:bodyPr/>
          <a:lstStyle/>
          <a:p>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Proteção à </a:t>
            </a:r>
            <a:r>
              <a:rPr lang="pt-BR" dirty="0" smtClean="0"/>
              <a:t>Privacidade</a:t>
            </a:r>
            <a:endParaRPr lang="pt-BR" dirty="0"/>
          </a:p>
        </p:txBody>
      </p:sp>
      <p:sp>
        <p:nvSpPr>
          <p:cNvPr id="3" name="Espaço Reservado para Conteúdo 2"/>
          <p:cNvSpPr>
            <a:spLocks noGrp="1"/>
          </p:cNvSpPr>
          <p:nvPr>
            <p:ph sz="quarter" idx="1"/>
          </p:nvPr>
        </p:nvSpPr>
        <p:spPr/>
        <p:txBody>
          <a:bodyPr>
            <a:normAutofit lnSpcReduction="10000"/>
          </a:bodyPr>
          <a:lstStyle/>
          <a:p>
            <a:endParaRPr lang="pt-BR" dirty="0" smtClean="0"/>
          </a:p>
          <a:p>
            <a:r>
              <a:rPr lang="pt-BR" dirty="0" smtClean="0"/>
              <a:t>Autenticação baseada em localização mostra a dificuldade em proteger a privacidade em sistemas voláteis.</a:t>
            </a:r>
          </a:p>
          <a:p>
            <a:endParaRPr lang="pt-BR" dirty="0" smtClean="0"/>
          </a:p>
          <a:p>
            <a:r>
              <a:rPr lang="pt-BR" dirty="0" smtClean="0"/>
              <a:t>Mesmo que o usuário não revele sua identidade, ele revela um local.</a:t>
            </a:r>
          </a:p>
          <a:p>
            <a:endParaRPr lang="pt-BR" dirty="0" smtClean="0"/>
          </a:p>
          <a:p>
            <a:r>
              <a:rPr lang="pt-BR" dirty="0" smtClean="0"/>
              <a:t>Esse local pode ser associado a outros tipos de informação potencialmente identificadoras.</a:t>
            </a:r>
          </a:p>
          <a:p>
            <a:endParaRPr lang="pt-BR" dirty="0" smtClean="0"/>
          </a:p>
          <a:p>
            <a:r>
              <a:rPr lang="pt-BR" dirty="0" smtClean="0"/>
              <a:t>Mesmo com anonimato,  sua privacidade pode ser violada.</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Em nível de sistema, a ameaça básica é que, voluntariamente ou involuntariamente, os usuários fornecem identificadores de vários tipos para espaços inteligentes, quando os visitam ou acessam serviços.</a:t>
            </a:r>
          </a:p>
          <a:p>
            <a:endParaRPr lang="pt-BR" dirty="0" smtClean="0"/>
          </a:p>
          <a:p>
            <a:r>
              <a:rPr lang="pt-BR" dirty="0" smtClean="0"/>
              <a:t>Meios de identificação:  </a:t>
            </a:r>
          </a:p>
          <a:p>
            <a:pPr lvl="1"/>
            <a:r>
              <a:rPr lang="pt-BR" dirty="0" smtClean="0"/>
              <a:t>E</a:t>
            </a:r>
            <a:r>
              <a:rPr lang="pt-BR" dirty="0" smtClean="0"/>
              <a:t>ndereços MAC em redes Bluetooth e IEEE 802.11</a:t>
            </a:r>
          </a:p>
          <a:p>
            <a:pPr lvl="1"/>
            <a:r>
              <a:rPr lang="pt-BR" dirty="0" smtClean="0"/>
              <a:t>Etiquetas RFID</a:t>
            </a:r>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Qualquer que seja sua origem, os identificadores podem ser associados a um local e a uma atividade, em determinado momento do tempo.</a:t>
            </a:r>
          </a:p>
          <a:p>
            <a:endParaRPr lang="pt-BR" dirty="0" smtClean="0"/>
          </a:p>
          <a:p>
            <a:r>
              <a:rPr lang="pt-BR" dirty="0" smtClean="0"/>
              <a:t>Assim, podem ser associadas às informações pessoais do usuário. </a:t>
            </a:r>
          </a:p>
          <a:p>
            <a:endParaRPr lang="pt-BR" dirty="0" smtClean="0"/>
          </a:p>
          <a:p>
            <a:r>
              <a:rPr lang="pt-BR" dirty="0" smtClean="0"/>
              <a:t>Em um espaço inteligente, usuários podem ser espionados e terem seus identificadores coletados. </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O espaço inteligente pode rastrear os identificadores, pelos locais e inferir movimentos., o que leva à perda de privacidade.</a:t>
            </a:r>
          </a:p>
          <a:p>
            <a:endParaRPr lang="pt-BR" dirty="0" smtClean="0"/>
          </a:p>
          <a:p>
            <a:r>
              <a:rPr lang="pt-BR" dirty="0" smtClean="0"/>
              <a:t>Há a idéia de substituir identificadores embutidos (endereços MAC e RFID) em endereços </a:t>
            </a:r>
            <a:r>
              <a:rPr lang="pt-BR" i="1" dirty="0" err="1" smtClean="0"/>
              <a:t>soft</a:t>
            </a:r>
            <a:r>
              <a:rPr lang="pt-BR" i="1" dirty="0" smtClean="0"/>
              <a:t>, </a:t>
            </a:r>
            <a:r>
              <a:rPr lang="pt-BR" dirty="0" smtClean="0"/>
              <a:t>que podem ser substituídos de tempos em tempos para inibir o rastreamento.</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16.5  Segurança e Privacidade</a:t>
            </a:r>
            <a:endParaRPr lang="pt-BR" dirty="0"/>
          </a:p>
        </p:txBody>
      </p:sp>
      <p:sp>
        <p:nvSpPr>
          <p:cNvPr id="5" name="Espaço Reservado para Conteúdo 4"/>
          <p:cNvSpPr>
            <a:spLocks noGrp="1"/>
          </p:cNvSpPr>
          <p:nvPr>
            <p:ph sz="quarter" idx="1"/>
          </p:nvPr>
        </p:nvSpPr>
        <p:spPr/>
        <p:txBody>
          <a:bodyPr/>
          <a:lstStyle/>
          <a:p>
            <a:endParaRPr lang="pt-BR" dirty="0" smtClean="0"/>
          </a:p>
          <a:p>
            <a:r>
              <a:rPr lang="pt-BR" dirty="0" smtClean="0"/>
              <a:t>Sistemas Voláteis:  muitas questões sobre segurança e privacidade.</a:t>
            </a:r>
          </a:p>
          <a:p>
            <a:endParaRPr lang="pt-BR" dirty="0" smtClean="0"/>
          </a:p>
          <a:p>
            <a:pPr lvl="1"/>
            <a:r>
              <a:rPr lang="pt-BR" dirty="0" smtClean="0"/>
              <a:t>1. Usuários e administradores de sistemas voláteis exigem </a:t>
            </a:r>
            <a:r>
              <a:rPr lang="pt-BR" dirty="0" smtClean="0">
                <a:solidFill>
                  <a:srgbClr val="0000FF"/>
                </a:solidFill>
              </a:rPr>
              <a:t>segurança para seus dados e recursos</a:t>
            </a:r>
            <a:r>
              <a:rPr lang="pt-BR" dirty="0" smtClean="0"/>
              <a:t>:</a:t>
            </a:r>
          </a:p>
          <a:p>
            <a:pPr lvl="2"/>
            <a:r>
              <a:rPr lang="pt-BR" dirty="0" smtClean="0"/>
              <a:t> </a:t>
            </a:r>
            <a:r>
              <a:rPr lang="pt-BR" dirty="0" smtClean="0">
                <a:solidFill>
                  <a:srgbClr val="C00000"/>
                </a:solidFill>
              </a:rPr>
              <a:t>confidencialidade</a:t>
            </a:r>
            <a:r>
              <a:rPr lang="pt-BR" dirty="0" smtClean="0"/>
              <a:t>, </a:t>
            </a:r>
            <a:r>
              <a:rPr lang="pt-BR" dirty="0" smtClean="0">
                <a:solidFill>
                  <a:srgbClr val="C00000"/>
                </a:solidFill>
              </a:rPr>
              <a:t>integridade</a:t>
            </a:r>
            <a:r>
              <a:rPr lang="pt-BR" dirty="0" smtClean="0"/>
              <a:t> e </a:t>
            </a:r>
            <a:r>
              <a:rPr lang="pt-BR" dirty="0" smtClean="0">
                <a:solidFill>
                  <a:srgbClr val="C00000"/>
                </a:solidFill>
              </a:rPr>
              <a:t>disponibilidade</a:t>
            </a:r>
          </a:p>
          <a:p>
            <a:pPr lvl="2"/>
            <a:r>
              <a:rPr lang="pt-BR" dirty="0" smtClean="0"/>
              <a:t>Confiança (base de toda a segurança) é diminuída nos sistemas voláteis.</a:t>
            </a:r>
          </a:p>
          <a:p>
            <a:pPr lvl="2"/>
            <a:endParaRPr lang="pt-BR" dirty="0" smtClean="0"/>
          </a:p>
          <a:p>
            <a:pPr lvl="1"/>
            <a:r>
              <a:rPr lang="pt-BR" dirty="0" smtClean="0"/>
              <a:t>II. Muitos usuários se preocupam com sua </a:t>
            </a:r>
            <a:r>
              <a:rPr lang="pt-BR" dirty="0" smtClean="0">
                <a:solidFill>
                  <a:srgbClr val="0000FF"/>
                </a:solidFill>
              </a:rPr>
              <a:t>privacidade</a:t>
            </a:r>
            <a:r>
              <a:rPr lang="pt-BR" dirty="0" smtClean="0"/>
              <a:t>.</a:t>
            </a:r>
          </a:p>
          <a:p>
            <a:pPr>
              <a:buNone/>
            </a:pPr>
            <a:endParaRPr lang="pt-BR" dirty="0" smtClean="0"/>
          </a:p>
          <a:p>
            <a:endParaRPr lang="pt-BR" dirty="0" smtClean="0"/>
          </a:p>
          <a:p>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Mas, a dificuldade com endereços MAC e IP é que alterá-los, causa interrupções de comunicação, o que representa o custo exigido para se ter privacidade. </a:t>
            </a:r>
          </a:p>
          <a:p>
            <a:endParaRPr lang="pt-BR" dirty="0" smtClean="0"/>
          </a:p>
          <a:p>
            <a:r>
              <a:rPr lang="pt-BR" dirty="0" smtClean="0"/>
              <a:t>A dificuldade com </a:t>
            </a:r>
            <a:r>
              <a:rPr lang="pt-BR" dirty="0" err="1" smtClean="0"/>
              <a:t>RFIDs</a:t>
            </a:r>
            <a:r>
              <a:rPr lang="pt-BR" dirty="0" smtClean="0"/>
              <a:t> é que, embora um usuário portando uma RFID não queira ser rastreado por sensores “errados”,  em geral ele quer que sua etiqueta seja lida por determinados sensores “corretos” (porque ele tem interesse em algum serviço). </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Uma técnica para tratar desse problema é fazer a etiqueta usar funções de resumo (funções </a:t>
            </a:r>
            <a:r>
              <a:rPr lang="pt-BR" i="1" dirty="0" err="1" smtClean="0"/>
              <a:t>hash</a:t>
            </a:r>
            <a:r>
              <a:rPr lang="pt-BR" dirty="0" smtClean="0"/>
              <a:t>, que são unilaterais) para substituir os identificadores embutidos e para gerar o identificador emitido, sempre que for lido.</a:t>
            </a:r>
          </a:p>
          <a:p>
            <a:endParaRPr lang="pt-BR" dirty="0" smtClean="0"/>
          </a:p>
          <a:p>
            <a:r>
              <a:rPr lang="pt-BR" dirty="0" smtClean="0"/>
              <a:t>Apenas, um terceiro confiável, que conheça o identificador original da etiqueta RFID, poderá descobrir o identificador emitido, para verificar qual etiqueta foi lida.</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normAutofit fontScale="92500" lnSpcReduction="10000"/>
          </a:bodyPr>
          <a:lstStyle/>
          <a:p>
            <a:endParaRPr lang="pt-BR" dirty="0" smtClean="0"/>
          </a:p>
          <a:p>
            <a:r>
              <a:rPr lang="pt-BR" dirty="0" smtClean="0"/>
              <a:t>Como as etiquetas RFID passam seus identificadores a armazenados, por uma função resumo (</a:t>
            </a:r>
            <a:r>
              <a:rPr lang="pt-BR" dirty="0" err="1" smtClean="0"/>
              <a:t>hash</a:t>
            </a:r>
            <a:r>
              <a:rPr lang="pt-BR" dirty="0" smtClean="0"/>
              <a:t>), antes de </a:t>
            </a:r>
            <a:r>
              <a:rPr lang="pt-BR" dirty="0" err="1" smtClean="0"/>
              <a:t>emití-los</a:t>
            </a:r>
            <a:r>
              <a:rPr lang="pt-BR" dirty="0" smtClean="0"/>
              <a:t>, os invasores são incapazes de conhecer o identificador armazenado.</a:t>
            </a:r>
          </a:p>
          <a:p>
            <a:endParaRPr lang="pt-BR" dirty="0" smtClean="0"/>
          </a:p>
          <a:p>
            <a:r>
              <a:rPr lang="pt-BR" dirty="0" smtClean="0"/>
              <a:t>Outra estratégia para ajudar a salvaguardar a privacidade é substituir os endereços </a:t>
            </a:r>
            <a:r>
              <a:rPr lang="pt-BR" i="1" dirty="0" err="1" smtClean="0"/>
              <a:t>soft</a:t>
            </a:r>
            <a:r>
              <a:rPr lang="pt-BR" i="1" dirty="0" smtClean="0"/>
              <a:t>, </a:t>
            </a:r>
            <a:r>
              <a:rPr lang="pt-BR" dirty="0" smtClean="0"/>
              <a:t>que os clientes forneçam para os serviços, por um: </a:t>
            </a:r>
          </a:p>
          <a:p>
            <a:pPr lvl="1"/>
            <a:r>
              <a:rPr lang="pt-BR" dirty="0" smtClean="0">
                <a:solidFill>
                  <a:srgbClr val="0000FF"/>
                </a:solidFill>
              </a:rPr>
              <a:t>identificador anônimo </a:t>
            </a:r>
            <a:r>
              <a:rPr lang="pt-BR" dirty="0" smtClean="0"/>
              <a:t>– </a:t>
            </a:r>
            <a:r>
              <a:rPr lang="pt-BR" dirty="0" smtClean="0">
                <a:solidFill>
                  <a:srgbClr val="C00000"/>
                </a:solidFill>
              </a:rPr>
              <a:t>escolhido aleatoriamente para todo pedido de serviço</a:t>
            </a:r>
            <a:r>
              <a:rPr lang="pt-BR" dirty="0" smtClean="0">
                <a:solidFill>
                  <a:srgbClr val="00B050"/>
                </a:solidFill>
              </a:rPr>
              <a:t>.</a:t>
            </a:r>
          </a:p>
          <a:p>
            <a:pPr lvl="1"/>
            <a:r>
              <a:rPr lang="pt-BR" dirty="0" smtClean="0"/>
              <a:t>ou usar um </a:t>
            </a:r>
            <a:r>
              <a:rPr lang="pt-BR" dirty="0" smtClean="0">
                <a:solidFill>
                  <a:srgbClr val="0000FF"/>
                </a:solidFill>
              </a:rPr>
              <a:t>pseudônimo, </a:t>
            </a:r>
            <a:r>
              <a:rPr lang="pt-BR" dirty="0" smtClean="0"/>
              <a:t>um identificador falso, mas que é usado consistentemente pelo cliente por algum período de tempo. </a:t>
            </a:r>
            <a:endParaRPr lang="pt-BR"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A vantagem do </a:t>
            </a:r>
            <a:r>
              <a:rPr lang="pt-BR" dirty="0" smtClean="0">
                <a:solidFill>
                  <a:srgbClr val="0000FF"/>
                </a:solidFill>
              </a:rPr>
              <a:t>pseudônimo</a:t>
            </a:r>
            <a:r>
              <a:rPr lang="pt-BR" dirty="0" smtClean="0"/>
              <a:t> sobre o identificador </a:t>
            </a:r>
            <a:r>
              <a:rPr lang="pt-BR" dirty="0" smtClean="0">
                <a:solidFill>
                  <a:srgbClr val="0000FF"/>
                </a:solidFill>
              </a:rPr>
              <a:t>anônimo</a:t>
            </a:r>
            <a:r>
              <a:rPr lang="pt-BR" dirty="0" smtClean="0"/>
              <a:t> é que um cliente construa um relacionamento de confiança (uma boa reputação com determinado serviço), mas sem </a:t>
            </a:r>
            <a:r>
              <a:rPr lang="pt-BR" dirty="0" err="1" smtClean="0"/>
              <a:t>revlar</a:t>
            </a:r>
            <a:r>
              <a:rPr lang="pt-BR" dirty="0" smtClean="0"/>
              <a:t> sua identidade verdadeira.</a:t>
            </a:r>
          </a:p>
          <a:p>
            <a:endParaRPr lang="pt-BR" dirty="0" smtClean="0"/>
          </a:p>
          <a:p>
            <a:r>
              <a:rPr lang="pt-BR" dirty="0" smtClean="0"/>
              <a:t>Entretanto, é trabalhoso demais para um usuário gerenciar identificadores anônimos ou pseudônimos, de modo que isso é feito por um componente do sistema chamado </a:t>
            </a:r>
            <a:r>
              <a:rPr lang="pt-BR" i="1" dirty="0" err="1" smtClean="0">
                <a:solidFill>
                  <a:srgbClr val="0000FF"/>
                </a:solidFill>
              </a:rPr>
              <a:t>proxy</a:t>
            </a:r>
            <a:r>
              <a:rPr lang="pt-BR" dirty="0" smtClean="0">
                <a:solidFill>
                  <a:srgbClr val="0000FF"/>
                </a:solidFill>
              </a:rPr>
              <a:t> </a:t>
            </a:r>
            <a:r>
              <a:rPr lang="pt-BR" i="1" dirty="0" smtClean="0">
                <a:solidFill>
                  <a:srgbClr val="0000FF"/>
                </a:solidFill>
              </a:rPr>
              <a:t>de privacidade</a:t>
            </a:r>
            <a:r>
              <a:rPr lang="pt-BR" dirty="0" smtClean="0"/>
              <a:t>. </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normAutofit/>
          </a:bodyPr>
          <a:lstStyle/>
          <a:p>
            <a:pPr>
              <a:buNone/>
            </a:pPr>
            <a:endParaRPr lang="pt-BR" dirty="0" smtClean="0"/>
          </a:p>
          <a:p>
            <a:r>
              <a:rPr lang="pt-BR" dirty="0" smtClean="0"/>
              <a:t>O </a:t>
            </a:r>
            <a:r>
              <a:rPr lang="pt-BR" i="1" dirty="0" err="1" smtClean="0">
                <a:solidFill>
                  <a:srgbClr val="0000FF"/>
                </a:solidFill>
              </a:rPr>
              <a:t>proxy</a:t>
            </a:r>
            <a:r>
              <a:rPr lang="pt-BR" i="1" dirty="0" smtClean="0">
                <a:solidFill>
                  <a:srgbClr val="0000FF"/>
                </a:solidFill>
              </a:rPr>
              <a:t> de privacidade </a:t>
            </a:r>
            <a:r>
              <a:rPr lang="pt-BR" dirty="0" smtClean="0"/>
              <a:t>é um componente em que os usuários confiam para enviarem todos os pedidos de serviço de forma </a:t>
            </a:r>
            <a:r>
              <a:rPr lang="pt-BR" dirty="0" smtClean="0">
                <a:solidFill>
                  <a:srgbClr val="0000FF"/>
                </a:solidFill>
              </a:rPr>
              <a:t>anônima</a:t>
            </a:r>
            <a:r>
              <a:rPr lang="pt-BR" dirty="0" smtClean="0"/>
              <a:t>.</a:t>
            </a:r>
          </a:p>
          <a:p>
            <a:endParaRPr lang="pt-BR" dirty="0" smtClean="0"/>
          </a:p>
          <a:p>
            <a:r>
              <a:rPr lang="pt-BR" dirty="0" smtClean="0"/>
              <a:t>Cada um dos dispositivos de usuário tem um canal privativo e seguro com o </a:t>
            </a:r>
            <a:r>
              <a:rPr lang="pt-BR" i="1" dirty="0" err="1" smtClean="0">
                <a:solidFill>
                  <a:srgbClr val="0000FF"/>
                </a:solidFill>
              </a:rPr>
              <a:t>proxy</a:t>
            </a:r>
            <a:r>
              <a:rPr lang="pt-BR" i="1" dirty="0" smtClean="0">
                <a:solidFill>
                  <a:srgbClr val="0000FF"/>
                </a:solidFill>
              </a:rPr>
              <a:t> de privacidade</a:t>
            </a:r>
            <a:r>
              <a:rPr lang="pt-BR" dirty="0" smtClean="0"/>
              <a:t>.</a:t>
            </a:r>
          </a:p>
          <a:p>
            <a:endParaRPr lang="pt-BR" dirty="0" smtClean="0"/>
          </a:p>
          <a:p>
            <a:r>
              <a:rPr lang="pt-BR" dirty="0" smtClean="0"/>
              <a:t>Esse </a:t>
            </a:r>
            <a:r>
              <a:rPr lang="pt-BR" i="1" dirty="0" err="1" smtClean="0">
                <a:solidFill>
                  <a:srgbClr val="0000FF"/>
                </a:solidFill>
              </a:rPr>
              <a:t>proxy</a:t>
            </a:r>
            <a:r>
              <a:rPr lang="pt-BR" i="1" dirty="0" smtClean="0">
                <a:solidFill>
                  <a:srgbClr val="0000FF"/>
                </a:solidFill>
              </a:rPr>
              <a:t> de privacidade </a:t>
            </a:r>
            <a:r>
              <a:rPr lang="pt-BR" dirty="0" smtClean="0">
                <a:solidFill>
                  <a:srgbClr val="C00000"/>
                </a:solidFill>
              </a:rPr>
              <a:t>substitui os identificadores anônimos ou pseudônimos por todos os identificadores verdadeiros </a:t>
            </a:r>
            <a:r>
              <a:rPr lang="pt-BR" dirty="0" smtClean="0"/>
              <a:t>nos pedidos de serviço.</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O </a:t>
            </a:r>
            <a:r>
              <a:rPr lang="pt-BR" dirty="0" smtClean="0">
                <a:solidFill>
                  <a:srgbClr val="0000FF"/>
                </a:solidFill>
              </a:rPr>
              <a:t>problema do </a:t>
            </a:r>
            <a:r>
              <a:rPr lang="pt-BR" i="1" dirty="0" err="1" smtClean="0">
                <a:solidFill>
                  <a:srgbClr val="0000FF"/>
                </a:solidFill>
              </a:rPr>
              <a:t>proxy</a:t>
            </a:r>
            <a:r>
              <a:rPr lang="pt-BR" dirty="0" smtClean="0">
                <a:solidFill>
                  <a:srgbClr val="0000FF"/>
                </a:solidFill>
              </a:rPr>
              <a:t> </a:t>
            </a:r>
            <a:r>
              <a:rPr lang="pt-BR" dirty="0" smtClean="0"/>
              <a:t>é que se ele for atacado com sucesso, a utilização do serviço pelo cliente será revelada.  O </a:t>
            </a:r>
            <a:r>
              <a:rPr lang="pt-BR" i="1" dirty="0" err="1" smtClean="0"/>
              <a:t>proxy</a:t>
            </a:r>
            <a:r>
              <a:rPr lang="pt-BR" i="1" dirty="0" smtClean="0"/>
              <a:t> </a:t>
            </a:r>
            <a:r>
              <a:rPr lang="pt-BR" dirty="0" smtClean="0"/>
              <a:t>não oculta quais serviços o usuário acessa.</a:t>
            </a:r>
          </a:p>
          <a:p>
            <a:endParaRPr lang="pt-BR" dirty="0" smtClean="0"/>
          </a:p>
          <a:p>
            <a:r>
              <a:rPr lang="pt-BR" dirty="0" smtClean="0"/>
              <a:t>Um invasor poderia empregar </a:t>
            </a:r>
            <a:r>
              <a:rPr lang="pt-BR" dirty="0" smtClean="0">
                <a:solidFill>
                  <a:srgbClr val="0000FF"/>
                </a:solidFill>
              </a:rPr>
              <a:t>análise de tráfego </a:t>
            </a:r>
            <a:r>
              <a:rPr lang="pt-BR" dirty="0" smtClean="0"/>
              <a:t>entre as </a:t>
            </a:r>
            <a:r>
              <a:rPr lang="pt-BR" dirty="0" smtClean="0">
                <a:solidFill>
                  <a:srgbClr val="C00000"/>
                </a:solidFill>
              </a:rPr>
              <a:t>mensagens que fluem em um dispositivo </a:t>
            </a:r>
            <a:r>
              <a:rPr lang="pt-BR" dirty="0" smtClean="0"/>
              <a:t>e as </a:t>
            </a:r>
            <a:r>
              <a:rPr lang="pt-BR" dirty="0" smtClean="0">
                <a:solidFill>
                  <a:srgbClr val="C00000"/>
                </a:solidFill>
              </a:rPr>
              <a:t>mensagens que fluem em um serviço</a:t>
            </a:r>
            <a:r>
              <a:rPr lang="pt-BR" dirty="0" smtClean="0"/>
              <a:t>, e observar correlações no tráfego, examinando fatores como </a:t>
            </a:r>
            <a:r>
              <a:rPr lang="pt-BR" dirty="0" smtClean="0">
                <a:solidFill>
                  <a:srgbClr val="0000FF"/>
                </a:solidFill>
              </a:rPr>
              <a:t>instantes de tempo </a:t>
            </a:r>
            <a:r>
              <a:rPr lang="pt-BR" dirty="0" smtClean="0"/>
              <a:t>e os tamanho das mensagens.</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normAutofit fontScale="92500" lnSpcReduction="20000"/>
          </a:bodyPr>
          <a:lstStyle/>
          <a:p>
            <a:endParaRPr lang="pt-BR" dirty="0" smtClean="0"/>
          </a:p>
          <a:p>
            <a:r>
              <a:rPr lang="pt-BR" i="1" dirty="0" err="1" smtClean="0">
                <a:solidFill>
                  <a:srgbClr val="0000FF"/>
                </a:solidFill>
              </a:rPr>
              <a:t>Mixing</a:t>
            </a:r>
            <a:r>
              <a:rPr lang="pt-BR" dirty="0" smtClean="0">
                <a:solidFill>
                  <a:srgbClr val="0000FF"/>
                </a:solidFill>
              </a:rPr>
              <a:t> </a:t>
            </a:r>
            <a:r>
              <a:rPr lang="pt-BR" dirty="0" smtClean="0"/>
              <a:t>é uma técnica estatística para combinar as comunicações de muito usuários de tal maneira que os invasores não possam desembaralhar facilmente as ações de um usuário relativo a outro.</a:t>
            </a:r>
          </a:p>
          <a:p>
            <a:endParaRPr lang="pt-BR" i="1" dirty="0" smtClean="0"/>
          </a:p>
          <a:p>
            <a:r>
              <a:rPr lang="pt-BR" dirty="0" smtClean="0"/>
              <a:t>Assim, ajuda a salvaguardar a privacidade dos usuários.</a:t>
            </a:r>
          </a:p>
          <a:p>
            <a:endParaRPr lang="pt-BR" dirty="0" smtClean="0"/>
          </a:p>
          <a:p>
            <a:r>
              <a:rPr lang="pt-BR" dirty="0" smtClean="0"/>
              <a:t>Uma aplicação de </a:t>
            </a:r>
            <a:r>
              <a:rPr lang="pt-BR" i="1" dirty="0" err="1" smtClean="0">
                <a:solidFill>
                  <a:srgbClr val="0000FF"/>
                </a:solidFill>
              </a:rPr>
              <a:t>mixing</a:t>
            </a:r>
            <a:r>
              <a:rPr lang="pt-BR" dirty="0" smtClean="0">
                <a:solidFill>
                  <a:srgbClr val="0000FF"/>
                </a:solidFill>
              </a:rPr>
              <a:t> </a:t>
            </a:r>
            <a:r>
              <a:rPr lang="pt-BR" dirty="0" smtClean="0"/>
              <a:t>é construída montando-se uma </a:t>
            </a:r>
            <a:r>
              <a:rPr lang="pt-BR" dirty="0" smtClean="0">
                <a:solidFill>
                  <a:srgbClr val="0000FF"/>
                </a:solidFill>
              </a:rPr>
              <a:t>rede de sobreposição (overlay) de </a:t>
            </a:r>
            <a:r>
              <a:rPr lang="pt-BR" i="1" dirty="0" err="1" smtClean="0">
                <a:solidFill>
                  <a:srgbClr val="0000FF"/>
                </a:solidFill>
              </a:rPr>
              <a:t>proxies</a:t>
            </a:r>
            <a:r>
              <a:rPr lang="pt-BR" dirty="0" smtClean="0">
                <a:solidFill>
                  <a:srgbClr val="0000FF"/>
                </a:solidFill>
              </a:rPr>
              <a:t> </a:t>
            </a:r>
            <a:r>
              <a:rPr lang="pt-BR" dirty="0" smtClean="0"/>
              <a:t>que </a:t>
            </a:r>
            <a:r>
              <a:rPr lang="pt-BR" dirty="0" smtClean="0">
                <a:solidFill>
                  <a:srgbClr val="C00000"/>
                </a:solidFill>
              </a:rPr>
              <a:t>cifram</a:t>
            </a:r>
            <a:r>
              <a:rPr lang="pt-BR" dirty="0" smtClean="0"/>
              <a:t>, </a:t>
            </a:r>
            <a:r>
              <a:rPr lang="pt-BR" dirty="0" smtClean="0">
                <a:solidFill>
                  <a:srgbClr val="C00000"/>
                </a:solidFill>
              </a:rPr>
              <a:t>agregam</a:t>
            </a:r>
            <a:r>
              <a:rPr lang="pt-BR" dirty="0" smtClean="0"/>
              <a:t>, </a:t>
            </a:r>
            <a:r>
              <a:rPr lang="pt-BR" dirty="0" smtClean="0">
                <a:solidFill>
                  <a:srgbClr val="C00000"/>
                </a:solidFill>
              </a:rPr>
              <a:t>reordenam</a:t>
            </a:r>
            <a:r>
              <a:rPr lang="pt-BR" dirty="0" smtClean="0"/>
              <a:t> e </a:t>
            </a:r>
            <a:r>
              <a:rPr lang="pt-BR" dirty="0" smtClean="0">
                <a:solidFill>
                  <a:srgbClr val="C00000"/>
                </a:solidFill>
              </a:rPr>
              <a:t>encaminham mensagens entre eles, </a:t>
            </a:r>
            <a:r>
              <a:rPr lang="pt-BR" dirty="0" smtClean="0"/>
              <a:t>através de </a:t>
            </a:r>
            <a:r>
              <a:rPr lang="pt-BR" i="1" dirty="0" err="1" smtClean="0">
                <a:solidFill>
                  <a:srgbClr val="00B050"/>
                </a:solidFill>
              </a:rPr>
              <a:t>hops</a:t>
            </a:r>
            <a:r>
              <a:rPr lang="pt-BR" dirty="0" smtClean="0">
                <a:solidFill>
                  <a:srgbClr val="00B050"/>
                </a:solidFill>
              </a:rPr>
              <a:t> </a:t>
            </a:r>
            <a:r>
              <a:rPr lang="pt-BR" dirty="0" smtClean="0"/>
              <a:t>de maneira a tornar difícil correlacionar:</a:t>
            </a:r>
          </a:p>
          <a:p>
            <a:pPr lvl="1"/>
            <a:r>
              <a:rPr lang="pt-BR" dirty="0" smtClean="0"/>
              <a:t> qualquer mensagem de cliente que entre na rede, </a:t>
            </a:r>
          </a:p>
          <a:p>
            <a:pPr lvl="1"/>
            <a:r>
              <a:rPr lang="pt-BR" dirty="0" smtClean="0"/>
              <a:t> </a:t>
            </a:r>
            <a:r>
              <a:rPr lang="pt-BR" dirty="0" smtClean="0"/>
              <a:t>ou serviço com qualquer mensagem que saia dela.  </a:t>
            </a:r>
            <a:endParaRPr lang="pt-BR"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Cada </a:t>
            </a:r>
            <a:r>
              <a:rPr lang="pt-BR" i="1" dirty="0" err="1" smtClean="0">
                <a:solidFill>
                  <a:srgbClr val="0000FF"/>
                </a:solidFill>
              </a:rPr>
              <a:t>proxy</a:t>
            </a:r>
            <a:r>
              <a:rPr lang="pt-BR" dirty="0" smtClean="0"/>
              <a:t> compartilha chaves apenas com os </a:t>
            </a:r>
            <a:r>
              <a:rPr lang="pt-BR" i="1" dirty="0" err="1" smtClean="0">
                <a:solidFill>
                  <a:srgbClr val="0000FF"/>
                </a:solidFill>
              </a:rPr>
              <a:t>proxies</a:t>
            </a:r>
            <a:r>
              <a:rPr lang="pt-BR" i="1" dirty="0" smtClean="0">
                <a:solidFill>
                  <a:srgbClr val="0000FF"/>
                </a:solidFill>
              </a:rPr>
              <a:t> </a:t>
            </a:r>
            <a:r>
              <a:rPr lang="pt-BR" dirty="0" smtClean="0"/>
              <a:t>vizinhos.</a:t>
            </a:r>
          </a:p>
          <a:p>
            <a:endParaRPr lang="pt-BR" dirty="0" smtClean="0"/>
          </a:p>
          <a:p>
            <a:r>
              <a:rPr lang="pt-BR" dirty="0" smtClean="0"/>
              <a:t>É difícil comprometer a rede sem o comprometimento de todos os </a:t>
            </a:r>
            <a:r>
              <a:rPr lang="pt-BR" i="1" dirty="0" err="1" smtClean="0">
                <a:solidFill>
                  <a:srgbClr val="0000FF"/>
                </a:solidFill>
              </a:rPr>
              <a:t>proxies</a:t>
            </a:r>
            <a:r>
              <a:rPr lang="pt-BR" i="1" dirty="0" smtClean="0"/>
              <a:t>.</a:t>
            </a:r>
            <a:r>
              <a:rPr lang="pt-BR" i="1" dirty="0" smtClean="0">
                <a:solidFill>
                  <a:srgbClr val="0000FF"/>
                </a:solidFill>
              </a:rPr>
              <a:t> </a:t>
            </a:r>
          </a:p>
          <a:p>
            <a:endParaRPr lang="pt-BR" i="1" dirty="0" smtClean="0">
              <a:solidFill>
                <a:srgbClr val="0000FF"/>
              </a:solidFill>
            </a:endParaRPr>
          </a:p>
          <a:p>
            <a:r>
              <a:rPr lang="pt-BR" i="1" dirty="0" err="1" smtClean="0">
                <a:solidFill>
                  <a:srgbClr val="0000FF"/>
                </a:solidFill>
              </a:rPr>
              <a:t>Al-Muhtadi</a:t>
            </a:r>
            <a:r>
              <a:rPr lang="pt-BR" i="1" dirty="0" smtClean="0">
                <a:solidFill>
                  <a:srgbClr val="0000FF"/>
                </a:solidFill>
              </a:rPr>
              <a:t> </a:t>
            </a:r>
            <a:r>
              <a:rPr lang="pt-BR" i="1" dirty="0" err="1" smtClean="0">
                <a:solidFill>
                  <a:srgbClr val="0000FF"/>
                </a:solidFill>
              </a:rPr>
              <a:t>et</a:t>
            </a:r>
            <a:r>
              <a:rPr lang="pt-BR" i="1" dirty="0" smtClean="0">
                <a:solidFill>
                  <a:srgbClr val="0000FF"/>
                </a:solidFill>
              </a:rPr>
              <a:t> al. [2002] </a:t>
            </a:r>
            <a:r>
              <a:rPr lang="pt-BR" dirty="0" smtClean="0"/>
              <a:t>descrevem </a:t>
            </a:r>
            <a:r>
              <a:rPr lang="pt-BR" i="1" dirty="0" smtClean="0">
                <a:solidFill>
                  <a:srgbClr val="0000FF"/>
                </a:solidFill>
              </a:rPr>
              <a:t>uma arquitetura para </a:t>
            </a:r>
            <a:r>
              <a:rPr lang="pt-BR" i="1" dirty="0" err="1" smtClean="0">
                <a:solidFill>
                  <a:srgbClr val="0000FF"/>
                </a:solidFill>
              </a:rPr>
              <a:t>roteamento</a:t>
            </a:r>
            <a:r>
              <a:rPr lang="pt-BR" i="1" dirty="0" smtClean="0">
                <a:solidFill>
                  <a:srgbClr val="0000FF"/>
                </a:solidFill>
              </a:rPr>
              <a:t> </a:t>
            </a:r>
            <a:r>
              <a:rPr lang="pt-BR" i="1" dirty="0" smtClean="0">
                <a:solidFill>
                  <a:srgbClr val="0000FF"/>
                </a:solidFill>
              </a:rPr>
              <a:t>de </a:t>
            </a:r>
            <a:r>
              <a:rPr lang="pt-BR" i="1" dirty="0" smtClean="0">
                <a:solidFill>
                  <a:srgbClr val="C00000"/>
                </a:solidFill>
              </a:rPr>
              <a:t>forma </a:t>
            </a:r>
            <a:r>
              <a:rPr lang="pt-BR" i="1" dirty="0" smtClean="0">
                <a:solidFill>
                  <a:srgbClr val="C00000"/>
                </a:solidFill>
              </a:rPr>
              <a:t>anônima </a:t>
            </a:r>
            <a:r>
              <a:rPr lang="pt-BR" i="1" dirty="0" smtClean="0">
                <a:solidFill>
                  <a:srgbClr val="0000FF"/>
                </a:solidFill>
              </a:rPr>
              <a:t>de mensagens,</a:t>
            </a:r>
            <a:r>
              <a:rPr lang="pt-BR" i="1" dirty="0" smtClean="0"/>
              <a:t> de um </a:t>
            </a:r>
            <a:r>
              <a:rPr lang="pt-BR" i="1" dirty="0" smtClean="0">
                <a:solidFill>
                  <a:srgbClr val="00B050"/>
                </a:solidFill>
              </a:rPr>
              <a:t>cliente para serviços em um espaço inteligente</a:t>
            </a:r>
            <a:r>
              <a:rPr lang="pt-BR" i="1" dirty="0" smtClean="0"/>
              <a:t>.</a:t>
            </a:r>
            <a:endParaRPr lang="pt-BR"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normAutofit fontScale="92500"/>
          </a:bodyPr>
          <a:lstStyle/>
          <a:p>
            <a:endParaRPr lang="pt-BR" dirty="0" smtClean="0"/>
          </a:p>
          <a:p>
            <a:r>
              <a:rPr lang="pt-BR" dirty="0" smtClean="0"/>
              <a:t>Outra aplicação de </a:t>
            </a:r>
            <a:r>
              <a:rPr lang="pt-BR" dirty="0" err="1" smtClean="0"/>
              <a:t>mixing</a:t>
            </a:r>
            <a:r>
              <a:rPr lang="pt-BR" dirty="0" smtClean="0"/>
              <a:t> é a ocultação das localizações dos usuários por meio da exploração da presença de muitos deles em cada lugar, como por exemplo, num </a:t>
            </a:r>
            <a:r>
              <a:rPr lang="pt-BR" i="1" dirty="0" smtClean="0"/>
              <a:t>shopping </a:t>
            </a:r>
            <a:r>
              <a:rPr lang="pt-BR" i="1" dirty="0" err="1" smtClean="0"/>
              <a:t>center</a:t>
            </a:r>
            <a:r>
              <a:rPr lang="pt-BR" i="1" dirty="0" smtClean="0"/>
              <a:t>.</a:t>
            </a:r>
            <a:endParaRPr lang="pt-BR" dirty="0" smtClean="0"/>
          </a:p>
          <a:p>
            <a:endParaRPr lang="pt-BR" i="1" dirty="0" smtClean="0"/>
          </a:p>
          <a:p>
            <a:r>
              <a:rPr lang="pt-BR" i="1" dirty="0" err="1" smtClean="0"/>
              <a:t>Beresford</a:t>
            </a:r>
            <a:r>
              <a:rPr lang="pt-BR" i="1" dirty="0" smtClean="0"/>
              <a:t> e </a:t>
            </a:r>
            <a:r>
              <a:rPr lang="pt-BR" i="1" dirty="0" err="1" smtClean="0"/>
              <a:t>Stajano</a:t>
            </a:r>
            <a:r>
              <a:rPr lang="pt-BR" i="1" dirty="0" smtClean="0"/>
              <a:t> [2003] </a:t>
            </a:r>
            <a:r>
              <a:rPr lang="pt-BR" dirty="0" smtClean="0"/>
              <a:t>descrevem um sistema para ocultar localizações de usuários por meio de </a:t>
            </a:r>
            <a:r>
              <a:rPr lang="pt-BR" i="1" dirty="0" smtClean="0">
                <a:solidFill>
                  <a:srgbClr val="0000FF"/>
                </a:solidFill>
              </a:rPr>
              <a:t>zonas de mixagem</a:t>
            </a:r>
            <a:r>
              <a:rPr lang="pt-BR" i="1" dirty="0" smtClean="0"/>
              <a:t>.</a:t>
            </a:r>
          </a:p>
          <a:p>
            <a:endParaRPr lang="pt-BR" i="1" dirty="0" smtClean="0"/>
          </a:p>
          <a:p>
            <a:r>
              <a:rPr lang="pt-BR" i="1" dirty="0" smtClean="0">
                <a:solidFill>
                  <a:srgbClr val="0000FF"/>
                </a:solidFill>
              </a:rPr>
              <a:t>Zonas de Mixagem </a:t>
            </a:r>
            <a:r>
              <a:rPr lang="pt-BR" dirty="0" smtClean="0">
                <a:solidFill>
                  <a:srgbClr val="C00000"/>
                </a:solidFill>
              </a:rPr>
              <a:t>são regiões onde os usuários não acessam serviços com reconhecimento de localização,</a:t>
            </a:r>
            <a:r>
              <a:rPr lang="pt-BR" dirty="0" smtClean="0"/>
              <a:t> como os corredores entre espaços inteligentes.</a:t>
            </a:r>
            <a:endParaRPr lang="pt-BR"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Proteção à Privacidade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A idéia é que </a:t>
            </a:r>
            <a:r>
              <a:rPr lang="pt-BR" dirty="0" smtClean="0">
                <a:solidFill>
                  <a:srgbClr val="C00000"/>
                </a:solidFill>
              </a:rPr>
              <a:t>os usuários mudem seus pseudônimos </a:t>
            </a:r>
            <a:r>
              <a:rPr lang="pt-BR" dirty="0" smtClean="0"/>
              <a:t>nas </a:t>
            </a:r>
            <a:r>
              <a:rPr lang="pt-BR" i="1" dirty="0" smtClean="0">
                <a:solidFill>
                  <a:srgbClr val="0000FF"/>
                </a:solidFill>
              </a:rPr>
              <a:t>zonas de mixagem</a:t>
            </a:r>
            <a:r>
              <a:rPr lang="pt-BR" dirty="0" smtClean="0"/>
              <a:t>, onde a localização de nenhum usuário é conhecida.</a:t>
            </a:r>
          </a:p>
          <a:p>
            <a:endParaRPr lang="pt-BR" dirty="0" smtClean="0"/>
          </a:p>
          <a:p>
            <a:r>
              <a:rPr lang="pt-BR" dirty="0" smtClean="0"/>
              <a:t>Se as </a:t>
            </a:r>
            <a:r>
              <a:rPr lang="pt-BR" i="1" dirty="0" smtClean="0">
                <a:solidFill>
                  <a:srgbClr val="0000FF"/>
                </a:solidFill>
              </a:rPr>
              <a:t>zonas de mixagem </a:t>
            </a:r>
            <a:r>
              <a:rPr lang="pt-BR" dirty="0" smtClean="0"/>
              <a:t>forem </a:t>
            </a:r>
            <a:r>
              <a:rPr lang="pt-BR" dirty="0" smtClean="0">
                <a:solidFill>
                  <a:srgbClr val="C00000"/>
                </a:solidFill>
              </a:rPr>
              <a:t>suficientemente pequenas</a:t>
            </a:r>
            <a:r>
              <a:rPr lang="pt-BR" dirty="0" smtClean="0"/>
              <a:t>, e se pessoas (usuários) </a:t>
            </a:r>
            <a:r>
              <a:rPr lang="pt-BR" dirty="0" smtClean="0">
                <a:solidFill>
                  <a:srgbClr val="C00000"/>
                </a:solidFill>
              </a:rPr>
              <a:t>passarem suficientemente por essas zonas</a:t>
            </a:r>
            <a:r>
              <a:rPr lang="pt-BR" dirty="0" smtClean="0"/>
              <a:t>, então as </a:t>
            </a:r>
            <a:r>
              <a:rPr lang="pt-BR" i="1" dirty="0" smtClean="0">
                <a:solidFill>
                  <a:srgbClr val="0000FF"/>
                </a:solidFill>
              </a:rPr>
              <a:t>zonas de mixagem </a:t>
            </a:r>
            <a:r>
              <a:rPr lang="pt-BR" dirty="0" smtClean="0"/>
              <a:t>poderão desempenhar a função parecida com a de uma rede de mixagem com anonimato de </a:t>
            </a:r>
            <a:r>
              <a:rPr lang="pt-BR" i="1" dirty="0" err="1" smtClean="0">
                <a:solidFill>
                  <a:srgbClr val="0000FF"/>
                </a:solidFill>
              </a:rPr>
              <a:t>proxies</a:t>
            </a:r>
            <a:r>
              <a:rPr lang="pt-BR" dirty="0" smtClean="0"/>
              <a:t>.</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16.5  Segurança e Privacidade</a:t>
            </a:r>
            <a:endParaRPr lang="pt-BR" dirty="0"/>
          </a:p>
        </p:txBody>
      </p:sp>
      <p:sp>
        <p:nvSpPr>
          <p:cNvPr id="3" name="Espaço Reservado para Conteúdo 2"/>
          <p:cNvSpPr>
            <a:spLocks noGrp="1"/>
          </p:cNvSpPr>
          <p:nvPr>
            <p:ph sz="quarter" idx="1"/>
          </p:nvPr>
        </p:nvSpPr>
        <p:spPr/>
        <p:txBody>
          <a:bodyPr>
            <a:normAutofit lnSpcReduction="10000"/>
          </a:bodyPr>
          <a:lstStyle/>
          <a:p>
            <a:pPr lvl="1"/>
            <a:endParaRPr lang="pt-BR" dirty="0" smtClean="0"/>
          </a:p>
          <a:p>
            <a:pPr lvl="1"/>
            <a:endParaRPr lang="pt-BR" dirty="0" smtClean="0"/>
          </a:p>
          <a:p>
            <a:pPr lvl="1"/>
            <a:r>
              <a:rPr lang="pt-BR" dirty="0" smtClean="0"/>
              <a:t>III. Usuários e administradores de sistemas voláteis exigem </a:t>
            </a:r>
            <a:r>
              <a:rPr lang="pt-BR" dirty="0" smtClean="0">
                <a:solidFill>
                  <a:srgbClr val="0000FF"/>
                </a:solidFill>
              </a:rPr>
              <a:t>segurança para seus dados e recursos</a:t>
            </a:r>
            <a:r>
              <a:rPr lang="pt-BR" dirty="0" smtClean="0"/>
              <a:t>:</a:t>
            </a:r>
          </a:p>
          <a:p>
            <a:pPr lvl="2"/>
            <a:endParaRPr lang="pt-BR" dirty="0" smtClean="0"/>
          </a:p>
          <a:p>
            <a:pPr lvl="2"/>
            <a:r>
              <a:rPr lang="pt-BR" dirty="0" smtClean="0"/>
              <a:t>Porque os componentes interagem espontaneamente, podendo ter pouco conhecimento a priori uns dos outros.</a:t>
            </a:r>
          </a:p>
          <a:p>
            <a:pPr lvl="2"/>
            <a:endParaRPr lang="pt-BR" dirty="0" smtClean="0"/>
          </a:p>
          <a:p>
            <a:pPr lvl="1"/>
            <a:r>
              <a:rPr lang="pt-BR" dirty="0" smtClean="0"/>
              <a:t>IV. Muitos usuários se preocupam com sua </a:t>
            </a:r>
            <a:r>
              <a:rPr lang="pt-BR" dirty="0" smtClean="0">
                <a:solidFill>
                  <a:srgbClr val="0000FF"/>
                </a:solidFill>
              </a:rPr>
              <a:t>privacidade</a:t>
            </a:r>
            <a:r>
              <a:rPr lang="pt-BR" dirty="0" smtClean="0"/>
              <a:t>.</a:t>
            </a:r>
          </a:p>
          <a:p>
            <a:pPr lvl="1">
              <a:buNone/>
            </a:pPr>
            <a:endParaRPr lang="pt-BR" dirty="0" smtClean="0"/>
          </a:p>
          <a:p>
            <a:pPr lvl="2"/>
            <a:r>
              <a:rPr lang="pt-BR" dirty="0" smtClean="0"/>
              <a:t>Sua capacidade de controlar o acesso às informações sobre eles mesmos.  </a:t>
            </a:r>
          </a:p>
          <a:p>
            <a:pPr lvl="2"/>
            <a:r>
              <a:rPr lang="pt-BR" dirty="0" smtClean="0"/>
              <a:t>Devido à percepção nos espaços inteligentes pelos quais os usuários passam.</a:t>
            </a:r>
          </a:p>
          <a:p>
            <a:pPr lvl="1"/>
            <a:endParaRPr lang="pt-BR" dirty="0" smtClean="0"/>
          </a:p>
          <a:p>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Perspectiva</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Os </a:t>
            </a:r>
            <a:r>
              <a:rPr lang="pt-BR" dirty="0" smtClean="0">
                <a:solidFill>
                  <a:srgbClr val="C00000"/>
                </a:solidFill>
              </a:rPr>
              <a:t>problemas de segurança relacionados ao hardware </a:t>
            </a:r>
            <a:r>
              <a:rPr lang="pt-BR" dirty="0" smtClean="0"/>
              <a:t>e à </a:t>
            </a:r>
            <a:r>
              <a:rPr lang="pt-BR" dirty="0" smtClean="0">
                <a:solidFill>
                  <a:srgbClr val="C00000"/>
                </a:solidFill>
              </a:rPr>
              <a:t>espontaneidade de sistemas voláteis </a:t>
            </a:r>
            <a:r>
              <a:rPr lang="pt-BR" dirty="0" smtClean="0"/>
              <a:t>desafiam a nossa capacidade de criar soluções para segurança.</a:t>
            </a:r>
          </a:p>
          <a:p>
            <a:endParaRPr lang="pt-BR" dirty="0" smtClean="0"/>
          </a:p>
          <a:p>
            <a:r>
              <a:rPr lang="pt-BR" dirty="0" smtClean="0">
                <a:solidFill>
                  <a:srgbClr val="00B050"/>
                </a:solidFill>
              </a:rPr>
              <a:t>Essa é uma área de pesquisa importante</a:t>
            </a:r>
            <a:r>
              <a:rPr lang="pt-BR" dirty="0" smtClean="0"/>
              <a:t>:  a </a:t>
            </a:r>
            <a:r>
              <a:rPr lang="pt-BR" dirty="0" smtClean="0">
                <a:solidFill>
                  <a:srgbClr val="0000FF"/>
                </a:solidFill>
              </a:rPr>
              <a:t>segurança</a:t>
            </a:r>
            <a:r>
              <a:rPr lang="pt-BR" dirty="0" smtClean="0"/>
              <a:t> e a </a:t>
            </a:r>
            <a:r>
              <a:rPr lang="pt-BR" dirty="0" smtClean="0">
                <a:solidFill>
                  <a:srgbClr val="0000FF"/>
                </a:solidFill>
              </a:rPr>
              <a:t>privacidade</a:t>
            </a:r>
            <a:r>
              <a:rPr lang="pt-BR" dirty="0" smtClean="0"/>
              <a:t> podem se transformar em barreiras para o uso de sistemas voláteis.</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16. 6 </a:t>
            </a:r>
            <a:r>
              <a:rPr lang="pt-BR" dirty="0" err="1" smtClean="0"/>
              <a:t>Adaptatividade</a:t>
            </a:r>
            <a:r>
              <a:rPr lang="pt-BR" dirty="0" smtClean="0"/>
              <a:t>  (Adaptabilidade)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Heterogeneidade dos dispositivos: </a:t>
            </a:r>
          </a:p>
          <a:p>
            <a:pPr lvl="1"/>
            <a:r>
              <a:rPr lang="pt-BR" dirty="0" smtClean="0"/>
              <a:t>poder de processamento, </a:t>
            </a:r>
          </a:p>
          <a:p>
            <a:pPr lvl="1"/>
            <a:r>
              <a:rPr lang="pt-BR" dirty="0" smtClean="0"/>
              <a:t>recursos de I/O (tamanho da tela), </a:t>
            </a:r>
          </a:p>
          <a:p>
            <a:pPr lvl="1"/>
            <a:r>
              <a:rPr lang="pt-BR" dirty="0" smtClean="0"/>
              <a:t>largura de banda da rede, </a:t>
            </a:r>
          </a:p>
          <a:p>
            <a:pPr lvl="1"/>
            <a:r>
              <a:rPr lang="pt-BR" dirty="0" smtClean="0"/>
              <a:t>memória, </a:t>
            </a:r>
          </a:p>
          <a:p>
            <a:pPr lvl="1"/>
            <a:r>
              <a:rPr lang="pt-BR" dirty="0" smtClean="0"/>
              <a:t>capacidade de energia.</a:t>
            </a:r>
          </a:p>
          <a:p>
            <a:pPr lvl="1"/>
            <a:endParaRPr lang="pt-BR" dirty="0" smtClean="0"/>
          </a:p>
          <a:p>
            <a:pPr lvl="1"/>
            <a:r>
              <a:rPr lang="pt-BR" dirty="0" smtClean="0"/>
              <a:t>É improvável que a </a:t>
            </a:r>
            <a:r>
              <a:rPr lang="pt-BR" b="1" dirty="0" smtClean="0"/>
              <a:t>heterogeneidade diminua</a:t>
            </a:r>
            <a:r>
              <a:rPr lang="pt-BR" dirty="0" smtClean="0"/>
              <a:t>, significativamente, devido aos múltiplos propósitos que temos para os dispositivos. </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Adaptatividade</a:t>
            </a:r>
            <a:endParaRPr lang="pt-BR" dirty="0"/>
          </a:p>
        </p:txBody>
      </p:sp>
      <p:sp>
        <p:nvSpPr>
          <p:cNvPr id="3" name="Espaço Reservado para Conteúdo 2"/>
          <p:cNvSpPr>
            <a:spLocks noGrp="1"/>
          </p:cNvSpPr>
          <p:nvPr>
            <p:ph sz="quarter" idx="1"/>
          </p:nvPr>
        </p:nvSpPr>
        <p:spPr/>
        <p:txBody>
          <a:bodyPr/>
          <a:lstStyle/>
          <a:p>
            <a:r>
              <a:rPr lang="pt-BR" dirty="0" smtClean="0"/>
              <a:t>As </a:t>
            </a:r>
            <a:r>
              <a:rPr lang="pt-BR" dirty="0" smtClean="0">
                <a:solidFill>
                  <a:srgbClr val="0000FF"/>
                </a:solidFill>
              </a:rPr>
              <a:t>demandas por locomoção </a:t>
            </a:r>
            <a:r>
              <a:rPr lang="pt-BR" dirty="0" smtClean="0">
                <a:solidFill>
                  <a:srgbClr val="C00000"/>
                </a:solidFill>
              </a:rPr>
              <a:t>(tamanho da tela</a:t>
            </a:r>
            <a:r>
              <a:rPr lang="pt-BR" dirty="0" smtClean="0"/>
              <a:t>) e </a:t>
            </a:r>
            <a:r>
              <a:rPr lang="pt-BR" dirty="0" smtClean="0">
                <a:solidFill>
                  <a:srgbClr val="0000FF"/>
                </a:solidFill>
              </a:rPr>
              <a:t>incorporação dos dispositivos </a:t>
            </a:r>
            <a:r>
              <a:rPr lang="pt-BR" dirty="0" smtClean="0">
                <a:solidFill>
                  <a:srgbClr val="C00000"/>
                </a:solidFill>
              </a:rPr>
              <a:t>(energia)</a:t>
            </a:r>
            <a:r>
              <a:rPr lang="pt-BR" dirty="0" smtClean="0">
                <a:solidFill>
                  <a:srgbClr val="0000FF"/>
                </a:solidFill>
              </a:rPr>
              <a:t> </a:t>
            </a:r>
            <a:r>
              <a:rPr lang="pt-BR" dirty="0" smtClean="0"/>
              <a:t>significam que a heterogeneidade continuará a diferir muito. </a:t>
            </a:r>
          </a:p>
          <a:p>
            <a:endParaRPr lang="pt-BR" dirty="0" smtClean="0"/>
          </a:p>
          <a:p>
            <a:r>
              <a:rPr lang="pt-BR" dirty="0" smtClean="0"/>
              <a:t>Tendência positiva (no mundo inteiro):  armazenamento persistente cada vez mais denso e com custo cada vez mais baixo.</a:t>
            </a:r>
          </a:p>
          <a:p>
            <a:endParaRPr lang="pt-BR" dirty="0" smtClean="0"/>
          </a:p>
          <a:p>
            <a:r>
              <a:rPr lang="pt-BR" dirty="0" smtClean="0"/>
              <a:t>O que não irá mudar:   mudança em tempo de execução (condições de tempo de execução, como largura de banda e energia) mudam </a:t>
            </a:r>
            <a:r>
              <a:rPr lang="pt-BR" dirty="0" err="1" smtClean="0"/>
              <a:t>significamente</a:t>
            </a:r>
            <a:r>
              <a:rPr lang="pt-BR" dirty="0" smtClean="0"/>
              <a:t>.</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Adaptatividade</a:t>
            </a:r>
            <a:endParaRPr lang="pt-BR" dirty="0"/>
          </a:p>
        </p:txBody>
      </p:sp>
      <p:sp>
        <p:nvSpPr>
          <p:cNvPr id="3" name="Espaço Reservado para Conteúdo 2"/>
          <p:cNvSpPr>
            <a:spLocks noGrp="1"/>
          </p:cNvSpPr>
          <p:nvPr>
            <p:ph sz="quarter" idx="1"/>
          </p:nvPr>
        </p:nvSpPr>
        <p:spPr/>
        <p:txBody>
          <a:bodyPr>
            <a:normAutofit fontScale="92500" lnSpcReduction="10000"/>
          </a:bodyPr>
          <a:lstStyle/>
          <a:p>
            <a:endParaRPr lang="pt-BR" dirty="0" smtClean="0"/>
          </a:p>
          <a:p>
            <a:r>
              <a:rPr lang="pt-BR" dirty="0" smtClean="0">
                <a:solidFill>
                  <a:srgbClr val="0000FF"/>
                </a:solidFill>
              </a:rPr>
              <a:t>Sistemas adaptativos:  </a:t>
            </a:r>
            <a:r>
              <a:rPr lang="pt-BR" dirty="0" smtClean="0"/>
              <a:t> aqueles que são baseados em um modelo de recursos variáveis e que adaptam seu comportamento, em tempo de execução, à disponibilidade de recursos corrente.</a:t>
            </a:r>
          </a:p>
          <a:p>
            <a:endParaRPr lang="pt-BR" dirty="0" smtClean="0"/>
          </a:p>
          <a:p>
            <a:r>
              <a:rPr lang="pt-BR" dirty="0" smtClean="0">
                <a:solidFill>
                  <a:srgbClr val="0000FF"/>
                </a:solidFill>
              </a:rPr>
              <a:t>Objetivo dos sistemas adaptativos:  </a:t>
            </a:r>
          </a:p>
          <a:p>
            <a:pPr lvl="1"/>
            <a:r>
              <a:rPr lang="pt-BR" dirty="0" smtClean="0"/>
              <a:t>acomodar a heterogeneidade, </a:t>
            </a:r>
          </a:p>
          <a:p>
            <a:pPr lvl="1"/>
            <a:r>
              <a:rPr lang="pt-BR" dirty="0" smtClean="0"/>
              <a:t>permitindo a reutilização do software entre contextos que variam em fatores como as capacidades do(s) dispositivo(s) e as preferências do usuário, acomodando as condições variáveis do recurso em tempo de execução, </a:t>
            </a:r>
          </a:p>
          <a:p>
            <a:pPr lvl="1"/>
            <a:r>
              <a:rPr lang="pt-BR" dirty="0" smtClean="0"/>
              <a:t>adaptando o comportamento do aplicativo sem deturpar suas propriedades fundamentais.</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Adaptatividade</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Atingir esses objetivos poder ser extremamente </a:t>
            </a:r>
            <a:r>
              <a:rPr lang="pt-BR" dirty="0" err="1" smtClean="0"/>
              <a:t>dificil</a:t>
            </a:r>
            <a:r>
              <a:rPr lang="pt-BR" dirty="0" smtClean="0"/>
              <a:t>.</a:t>
            </a:r>
          </a:p>
          <a:p>
            <a:endParaRPr lang="pt-BR" dirty="0" smtClean="0"/>
          </a:p>
          <a:p>
            <a:r>
              <a:rPr lang="pt-BR" dirty="0" smtClean="0"/>
              <a:t>Duas áreas de </a:t>
            </a:r>
            <a:r>
              <a:rPr lang="pt-BR" dirty="0" err="1" smtClean="0"/>
              <a:t>adaptatividade</a:t>
            </a:r>
            <a:r>
              <a:rPr lang="pt-BR" dirty="0" smtClean="0"/>
              <a:t>:</a:t>
            </a:r>
          </a:p>
          <a:p>
            <a:pPr>
              <a:buNone/>
            </a:pPr>
            <a:endParaRPr lang="pt-BR" dirty="0" smtClean="0"/>
          </a:p>
          <a:p>
            <a:pPr lvl="1"/>
            <a:r>
              <a:rPr lang="pt-BR" dirty="0" smtClean="0"/>
              <a:t>Adaptação de conteúdo com reconhecimento de contexto</a:t>
            </a:r>
          </a:p>
          <a:p>
            <a:pPr lvl="1">
              <a:buNone/>
            </a:pPr>
            <a:endParaRPr lang="pt-BR" dirty="0" smtClean="0"/>
          </a:p>
          <a:p>
            <a:pPr lvl="1"/>
            <a:r>
              <a:rPr lang="pt-BR" dirty="0" smtClean="0"/>
              <a:t>Adaptação a sistema de recursos variáveis</a:t>
            </a: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1" algn="l" rtl="0">
              <a:spcBef>
                <a:spcPct val="0"/>
              </a:spcBef>
            </a:pPr>
            <a:r>
              <a:rPr lang="pt-BR" sz="2400" dirty="0" smtClean="0"/>
              <a:t/>
            </a:r>
            <a:br>
              <a:rPr lang="pt-BR" sz="2400" dirty="0" smtClean="0"/>
            </a:br>
            <a:r>
              <a:rPr lang="pt-BR" sz="2400" dirty="0" smtClean="0"/>
              <a:t/>
            </a:r>
            <a:br>
              <a:rPr lang="pt-BR" sz="2400" dirty="0" smtClean="0"/>
            </a:br>
            <a:r>
              <a:rPr lang="pt-BR" sz="2400" dirty="0"/>
              <a:t/>
            </a:r>
            <a:br>
              <a:rPr lang="pt-BR" sz="2400" dirty="0"/>
            </a:br>
            <a:r>
              <a:rPr lang="pt-BR" sz="2400" dirty="0" smtClean="0"/>
              <a:t/>
            </a:r>
            <a:br>
              <a:rPr lang="pt-BR" sz="2400" dirty="0" smtClean="0"/>
            </a:br>
            <a:r>
              <a:rPr lang="pt-BR" sz="2400" dirty="0" smtClean="0"/>
              <a:t/>
            </a:r>
            <a:br>
              <a:rPr lang="pt-BR" sz="2400" dirty="0" smtClean="0"/>
            </a:br>
            <a:r>
              <a:rPr lang="pt-BR" sz="2400" dirty="0" smtClean="0"/>
              <a:t>16.6.1   Adaptação de conteúdo com reconhecimento de </a:t>
            </a:r>
            <a:br>
              <a:rPr lang="pt-BR" sz="2400" dirty="0" smtClean="0"/>
            </a:br>
            <a:r>
              <a:rPr lang="pt-BR" sz="2400" dirty="0" smtClean="0"/>
              <a:t>             contexto</a:t>
            </a:r>
            <a:endParaRPr lang="pt-BR" sz="2400" dirty="0"/>
          </a:p>
        </p:txBody>
      </p:sp>
      <p:sp>
        <p:nvSpPr>
          <p:cNvPr id="3" name="Espaço Reservado para Conteúdo 2"/>
          <p:cNvSpPr>
            <a:spLocks noGrp="1"/>
          </p:cNvSpPr>
          <p:nvPr>
            <p:ph sz="quarter" idx="1"/>
          </p:nvPr>
        </p:nvSpPr>
        <p:spPr/>
        <p:txBody>
          <a:bodyPr/>
          <a:lstStyle/>
          <a:p>
            <a:endParaRPr lang="pt-BR" dirty="0" smtClean="0"/>
          </a:p>
          <a:p>
            <a:r>
              <a:rPr lang="pt-BR" dirty="0" smtClean="0"/>
              <a:t>Aplicações multimídias funcionam fazendo fluir dados multimídia:  imagens, áudio e vídeo.</a:t>
            </a:r>
          </a:p>
          <a:p>
            <a:endParaRPr lang="pt-BR" dirty="0" smtClean="0"/>
          </a:p>
          <a:p>
            <a:r>
              <a:rPr lang="pt-BR" dirty="0" smtClean="0"/>
              <a:t>Alguns dispositivos nos sistemas voláteis podem fornecer conteúdo multimídia.</a:t>
            </a:r>
          </a:p>
          <a:p>
            <a:endParaRPr lang="pt-BR" dirty="0" smtClean="0"/>
          </a:p>
          <a:p>
            <a:r>
              <a:rPr lang="pt-BR" dirty="0" smtClean="0"/>
              <a:t>Mas, geralmente o conteúdo que um serviço precisa distribuir para determinado dispositivo é uma função do </a:t>
            </a:r>
            <a:r>
              <a:rPr lang="pt-BR" i="1" dirty="0" smtClean="0">
                <a:solidFill>
                  <a:srgbClr val="0000FF"/>
                </a:solidFill>
              </a:rPr>
              <a:t>contexto</a:t>
            </a:r>
            <a:r>
              <a:rPr lang="pt-BR" dirty="0" smtClean="0"/>
              <a:t>:   </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normAutofit fontScale="92500" lnSpcReduction="20000"/>
          </a:bodyPr>
          <a:lstStyle/>
          <a:p>
            <a:pPr lvl="1"/>
            <a:r>
              <a:rPr lang="pt-BR" i="1" dirty="0" smtClean="0">
                <a:solidFill>
                  <a:srgbClr val="0000FF"/>
                </a:solidFill>
              </a:rPr>
              <a:t>Contexto:</a:t>
            </a:r>
            <a:r>
              <a:rPr lang="pt-BR" dirty="0" smtClean="0"/>
              <a:t>   o lado produtor de mídia deve levar em conta não apenas os recursos do dispositivo consumidor, mas também as </a:t>
            </a:r>
            <a:r>
              <a:rPr lang="pt-BR" dirty="0" smtClean="0">
                <a:solidFill>
                  <a:srgbClr val="0000FF"/>
                </a:solidFill>
              </a:rPr>
              <a:t>preferência dos usuários.</a:t>
            </a:r>
          </a:p>
          <a:p>
            <a:pPr lvl="1"/>
            <a:endParaRPr lang="pt-BR" dirty="0" smtClean="0">
              <a:solidFill>
                <a:srgbClr val="0000FF"/>
              </a:solidFill>
            </a:endParaRPr>
          </a:p>
          <a:p>
            <a:pPr lvl="1"/>
            <a:r>
              <a:rPr lang="pt-BR" dirty="0" smtClean="0">
                <a:solidFill>
                  <a:srgbClr val="0000FF"/>
                </a:solidFill>
              </a:rPr>
              <a:t>Um usuário pode preferir texto à imagem em um tela pequena; </a:t>
            </a:r>
          </a:p>
          <a:p>
            <a:pPr lvl="1"/>
            <a:endParaRPr lang="pt-BR" dirty="0" smtClean="0">
              <a:solidFill>
                <a:srgbClr val="0000FF"/>
              </a:solidFill>
            </a:endParaRPr>
          </a:p>
          <a:p>
            <a:pPr lvl="1"/>
            <a:r>
              <a:rPr lang="pt-BR" dirty="0" smtClean="0">
                <a:solidFill>
                  <a:srgbClr val="0000FF"/>
                </a:solidFill>
              </a:rPr>
              <a:t>Outro, pode preferir saída de áudio à saída visual.</a:t>
            </a:r>
          </a:p>
          <a:p>
            <a:pPr lvl="1"/>
            <a:endParaRPr lang="pt-BR" dirty="0" smtClean="0">
              <a:solidFill>
                <a:srgbClr val="0000FF"/>
              </a:solidFill>
            </a:endParaRPr>
          </a:p>
          <a:p>
            <a:pPr lvl="1"/>
            <a:r>
              <a:rPr lang="pt-BR" dirty="0" smtClean="0">
                <a:solidFill>
                  <a:srgbClr val="0000FF"/>
                </a:solidFill>
              </a:rPr>
              <a:t>Os </a:t>
            </a:r>
            <a:r>
              <a:rPr lang="pt-BR" dirty="0" smtClean="0">
                <a:solidFill>
                  <a:srgbClr val="C00000"/>
                </a:solidFill>
              </a:rPr>
              <a:t>itens de um conteúdo </a:t>
            </a:r>
            <a:r>
              <a:rPr lang="pt-BR" dirty="0" smtClean="0">
                <a:solidFill>
                  <a:srgbClr val="0000FF"/>
                </a:solidFill>
              </a:rPr>
              <a:t>que o serviço distribui pode exigir uma interação mais direta com o usuário: </a:t>
            </a:r>
          </a:p>
          <a:p>
            <a:pPr lvl="1">
              <a:buNone/>
            </a:pPr>
            <a:endParaRPr lang="pt-BR" dirty="0" smtClean="0">
              <a:solidFill>
                <a:srgbClr val="0000FF"/>
              </a:solidFill>
            </a:endParaRPr>
          </a:p>
          <a:p>
            <a:pPr lvl="2"/>
            <a:r>
              <a:rPr lang="pt-BR" dirty="0" smtClean="0">
                <a:solidFill>
                  <a:srgbClr val="00B050"/>
                </a:solidFill>
              </a:rPr>
              <a:t>Os recursos numa mapa de uma região dependerão se o usuário é um turista (</a:t>
            </a:r>
            <a:r>
              <a:rPr lang="pt-BR" dirty="0" smtClean="0">
                <a:solidFill>
                  <a:srgbClr val="C00000"/>
                </a:solidFill>
              </a:rPr>
              <a:t>atrações</a:t>
            </a:r>
            <a:r>
              <a:rPr lang="pt-BR" dirty="0" smtClean="0">
                <a:solidFill>
                  <a:srgbClr val="00B050"/>
                </a:solidFill>
              </a:rPr>
              <a:t>) ou um trabalhador (</a:t>
            </a:r>
            <a:r>
              <a:rPr lang="pt-BR" dirty="0" smtClean="0">
                <a:solidFill>
                  <a:srgbClr val="C00000"/>
                </a:solidFill>
              </a:rPr>
              <a:t>pontos de acesso a um serviço</a:t>
            </a:r>
            <a:r>
              <a:rPr lang="pt-BR" dirty="0" smtClean="0">
                <a:solidFill>
                  <a:srgbClr val="00B050"/>
                </a:solidFill>
              </a:rPr>
              <a:t>). </a:t>
            </a:r>
          </a:p>
          <a:p>
            <a:pPr lvl="2"/>
            <a:endParaRPr lang="pt-BR" dirty="0" smtClean="0">
              <a:solidFill>
                <a:srgbClr val="00B050"/>
              </a:solidFill>
            </a:endParaRPr>
          </a:p>
          <a:p>
            <a:pPr lvl="2"/>
            <a:r>
              <a:rPr lang="pt-BR" dirty="0" smtClean="0">
                <a:solidFill>
                  <a:srgbClr val="00B050"/>
                </a:solidFill>
              </a:rPr>
              <a:t>Em um dispositivo com limitações de tela é mais provável que o mapa seja legível, se mostrar apenas um tipo de recurso</a:t>
            </a:r>
          </a:p>
          <a:p>
            <a:pPr lvl="1"/>
            <a:endParaRPr lang="pt-BR" dirty="0" smtClean="0">
              <a:solidFill>
                <a:srgbClr val="0000FF"/>
              </a:solidFill>
            </a:endParaRPr>
          </a:p>
          <a:p>
            <a:pPr lvl="1"/>
            <a:endParaRPr lang="pt-BR" dirty="0">
              <a:solidFill>
                <a:srgbClr val="0000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lstStyle/>
          <a:p>
            <a:r>
              <a:rPr lang="pt-BR" dirty="0" smtClean="0"/>
              <a:t>Trabalho demais para autores de conteúdo multimídia produzirem soluções individuais para vários contextos diferentes.</a:t>
            </a:r>
          </a:p>
          <a:p>
            <a:endParaRPr lang="pt-BR" dirty="0" smtClean="0"/>
          </a:p>
          <a:p>
            <a:r>
              <a:rPr lang="pt-BR" dirty="0" smtClean="0"/>
              <a:t>A alternativa é adaptar os dados originais para uma forma conveniente, por meio de programas:</a:t>
            </a:r>
          </a:p>
          <a:p>
            <a:pPr lvl="1"/>
            <a:r>
              <a:rPr lang="pt-BR" dirty="0" smtClean="0"/>
              <a:t>selecionando-os, </a:t>
            </a:r>
          </a:p>
          <a:p>
            <a:pPr lvl="1"/>
            <a:r>
              <a:rPr lang="pt-BR" dirty="0" smtClean="0"/>
              <a:t>gerando conteúdo a partir deles,</a:t>
            </a:r>
          </a:p>
          <a:p>
            <a:pPr lvl="1"/>
            <a:r>
              <a:rPr lang="pt-BR" dirty="0" smtClean="0"/>
              <a:t>ou transformando-os,</a:t>
            </a:r>
          </a:p>
          <a:p>
            <a:pPr lvl="1"/>
            <a:r>
              <a:rPr lang="pt-BR" dirty="0" smtClean="0"/>
              <a:t>ou qualquer combinação destes três processos.</a:t>
            </a: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lstStyle/>
          <a:p>
            <a:endParaRPr lang="pt-BR" dirty="0" smtClean="0"/>
          </a:p>
          <a:p>
            <a:r>
              <a:rPr lang="pt-BR" dirty="0" smtClean="0"/>
              <a:t>As vezes, </a:t>
            </a:r>
            <a:r>
              <a:rPr lang="pt-BR" dirty="0" smtClean="0">
                <a:solidFill>
                  <a:srgbClr val="0000FF"/>
                </a:solidFill>
              </a:rPr>
              <a:t>os dados originais são expressos independentemente de como são apresentados  </a:t>
            </a:r>
            <a:r>
              <a:rPr lang="pt-BR" dirty="0" smtClean="0"/>
              <a:t>(XML) e scripts em XSLT seriam usados para criar formas representáveis de conteúdos multimídia para determinado contexto.</a:t>
            </a:r>
          </a:p>
          <a:p>
            <a:endParaRPr lang="pt-BR" dirty="0" smtClean="0"/>
          </a:p>
          <a:p>
            <a:r>
              <a:rPr lang="pt-BR" dirty="0" smtClean="0"/>
              <a:t>Em outros casos:  os dados originais já são um tipo de conteúdo multimídia (imagens).</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normAutofit fontScale="92500" lnSpcReduction="20000"/>
          </a:bodyPr>
          <a:lstStyle/>
          <a:p>
            <a:endParaRPr lang="pt-BR" dirty="0" smtClean="0"/>
          </a:p>
          <a:p>
            <a:r>
              <a:rPr lang="pt-BR" dirty="0" smtClean="0"/>
              <a:t>A </a:t>
            </a:r>
            <a:r>
              <a:rPr lang="pt-BR" dirty="0" smtClean="0">
                <a:solidFill>
                  <a:srgbClr val="C00000"/>
                </a:solidFill>
              </a:rPr>
              <a:t>adaptação</a:t>
            </a:r>
            <a:r>
              <a:rPr lang="pt-BR" dirty="0" smtClean="0"/>
              <a:t> </a:t>
            </a:r>
            <a:r>
              <a:rPr lang="pt-BR" dirty="0" smtClean="0">
                <a:solidFill>
                  <a:srgbClr val="C00000"/>
                </a:solidFill>
              </a:rPr>
              <a:t>do conteúdo </a:t>
            </a:r>
            <a:r>
              <a:rPr lang="pt-BR" dirty="0" smtClean="0"/>
              <a:t>pode ocorrer </a:t>
            </a:r>
            <a:r>
              <a:rPr lang="pt-BR" dirty="0" smtClean="0">
                <a:solidFill>
                  <a:srgbClr val="C00000"/>
                </a:solidFill>
              </a:rPr>
              <a:t>dentro</a:t>
            </a:r>
            <a:r>
              <a:rPr lang="pt-BR" dirty="0" smtClean="0"/>
              <a:t> dos tipos de mídia:</a:t>
            </a:r>
          </a:p>
          <a:p>
            <a:pPr lvl="1"/>
            <a:r>
              <a:rPr lang="pt-BR" dirty="0" smtClean="0"/>
              <a:t>Selecionar dados do mapa;</a:t>
            </a:r>
          </a:p>
          <a:p>
            <a:pPr lvl="1"/>
            <a:r>
              <a:rPr lang="pt-BR" dirty="0" smtClean="0"/>
              <a:t>Reduzir a resolução de uma imagem.</a:t>
            </a:r>
          </a:p>
          <a:p>
            <a:endParaRPr lang="pt-BR" dirty="0" smtClean="0"/>
          </a:p>
          <a:p>
            <a:r>
              <a:rPr lang="pt-BR" dirty="0" smtClean="0"/>
              <a:t>A </a:t>
            </a:r>
            <a:r>
              <a:rPr lang="pt-BR" dirty="0" smtClean="0">
                <a:solidFill>
                  <a:srgbClr val="C00000"/>
                </a:solidFill>
              </a:rPr>
              <a:t>adaptação</a:t>
            </a:r>
            <a:r>
              <a:rPr lang="pt-BR" dirty="0" smtClean="0"/>
              <a:t> </a:t>
            </a:r>
            <a:r>
              <a:rPr lang="pt-BR" dirty="0" smtClean="0">
                <a:solidFill>
                  <a:srgbClr val="C00000"/>
                </a:solidFill>
              </a:rPr>
              <a:t>do conteúdo </a:t>
            </a:r>
            <a:r>
              <a:rPr lang="pt-BR" dirty="0" smtClean="0"/>
              <a:t>pode ocorrer </a:t>
            </a:r>
            <a:r>
              <a:rPr lang="pt-BR" dirty="0" smtClean="0">
                <a:solidFill>
                  <a:srgbClr val="C00000"/>
                </a:solidFill>
              </a:rPr>
              <a:t>entre</a:t>
            </a:r>
            <a:r>
              <a:rPr lang="pt-BR" dirty="0" smtClean="0"/>
              <a:t> os tipos de mídia:</a:t>
            </a:r>
          </a:p>
          <a:p>
            <a:pPr lvl="1"/>
            <a:r>
              <a:rPr lang="pt-BR" dirty="0" smtClean="0"/>
              <a:t>converter </a:t>
            </a:r>
            <a:r>
              <a:rPr lang="pt-BR" dirty="0" smtClean="0">
                <a:solidFill>
                  <a:srgbClr val="00B050"/>
                </a:solidFill>
              </a:rPr>
              <a:t>texto</a:t>
            </a:r>
            <a:r>
              <a:rPr lang="pt-BR" dirty="0" smtClean="0"/>
              <a:t> em </a:t>
            </a:r>
            <a:r>
              <a:rPr lang="pt-BR" dirty="0" smtClean="0">
                <a:solidFill>
                  <a:srgbClr val="00B050"/>
                </a:solidFill>
              </a:rPr>
              <a:t>áudio</a:t>
            </a:r>
            <a:r>
              <a:rPr lang="pt-BR" dirty="0" smtClean="0"/>
              <a:t> (fala): </a:t>
            </a:r>
          </a:p>
          <a:p>
            <a:pPr lvl="1"/>
            <a:r>
              <a:rPr lang="pt-BR" dirty="0" smtClean="0"/>
              <a:t>ou converter </a:t>
            </a:r>
            <a:r>
              <a:rPr lang="pt-BR" dirty="0" smtClean="0">
                <a:solidFill>
                  <a:srgbClr val="00B050"/>
                </a:solidFill>
              </a:rPr>
              <a:t>áudio</a:t>
            </a:r>
            <a:r>
              <a:rPr lang="pt-BR" dirty="0" smtClean="0"/>
              <a:t> (fala) em </a:t>
            </a:r>
            <a:r>
              <a:rPr lang="pt-BR" dirty="0" smtClean="0">
                <a:solidFill>
                  <a:srgbClr val="00B050"/>
                </a:solidFill>
              </a:rPr>
              <a:t>texto</a:t>
            </a:r>
            <a:r>
              <a:rPr lang="pt-BR" dirty="0" smtClean="0"/>
              <a:t>;</a:t>
            </a:r>
            <a:br>
              <a:rPr lang="pt-BR" dirty="0" smtClean="0"/>
            </a:br>
            <a:endParaRPr lang="pt-BR" dirty="0" smtClean="0"/>
          </a:p>
          <a:p>
            <a:pPr lvl="1">
              <a:buNone/>
            </a:pPr>
            <a:r>
              <a:rPr lang="pt-BR" dirty="0" smtClean="0"/>
              <a:t>De acordo com as </a:t>
            </a:r>
            <a:r>
              <a:rPr lang="pt-BR" dirty="0" smtClean="0">
                <a:solidFill>
                  <a:srgbClr val="0000FF"/>
                </a:solidFill>
              </a:rPr>
              <a:t>preferências do usuário, </a:t>
            </a:r>
            <a:r>
              <a:rPr lang="pt-BR" dirty="0" smtClean="0"/>
              <a:t>ou de acordo com o</a:t>
            </a:r>
          </a:p>
          <a:p>
            <a:pPr lvl="1">
              <a:buNone/>
            </a:pPr>
            <a:r>
              <a:rPr lang="pt-BR" dirty="0" smtClean="0">
                <a:solidFill>
                  <a:srgbClr val="0000FF"/>
                </a:solidFill>
              </a:rPr>
              <a:t>recurso de saída do dispositivo </a:t>
            </a:r>
            <a:r>
              <a:rPr lang="pt-BR" dirty="0" smtClean="0"/>
              <a:t>consumidor ser uma tela ou</a:t>
            </a:r>
          </a:p>
          <a:p>
            <a:pPr lvl="1">
              <a:buNone/>
            </a:pPr>
            <a:r>
              <a:rPr lang="pt-BR" dirty="0" smtClean="0"/>
              <a:t>saída de áudio.</a:t>
            </a:r>
          </a:p>
          <a:p>
            <a:pPr lvl="1">
              <a:buNone/>
            </a:pPr>
            <a:endParaRPr lang="pt-BR" dirty="0" smtClean="0"/>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16.5  Segurança e Privacidade</a:t>
            </a:r>
            <a:endParaRPr lang="pt-BR" dirty="0"/>
          </a:p>
        </p:txBody>
      </p:sp>
      <p:sp>
        <p:nvSpPr>
          <p:cNvPr id="3" name="Espaço Reservado para Conteúdo 2"/>
          <p:cNvSpPr>
            <a:spLocks noGrp="1"/>
          </p:cNvSpPr>
          <p:nvPr>
            <p:ph sz="quarter" idx="1"/>
          </p:nvPr>
        </p:nvSpPr>
        <p:spPr/>
        <p:txBody>
          <a:bodyPr>
            <a:normAutofit/>
          </a:bodyPr>
          <a:lstStyle/>
          <a:p>
            <a:endParaRPr lang="pt-BR" dirty="0" smtClean="0"/>
          </a:p>
          <a:p>
            <a:r>
              <a:rPr lang="pt-BR" dirty="0" smtClean="0"/>
              <a:t>As medidas para garantir segurança e privacidade das pessoas devem ser leves:</a:t>
            </a:r>
          </a:p>
          <a:p>
            <a:endParaRPr lang="pt-BR" dirty="0" smtClean="0"/>
          </a:p>
          <a:p>
            <a:r>
              <a:rPr lang="pt-BR" dirty="0" smtClean="0"/>
              <a:t>Parcialmente, para preservar a espontaneidade das interações.</a:t>
            </a:r>
          </a:p>
          <a:p>
            <a:endParaRPr lang="pt-BR" dirty="0" smtClean="0"/>
          </a:p>
          <a:p>
            <a:r>
              <a:rPr lang="pt-BR" dirty="0" smtClean="0"/>
              <a:t>Parcialmente,  devido à interfaces com o usuário restritas de muitos dispositivos:</a:t>
            </a:r>
          </a:p>
          <a:p>
            <a:pPr lvl="1"/>
            <a:r>
              <a:rPr lang="pt-BR" i="1" dirty="0" smtClean="0"/>
              <a:t>“As pessoas não desejarão fazer </a:t>
            </a:r>
            <a:r>
              <a:rPr lang="pt-BR" i="1" dirty="0" err="1" smtClean="0"/>
              <a:t>login</a:t>
            </a:r>
            <a:r>
              <a:rPr lang="pt-BR" i="1" dirty="0" smtClean="0"/>
              <a:t> em uma caneta inteligente antes de a usarem no escritório de seus anfitriões.”</a:t>
            </a:r>
            <a:endParaRPr lang="pt-BR" i="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normAutofit fontScale="92500"/>
          </a:bodyPr>
          <a:lstStyle/>
          <a:p>
            <a:endParaRPr lang="pt-BR" dirty="0" smtClean="0"/>
          </a:p>
          <a:p>
            <a:r>
              <a:rPr lang="pt-BR" dirty="0" smtClean="0"/>
              <a:t>O </a:t>
            </a:r>
            <a:r>
              <a:rPr lang="pt-BR" dirty="0" smtClean="0">
                <a:solidFill>
                  <a:srgbClr val="C00000"/>
                </a:solidFill>
              </a:rPr>
              <a:t>problema de adaptação de conteúdo </a:t>
            </a:r>
            <a:r>
              <a:rPr lang="pt-BR" dirty="0" smtClean="0"/>
              <a:t>tem recebido muita atenção para os </a:t>
            </a:r>
            <a:r>
              <a:rPr lang="pt-BR" dirty="0" smtClean="0">
                <a:solidFill>
                  <a:srgbClr val="0000FF"/>
                </a:solidFill>
              </a:rPr>
              <a:t>sistemas cliente-servidor na Internet</a:t>
            </a:r>
            <a:r>
              <a:rPr lang="pt-BR" dirty="0" smtClean="0"/>
              <a:t>.</a:t>
            </a:r>
          </a:p>
          <a:p>
            <a:endParaRPr lang="pt-BR" dirty="0" smtClean="0"/>
          </a:p>
          <a:p>
            <a:r>
              <a:rPr lang="pt-BR" dirty="0" smtClean="0"/>
              <a:t>O </a:t>
            </a:r>
            <a:r>
              <a:rPr lang="pt-BR" dirty="0" smtClean="0">
                <a:solidFill>
                  <a:srgbClr val="0000FF"/>
                </a:solidFill>
              </a:rPr>
              <a:t>modelo da Web</a:t>
            </a:r>
            <a:r>
              <a:rPr lang="pt-BR" dirty="0" smtClean="0"/>
              <a:t>:   a adaptação deve ocorrer na infra-estrutura mais rica em recursos – </a:t>
            </a:r>
            <a:r>
              <a:rPr lang="pt-BR" dirty="0" smtClean="0">
                <a:solidFill>
                  <a:srgbClr val="C00000"/>
                </a:solidFill>
              </a:rPr>
              <a:t>no próprio serviço </a:t>
            </a:r>
            <a:r>
              <a:rPr lang="pt-BR" dirty="0" smtClean="0"/>
              <a:t>ou num </a:t>
            </a:r>
            <a:r>
              <a:rPr lang="pt-BR" i="1" dirty="0" err="1" smtClean="0">
                <a:solidFill>
                  <a:srgbClr val="C00000"/>
                </a:solidFill>
              </a:rPr>
              <a:t>proxy</a:t>
            </a:r>
            <a:r>
              <a:rPr lang="pt-BR" dirty="0" smtClean="0"/>
              <a:t> – e não no cliente sem tantos recursos. </a:t>
            </a:r>
          </a:p>
          <a:p>
            <a:endParaRPr lang="pt-BR" dirty="0" smtClean="0"/>
          </a:p>
          <a:p>
            <a:r>
              <a:rPr lang="pt-BR" dirty="0" smtClean="0"/>
              <a:t>W3C (World </a:t>
            </a:r>
            <a:r>
              <a:rPr lang="pt-BR" dirty="0" err="1" smtClean="0"/>
              <a:t>Wide</a:t>
            </a:r>
            <a:r>
              <a:rPr lang="pt-BR" dirty="0" smtClean="0"/>
              <a:t> Web Consortium)  e a OMA (Open </a:t>
            </a:r>
            <a:r>
              <a:rPr lang="pt-BR" dirty="0" err="1" smtClean="0"/>
              <a:t>Mobile</a:t>
            </a:r>
            <a:r>
              <a:rPr lang="pt-BR" dirty="0" smtClean="0"/>
              <a:t> </a:t>
            </a:r>
            <a:r>
              <a:rPr lang="pt-BR" dirty="0" err="1" smtClean="0"/>
              <a:t>Alliance</a:t>
            </a:r>
            <a:r>
              <a:rPr lang="pt-BR" dirty="0" smtClean="0"/>
              <a:t>) tem padrões para que os recursos e as configurações dos dispositivos dos usuários podem se expressos com alguns detalhes. </a:t>
            </a:r>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normAutofit fontScale="92500"/>
          </a:bodyPr>
          <a:lstStyle/>
          <a:p>
            <a:endParaRPr lang="pt-BR" dirty="0" smtClean="0"/>
          </a:p>
          <a:p>
            <a:r>
              <a:rPr lang="pt-BR" dirty="0" smtClean="0"/>
              <a:t>W3C produziu a especificação para o </a:t>
            </a:r>
            <a:r>
              <a:rPr lang="pt-BR" dirty="0" smtClean="0">
                <a:solidFill>
                  <a:srgbClr val="0000FF"/>
                </a:solidFill>
              </a:rPr>
              <a:t>perfil CC/PP </a:t>
            </a:r>
            <a:r>
              <a:rPr lang="pt-BR" i="1" dirty="0" smtClean="0">
                <a:solidFill>
                  <a:srgbClr val="0000FF"/>
                </a:solidFill>
              </a:rPr>
              <a:t>(</a:t>
            </a:r>
            <a:r>
              <a:rPr lang="pt-BR" i="1" dirty="0" err="1" smtClean="0">
                <a:solidFill>
                  <a:srgbClr val="0000FF"/>
                </a:solidFill>
              </a:rPr>
              <a:t>Composite</a:t>
            </a:r>
            <a:r>
              <a:rPr lang="pt-BR" i="1" dirty="0" smtClean="0">
                <a:solidFill>
                  <a:srgbClr val="0000FF"/>
                </a:solidFill>
              </a:rPr>
              <a:t> </a:t>
            </a:r>
            <a:r>
              <a:rPr lang="pt-BR" i="1" dirty="0" err="1" smtClean="0">
                <a:solidFill>
                  <a:srgbClr val="0000FF"/>
                </a:solidFill>
              </a:rPr>
              <a:t>Capabilities</a:t>
            </a:r>
            <a:r>
              <a:rPr lang="pt-BR" i="1" dirty="0" smtClean="0">
                <a:solidFill>
                  <a:srgbClr val="0000FF"/>
                </a:solidFill>
              </a:rPr>
              <a:t>/</a:t>
            </a:r>
            <a:r>
              <a:rPr lang="pt-BR" i="1" dirty="0" err="1" smtClean="0">
                <a:solidFill>
                  <a:srgbClr val="0000FF"/>
                </a:solidFill>
              </a:rPr>
              <a:t>Preferences</a:t>
            </a:r>
            <a:r>
              <a:rPr lang="pt-BR" i="1" dirty="0" smtClean="0">
                <a:solidFill>
                  <a:srgbClr val="0000FF"/>
                </a:solidFill>
              </a:rPr>
              <a:t>)</a:t>
            </a:r>
            <a:r>
              <a:rPr lang="pt-BR" i="1" dirty="0" smtClean="0"/>
              <a:t> </a:t>
            </a:r>
            <a:r>
              <a:rPr lang="pt-BR" dirty="0" smtClean="0"/>
              <a:t>para permitir que dispositivos especifiquem seus recursos e configurações, como tamanho de tela e largura de banda.</a:t>
            </a:r>
          </a:p>
          <a:p>
            <a:endParaRPr lang="pt-BR" dirty="0" smtClean="0"/>
          </a:p>
          <a:p>
            <a:r>
              <a:rPr lang="pt-BR" dirty="0" smtClean="0"/>
              <a:t>OMA produziu a especificação de </a:t>
            </a:r>
            <a:r>
              <a:rPr lang="pt-BR" sz="2400" i="1" dirty="0" smtClean="0">
                <a:solidFill>
                  <a:srgbClr val="0000FF"/>
                </a:solidFill>
              </a:rPr>
              <a:t>perfil de agente de usuário</a:t>
            </a:r>
            <a:r>
              <a:rPr lang="pt-BR" dirty="0" smtClean="0"/>
              <a:t>, que fornece um vocabulário  CC/PP para telefones móveis.</a:t>
            </a:r>
          </a:p>
          <a:p>
            <a:endParaRPr lang="pt-BR" dirty="0" smtClean="0"/>
          </a:p>
          <a:p>
            <a:r>
              <a:rPr lang="pt-BR" dirty="0" smtClean="0"/>
              <a:t>Um servidor (que detém um serviço) recupera a especificação para fornecer o conteúdo correspondente e armazena a especificação em </a:t>
            </a:r>
            <a:r>
              <a:rPr lang="pt-BR" i="1" dirty="0" err="1" smtClean="0"/>
              <a:t>cache</a:t>
            </a:r>
            <a:r>
              <a:rPr lang="pt-BR" dirty="0" smtClean="0"/>
              <a:t> para uso futuro.</a:t>
            </a:r>
          </a:p>
          <a:p>
            <a:endParaRPr lang="pt-BR" dirty="0" smtClean="0"/>
          </a:p>
          <a:p>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lstStyle/>
          <a:p>
            <a:endParaRPr lang="pt-BR" dirty="0" smtClean="0"/>
          </a:p>
          <a:p>
            <a:endParaRPr lang="pt-BR" dirty="0" smtClean="0"/>
          </a:p>
          <a:p>
            <a:r>
              <a:rPr lang="pt-BR" dirty="0" smtClean="0"/>
              <a:t>Um </a:t>
            </a:r>
            <a:r>
              <a:rPr lang="pt-BR" dirty="0" smtClean="0">
                <a:solidFill>
                  <a:srgbClr val="0000FF"/>
                </a:solidFill>
              </a:rPr>
              <a:t>tipo de adaptação </a:t>
            </a:r>
            <a:r>
              <a:rPr lang="pt-BR" dirty="0" smtClean="0"/>
              <a:t>importante</a:t>
            </a:r>
            <a:r>
              <a:rPr lang="pt-BR" dirty="0" smtClean="0">
                <a:solidFill>
                  <a:srgbClr val="0000FF"/>
                </a:solidFill>
              </a:rPr>
              <a:t> </a:t>
            </a:r>
            <a:r>
              <a:rPr lang="pt-BR" dirty="0" smtClean="0"/>
              <a:t>para dispositivos com largura de banda limitada é </a:t>
            </a:r>
            <a:r>
              <a:rPr lang="pt-BR" dirty="0" smtClean="0">
                <a:solidFill>
                  <a:srgbClr val="C00000"/>
                </a:solidFill>
              </a:rPr>
              <a:t>compactação</a:t>
            </a:r>
            <a:r>
              <a:rPr lang="pt-BR" dirty="0" smtClean="0"/>
              <a:t> do conteúdo multimídia.</a:t>
            </a:r>
          </a:p>
          <a:p>
            <a:endParaRPr lang="pt-BR" dirty="0" smtClean="0"/>
          </a:p>
          <a:p>
            <a:r>
              <a:rPr lang="pt-BR" dirty="0" smtClean="0"/>
              <a:t>Uma arquitetura que resolve adaptação tem </a:t>
            </a:r>
            <a:r>
              <a:rPr lang="pt-BR" i="1" dirty="0" err="1" smtClean="0">
                <a:solidFill>
                  <a:srgbClr val="0000FF"/>
                </a:solidFill>
              </a:rPr>
              <a:t>proxies</a:t>
            </a:r>
            <a:r>
              <a:rPr lang="pt-BR" dirty="0" smtClean="0"/>
              <a:t> que realizam a </a:t>
            </a:r>
            <a:r>
              <a:rPr lang="pt-BR" dirty="0" smtClean="0">
                <a:solidFill>
                  <a:srgbClr val="C00000"/>
                </a:solidFill>
              </a:rPr>
              <a:t>compactação</a:t>
            </a:r>
            <a:r>
              <a:rPr lang="pt-BR" dirty="0" smtClean="0"/>
              <a:t> dinamicamente </a:t>
            </a:r>
            <a:r>
              <a:rPr lang="pt-BR" dirty="0" smtClean="0">
                <a:solidFill>
                  <a:srgbClr val="0000FF"/>
                </a:solidFill>
              </a:rPr>
              <a:t>entre serviços e clientes</a:t>
            </a:r>
            <a:r>
              <a:rPr lang="pt-BR" dirty="0" smtClean="0"/>
              <a:t>.</a:t>
            </a:r>
            <a:endParaRPr lang="pt-B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 (Sistemas Voláteis)</a:t>
            </a:r>
            <a:endParaRPr lang="pt-BR" sz="2400" dirty="0"/>
          </a:p>
        </p:txBody>
      </p:sp>
      <p:sp>
        <p:nvSpPr>
          <p:cNvPr id="3" name="Espaço Reservado para Conteúdo 2"/>
          <p:cNvSpPr>
            <a:spLocks noGrp="1"/>
          </p:cNvSpPr>
          <p:nvPr>
            <p:ph sz="quarter" idx="1"/>
          </p:nvPr>
        </p:nvSpPr>
        <p:spPr/>
        <p:txBody>
          <a:bodyPr>
            <a:normAutofit lnSpcReduction="10000"/>
          </a:bodyPr>
          <a:lstStyle/>
          <a:p>
            <a:endParaRPr lang="pt-BR" dirty="0" smtClean="0"/>
          </a:p>
          <a:p>
            <a:r>
              <a:rPr lang="pt-BR" dirty="0" smtClean="0"/>
              <a:t>Quando se trata de </a:t>
            </a:r>
            <a:r>
              <a:rPr lang="pt-BR" dirty="0" smtClean="0">
                <a:solidFill>
                  <a:srgbClr val="0000FF"/>
                </a:solidFill>
              </a:rPr>
              <a:t>sistemas voláteis</a:t>
            </a:r>
            <a:r>
              <a:rPr lang="pt-BR" dirty="0" smtClean="0"/>
              <a:t>, como os </a:t>
            </a:r>
            <a:r>
              <a:rPr lang="pt-BR" dirty="0" smtClean="0">
                <a:solidFill>
                  <a:srgbClr val="0000FF"/>
                </a:solidFill>
              </a:rPr>
              <a:t>espaços inteligentes</a:t>
            </a:r>
            <a:r>
              <a:rPr lang="pt-BR" dirty="0" smtClean="0"/>
              <a:t>,  é preciso rever algumas suposições para adaptação na escala da Internet.</a:t>
            </a:r>
          </a:p>
          <a:p>
            <a:endParaRPr lang="pt-BR" dirty="0" smtClean="0"/>
          </a:p>
          <a:p>
            <a:r>
              <a:rPr lang="pt-BR" dirty="0" smtClean="0"/>
              <a:t>Os sistemas voláteis são mais exigentes.</a:t>
            </a:r>
          </a:p>
          <a:p>
            <a:endParaRPr lang="pt-BR" dirty="0" smtClean="0"/>
          </a:p>
          <a:p>
            <a:r>
              <a:rPr lang="pt-BR" dirty="0" smtClean="0"/>
              <a:t>Podem requerer </a:t>
            </a:r>
            <a:r>
              <a:rPr lang="pt-BR" dirty="0" smtClean="0">
                <a:solidFill>
                  <a:srgbClr val="0000FF"/>
                </a:solidFill>
              </a:rPr>
              <a:t>adaptação entre qualquer par de dispositivos associados </a:t>
            </a:r>
            <a:r>
              <a:rPr lang="pt-BR" dirty="0" smtClean="0"/>
              <a:t>dinamicamente.</a:t>
            </a:r>
          </a:p>
          <a:p>
            <a:endParaRPr lang="pt-BR" dirty="0" smtClean="0"/>
          </a:p>
          <a:p>
            <a:r>
              <a:rPr lang="pt-BR" dirty="0" smtClean="0"/>
              <a:t>Neste caso, a </a:t>
            </a:r>
            <a:r>
              <a:rPr lang="pt-BR" dirty="0" smtClean="0">
                <a:solidFill>
                  <a:srgbClr val="C00000"/>
                </a:solidFill>
              </a:rPr>
              <a:t>adaptação não está restrita aos dispositivos clientes</a:t>
            </a:r>
            <a:r>
              <a:rPr lang="pt-BR" dirty="0" smtClean="0"/>
              <a:t> de um serviço particular (como na Internet)</a:t>
            </a:r>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normAutofit lnSpcReduction="10000"/>
          </a:bodyPr>
          <a:lstStyle/>
          <a:p>
            <a:endParaRPr lang="pt-BR" dirty="0" smtClean="0"/>
          </a:p>
          <a:p>
            <a:r>
              <a:rPr lang="pt-BR" dirty="0" smtClean="0"/>
              <a:t>Em </a:t>
            </a:r>
            <a:r>
              <a:rPr lang="pt-BR" dirty="0" smtClean="0">
                <a:solidFill>
                  <a:srgbClr val="0000FF"/>
                </a:solidFill>
              </a:rPr>
              <a:t>sistemas voláteis </a:t>
            </a:r>
            <a:r>
              <a:rPr lang="pt-BR" dirty="0" smtClean="0"/>
              <a:t>existem, potencialmente, </a:t>
            </a:r>
            <a:r>
              <a:rPr lang="pt-BR" dirty="0" smtClean="0">
                <a:solidFill>
                  <a:srgbClr val="0000FF"/>
                </a:solidFill>
              </a:rPr>
              <a:t>muito mais provedores de serviços</a:t>
            </a:r>
            <a:r>
              <a:rPr lang="pt-BR" dirty="0" smtClean="0"/>
              <a:t>, cujos </a:t>
            </a:r>
            <a:r>
              <a:rPr lang="pt-BR" dirty="0" smtClean="0">
                <a:solidFill>
                  <a:srgbClr val="C00000"/>
                </a:solidFill>
              </a:rPr>
              <a:t>conteúdos precisam ser adaptados</a:t>
            </a:r>
            <a:r>
              <a:rPr lang="pt-BR" dirty="0" smtClean="0"/>
              <a:t>. </a:t>
            </a:r>
          </a:p>
          <a:p>
            <a:endParaRPr lang="pt-BR" dirty="0" smtClean="0"/>
          </a:p>
          <a:p>
            <a:r>
              <a:rPr lang="pt-BR" dirty="0" smtClean="0"/>
              <a:t>Duas implicações:</a:t>
            </a:r>
          </a:p>
          <a:p>
            <a:pPr lvl="1"/>
            <a:r>
              <a:rPr lang="pt-BR" dirty="0" smtClean="0"/>
              <a:t>Os espaços inteligentes devem fornecer </a:t>
            </a:r>
            <a:r>
              <a:rPr lang="pt-BR" i="1" dirty="0" err="1" smtClean="0">
                <a:solidFill>
                  <a:srgbClr val="0000FF"/>
                </a:solidFill>
              </a:rPr>
              <a:t>proxies</a:t>
            </a:r>
            <a:r>
              <a:rPr lang="pt-BR" dirty="0" smtClean="0"/>
              <a:t> em sua infra-estrutura, </a:t>
            </a:r>
            <a:r>
              <a:rPr lang="pt-BR" dirty="0" smtClean="0">
                <a:solidFill>
                  <a:srgbClr val="00B050"/>
                </a:solidFill>
              </a:rPr>
              <a:t>para adaptar conteúdo entre componentes voláteis</a:t>
            </a:r>
            <a:r>
              <a:rPr lang="pt-BR" dirty="0" smtClean="0"/>
              <a:t>.</a:t>
            </a:r>
          </a:p>
          <a:p>
            <a:pPr lvl="1">
              <a:buNone/>
            </a:pPr>
            <a:endParaRPr lang="pt-BR" dirty="0" smtClean="0"/>
          </a:p>
          <a:p>
            <a:pPr lvl="1"/>
            <a:r>
              <a:rPr lang="pt-BR" dirty="0" smtClean="0"/>
              <a:t>Necessidade de examinar melhor </a:t>
            </a:r>
            <a:r>
              <a:rPr lang="pt-BR" dirty="0" smtClean="0">
                <a:solidFill>
                  <a:srgbClr val="00B050"/>
                </a:solidFill>
              </a:rPr>
              <a:t>quais tipos de adaptação de conteúdo podem e devem ser realizados em dispositivos pequenos</a:t>
            </a:r>
            <a:r>
              <a:rPr lang="pt-BR" dirty="0" smtClean="0"/>
              <a:t>.</a:t>
            </a:r>
          </a:p>
          <a:p>
            <a:pPr lvl="1"/>
            <a:endParaRPr lang="pt-BR" dirty="0" smtClean="0"/>
          </a:p>
          <a:p>
            <a:endParaRPr lang="pt-B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Adaptação de conteúdo com reconhecimento de </a:t>
            </a:r>
            <a:br>
              <a:rPr lang="pt-BR" sz="2400" dirty="0" smtClean="0"/>
            </a:br>
            <a:r>
              <a:rPr lang="pt-BR" sz="2400" dirty="0" smtClean="0"/>
              <a:t>contexto</a:t>
            </a:r>
            <a:endParaRPr lang="pt-BR" sz="2400" dirty="0"/>
          </a:p>
        </p:txBody>
      </p:sp>
      <p:sp>
        <p:nvSpPr>
          <p:cNvPr id="3" name="Espaço Reservado para Conteúdo 2"/>
          <p:cNvSpPr>
            <a:spLocks noGrp="1"/>
          </p:cNvSpPr>
          <p:nvPr>
            <p:ph sz="quarter" idx="1"/>
          </p:nvPr>
        </p:nvSpPr>
        <p:spPr/>
        <p:txBody>
          <a:bodyPr>
            <a:normAutofit fontScale="77500" lnSpcReduction="20000"/>
          </a:bodyPr>
          <a:lstStyle/>
          <a:p>
            <a:r>
              <a:rPr lang="pt-BR" dirty="0" smtClean="0"/>
              <a:t>Das implicações, temos </a:t>
            </a:r>
            <a:r>
              <a:rPr lang="pt-BR" dirty="0" smtClean="0">
                <a:solidFill>
                  <a:srgbClr val="0000FF"/>
                </a:solidFill>
              </a:rPr>
              <a:t>duas </a:t>
            </a:r>
            <a:r>
              <a:rPr lang="pt-BR" dirty="0" err="1" smtClean="0">
                <a:solidFill>
                  <a:srgbClr val="0000FF"/>
                </a:solidFill>
              </a:rPr>
              <a:t>consequências</a:t>
            </a:r>
            <a:r>
              <a:rPr lang="pt-BR" dirty="0" smtClean="0"/>
              <a:t>:</a:t>
            </a:r>
          </a:p>
          <a:p>
            <a:endParaRPr lang="pt-BR" dirty="0" smtClean="0"/>
          </a:p>
          <a:p>
            <a:r>
              <a:rPr lang="pt-BR" dirty="0" smtClean="0"/>
              <a:t>Mesmo que exista um </a:t>
            </a:r>
            <a:r>
              <a:rPr lang="pt-BR" i="1" dirty="0" err="1" smtClean="0">
                <a:solidFill>
                  <a:srgbClr val="0000FF"/>
                </a:solidFill>
              </a:rPr>
              <a:t>proxy</a:t>
            </a:r>
            <a:r>
              <a:rPr lang="pt-BR" dirty="0" smtClean="0"/>
              <a:t> de adaptação, um dispositivo precisa enviar seus dados para esse </a:t>
            </a:r>
            <a:r>
              <a:rPr lang="pt-BR" i="1" dirty="0" err="1" smtClean="0">
                <a:solidFill>
                  <a:srgbClr val="0000FF"/>
                </a:solidFill>
              </a:rPr>
              <a:t>proxy</a:t>
            </a:r>
            <a:r>
              <a:rPr lang="pt-BR" i="1" dirty="0" smtClean="0">
                <a:solidFill>
                  <a:srgbClr val="0000FF"/>
                </a:solidFill>
              </a:rPr>
              <a:t>.</a:t>
            </a:r>
            <a:r>
              <a:rPr lang="pt-BR" dirty="0" smtClean="0"/>
              <a:t>   </a:t>
            </a:r>
            <a:br>
              <a:rPr lang="pt-BR" dirty="0" smtClean="0"/>
            </a:br>
            <a:r>
              <a:rPr lang="pt-BR" dirty="0" smtClean="0"/>
              <a:t/>
            </a:r>
            <a:br>
              <a:rPr lang="pt-BR" dirty="0" smtClean="0"/>
            </a:br>
            <a:r>
              <a:rPr lang="pt-BR" dirty="0" smtClean="0"/>
              <a:t>E comunicação é mais dispendiosa, comparada com o processamento, com relação à energia. </a:t>
            </a:r>
          </a:p>
          <a:p>
            <a:endParaRPr lang="pt-BR" dirty="0" smtClean="0"/>
          </a:p>
          <a:p>
            <a:r>
              <a:rPr lang="pt-BR" dirty="0" smtClean="0"/>
              <a:t>Pode ser mais eficiente, com relação à energia, compactar os dados antes da transmissão.</a:t>
            </a:r>
          </a:p>
          <a:p>
            <a:endParaRPr lang="pt-BR" dirty="0" smtClean="0"/>
          </a:p>
          <a:p>
            <a:r>
              <a:rPr lang="pt-BR" dirty="0" smtClean="0"/>
              <a:t>Entretanto, os acessos à memória durante a compactação e descompactação tem forte efeito sobre o consumo de energia.</a:t>
            </a:r>
          </a:p>
          <a:p>
            <a:endParaRPr lang="pt-BR" dirty="0" smtClean="0"/>
          </a:p>
          <a:p>
            <a:r>
              <a:rPr lang="pt-BR" dirty="0" smtClean="0"/>
              <a:t>Mas, em termos de energia, compactar antes de transmitir, proporciona uma economia de energia, comparada à transmissão de dados sem compactação.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spcBef>
                <a:spcPct val="0"/>
              </a:spcBef>
            </a:pPr>
            <a:r>
              <a:rPr lang="pt-BR" sz="2400" dirty="0" smtClean="0"/>
              <a:t>16.6.2  Adaptação a sistema de recursos variáveis</a:t>
            </a:r>
            <a:br>
              <a:rPr lang="pt-BR" sz="2400" dirty="0" smtClean="0"/>
            </a:br>
            <a:r>
              <a:rPr lang="pt-BR" dirty="0" smtClean="0"/>
              <a:t> </a:t>
            </a:r>
            <a:endParaRPr lang="pt-BR" dirty="0"/>
          </a:p>
        </p:txBody>
      </p:sp>
      <p:sp>
        <p:nvSpPr>
          <p:cNvPr id="3" name="Espaço Reservado para Conteúdo 2"/>
          <p:cNvSpPr>
            <a:spLocks noGrp="1"/>
          </p:cNvSpPr>
          <p:nvPr>
            <p:ph sz="quarter" idx="1"/>
          </p:nvPr>
        </p:nvSpPr>
        <p:spPr/>
        <p:txBody>
          <a:bodyPr/>
          <a:lstStyle/>
          <a:p>
            <a:endParaRPr lang="pt-BR" dirty="0" smtClean="0"/>
          </a:p>
          <a:p>
            <a:endParaRPr lang="pt-BR" dirty="0" smtClean="0"/>
          </a:p>
          <a:p>
            <a:endParaRPr lang="pt-BR" dirty="0" smtClean="0"/>
          </a:p>
          <a:p>
            <a:r>
              <a:rPr lang="pt-BR" dirty="0" smtClean="0"/>
              <a:t>Suporte do sistema operacional para adaptação a recursos voláteis.</a:t>
            </a:r>
          </a:p>
          <a:p>
            <a:endParaRPr lang="pt-BR" dirty="0" smtClean="0"/>
          </a:p>
          <a:p>
            <a:r>
              <a:rPr lang="pt-BR" dirty="0" smtClean="0"/>
              <a:t>Tirando proveito dos recursos do espaço inteligente.</a:t>
            </a:r>
            <a:endParaRPr lang="pt-B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16.6.3  Resumindo ...</a:t>
            </a:r>
            <a:endParaRPr lang="pt-BR" dirty="0"/>
          </a:p>
        </p:txBody>
      </p:sp>
      <p:sp>
        <p:nvSpPr>
          <p:cNvPr id="3" name="Espaço Reservado para Conteúdo 2"/>
          <p:cNvSpPr>
            <a:spLocks noGrp="1"/>
          </p:cNvSpPr>
          <p:nvPr>
            <p:ph sz="quarter" idx="1"/>
          </p:nvPr>
        </p:nvSpPr>
        <p:spPr/>
        <p:txBody>
          <a:bodyPr>
            <a:normAutofit fontScale="92500"/>
          </a:bodyPr>
          <a:lstStyle/>
          <a:p>
            <a:endParaRPr lang="pt-BR" dirty="0" smtClean="0"/>
          </a:p>
          <a:p>
            <a:r>
              <a:rPr lang="pt-BR" dirty="0" smtClean="0"/>
              <a:t>Duas categorias principais de adaptação nos sistemas voláteis.</a:t>
            </a:r>
          </a:p>
          <a:p>
            <a:endParaRPr lang="pt-BR" dirty="0" smtClean="0"/>
          </a:p>
          <a:p>
            <a:r>
              <a:rPr lang="pt-BR" dirty="0" smtClean="0"/>
              <a:t>Motivadas pela sua heterogeneidade e pela volatilidade de suas condições de execução.</a:t>
            </a:r>
          </a:p>
          <a:p>
            <a:endParaRPr lang="pt-BR" dirty="0" smtClean="0"/>
          </a:p>
          <a:p>
            <a:r>
              <a:rPr lang="pt-BR" dirty="0" smtClean="0"/>
              <a:t>Adaptação de dados multimídia no contexto do consumidor de mídia: </a:t>
            </a:r>
          </a:p>
          <a:p>
            <a:pPr lvl="1"/>
            <a:r>
              <a:rPr lang="pt-BR" dirty="0" smtClean="0"/>
              <a:t>características do dispositivo,</a:t>
            </a:r>
          </a:p>
          <a:p>
            <a:pPr lvl="1"/>
            <a:r>
              <a:rPr lang="pt-BR" dirty="0" smtClean="0"/>
              <a:t>tarefa do usuário do dispositivo,</a:t>
            </a:r>
          </a:p>
          <a:p>
            <a:pPr lvl="1"/>
            <a:r>
              <a:rPr lang="pt-BR" dirty="0" smtClean="0"/>
              <a:t>adaptação para os níveis dinâmicos dos recursos do sistema, como energia e largura de banda. </a:t>
            </a:r>
            <a:endParaRPr lang="pt-B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1" algn="l" rtl="0">
              <a:spcBef>
                <a:spcPct val="0"/>
              </a:spcBef>
            </a:pPr>
            <a:r>
              <a:rPr lang="pt-BR" sz="2800" dirty="0" smtClean="0">
                <a:solidFill>
                  <a:schemeClr val="bg1">
                    <a:lumMod val="50000"/>
                  </a:schemeClr>
                </a:solidFill>
                <a:latin typeface="+mj-lt"/>
              </a:rPr>
              <a:t>16.6.3  Resumindo ...</a:t>
            </a:r>
            <a:endParaRPr lang="pt-BR" sz="2800" dirty="0">
              <a:solidFill>
                <a:schemeClr val="bg1">
                  <a:lumMod val="50000"/>
                </a:schemeClr>
              </a:solidFill>
              <a:latin typeface="+mj-lt"/>
            </a:endParaRPr>
          </a:p>
        </p:txBody>
      </p:sp>
      <p:sp>
        <p:nvSpPr>
          <p:cNvPr id="3" name="Espaço Reservado para Conteúdo 2"/>
          <p:cNvSpPr>
            <a:spLocks noGrp="1"/>
          </p:cNvSpPr>
          <p:nvPr>
            <p:ph sz="quarter" idx="1"/>
          </p:nvPr>
        </p:nvSpPr>
        <p:spPr/>
        <p:txBody>
          <a:bodyPr/>
          <a:lstStyle/>
          <a:p>
            <a:endParaRPr lang="pt-BR" dirty="0" smtClean="0"/>
          </a:p>
          <a:p>
            <a:r>
              <a:rPr lang="pt-BR" dirty="0" smtClean="0"/>
              <a:t>Argumentos: </a:t>
            </a:r>
          </a:p>
          <a:p>
            <a:pPr lvl="1"/>
            <a:endParaRPr lang="pt-BR" dirty="0" smtClean="0"/>
          </a:p>
          <a:p>
            <a:pPr lvl="1"/>
            <a:r>
              <a:rPr lang="pt-BR" dirty="0" smtClean="0"/>
              <a:t>Melhor produzir software adaptativo que pudesse acomodar condições variadas, de acordo com um modelo de variação bem compreendido, </a:t>
            </a:r>
          </a:p>
          <a:p>
            <a:pPr lvl="1"/>
            <a:endParaRPr lang="pt-BR" dirty="0" smtClean="0"/>
          </a:p>
          <a:p>
            <a:pPr lvl="1"/>
            <a:r>
              <a:rPr lang="pt-BR" dirty="0" smtClean="0"/>
              <a:t>Do que desenvolver SW e HW de maneira </a:t>
            </a:r>
            <a:r>
              <a:rPr lang="pt-BR" i="1" dirty="0" smtClean="0"/>
              <a:t>ad </a:t>
            </a:r>
            <a:r>
              <a:rPr lang="pt-BR" i="1" dirty="0" err="1" smtClean="0"/>
              <a:t>hoc</a:t>
            </a:r>
            <a:r>
              <a:rPr lang="pt-BR" dirty="0" smtClean="0"/>
              <a:t>, à medida que surgir a necessidade.</a:t>
            </a:r>
            <a:endParaRPr lang="pt-B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bg1">
                    <a:lumMod val="50000"/>
                  </a:schemeClr>
                </a:solidFill>
              </a:rPr>
              <a:t>16.6.3  Resumindo ...</a:t>
            </a:r>
            <a:endParaRPr lang="pt-BR" dirty="0"/>
          </a:p>
        </p:txBody>
      </p:sp>
      <p:sp>
        <p:nvSpPr>
          <p:cNvPr id="3" name="Espaço Reservado para Conteúdo 2"/>
          <p:cNvSpPr>
            <a:spLocks noGrp="1"/>
          </p:cNvSpPr>
          <p:nvPr>
            <p:ph sz="quarter" idx="1"/>
          </p:nvPr>
        </p:nvSpPr>
        <p:spPr/>
        <p:txBody>
          <a:bodyPr/>
          <a:lstStyle/>
          <a:p>
            <a:r>
              <a:rPr lang="pt-BR" dirty="0" smtClean="0"/>
              <a:t>Dificuldades: </a:t>
            </a:r>
          </a:p>
          <a:p>
            <a:endParaRPr lang="pt-BR" dirty="0" smtClean="0"/>
          </a:p>
          <a:p>
            <a:r>
              <a:rPr lang="pt-BR" dirty="0" smtClean="0"/>
              <a:t>Produzir software adaptativo é difícil e não existe um acordo geral de como fazer isso:</a:t>
            </a:r>
          </a:p>
          <a:p>
            <a:endParaRPr lang="pt-BR" dirty="0" smtClean="0"/>
          </a:p>
          <a:p>
            <a:pPr lvl="1"/>
            <a:r>
              <a:rPr lang="pt-BR" dirty="0" smtClean="0"/>
              <a:t>Os próprios modelos de variação – sobre como </a:t>
            </a:r>
            <a:r>
              <a:rPr lang="pt-BR" dirty="0" smtClean="0">
                <a:solidFill>
                  <a:srgbClr val="0000FF"/>
                </a:solidFill>
              </a:rPr>
              <a:t>prover recursos para mudanças de níveis </a:t>
            </a:r>
            <a:r>
              <a:rPr lang="pt-BR" dirty="0" smtClean="0"/>
              <a:t>e sobre como </a:t>
            </a:r>
            <a:r>
              <a:rPr lang="pt-BR" dirty="0" smtClean="0">
                <a:solidFill>
                  <a:srgbClr val="0000FF"/>
                </a:solidFill>
              </a:rPr>
              <a:t>reagir quando eles mudam </a:t>
            </a:r>
            <a:r>
              <a:rPr lang="pt-BR" dirty="0" smtClean="0"/>
              <a:t>– podem ser difíceis de inferir com qualquer generalidade. </a:t>
            </a:r>
          </a:p>
          <a:p>
            <a:pPr lvl="1"/>
            <a:endParaRPr lang="pt-B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16.5.1  Fundamentação</a:t>
            </a:r>
            <a:endParaRPr lang="pt-BR" dirty="0"/>
          </a:p>
        </p:txBody>
      </p:sp>
      <p:sp>
        <p:nvSpPr>
          <p:cNvPr id="3" name="Espaço Reservado para Conteúdo 2"/>
          <p:cNvSpPr>
            <a:spLocks noGrp="1"/>
          </p:cNvSpPr>
          <p:nvPr>
            <p:ph sz="quarter" idx="1"/>
          </p:nvPr>
        </p:nvSpPr>
        <p:spPr/>
        <p:txBody>
          <a:bodyPr>
            <a:normAutofit lnSpcReduction="10000"/>
          </a:bodyPr>
          <a:lstStyle/>
          <a:p>
            <a:endParaRPr lang="pt-BR" dirty="0" smtClean="0"/>
          </a:p>
          <a:p>
            <a:r>
              <a:rPr lang="pt-BR" dirty="0" smtClean="0"/>
              <a:t>Problemas relacionados ao </a:t>
            </a:r>
            <a:r>
              <a:rPr lang="pt-BR" dirty="0" smtClean="0"/>
              <a:t>HW</a:t>
            </a:r>
          </a:p>
          <a:p>
            <a:pPr lvl="1"/>
            <a:r>
              <a:rPr lang="pt-BR" dirty="0" smtClean="0">
                <a:solidFill>
                  <a:srgbClr val="0000FF"/>
                </a:solidFill>
              </a:rPr>
              <a:t>Protocolos de segurança convencionais </a:t>
            </a:r>
            <a:r>
              <a:rPr lang="pt-BR" dirty="0" smtClean="0"/>
              <a:t>não são suficientes em sistemas voláteis.</a:t>
            </a:r>
          </a:p>
          <a:p>
            <a:pPr lvl="1"/>
            <a:endParaRPr lang="pt-BR" dirty="0" smtClean="0"/>
          </a:p>
          <a:p>
            <a:pPr lvl="1"/>
            <a:r>
              <a:rPr lang="pt-BR" dirty="0" smtClean="0">
                <a:solidFill>
                  <a:srgbClr val="0000FF"/>
                </a:solidFill>
              </a:rPr>
              <a:t>Dispositivos portáteis podem ser furtados </a:t>
            </a:r>
            <a:r>
              <a:rPr lang="pt-BR" dirty="0" smtClean="0"/>
              <a:t>...</a:t>
            </a:r>
          </a:p>
          <a:p>
            <a:pPr lvl="1"/>
            <a:endParaRPr lang="pt-BR" dirty="0" smtClean="0"/>
          </a:p>
          <a:p>
            <a:pPr lvl="1"/>
            <a:r>
              <a:rPr lang="pt-BR" dirty="0" smtClean="0">
                <a:solidFill>
                  <a:srgbClr val="0000FF"/>
                </a:solidFill>
              </a:rPr>
              <a:t>Um projeto de segurança para sistemas voláteis </a:t>
            </a:r>
            <a:r>
              <a:rPr lang="pt-BR" dirty="0" smtClean="0"/>
              <a:t>não deve contar com a integridade de dispositivos.</a:t>
            </a:r>
          </a:p>
          <a:p>
            <a:pPr lvl="1"/>
            <a:endParaRPr lang="pt-BR" dirty="0" smtClean="0"/>
          </a:p>
          <a:p>
            <a:pPr lvl="1"/>
            <a:r>
              <a:rPr lang="pt-BR" dirty="0" smtClean="0">
                <a:solidFill>
                  <a:srgbClr val="0000FF"/>
                </a:solidFill>
              </a:rPr>
              <a:t>S</a:t>
            </a:r>
            <a:r>
              <a:rPr lang="pt-BR" dirty="0" smtClean="0">
                <a:solidFill>
                  <a:srgbClr val="0000FF"/>
                </a:solidFill>
              </a:rPr>
              <a:t>istemas voláteis não tem recursos de computação suficientes </a:t>
            </a:r>
            <a:r>
              <a:rPr lang="pt-BR" dirty="0" smtClean="0"/>
              <a:t>para criptografia de chave pública,  mesmo usando curvas elípticas que é a técnica mais moderna nesta linha.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bg1">
                    <a:lumMod val="50000"/>
                  </a:schemeClr>
                </a:solidFill>
              </a:rPr>
              <a:t>16.6.3  Resumindo ...</a:t>
            </a:r>
            <a:endParaRPr lang="pt-BR" dirty="0"/>
          </a:p>
        </p:txBody>
      </p:sp>
      <p:sp>
        <p:nvSpPr>
          <p:cNvPr id="3" name="Espaço Reservado para Conteúdo 2"/>
          <p:cNvSpPr>
            <a:spLocks noGrp="1"/>
          </p:cNvSpPr>
          <p:nvPr>
            <p:ph sz="quarter" idx="1"/>
          </p:nvPr>
        </p:nvSpPr>
        <p:spPr/>
        <p:txBody>
          <a:bodyPr/>
          <a:lstStyle/>
          <a:p>
            <a:pPr lvl="1"/>
            <a:endParaRPr lang="pt-BR" dirty="0" smtClean="0"/>
          </a:p>
          <a:p>
            <a:pPr lvl="1"/>
            <a:endParaRPr lang="pt-BR" dirty="0" smtClean="0"/>
          </a:p>
          <a:p>
            <a:pPr lvl="1"/>
            <a:r>
              <a:rPr lang="pt-BR" dirty="0" smtClean="0"/>
              <a:t>Existem desafios de engenharia de software adaptativo:  </a:t>
            </a:r>
          </a:p>
          <a:p>
            <a:pPr lvl="2"/>
            <a:endParaRPr lang="pt-BR" dirty="0" smtClean="0"/>
          </a:p>
          <a:p>
            <a:pPr lvl="2"/>
            <a:r>
              <a:rPr lang="pt-BR" dirty="0" smtClean="0"/>
              <a:t>encontrar pontos de adaptação convenientes em software já existente, exige um conhecimento profundo do seu funcionamento;</a:t>
            </a:r>
          </a:p>
          <a:p>
            <a:pPr lvl="2"/>
            <a:endParaRPr lang="pt-BR" dirty="0" smtClean="0"/>
          </a:p>
          <a:p>
            <a:pPr lvl="2"/>
            <a:r>
              <a:rPr lang="pt-BR" dirty="0" smtClean="0"/>
              <a:t>criar um novo software adaptativo, existe uma série de técnicas de engenharia de software, como a programação orientada a aspectos, para ajudar os programadores a gerenciar a adaptação.</a:t>
            </a:r>
            <a:endParaRPr lang="pt-B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bg1">
                    <a:lumMod val="50000"/>
                  </a:schemeClr>
                </a:solidFill>
              </a:rPr>
              <a:t>16.6.3  Resumindo ...</a:t>
            </a:r>
            <a:endParaRPr lang="pt-BR" dirty="0"/>
          </a:p>
        </p:txBody>
      </p:sp>
      <p:sp>
        <p:nvSpPr>
          <p:cNvPr id="3" name="Espaço Reservado para Conteúdo 2"/>
          <p:cNvSpPr>
            <a:spLocks noGrp="1"/>
          </p:cNvSpPr>
          <p:nvPr>
            <p:ph sz="quarter" idx="1"/>
          </p:nvPr>
        </p:nvSpPr>
        <p:spPr/>
        <p:txBody>
          <a:bodyPr>
            <a:normAutofit fontScale="92500"/>
          </a:bodyPr>
          <a:lstStyle/>
          <a:p>
            <a:pPr>
              <a:buNone/>
            </a:pPr>
            <a:endParaRPr lang="pt-BR" b="1" dirty="0" smtClean="0"/>
          </a:p>
          <a:p>
            <a:r>
              <a:rPr lang="pt-BR" b="1" dirty="0" smtClean="0"/>
              <a:t>Engenharia de controle e </a:t>
            </a:r>
            <a:r>
              <a:rPr lang="pt-BR" b="1" dirty="0" smtClean="0">
                <a:hlinkClick r:id="rId2" tooltip="Automação"/>
              </a:rPr>
              <a:t>automação</a:t>
            </a:r>
            <a:r>
              <a:rPr lang="pt-BR" dirty="0" smtClean="0"/>
              <a:t> ou </a:t>
            </a:r>
            <a:r>
              <a:rPr lang="pt-BR" b="1" dirty="0" smtClean="0"/>
              <a:t>engenharia de controlo e automação</a:t>
            </a:r>
            <a:r>
              <a:rPr lang="pt-BR" dirty="0" smtClean="0"/>
              <a:t>, comumente chamada de "mecatrônica", é a área dentro da </a:t>
            </a:r>
            <a:r>
              <a:rPr lang="pt-BR" dirty="0" smtClean="0">
                <a:hlinkClick r:id="rId3" tooltip="Engenharia"/>
              </a:rPr>
              <a:t>engenharia</a:t>
            </a:r>
            <a:r>
              <a:rPr lang="pt-BR" dirty="0" smtClean="0"/>
              <a:t> voltada ao controle de processos </a:t>
            </a:r>
            <a:r>
              <a:rPr lang="pt-BR" dirty="0" smtClean="0">
                <a:hlinkClick r:id="rId4" tooltip="Indústria"/>
              </a:rPr>
              <a:t>industriais</a:t>
            </a:r>
            <a:r>
              <a:rPr lang="pt-BR" dirty="0" smtClean="0"/>
              <a:t> utilizando-se para isso de </a:t>
            </a:r>
            <a:r>
              <a:rPr lang="pt-BR" dirty="0" smtClean="0">
                <a:hlinkClick r:id="rId5" tooltip="Sensor"/>
              </a:rPr>
              <a:t>elementos sensores</a:t>
            </a:r>
            <a:r>
              <a:rPr lang="pt-BR" dirty="0" smtClean="0"/>
              <a:t>, </a:t>
            </a:r>
            <a:r>
              <a:rPr lang="pt-BR" dirty="0" smtClean="0">
                <a:hlinkClick r:id="rId6" tooltip="Atuador"/>
              </a:rPr>
              <a:t>elementos atuadores</a:t>
            </a:r>
            <a:r>
              <a:rPr lang="pt-BR" dirty="0" smtClean="0"/>
              <a:t>, </a:t>
            </a:r>
            <a:r>
              <a:rPr lang="pt-BR" dirty="0" smtClean="0">
                <a:hlinkClick r:id="rId7" tooltip="Sistema de controle"/>
              </a:rPr>
              <a:t>sistemas de controle</a:t>
            </a:r>
            <a:r>
              <a:rPr lang="pt-BR" dirty="0" smtClean="0"/>
              <a:t>,  </a:t>
            </a:r>
            <a:r>
              <a:rPr lang="pt-BR" dirty="0" smtClean="0">
                <a:hlinkClick r:id="rId8" tooltip="Sistemas de Supervisão e Aquisição de Dados"/>
              </a:rPr>
              <a:t>Sistemas de Supervisão e Aquisição de Dados</a:t>
            </a:r>
            <a:r>
              <a:rPr lang="pt-BR" dirty="0" smtClean="0"/>
              <a:t> e outros métodos que utilizem os recursos da </a:t>
            </a:r>
            <a:r>
              <a:rPr lang="pt-BR" dirty="0" smtClean="0">
                <a:hlinkClick r:id="rId9" tooltip="Elétrica"/>
              </a:rPr>
              <a:t>elétrica</a:t>
            </a:r>
            <a:r>
              <a:rPr lang="pt-BR" dirty="0" smtClean="0"/>
              <a:t>, </a:t>
            </a:r>
            <a:r>
              <a:rPr lang="pt-BR" dirty="0" smtClean="0">
                <a:hlinkClick r:id="rId10" tooltip="Eletrônica"/>
              </a:rPr>
              <a:t>eletrônica</a:t>
            </a:r>
            <a:r>
              <a:rPr lang="pt-BR" dirty="0" smtClean="0"/>
              <a:t>, da </a:t>
            </a:r>
            <a:r>
              <a:rPr lang="pt-BR" dirty="0" smtClean="0">
                <a:hlinkClick r:id="rId11" tooltip="Mecânica"/>
              </a:rPr>
              <a:t>mecânica</a:t>
            </a:r>
            <a:r>
              <a:rPr lang="pt-BR" dirty="0" smtClean="0"/>
              <a:t> e da </a:t>
            </a:r>
            <a:r>
              <a:rPr lang="pt-BR" u="sng" dirty="0" smtClean="0">
                <a:solidFill>
                  <a:srgbClr val="7030A0"/>
                </a:solidFill>
              </a:rPr>
              <a:t>ciência da computação</a:t>
            </a:r>
            <a:r>
              <a:rPr lang="pt-BR" dirty="0" smtClean="0"/>
              <a:t>.</a:t>
            </a:r>
          </a:p>
          <a:p>
            <a:endParaRPr lang="pt-BR" dirty="0" smtClean="0"/>
          </a:p>
          <a:p>
            <a:r>
              <a:rPr lang="pt-BR" dirty="0" smtClean="0">
                <a:hlinkClick r:id="rId12"/>
              </a:rPr>
              <a:t>http://pt.wikipedia.org/wiki/Engenharia_de_controle_e_automa</a:t>
            </a:r>
            <a:r>
              <a:rPr lang="pt-BR" dirty="0" err="1" smtClean="0">
                <a:hlinkClick r:id="rId12"/>
              </a:rPr>
              <a:t>ção</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16.5.1 Fundamentação</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Problemas relacionados ao hardware</a:t>
            </a:r>
          </a:p>
          <a:p>
            <a:pPr lvl="1"/>
            <a:r>
              <a:rPr lang="pt-BR" dirty="0" smtClean="0">
                <a:solidFill>
                  <a:srgbClr val="0000FF"/>
                </a:solidFill>
              </a:rPr>
              <a:t>Criptografia simétrica </a:t>
            </a:r>
            <a:r>
              <a:rPr lang="pt-BR" dirty="0" smtClean="0"/>
              <a:t>pode ser usada em redes de </a:t>
            </a:r>
            <a:r>
              <a:rPr lang="pt-BR" dirty="0" smtClean="0"/>
              <a:t>dispositivos </a:t>
            </a:r>
            <a:r>
              <a:rPr lang="pt-BR" dirty="0" smtClean="0"/>
              <a:t>de baixa potência, entretanto, surge o problema do compartilhamento de uma chave secreta.</a:t>
            </a:r>
          </a:p>
          <a:p>
            <a:pPr lvl="1"/>
            <a:endParaRPr lang="pt-BR" dirty="0" smtClean="0"/>
          </a:p>
          <a:p>
            <a:pPr lvl="1"/>
            <a:r>
              <a:rPr lang="pt-BR" dirty="0" smtClean="0">
                <a:solidFill>
                  <a:srgbClr val="0000FF"/>
                </a:solidFill>
              </a:rPr>
              <a:t>Energia </a:t>
            </a:r>
            <a:r>
              <a:rPr lang="pt-BR" dirty="0" smtClean="0">
                <a:solidFill>
                  <a:srgbClr val="0000FF"/>
                </a:solidFill>
              </a:rPr>
              <a:t>é um problema</a:t>
            </a:r>
            <a:r>
              <a:rPr lang="pt-BR" dirty="0" smtClean="0"/>
              <a:t>: protocolos de segurança devem ser projetados para minimizar a sobrecarga de comunicação,  para preservar a energia de nodos no sistema volátil.</a:t>
            </a:r>
          </a:p>
          <a:p>
            <a:pPr lvl="1"/>
            <a:endParaRPr lang="pt-BR" dirty="0" smtClean="0"/>
          </a:p>
          <a:p>
            <a:pPr lvl="1"/>
            <a:r>
              <a:rPr lang="pt-BR" dirty="0" smtClean="0">
                <a:solidFill>
                  <a:srgbClr val="0000FF"/>
                </a:solidFill>
              </a:rPr>
              <a:t>Operação </a:t>
            </a:r>
            <a:r>
              <a:rPr lang="pt-BR" dirty="0" smtClean="0">
                <a:solidFill>
                  <a:srgbClr val="0000FF"/>
                </a:solidFill>
              </a:rPr>
              <a:t>desconectada</a:t>
            </a:r>
            <a:r>
              <a:rPr lang="pt-BR" dirty="0" smtClean="0"/>
              <a:t>:  evitar protocolos que contam com acesso on-line contínuo a servidores.</a:t>
            </a:r>
          </a:p>
          <a:p>
            <a:pPr>
              <a:buNone/>
            </a:pP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16.5.1 Fundamentação</a:t>
            </a:r>
            <a:endParaRPr lang="pt-BR" dirty="0"/>
          </a:p>
        </p:txBody>
      </p:sp>
      <p:sp>
        <p:nvSpPr>
          <p:cNvPr id="3" name="Espaço Reservado para Conteúdo 2"/>
          <p:cNvSpPr>
            <a:spLocks noGrp="1"/>
          </p:cNvSpPr>
          <p:nvPr>
            <p:ph sz="quarter" idx="1"/>
          </p:nvPr>
        </p:nvSpPr>
        <p:spPr/>
        <p:txBody>
          <a:bodyPr>
            <a:normAutofit/>
          </a:bodyPr>
          <a:lstStyle/>
          <a:p>
            <a:endParaRPr lang="pt-BR" b="1" dirty="0" smtClean="0"/>
          </a:p>
          <a:p>
            <a:r>
              <a:rPr lang="pt-BR" b="1" dirty="0" smtClean="0"/>
              <a:t>Novos tipos de compartilhamento de recursos</a:t>
            </a:r>
            <a:r>
              <a:rPr lang="pt-BR" dirty="0" smtClean="0"/>
              <a:t>: exemplos de problemas</a:t>
            </a:r>
          </a:p>
          <a:p>
            <a:endParaRPr lang="pt-BR" dirty="0" smtClean="0"/>
          </a:p>
          <a:p>
            <a:pPr lvl="1"/>
            <a:endParaRPr lang="pt-BR" b="1" dirty="0" smtClean="0"/>
          </a:p>
          <a:p>
            <a:pPr lvl="1"/>
            <a:r>
              <a:rPr lang="pt-BR" dirty="0" smtClean="0">
                <a:solidFill>
                  <a:srgbClr val="0000FF"/>
                </a:solidFill>
              </a:rPr>
              <a:t>Novos projetos de segurança</a:t>
            </a:r>
            <a:r>
              <a:rPr lang="pt-BR" dirty="0" smtClean="0"/>
              <a:t>, para os exemplos a seguir:</a:t>
            </a:r>
          </a:p>
          <a:p>
            <a:endParaRPr lang="pt-B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Novos projetos de segurança ...</a:t>
            </a:r>
            <a:endParaRPr lang="pt-BR" dirty="0"/>
          </a:p>
        </p:txBody>
      </p:sp>
      <p:sp>
        <p:nvSpPr>
          <p:cNvPr id="3" name="Espaço Reservado para Conteúdo 2"/>
          <p:cNvSpPr>
            <a:spLocks noGrp="1"/>
          </p:cNvSpPr>
          <p:nvPr>
            <p:ph sz="quarter" idx="1"/>
          </p:nvPr>
        </p:nvSpPr>
        <p:spPr/>
        <p:txBody>
          <a:bodyPr/>
          <a:lstStyle/>
          <a:p>
            <a:pPr marL="548640" lvl="2">
              <a:spcBef>
                <a:spcPts val="600"/>
              </a:spcBef>
              <a:buClr>
                <a:schemeClr val="accent1"/>
              </a:buClr>
            </a:pPr>
            <a:endParaRPr lang="pt-BR" dirty="0" smtClean="0"/>
          </a:p>
          <a:p>
            <a:pPr marL="548640" lvl="2">
              <a:spcBef>
                <a:spcPts val="600"/>
              </a:spcBef>
              <a:buClr>
                <a:schemeClr val="accent1"/>
              </a:buClr>
              <a:buNone/>
            </a:pPr>
            <a:endParaRPr lang="pt-BR" b="1" dirty="0" smtClean="0"/>
          </a:p>
          <a:p>
            <a:pPr marL="548640" lvl="2">
              <a:spcBef>
                <a:spcPts val="600"/>
              </a:spcBef>
              <a:buClr>
                <a:schemeClr val="accent1"/>
              </a:buClr>
            </a:pPr>
            <a:r>
              <a:rPr lang="pt-BR" sz="2400" b="1" dirty="0" smtClean="0"/>
              <a:t>Os administradores de um espaço inteligente expõem um serviço acessível ao visitante por meio de uma rede sem fio.</a:t>
            </a:r>
          </a:p>
          <a:p>
            <a:pPr marL="548640" lvl="2">
              <a:spcBef>
                <a:spcPts val="600"/>
              </a:spcBef>
              <a:buClr>
                <a:schemeClr val="accent1"/>
              </a:buClr>
            </a:pPr>
            <a:endParaRPr lang="pt-BR" b="1" dirty="0" smtClean="0"/>
          </a:p>
          <a:p>
            <a:pPr marL="548640" lvl="2">
              <a:spcBef>
                <a:spcPts val="600"/>
              </a:spcBef>
              <a:buClr>
                <a:schemeClr val="accent1"/>
              </a:buClr>
              <a:buNone/>
            </a:pPr>
            <a:r>
              <a:rPr lang="pt-BR" b="1" dirty="0" smtClean="0"/>
              <a:t>    </a:t>
            </a:r>
            <a:r>
              <a:rPr lang="pt-BR" sz="2400" dirty="0" smtClean="0"/>
              <a:t>Mas, a rede sem fio pode ir além dos limites do prédio, de onde invasores poderiam intrometer-se. O serviço exige proteção apenas para um determinado grupo de usuários. Esses poderiam fazer objeção quanto à privacidade.</a:t>
            </a:r>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Novos projetos de segurança ...</a:t>
            </a:r>
            <a:endParaRPr lang="pt-BR" dirty="0"/>
          </a:p>
        </p:txBody>
      </p:sp>
      <p:sp>
        <p:nvSpPr>
          <p:cNvPr id="3" name="Espaço Reservado para Conteúdo 2"/>
          <p:cNvSpPr>
            <a:spLocks noGrp="1"/>
          </p:cNvSpPr>
          <p:nvPr>
            <p:ph sz="quarter" idx="1"/>
          </p:nvPr>
        </p:nvSpPr>
        <p:spPr/>
        <p:txBody>
          <a:bodyPr/>
          <a:lstStyle/>
          <a:p>
            <a:pPr lvl="1"/>
            <a:endParaRPr lang="pt-BR" dirty="0" smtClean="0"/>
          </a:p>
          <a:p>
            <a:pPr lvl="1"/>
            <a:r>
              <a:rPr lang="pt-BR" sz="2400" b="1" dirty="0" smtClean="0"/>
              <a:t>Dois usuários de uma mesma empresa, que se encontram em uma conferência, trocam um documento entre seus dispositivos portáteis sem usar fio.</a:t>
            </a:r>
          </a:p>
          <a:p>
            <a:pPr lvl="1"/>
            <a:endParaRPr lang="pt-BR" dirty="0" smtClean="0"/>
          </a:p>
          <a:p>
            <a:pPr lvl="1"/>
            <a:r>
              <a:rPr lang="pt-BR" dirty="0" smtClean="0"/>
              <a:t>A interação é num meio público de pessoas desconhecidas. Existe um terceiro confiável (a empresa deles), na prática, pode ser que a empresa esteja inacessível, ou pode não estar configurada nos dispositivos de todos os usuários.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593</TotalTime>
  <Words>2998</Words>
  <Application>Microsoft Office PowerPoint</Application>
  <PresentationFormat>Apresentação na tela (4:3)</PresentationFormat>
  <Paragraphs>360</Paragraphs>
  <Slides>51</Slides>
  <Notes>0</Notes>
  <HiddenSlides>0</HiddenSlides>
  <MMClips>0</MMClips>
  <ScaleCrop>false</ScaleCrop>
  <HeadingPairs>
    <vt:vector size="4" baseType="variant">
      <vt:variant>
        <vt:lpstr>Tema</vt:lpstr>
      </vt:variant>
      <vt:variant>
        <vt:i4>1</vt:i4>
      </vt:variant>
      <vt:variant>
        <vt:lpstr>Títulos de slides</vt:lpstr>
      </vt:variant>
      <vt:variant>
        <vt:i4>51</vt:i4>
      </vt:variant>
    </vt:vector>
  </HeadingPairs>
  <TitlesOfParts>
    <vt:vector size="52" baseType="lpstr">
      <vt:lpstr>Origem</vt:lpstr>
      <vt:lpstr>INE 6406 - Mobilidade em Computação (PPGCC)</vt:lpstr>
      <vt:lpstr>16.5  Segurança e Privacidade</vt:lpstr>
      <vt:lpstr>16.5  Segurança e Privacidade</vt:lpstr>
      <vt:lpstr>16.5  Segurança e Privacidade</vt:lpstr>
      <vt:lpstr>16.5.1  Fundamentação</vt:lpstr>
      <vt:lpstr>16.5.1 Fundamentação</vt:lpstr>
      <vt:lpstr>16.5.1 Fundamentação</vt:lpstr>
      <vt:lpstr>Novos projetos de segurança ...</vt:lpstr>
      <vt:lpstr>Novos projetos de segurança ...</vt:lpstr>
      <vt:lpstr>Novos projetos de segurança ...</vt:lpstr>
      <vt:lpstr>Novos projetos de segurança ...</vt:lpstr>
      <vt:lpstr>16.5.2  Algumas Soluções</vt:lpstr>
      <vt:lpstr>Soluções ...</vt:lpstr>
      <vt:lpstr>     Autenticação baseada na localização</vt:lpstr>
      <vt:lpstr>Associação espontânea e segura de dispositivos</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Proteção à Privacidade</vt:lpstr>
      <vt:lpstr>Perspectiva</vt:lpstr>
      <vt:lpstr>16. 6 Adaptatividade  (Adaptabilidade)</vt:lpstr>
      <vt:lpstr>Adaptatividade</vt:lpstr>
      <vt:lpstr>Adaptatividade</vt:lpstr>
      <vt:lpstr>Adaptatividade</vt:lpstr>
      <vt:lpstr>     16.6.1   Adaptação de conteúdo com reconhecimento de               contexto</vt:lpstr>
      <vt:lpstr>Adaptação de conteúdo com reconhecimento de  contexto</vt:lpstr>
      <vt:lpstr>Adaptação de conteúdo com reconhecimento de  contexto</vt:lpstr>
      <vt:lpstr>Adaptação de conteúdo com reconhecimento de  contexto</vt:lpstr>
      <vt:lpstr>Adaptação de conteúdo com reconhecimento de  contexto</vt:lpstr>
      <vt:lpstr>Adaptação de conteúdo com reconhecimento de  contexto</vt:lpstr>
      <vt:lpstr>Adaptação de conteúdo com reconhecimento de  contexto</vt:lpstr>
      <vt:lpstr>Adaptação de conteúdo com reconhecimento de  contexto</vt:lpstr>
      <vt:lpstr>Adaptação de conteúdo com reconhecimento de  contexto (Sistemas Voláteis)</vt:lpstr>
      <vt:lpstr>Adaptação de conteúdo com reconhecimento de  contexto</vt:lpstr>
      <vt:lpstr>Adaptação de conteúdo com reconhecimento de  contexto</vt:lpstr>
      <vt:lpstr>16.6.2  Adaptação a sistema de recursos variáveis  </vt:lpstr>
      <vt:lpstr>16.6.3  Resumindo ...</vt:lpstr>
      <vt:lpstr>16.6.3  Resumindo ...</vt:lpstr>
      <vt:lpstr>16.6.3  Resumindo ...</vt:lpstr>
      <vt:lpstr>16.6.3  Resumindo ...</vt:lpstr>
      <vt:lpstr>16.6.3  Resumindo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 6406 - Mobilidade em Computação (PPGCC)</dc:title>
  <dc:creator>bosco</dc:creator>
  <cp:lastModifiedBy>bosco</cp:lastModifiedBy>
  <cp:revision>68</cp:revision>
  <dcterms:created xsi:type="dcterms:W3CDTF">2011-10-24T16:31:28Z</dcterms:created>
  <dcterms:modified xsi:type="dcterms:W3CDTF">2011-11-03T10:23:23Z</dcterms:modified>
</cp:coreProperties>
</file>