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72" r:id="rId10"/>
    <p:sldId id="273" r:id="rId11"/>
    <p:sldId id="274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83" r:id="rId20"/>
    <p:sldId id="275" r:id="rId21"/>
    <p:sldId id="279" r:id="rId22"/>
    <p:sldId id="281" r:id="rId23"/>
    <p:sldId id="282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16928D4-ADA6-48B9-BF57-AC7985644FA8}" type="slidenum">
              <a:rPr lang="pt-BR" altLang="en-US"/>
              <a:pPr/>
              <a:t>‹nº›</a:t>
            </a:fld>
            <a:endParaRPr lang="pt-BR" altLang="en-US"/>
          </a:p>
        </p:txBody>
      </p:sp>
      <p:sp>
        <p:nvSpPr>
          <p:cNvPr id="1331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43CA6-E6AD-4B1F-9DD9-AA4C85D3DF90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DF840-398A-465A-9A0D-262A91CA84CC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789DD-38C0-4102-887B-69488D9BADEC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3BE59-44DB-4B94-ABA7-4EA900B73935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6ABB4-53BE-4043-A68E-79738DF4DC2C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9895F-C00D-4B34-9940-A5E64367DA8B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06BF6-2DBA-4770-8945-98D3103B77AC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2A19E-AF5D-4D51-AD90-953484AE20AB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E061F-65FF-4E23-8379-4D904752DC52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65825-9A39-48FE-9FB5-380335E7686F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E8AD0474-DC3F-4E6E-AA53-CD41E8650883}" type="slidenum">
              <a:rPr lang="pt-BR" altLang="en-US"/>
              <a:pPr/>
              <a:t>‹nº›</a:t>
            </a:fld>
            <a:endParaRPr lang="pt-BR" altLang="en-US"/>
          </a:p>
        </p:txBody>
      </p:sp>
      <p:sp>
        <p:nvSpPr>
          <p:cNvPr id="1229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Unix-like" TargetMode="External"/><Relationship Id="rId3" Type="http://schemas.openxmlformats.org/officeDocument/2006/relationships/hyperlink" Target="http://en.wikipedia.org/wiki/Access_control_list" TargetMode="External"/><Relationship Id="rId7" Type="http://schemas.openxmlformats.org/officeDocument/2006/relationships/hyperlink" Target="http://en.wikipedia.org/wiki/Services" TargetMode="External"/><Relationship Id="rId2" Type="http://schemas.openxmlformats.org/officeDocument/2006/relationships/hyperlink" Target="http://en.wikipedia.org/wiki/Computer_networ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Protocol_(computing)" TargetMode="External"/><Relationship Id="rId11" Type="http://schemas.openxmlformats.org/officeDocument/2006/relationships/hyperlink" Target="http://en.wikipedia.org/wiki/Berkeley_Software_Distribution" TargetMode="External"/><Relationship Id="rId5" Type="http://schemas.openxmlformats.org/officeDocument/2006/relationships/hyperlink" Target="http://en.wikipedia.org/wiki/Internet_protocol_suite" TargetMode="External"/><Relationship Id="rId10" Type="http://schemas.openxmlformats.org/officeDocument/2006/relationships/hyperlink" Target="http://en.wikipedia.org/wiki/Linux" TargetMode="External"/><Relationship Id="rId4" Type="http://schemas.openxmlformats.org/officeDocument/2006/relationships/hyperlink" Target="http://en.wikipedia.org/wiki/Filter_(software)" TargetMode="External"/><Relationship Id="rId9" Type="http://schemas.openxmlformats.org/officeDocument/2006/relationships/hyperlink" Target="http://en.wikipedia.org/wiki/Operating_syste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200"/>
              <a:t>Sistemas de Detecção de Intrusão</a:t>
            </a:r>
            <a:r>
              <a:rPr lang="pt-BR"/>
              <a:t> 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  <a:p>
            <a:endParaRPr lang="pt-BR"/>
          </a:p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Características fracas dos HIDS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sz="2600" dirty="0" smtClean="0"/>
          </a:p>
          <a:p>
            <a:pPr>
              <a:lnSpc>
                <a:spcPct val="90000"/>
              </a:lnSpc>
            </a:pPr>
            <a:endParaRPr lang="pt-BR" sz="2600" dirty="0"/>
          </a:p>
          <a:p>
            <a:pPr>
              <a:lnSpc>
                <a:spcPct val="90000"/>
              </a:lnSpc>
            </a:pPr>
            <a:r>
              <a:rPr lang="pt-BR" sz="2600" dirty="0" smtClean="0"/>
              <a:t>Fica </a:t>
            </a:r>
            <a:r>
              <a:rPr lang="pt-BR" sz="2600" dirty="0"/>
              <a:t>difícil de configurar e gerenciar em todos os hosts de uma rede.</a:t>
            </a:r>
          </a:p>
          <a:p>
            <a:pPr>
              <a:lnSpc>
                <a:spcPct val="90000"/>
              </a:lnSpc>
            </a:pPr>
            <a:endParaRPr lang="pt-BR" sz="2600" dirty="0" smtClean="0"/>
          </a:p>
          <a:p>
            <a:pPr>
              <a:lnSpc>
                <a:spcPct val="90000"/>
              </a:lnSpc>
            </a:pPr>
            <a:r>
              <a:rPr lang="pt-BR" sz="2600" dirty="0" smtClean="0"/>
              <a:t>É </a:t>
            </a:r>
            <a:r>
              <a:rPr lang="pt-BR" sz="2600" dirty="0"/>
              <a:t>dependente do SO. HIDS para Linux é diferente de um HIDS </a:t>
            </a:r>
            <a:r>
              <a:rPr lang="pt-BR" sz="2600" dirty="0" err="1"/>
              <a:t>windows</a:t>
            </a:r>
            <a:r>
              <a:rPr lang="pt-BR" sz="2600" dirty="0" smtClean="0"/>
              <a:t>.</a:t>
            </a:r>
            <a:endParaRPr lang="pt-BR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Características fracas dos HIDS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Necessita de espaço de armazenamento adicional para os registros do sistema.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Não têm bom desempenho em sistemas operacionais que geram poucas informações de auditoria.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Apresenta diminuição do desempenho do host monitorado.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HIDS - IDS baseado em Host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Acesso </a:t>
            </a:r>
            <a:r>
              <a:rPr lang="pt-BR" dirty="0" smtClean="0"/>
              <a:t>à </a:t>
            </a:r>
            <a:r>
              <a:rPr lang="pt-BR" dirty="0"/>
              <a:t>arquivos.</a:t>
            </a:r>
          </a:p>
          <a:p>
            <a:r>
              <a:rPr lang="pt-BR" dirty="0"/>
              <a:t>Integridade de arquivos.</a:t>
            </a:r>
          </a:p>
          <a:p>
            <a:r>
              <a:rPr lang="pt-BR" dirty="0"/>
              <a:t>Varredura de portas</a:t>
            </a:r>
          </a:p>
          <a:p>
            <a:r>
              <a:rPr lang="pt-BR" dirty="0"/>
              <a:t>Modificação e privilégios de usuários.</a:t>
            </a:r>
          </a:p>
          <a:p>
            <a:r>
              <a:rPr lang="pt-BR" dirty="0"/>
              <a:t>Processos do sistema.</a:t>
            </a:r>
          </a:p>
          <a:p>
            <a:r>
              <a:rPr lang="pt-BR" dirty="0"/>
              <a:t>Execução de programas.</a:t>
            </a:r>
          </a:p>
          <a:p>
            <a:r>
              <a:rPr lang="pt-BR" dirty="0"/>
              <a:t>Uso de CPU.</a:t>
            </a:r>
          </a:p>
          <a:p>
            <a:r>
              <a:rPr lang="pt-BR" dirty="0"/>
              <a:t>Conexões.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IDS baseado em Rede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Monitora o tráfego no segmento de rede.</a:t>
            </a:r>
          </a:p>
          <a:p>
            <a:endParaRPr lang="pt-BR"/>
          </a:p>
          <a:p>
            <a:r>
              <a:rPr lang="pt-BR"/>
              <a:t>Interface de rede atuando no modo prosmícuo.</a:t>
            </a:r>
          </a:p>
          <a:p>
            <a:endParaRPr lang="pt-BR"/>
          </a:p>
          <a:p>
            <a:r>
              <a:rPr lang="pt-BR"/>
              <a:t>Detecção realizada com a captura de pacotes e análise dos cabeçalhos e conteúdos.</a:t>
            </a:r>
          </a:p>
          <a:p>
            <a:endParaRPr lang="pt-B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Exemplos de NIDS: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RealSecure, </a:t>
            </a:r>
          </a:p>
          <a:p>
            <a:endParaRPr lang="pt-BR"/>
          </a:p>
          <a:p>
            <a:r>
              <a:rPr lang="pt-BR"/>
              <a:t>NFR, </a:t>
            </a:r>
          </a:p>
          <a:p>
            <a:endParaRPr lang="pt-BR"/>
          </a:p>
          <a:p>
            <a:r>
              <a:rPr lang="pt-BR"/>
              <a:t>Snort</a:t>
            </a:r>
          </a:p>
          <a:p>
            <a:endParaRPr lang="pt-B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Componentes dos NIDS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600"/>
              <a:t>Os sensores que cuidam dos segmentos de redes, fazem a captura, formatação de dados e análise de tráfego.</a:t>
            </a:r>
          </a:p>
          <a:p>
            <a:pPr>
              <a:lnSpc>
                <a:spcPct val="90000"/>
              </a:lnSpc>
            </a:pPr>
            <a:endParaRPr lang="pt-BR" sz="2600"/>
          </a:p>
          <a:p>
            <a:pPr>
              <a:lnSpc>
                <a:spcPct val="90000"/>
              </a:lnSpc>
            </a:pPr>
            <a:r>
              <a:rPr lang="pt-BR" sz="2600"/>
              <a:t>Gerenciador: fazem com que os sensores sejam administrados de modo integrado, com a definição dos tipos de resposta para cada tipo de comportamento suspeito detectado.</a:t>
            </a:r>
          </a:p>
          <a:p>
            <a:pPr>
              <a:lnSpc>
                <a:spcPct val="90000"/>
              </a:lnSpc>
            </a:pPr>
            <a:endParaRPr lang="pt-BR" sz="2600"/>
          </a:p>
          <a:p>
            <a:pPr>
              <a:lnSpc>
                <a:spcPct val="90000"/>
              </a:lnSpc>
            </a:pPr>
            <a:r>
              <a:rPr lang="pt-BR" sz="2600"/>
              <a:t>A comunicação entre sensores e gerenciador é criptografada.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Características Positivas dos NIDS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Monitoramento pode ser fornecido por múltiplas plataformas.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Ataques como:  </a:t>
            </a:r>
            <a:r>
              <a:rPr lang="pt-BR" i="1"/>
              <a:t>port scanning</a:t>
            </a:r>
            <a:r>
              <a:rPr lang="pt-BR"/>
              <a:t>, </a:t>
            </a:r>
            <a:r>
              <a:rPr lang="pt-BR" i="1"/>
              <a:t>IP spoofing</a:t>
            </a:r>
            <a:r>
              <a:rPr lang="pt-BR"/>
              <a:t>,  </a:t>
            </a:r>
            <a:r>
              <a:rPr lang="pt-BR" i="1"/>
              <a:t>SYN flooding</a:t>
            </a:r>
            <a:r>
              <a:rPr lang="pt-BR"/>
              <a:t> e </a:t>
            </a:r>
            <a:r>
              <a:rPr lang="pt-BR" i="1"/>
              <a:t>Teardrop</a:t>
            </a:r>
            <a:r>
              <a:rPr lang="pt-BR"/>
              <a:t> podem ser detectados.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Pode monitorar portas conhecidas como a porta TCP 80 do HTTP.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Características Positivas dos NIDS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600"/>
              <a:t>Pode detectar tentativas de ataques (ataques que não tiveram resultados).</a:t>
            </a:r>
          </a:p>
          <a:p>
            <a:endParaRPr lang="pt-BR" sz="2600"/>
          </a:p>
          <a:p>
            <a:r>
              <a:rPr lang="pt-BR" sz="2600"/>
              <a:t>Fica mais difícil um cracker apagar seu rastro.</a:t>
            </a:r>
          </a:p>
          <a:p>
            <a:endParaRPr lang="pt-BR" sz="2600"/>
          </a:p>
          <a:p>
            <a:r>
              <a:rPr lang="pt-BR" sz="2600"/>
              <a:t>Impõe dificuldades para o cracker saber se existe ou não um NIDS.</a:t>
            </a:r>
          </a:p>
          <a:p>
            <a:endParaRPr lang="pt-BR" sz="2600"/>
          </a:p>
          <a:p>
            <a:r>
              <a:rPr lang="pt-BR" sz="2600"/>
              <a:t>Não causa impacto no desempenho da rede.</a:t>
            </a:r>
          </a:p>
          <a:p>
            <a:pPr>
              <a:buFont typeface="Wingdings" pitchFamily="2" charset="2"/>
              <a:buNone/>
            </a:pPr>
            <a:endParaRPr lang="pt-BR" sz="2600"/>
          </a:p>
          <a:p>
            <a:endParaRPr lang="pt-BR" sz="2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Características negativas dos NIDS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Não são capazes de monitorar tráfego cifrado.</a:t>
            </a:r>
          </a:p>
          <a:p>
            <a:endParaRPr lang="pt-BR"/>
          </a:p>
          <a:p>
            <a:r>
              <a:rPr lang="pt-BR"/>
              <a:t>Perda de pacotes em redes saturadas.</a:t>
            </a:r>
          </a:p>
          <a:p>
            <a:endParaRPr lang="pt-BR"/>
          </a:p>
          <a:p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Metodologia de detecção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600" b="1"/>
              <a:t>Baseado no conhecimento.</a:t>
            </a:r>
          </a:p>
          <a:p>
            <a:pPr lvl="1"/>
            <a:r>
              <a:rPr lang="pt-BR" sz="2200"/>
              <a:t>Base de assinaturas de ataques conhecidos</a:t>
            </a:r>
          </a:p>
          <a:p>
            <a:pPr lvl="1"/>
            <a:r>
              <a:rPr lang="pt-BR" sz="2200"/>
              <a:t>Rede neural.</a:t>
            </a:r>
          </a:p>
          <a:p>
            <a:pPr lvl="1">
              <a:buFont typeface="Wingdings" pitchFamily="2" charset="2"/>
              <a:buNone/>
            </a:pPr>
            <a:endParaRPr lang="pt-BR" sz="2200"/>
          </a:p>
          <a:p>
            <a:r>
              <a:rPr lang="pt-BR" sz="2600" b="1"/>
              <a:t>Baseado no comportamento.</a:t>
            </a:r>
            <a:endParaRPr lang="pt-BR" sz="2600"/>
          </a:p>
          <a:p>
            <a:pPr lvl="1"/>
            <a:r>
              <a:rPr lang="pt-BR" sz="2200"/>
              <a:t>Desvios dos usuários ou dos sistemas, quanto a um padrão de normalidade.</a:t>
            </a:r>
          </a:p>
          <a:p>
            <a:pPr lvl="1"/>
            <a:r>
              <a:rPr lang="pt-BR" sz="2200"/>
              <a:t>Análise estatística afim de encontrar possíveis mudanças de comportamento: por exemplo, aumento súbito de tráfego.</a:t>
            </a:r>
          </a:p>
          <a:p>
            <a:pPr lvl="1"/>
            <a:r>
              <a:rPr lang="pt-BR" sz="2200"/>
              <a:t>Problemas: falsos negativos e muitos falsos positivos.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Características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Funciona como um alarme.</a:t>
            </a:r>
          </a:p>
          <a:p>
            <a:r>
              <a:rPr lang="pt-BR"/>
              <a:t>Detecção com base em algum tipo de conhecimento:</a:t>
            </a:r>
          </a:p>
          <a:p>
            <a:pPr lvl="1"/>
            <a:r>
              <a:rPr lang="pt-BR"/>
              <a:t>Assinaturas de ataques.</a:t>
            </a:r>
          </a:p>
          <a:p>
            <a:pPr lvl="1"/>
            <a:r>
              <a:rPr lang="pt-BR"/>
              <a:t>Aprendizado de uma rede neural.</a:t>
            </a:r>
          </a:p>
          <a:p>
            <a:r>
              <a:rPr lang="pt-BR"/>
              <a:t>Detecção com base em comportamento anômalo.</a:t>
            </a:r>
          </a:p>
          <a:p>
            <a:r>
              <a:rPr lang="pt-BR"/>
              <a:t>IPS: Intrusion Prevention System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Honeypots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/>
          </a:p>
          <a:p>
            <a:r>
              <a:rPr lang="pt-BR" sz="2600"/>
              <a:t>Funcionam como armadilhas para os crackers.</a:t>
            </a:r>
          </a:p>
          <a:p>
            <a:r>
              <a:rPr lang="pt-BR" sz="2600"/>
              <a:t>Não contém dados ou informações importantes para a organização.</a:t>
            </a:r>
          </a:p>
          <a:p>
            <a:r>
              <a:rPr lang="pt-BR" sz="2600"/>
              <a:t>Seu único propósito é passar-se por um equipamento legítimo da organização.</a:t>
            </a:r>
          </a:p>
          <a:p>
            <a:r>
              <a:rPr lang="pt-BR" sz="2600"/>
              <a:t>É configurado para interagir como o atacante.</a:t>
            </a:r>
          </a:p>
          <a:p>
            <a:r>
              <a:rPr lang="pt-BR" sz="2600"/>
              <a:t>Detalhes de ataques podem ser capturados e estudados.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Posicionamento dos Honeypots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b="1"/>
              <a:t>Minefield</a:t>
            </a:r>
          </a:p>
          <a:p>
            <a:pPr lvl="1">
              <a:lnSpc>
                <a:spcPct val="90000"/>
              </a:lnSpc>
            </a:pPr>
            <a:r>
              <a:rPr lang="pt-BR"/>
              <a:t>Inserido juntamente com os servidores reais de uma DMZ.</a:t>
            </a:r>
          </a:p>
          <a:p>
            <a:pPr lvl="1">
              <a:lnSpc>
                <a:spcPct val="90000"/>
              </a:lnSpc>
            </a:pPr>
            <a:r>
              <a:rPr lang="pt-BR"/>
              <a:t>Parte do princípio que quando um sistema é atacado, ele é usado para descobrir outros</a:t>
            </a:r>
          </a:p>
          <a:p>
            <a:pPr lvl="1">
              <a:lnSpc>
                <a:spcPct val="90000"/>
              </a:lnSpc>
            </a:pPr>
            <a:r>
              <a:rPr lang="pt-BR"/>
              <a:t>Caso o Honeypot seja atacado, as informações sobre o ataque já passam a estar disponíveis.</a:t>
            </a:r>
          </a:p>
          <a:p>
            <a:pPr lvl="1">
              <a:lnSpc>
                <a:spcPct val="90000"/>
              </a:lnSpc>
            </a:pPr>
            <a:r>
              <a:rPr lang="pt-BR"/>
              <a:t>Quando um sistema real é atacado, o honeypot identifica o ataque, assim que o sistema atacado inicie o </a:t>
            </a:r>
            <a:r>
              <a:rPr lang="pt-BR" i="1"/>
              <a:t>scannimg</a:t>
            </a:r>
            <a:r>
              <a:rPr lang="pt-BR"/>
              <a:t> da rede, para descobrir outros pontos de ataque. </a:t>
            </a:r>
          </a:p>
          <a:p>
            <a:pPr>
              <a:lnSpc>
                <a:spcPct val="90000"/>
              </a:lnSpc>
            </a:pPr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Posicionamento dos Honeypots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b="1" dirty="0"/>
          </a:p>
          <a:p>
            <a:r>
              <a:rPr lang="pt-BR" b="1" dirty="0" err="1"/>
              <a:t>Honeynet</a:t>
            </a:r>
            <a:endParaRPr lang="pt-BR" b="1" dirty="0"/>
          </a:p>
          <a:p>
            <a:pPr lvl="1"/>
            <a:r>
              <a:rPr lang="pt-BR" dirty="0"/>
              <a:t>Inserido juntamente com os servidores reais de  </a:t>
            </a:r>
            <a:r>
              <a:rPr lang="pt-BR" dirty="0" err="1"/>
              <a:t>DMZs</a:t>
            </a:r>
            <a:r>
              <a:rPr lang="pt-BR" dirty="0"/>
              <a:t>.</a:t>
            </a:r>
          </a:p>
          <a:p>
            <a:pPr lvl="1"/>
            <a:r>
              <a:rPr lang="pt-BR" dirty="0"/>
              <a:t>É uma rede de </a:t>
            </a:r>
            <a:r>
              <a:rPr lang="pt-BR" dirty="0" err="1"/>
              <a:t>honeypots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Resultados possíveis de uma análise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Tráfego </a:t>
            </a:r>
            <a:r>
              <a:rPr lang="pt-BR" b="1"/>
              <a:t>suspeito detectado</a:t>
            </a:r>
            <a:r>
              <a:rPr lang="pt-BR"/>
              <a:t> (comportamento normal.</a:t>
            </a:r>
          </a:p>
          <a:p>
            <a:r>
              <a:rPr lang="pt-BR"/>
              <a:t>Tráfego </a:t>
            </a:r>
            <a:r>
              <a:rPr lang="pt-BR" b="1"/>
              <a:t>suspeito</a:t>
            </a:r>
            <a:r>
              <a:rPr lang="pt-BR"/>
              <a:t> </a:t>
            </a:r>
            <a:r>
              <a:rPr lang="pt-BR" b="1"/>
              <a:t>não detectado</a:t>
            </a:r>
            <a:r>
              <a:rPr lang="pt-BR"/>
              <a:t> (falso negativo).</a:t>
            </a:r>
          </a:p>
          <a:p>
            <a:r>
              <a:rPr lang="pt-BR"/>
              <a:t>Tráfego </a:t>
            </a:r>
            <a:r>
              <a:rPr lang="pt-BR" b="1"/>
              <a:t>legítimo</a:t>
            </a:r>
            <a:r>
              <a:rPr lang="pt-BR"/>
              <a:t> que o IDS </a:t>
            </a:r>
            <a:r>
              <a:rPr lang="pt-BR" b="1"/>
              <a:t>analisa como sendo suspeito</a:t>
            </a:r>
            <a:r>
              <a:rPr lang="pt-BR"/>
              <a:t> (falso positivo).</a:t>
            </a:r>
          </a:p>
          <a:p>
            <a:r>
              <a:rPr lang="pt-BR"/>
              <a:t>Tráfego </a:t>
            </a:r>
            <a:r>
              <a:rPr lang="pt-BR" b="1"/>
              <a:t>legítimo </a:t>
            </a:r>
            <a:r>
              <a:rPr lang="pt-BR"/>
              <a:t>que o IDS </a:t>
            </a:r>
            <a:r>
              <a:rPr lang="pt-BR" b="1"/>
              <a:t>analisa como sendo normal</a:t>
            </a:r>
            <a:r>
              <a:rPr lang="pt-BR"/>
              <a:t> (comportamento normal).</a:t>
            </a:r>
          </a:p>
          <a:p>
            <a:endParaRPr lang="pt-BR"/>
          </a:p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Características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detecção é realizada com a captura de pacotes, analisando os cabeçalhos e o campo de carga útil dos pacotes, que são comparados com padrões ou assinaturas conhecidas.</a:t>
            </a:r>
          </a:p>
          <a:p>
            <a:endParaRPr lang="pt-BR"/>
          </a:p>
          <a:p>
            <a:r>
              <a:rPr lang="pt-BR"/>
              <a:t>Um IPS tem o objetivo de prevenir os ataques e diminuir a quantidade de alarmes falsos.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Firewall libera conexão e IDS detecta.</a:t>
            </a:r>
          </a:p>
        </p:txBody>
      </p:sp>
      <p:pic>
        <p:nvPicPr>
          <p:cNvPr id="10248" name="Picture 8" descr="fw-i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022475"/>
            <a:ext cx="8229600" cy="4070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Funções do IDS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Coleta de informações</a:t>
            </a:r>
          </a:p>
          <a:p>
            <a:endParaRPr lang="pt-BR"/>
          </a:p>
          <a:p>
            <a:r>
              <a:rPr lang="pt-BR"/>
              <a:t>Análise de informações</a:t>
            </a:r>
          </a:p>
          <a:p>
            <a:endParaRPr lang="pt-BR"/>
          </a:p>
          <a:p>
            <a:r>
              <a:rPr lang="pt-BR"/>
              <a:t>Armazena informações</a:t>
            </a:r>
          </a:p>
          <a:p>
            <a:endParaRPr lang="pt-BR"/>
          </a:p>
          <a:p>
            <a:r>
              <a:rPr lang="pt-BR"/>
              <a:t>Responde às atividades suspeitas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Tipos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600"/>
              <a:t>Tipos de IDS</a:t>
            </a:r>
          </a:p>
          <a:p>
            <a:pPr lvl="1"/>
            <a:r>
              <a:rPr lang="pt-BR" sz="2200"/>
              <a:t>IDS baseado em Host.</a:t>
            </a:r>
          </a:p>
          <a:p>
            <a:pPr lvl="1"/>
            <a:r>
              <a:rPr lang="pt-BR" sz="2200"/>
              <a:t>IDS baseado em Rede.</a:t>
            </a:r>
          </a:p>
          <a:p>
            <a:pPr lvl="1"/>
            <a:r>
              <a:rPr lang="pt-BR" sz="2200"/>
              <a:t>IDS híbrido.</a:t>
            </a:r>
          </a:p>
          <a:p>
            <a:endParaRPr lang="pt-BR" sz="2600"/>
          </a:p>
          <a:p>
            <a:r>
              <a:rPr lang="pt-BR" sz="2600"/>
              <a:t>Tipos de IPS</a:t>
            </a:r>
          </a:p>
          <a:p>
            <a:pPr lvl="1"/>
            <a:r>
              <a:rPr lang="pt-BR" sz="2200"/>
              <a:t>IDS baseado em Host.</a:t>
            </a:r>
          </a:p>
          <a:p>
            <a:pPr lvl="1"/>
            <a:r>
              <a:rPr lang="pt-BR" sz="2200"/>
              <a:t>IDS baseado em Rede.</a:t>
            </a:r>
          </a:p>
          <a:p>
            <a:endParaRPr lang="pt-BR" sz="2600"/>
          </a:p>
          <a:p>
            <a:r>
              <a:rPr lang="pt-BR" sz="2600"/>
              <a:t>Honeypots</a:t>
            </a:r>
          </a:p>
          <a:p>
            <a:pPr lvl="1"/>
            <a:endParaRPr lang="pt-BR"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HIDS - IDS baseado em Host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Monitoramento de sistemas (máquinas).</a:t>
            </a:r>
          </a:p>
          <a:p>
            <a:r>
              <a:rPr lang="pt-BR"/>
              <a:t>Tomam as informações nos arquivos de </a:t>
            </a:r>
            <a:r>
              <a:rPr lang="pt-BR" i="1"/>
              <a:t>logs</a:t>
            </a:r>
            <a:r>
              <a:rPr lang="pt-BR"/>
              <a:t> ou de agentes de auditoria.</a:t>
            </a:r>
          </a:p>
          <a:p>
            <a:r>
              <a:rPr lang="pt-BR"/>
              <a:t>Monitoram acessos e alterações em arquivos do sistema, modificações em privilégios dos usuários, processos do sistema e programas em execução.</a:t>
            </a:r>
          </a:p>
          <a:p>
            <a:r>
              <a:rPr lang="pt-BR"/>
              <a:t>Arquivos corrompidos podem ser </a:t>
            </a:r>
            <a:r>
              <a:rPr lang="pt-BR" i="1"/>
              <a:t>backdoors</a:t>
            </a:r>
            <a:r>
              <a:rPr lang="pt-BR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</a:t>
            </a:r>
            <a:r>
              <a:rPr lang="pt-BR" dirty="0" smtClean="0"/>
              <a:t>IDS de Hosts</a:t>
            </a:r>
            <a:endParaRPr lang="pt-BR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Tripware</a:t>
            </a:r>
          </a:p>
          <a:p>
            <a:pPr>
              <a:lnSpc>
                <a:spcPct val="90000"/>
              </a:lnSpc>
            </a:pPr>
            <a:r>
              <a:rPr lang="pt-BR"/>
              <a:t>Swatch</a:t>
            </a:r>
          </a:p>
          <a:p>
            <a:pPr>
              <a:lnSpc>
                <a:spcPct val="90000"/>
              </a:lnSpc>
            </a:pPr>
            <a:r>
              <a:rPr lang="pt-BR"/>
              <a:t>Portsentry (pode usar o TCP Wrapper)</a:t>
            </a:r>
          </a:p>
          <a:p>
            <a:pPr>
              <a:lnSpc>
                <a:spcPct val="90000"/>
              </a:lnSpc>
            </a:pPr>
            <a:r>
              <a:rPr lang="pt-BR"/>
              <a:t>Outros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Obs:</a:t>
            </a:r>
            <a:r>
              <a:rPr lang="pt-BR" b="1"/>
              <a:t> </a:t>
            </a:r>
            <a:r>
              <a:rPr lang="pt-BR"/>
              <a:t>TCP Wrapper is a host-based </a:t>
            </a:r>
            <a:r>
              <a:rPr lang="pt-BR">
                <a:hlinkClick r:id="rId2" tooltip="Computer network"/>
              </a:rPr>
              <a:t>network</a:t>
            </a:r>
            <a:r>
              <a:rPr lang="pt-BR"/>
              <a:t> </a:t>
            </a:r>
            <a:r>
              <a:rPr lang="pt-BR">
                <a:hlinkClick r:id="rId3" tooltip="Access control list"/>
              </a:rPr>
              <a:t>ACL</a:t>
            </a:r>
            <a:r>
              <a:rPr lang="pt-BR"/>
              <a:t> system, used to </a:t>
            </a:r>
            <a:r>
              <a:rPr lang="pt-BR">
                <a:hlinkClick r:id="rId4" tooltip="Filter (software)"/>
              </a:rPr>
              <a:t>filter</a:t>
            </a:r>
            <a:r>
              <a:rPr lang="pt-BR"/>
              <a:t> network access to </a:t>
            </a:r>
            <a:r>
              <a:rPr lang="pt-BR">
                <a:hlinkClick r:id="rId5" tooltip="Internet protocol suite"/>
              </a:rPr>
              <a:t>Internet</a:t>
            </a:r>
            <a:r>
              <a:rPr lang="pt-BR"/>
              <a:t> </a:t>
            </a:r>
            <a:r>
              <a:rPr lang="pt-BR">
                <a:hlinkClick r:id="rId6" tooltip="Protocol (computing)"/>
              </a:rPr>
              <a:t>protocol</a:t>
            </a:r>
            <a:r>
              <a:rPr lang="pt-BR"/>
              <a:t> </a:t>
            </a:r>
            <a:r>
              <a:rPr lang="pt-BR">
                <a:hlinkClick r:id="rId7" tooltip="Services"/>
              </a:rPr>
              <a:t>services</a:t>
            </a:r>
            <a:r>
              <a:rPr lang="pt-BR"/>
              <a:t> run on (</a:t>
            </a:r>
            <a:r>
              <a:rPr lang="pt-BR">
                <a:hlinkClick r:id="rId8" tooltip="Unix-like"/>
              </a:rPr>
              <a:t>Unix-like</a:t>
            </a:r>
            <a:r>
              <a:rPr lang="pt-BR"/>
              <a:t>) </a:t>
            </a:r>
            <a:r>
              <a:rPr lang="pt-BR">
                <a:hlinkClick r:id="rId9" tooltip="Operating system"/>
              </a:rPr>
              <a:t>operating systems</a:t>
            </a:r>
            <a:r>
              <a:rPr lang="pt-BR"/>
              <a:t> such as </a:t>
            </a:r>
            <a:r>
              <a:rPr lang="pt-BR">
                <a:hlinkClick r:id="rId10" tooltip="Linux"/>
              </a:rPr>
              <a:t>Linux</a:t>
            </a:r>
            <a:r>
              <a:rPr lang="pt-BR"/>
              <a:t> or </a:t>
            </a:r>
            <a:r>
              <a:rPr lang="pt-BR">
                <a:hlinkClick r:id="rId11" tooltip="Berkeley Software Distribution"/>
              </a:rPr>
              <a:t>BSD</a:t>
            </a:r>
            <a:r>
              <a:rPr lang="pt-BR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Características fortes dos HIDS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600"/>
              <a:t>Verificar o sucesso ou falha de um ataque.</a:t>
            </a:r>
          </a:p>
          <a:p>
            <a:r>
              <a:rPr lang="pt-BR" sz="2600"/>
              <a:t>Ataques que ocorrem fisicamente num servidor podem ser detectados.</a:t>
            </a:r>
          </a:p>
          <a:p>
            <a:r>
              <a:rPr lang="pt-BR" sz="2600"/>
              <a:t>Ataques que utilizam criptografia podem não ser notados pelos NIDS, mas descobertos pelos HIDS, pois o SO primeiro decifra os pacotes.</a:t>
            </a:r>
          </a:p>
          <a:p>
            <a:r>
              <a:rPr lang="pt-BR" sz="2600"/>
              <a:t>Independem da topologia da rede.</a:t>
            </a:r>
          </a:p>
          <a:p>
            <a:r>
              <a:rPr lang="pt-BR" sz="2600"/>
              <a:t>Geram poucos “falsos positivos”, que são alarmes falsos de ataques.</a:t>
            </a:r>
          </a:p>
          <a:p>
            <a:r>
              <a:rPr lang="pt-BR" sz="2600"/>
              <a:t>Não necessita de hardware adicional.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736</TotalTime>
  <Words>888</Words>
  <Application>Microsoft Office PowerPoint</Application>
  <PresentationFormat>Apresentação na tela (4:3)</PresentationFormat>
  <Paragraphs>143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Borda</vt:lpstr>
      <vt:lpstr>Sistemas de Detecção de Intrusão </vt:lpstr>
      <vt:lpstr>Características</vt:lpstr>
      <vt:lpstr>Características</vt:lpstr>
      <vt:lpstr>Firewall libera conexão e IDS detecta.</vt:lpstr>
      <vt:lpstr>Funções do IDS</vt:lpstr>
      <vt:lpstr>Tipos</vt:lpstr>
      <vt:lpstr>HIDS - IDS baseado em Host</vt:lpstr>
      <vt:lpstr>Exemplos de IDS de Hosts</vt:lpstr>
      <vt:lpstr>Características fortes dos HIDS</vt:lpstr>
      <vt:lpstr>Características fracas dos HIDS</vt:lpstr>
      <vt:lpstr>Características fracas dos HIDS</vt:lpstr>
      <vt:lpstr>HIDS - IDS baseado em Host</vt:lpstr>
      <vt:lpstr>IDS baseado em Rede</vt:lpstr>
      <vt:lpstr>Exemplos de NIDS:</vt:lpstr>
      <vt:lpstr>Componentes dos NIDS</vt:lpstr>
      <vt:lpstr>Características Positivas dos NIDS</vt:lpstr>
      <vt:lpstr>Características Positivas dos NIDS</vt:lpstr>
      <vt:lpstr>Características negativas dos NIDS</vt:lpstr>
      <vt:lpstr>Metodologia de detecção</vt:lpstr>
      <vt:lpstr>Honeypots</vt:lpstr>
      <vt:lpstr>Posicionamento dos Honeypots</vt:lpstr>
      <vt:lpstr>Posicionamento dos Honeypots</vt:lpstr>
      <vt:lpstr>Resultados possíveis de uma análise</vt:lpstr>
    </vt:vector>
  </TitlesOfParts>
  <Company>UFSC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Detecção de Intrusão</dc:title>
  <dc:creator>Bosco</dc:creator>
  <cp:lastModifiedBy>Joao Bosco M. Sobral</cp:lastModifiedBy>
  <cp:revision>14</cp:revision>
  <dcterms:created xsi:type="dcterms:W3CDTF">2007-01-24T16:27:49Z</dcterms:created>
  <dcterms:modified xsi:type="dcterms:W3CDTF">2012-11-30T12:52:12Z</dcterms:modified>
</cp:coreProperties>
</file>