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57" r:id="rId9"/>
    <p:sldId id="268" r:id="rId10"/>
    <p:sldId id="269" r:id="rId11"/>
    <p:sldId id="280" r:id="rId12"/>
    <p:sldId id="270" r:id="rId13"/>
    <p:sldId id="271" r:id="rId14"/>
    <p:sldId id="273" r:id="rId15"/>
    <p:sldId id="275" r:id="rId16"/>
    <p:sldId id="276" r:id="rId17"/>
    <p:sldId id="277" r:id="rId18"/>
    <p:sldId id="278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2" r:id="rId27"/>
    <p:sldId id="290" r:id="rId28"/>
    <p:sldId id="267" r:id="rId29"/>
    <p:sldId id="260" r:id="rId30"/>
    <p:sldId id="263" r:id="rId31"/>
    <p:sldId id="261" r:id="rId32"/>
    <p:sldId id="262" r:id="rId33"/>
    <p:sldId id="264" r:id="rId34"/>
    <p:sldId id="265" r:id="rId35"/>
    <p:sldId id="266" r:id="rId36"/>
    <p:sldId id="258" r:id="rId37"/>
    <p:sldId id="296" r:id="rId38"/>
    <p:sldId id="297" r:id="rId39"/>
    <p:sldId id="298" r:id="rId40"/>
    <p:sldId id="299" r:id="rId41"/>
    <p:sldId id="300" r:id="rId42"/>
    <p:sldId id="301" r:id="rId43"/>
    <p:sldId id="295" r:id="rId44"/>
    <p:sldId id="302" r:id="rId45"/>
    <p:sldId id="303" r:id="rId46"/>
    <p:sldId id="306" r:id="rId47"/>
    <p:sldId id="307" r:id="rId48"/>
    <p:sldId id="308" r:id="rId49"/>
    <p:sldId id="305" r:id="rId50"/>
    <p:sldId id="309" r:id="rId51"/>
    <p:sldId id="293" r:id="rId52"/>
    <p:sldId id="259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412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738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458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287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534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984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523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314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3185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2463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78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4514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45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7741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2298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4113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2278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2809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9223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254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93243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218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7752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714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437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5713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547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602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5273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520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1293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9573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918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2723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6482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36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084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1866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3300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689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5341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4653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094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62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6383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0541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730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6553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053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7748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064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2153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2108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0295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578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54042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3542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848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961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075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6438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45149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359989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583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1677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713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16361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4740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1069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4667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48622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8446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486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8237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26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63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29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5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05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9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68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04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43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45B90B-24FE-4077-82E4-A418D52771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7D25AED-992E-491B-815E-AA2D6D1DC3BD}" type="datetimeFigureOut">
              <a:rPr lang="pt-BR" smtClean="0">
                <a:solidFill>
                  <a:srgbClr val="DFDCB7"/>
                </a:solidFill>
              </a:rPr>
              <a:pPr/>
              <a:t>05/04/2013</a:t>
            </a:fld>
            <a:endParaRPr lang="pt-BR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9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bmsobral@gmail.com" TargetMode="External"/><Relationship Id="rId2" Type="http://schemas.openxmlformats.org/officeDocument/2006/relationships/hyperlink" Target="mailto:bosco@inf.ufsc.br" TargetMode="Externa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ISO/IEC_17799" TargetMode="External"/><Relationship Id="rId7" Type="http://schemas.openxmlformats.org/officeDocument/2006/relationships/hyperlink" Target="http://pt.wikipedia.org/w/index.php?title=ISO_27000&amp;action=edit&amp;redlink=1" TargetMode="External"/><Relationship Id="rId2" Type="http://schemas.openxmlformats.org/officeDocument/2006/relationships/hyperlink" Target="http://pt.wikipedia.org/w/index.php?title=ISO_13335&amp;action=edit&amp;redlink=1" TargetMode="Externa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pt.wikipedia.org/w/index.php?title=ISO_17799&amp;action=edit&amp;redlink=1" TargetMode="External"/><Relationship Id="rId5" Type="http://schemas.openxmlformats.org/officeDocument/2006/relationships/hyperlink" Target="http://pt.wikipedia.org/w/index.php?title=BS_7799-1&amp;action=edit&amp;redlink=1" TargetMode="External"/><Relationship Id="rId4" Type="http://schemas.openxmlformats.org/officeDocument/2006/relationships/hyperlink" Target="http://pt.wikipedia.org/wiki/ISO_27001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.ufsc.br/~bosco/ensino/ine5680/material-seg-redes/Ferramentas%20Livres%20para%20Teste%20de%20Invasao.pptx" TargetMode="Externa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 smtClean="0"/>
              <a:t>INE5680 - Segurança de Redes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6200" dirty="0" smtClean="0"/>
              <a:t>Aula 1</a:t>
            </a:r>
          </a:p>
          <a:p>
            <a:r>
              <a:rPr lang="pt-BR" sz="6200" dirty="0" smtClean="0"/>
              <a:t/>
            </a:r>
            <a:br>
              <a:rPr lang="pt-BR" sz="6200" dirty="0" smtClean="0"/>
            </a:br>
            <a:r>
              <a:rPr lang="pt-BR" sz="6200" dirty="0" smtClean="0"/>
              <a:t>Prof. </a:t>
            </a:r>
            <a:r>
              <a:rPr lang="pt-BR" sz="6200" dirty="0" smtClean="0"/>
              <a:t>João Bosco M. Bosco     (</a:t>
            </a:r>
            <a:r>
              <a:rPr lang="pt-BR" sz="6200" dirty="0" smtClean="0">
                <a:hlinkClick r:id="rId2"/>
              </a:rPr>
              <a:t>bosco@inf.ufsc.br</a:t>
            </a:r>
            <a:r>
              <a:rPr lang="pt-BR" sz="6200" dirty="0" smtClean="0"/>
              <a:t>  / </a:t>
            </a:r>
            <a:r>
              <a:rPr lang="pt-BR" sz="6200" dirty="0" smtClean="0">
                <a:hlinkClick r:id="rId3"/>
              </a:rPr>
              <a:t>jbmsobral@gmail.com</a:t>
            </a:r>
            <a:r>
              <a:rPr lang="pt-BR" sz="6200" dirty="0" smtClean="0"/>
              <a:t>)</a:t>
            </a:r>
          </a:p>
          <a:p>
            <a:endParaRPr lang="pt-BR" sz="4200" dirty="0"/>
          </a:p>
        </p:txBody>
      </p:sp>
    </p:spTree>
    <p:extLst>
      <p:ext uri="{BB962C8B-B14F-4D97-AF65-F5344CB8AC3E}">
        <p14:creationId xmlns:p14="http://schemas.microsoft.com/office/powerpoint/2010/main" xmlns="" val="12702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Diversidade de Níveis de Acessos</a:t>
            </a:r>
            <a:endParaRPr lang="pt-BR" sz="3200" dirty="0"/>
          </a:p>
        </p:txBody>
      </p:sp>
      <p:pic>
        <p:nvPicPr>
          <p:cNvPr id="4099" name="Picture 3" descr="C:\Users\bosco\Pictures\2012-03-16 diversidade de conexões\diversidade de conexões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321" y="1600200"/>
            <a:ext cx="7147757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7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 Modelo de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sz="2800" dirty="0" smtClean="0"/>
          </a:p>
          <a:p>
            <a:r>
              <a:rPr lang="pt-BR" sz="2800" dirty="0" smtClean="0"/>
              <a:t>A divisão entre os </a:t>
            </a:r>
            <a:r>
              <a:rPr lang="pt-BR" sz="2800" dirty="0" smtClean="0">
                <a:solidFill>
                  <a:srgbClr val="7030A0"/>
                </a:solidFill>
              </a:rPr>
              <a:t>diferentes tipos de usuários</a:t>
            </a:r>
            <a:r>
              <a:rPr lang="pt-BR" sz="2800" dirty="0" smtClean="0"/>
              <a:t>, os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desafios a serem enfrentados no ambiente cooperativo </a:t>
            </a:r>
            <a:r>
              <a:rPr lang="pt-BR" sz="2800" dirty="0" smtClean="0"/>
              <a:t>e a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complexidade que envolve a segurança</a:t>
            </a:r>
            <a:r>
              <a:rPr lang="pt-BR" sz="2800" dirty="0" smtClean="0"/>
              <a:t> desses ambientes são analisados, do ponto de vista de um </a:t>
            </a:r>
            <a:r>
              <a:rPr lang="pt-BR" sz="2800" dirty="0" smtClean="0">
                <a:solidFill>
                  <a:srgbClr val="0000FF"/>
                </a:solidFill>
              </a:rPr>
              <a:t>modelo de segurança </a:t>
            </a:r>
            <a:r>
              <a:rPr lang="pt-BR" sz="2800" dirty="0" smtClean="0"/>
              <a:t>para os ambientes cooperativos.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11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 Modelo de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800" dirty="0" smtClean="0"/>
              <a:t>O propósito do modelo é </a:t>
            </a:r>
            <a:r>
              <a:rPr lang="pt-BR" sz="2800" dirty="0" smtClean="0">
                <a:solidFill>
                  <a:srgbClr val="0000FF"/>
                </a:solidFill>
              </a:rPr>
              <a:t>como obter segurança</a:t>
            </a:r>
            <a:r>
              <a:rPr lang="pt-BR" sz="2800" dirty="0" smtClean="0"/>
              <a:t> em um ambiente cooperativo.</a:t>
            </a:r>
          </a:p>
          <a:p>
            <a:endParaRPr lang="pt-BR" sz="2800" dirty="0"/>
          </a:p>
          <a:p>
            <a:r>
              <a:rPr lang="pt-BR" sz="2800" dirty="0" smtClean="0">
                <a:solidFill>
                  <a:srgbClr val="0000FF"/>
                </a:solidFill>
              </a:rPr>
              <a:t>Gerenciar todo o processo de segurança</a:t>
            </a:r>
            <a:r>
              <a:rPr lang="pt-BR" sz="2800" dirty="0" smtClean="0"/>
              <a:t>, visualizando a situação da segurança em todos os seus aspectos.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1353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Fatores que justificam a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800" dirty="0" smtClean="0"/>
          </a:p>
          <a:p>
            <a:r>
              <a:rPr lang="pt-BR" sz="2800" dirty="0" smtClean="0"/>
              <a:t>Entender a natureza dos ataques é fundamental.</a:t>
            </a:r>
          </a:p>
          <a:p>
            <a:endParaRPr lang="pt-BR" sz="2800" dirty="0" smtClean="0"/>
          </a:p>
          <a:p>
            <a:r>
              <a:rPr lang="pt-BR" sz="2800" dirty="0" smtClean="0"/>
              <a:t>Fragilidade da tecnologia existente.</a:t>
            </a:r>
          </a:p>
          <a:p>
            <a:endParaRPr lang="pt-BR" sz="2800" dirty="0"/>
          </a:p>
          <a:p>
            <a:r>
              <a:rPr lang="pt-BR" sz="2800" dirty="0" smtClean="0"/>
              <a:t>Novas </a:t>
            </a:r>
            <a:r>
              <a:rPr lang="pt-BR" sz="2800" dirty="0"/>
              <a:t>tecnologias trazem novas </a:t>
            </a:r>
            <a:r>
              <a:rPr lang="pt-BR" sz="2800" dirty="0" smtClean="0"/>
              <a:t>vulnerabilidades.</a:t>
            </a:r>
          </a:p>
          <a:p>
            <a:endParaRPr lang="pt-BR" sz="2800" dirty="0"/>
          </a:p>
          <a:p>
            <a:r>
              <a:rPr lang="pt-BR" sz="2800" dirty="0"/>
              <a:t>Novas formas de ataques são </a:t>
            </a:r>
            <a:r>
              <a:rPr lang="pt-BR" sz="2800" dirty="0" smtClean="0"/>
              <a:t>criadas.</a:t>
            </a:r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  <a:p>
            <a:endParaRPr lang="pt-BR" sz="28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16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100" dirty="0">
                <a:solidFill>
                  <a:srgbClr val="675E47"/>
                </a:solidFill>
              </a:rPr>
              <a:t>Fatores que justificam a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Aumento da conectividade resulta em novas possibilidades de ataques.</a:t>
            </a:r>
          </a:p>
          <a:p>
            <a:endParaRPr lang="pt-BR" sz="2800" dirty="0"/>
          </a:p>
          <a:p>
            <a:r>
              <a:rPr lang="pt-BR" sz="2800" dirty="0"/>
              <a:t>Existência de ataques direcionados como os </a:t>
            </a:r>
            <a:r>
              <a:rPr lang="pt-BR" sz="2800" dirty="0" err="1" smtClean="0"/>
              <a:t>oportunísticos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dirty="0" smtClean="0"/>
              <a:t>Fazer a </a:t>
            </a:r>
            <a:r>
              <a:rPr lang="pt-BR" sz="2800" dirty="0"/>
              <a:t>defesa é mais complexa do que o </a:t>
            </a:r>
            <a:r>
              <a:rPr lang="pt-BR" sz="2800" dirty="0" smtClean="0"/>
              <a:t>ataque.</a:t>
            </a:r>
          </a:p>
          <a:p>
            <a:endParaRPr lang="pt-BR" sz="2800" dirty="0"/>
          </a:p>
          <a:p>
            <a:r>
              <a:rPr lang="pt-BR" sz="2800" dirty="0"/>
              <a:t>Aumento dos crimes </a:t>
            </a:r>
            <a:r>
              <a:rPr lang="pt-BR" sz="2800" dirty="0" smtClean="0"/>
              <a:t>digitais.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8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100" dirty="0">
                <a:solidFill>
                  <a:srgbClr val="675E47"/>
                </a:solidFill>
              </a:rPr>
              <a:t>Fatores que justificam a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800" dirty="0" smtClean="0"/>
              <a:t>A falta de uma classificação das informações quanto ao seu valor e a sua confiabilidade, para a definição de uma estratégia de segurança.</a:t>
            </a:r>
          </a:p>
          <a:p>
            <a:endParaRPr lang="pt-BR" sz="2800" dirty="0"/>
          </a:p>
          <a:p>
            <a:r>
              <a:rPr lang="pt-BR" sz="2800" dirty="0" smtClean="0"/>
              <a:t>Controle de acesso mal definido.</a:t>
            </a:r>
          </a:p>
          <a:p>
            <a:endParaRPr lang="pt-BR" sz="2800" dirty="0"/>
          </a:p>
          <a:p>
            <a:r>
              <a:rPr lang="pt-BR" sz="2800" dirty="0" smtClean="0"/>
              <a:t>A Internet é um ambiente hostil, e portanto, não confiável.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983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100" dirty="0">
                <a:solidFill>
                  <a:srgbClr val="675E47"/>
                </a:solidFill>
              </a:rPr>
              <a:t>Fatores que justificam a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sz="2800" dirty="0" smtClean="0"/>
              <a:t>As </a:t>
            </a:r>
            <a:r>
              <a:rPr lang="pt-BR" sz="2800" dirty="0"/>
              <a:t>informações, as senhas e os </a:t>
            </a:r>
            <a:r>
              <a:rPr lang="pt-BR" sz="2800" dirty="0" err="1"/>
              <a:t>emails</a:t>
            </a:r>
            <a:r>
              <a:rPr lang="pt-BR" sz="2800" dirty="0"/>
              <a:t> que trafegam na rede podem ser capturados.</a:t>
            </a:r>
          </a:p>
          <a:p>
            <a:pPr marL="114300" indent="0">
              <a:buNone/>
            </a:pPr>
            <a:endParaRPr lang="pt-BR" sz="2800" dirty="0"/>
          </a:p>
          <a:p>
            <a:r>
              <a:rPr lang="pt-BR" sz="2800" dirty="0" smtClean="0"/>
              <a:t>A interação entre diferentes ambientes resulta na multiplicação dos pontos vulneráveis.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153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abrangência da Segurança</a:t>
            </a:r>
            <a:endParaRPr lang="pt-BR" dirty="0"/>
          </a:p>
        </p:txBody>
      </p:sp>
      <p:pic>
        <p:nvPicPr>
          <p:cNvPr id="5122" name="Picture 2" descr="C:\Users\bosco\Pictures\2012-03-16 abrangencia da segurança\abrangencia da segurança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6349"/>
            <a:ext cx="7620000" cy="4368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77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Segurança x Funcionalidades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Segurança pode ser comprometida pelos seguintes fatores: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Exploração de </a:t>
            </a:r>
            <a:r>
              <a:rPr lang="pt-BR" dirty="0" smtClean="0">
                <a:solidFill>
                  <a:srgbClr val="0000FF"/>
                </a:solidFill>
              </a:rPr>
              <a:t>vulnerabilidades em </a:t>
            </a:r>
            <a:r>
              <a:rPr lang="pt-BR" dirty="0" err="1" smtClean="0">
                <a:solidFill>
                  <a:srgbClr val="0000FF"/>
                </a:solidFill>
              </a:rPr>
              <a:t>SOs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Exploração dos </a:t>
            </a:r>
            <a:r>
              <a:rPr lang="pt-BR" dirty="0" smtClean="0">
                <a:solidFill>
                  <a:srgbClr val="0000FF"/>
                </a:solidFill>
              </a:rPr>
              <a:t>aspectos humanos </a:t>
            </a:r>
            <a:r>
              <a:rPr lang="pt-BR" dirty="0" smtClean="0"/>
              <a:t>das pessoas envolvidas.</a:t>
            </a:r>
          </a:p>
          <a:p>
            <a:pPr lvl="1"/>
            <a:r>
              <a:rPr lang="pt-BR" dirty="0" smtClean="0"/>
              <a:t>Falha no </a:t>
            </a:r>
            <a:r>
              <a:rPr lang="pt-BR" dirty="0" smtClean="0">
                <a:solidFill>
                  <a:srgbClr val="0000FF"/>
                </a:solidFill>
              </a:rPr>
              <a:t>desenvolvimento e implementação de uma política de segurança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>
                <a:solidFill>
                  <a:srgbClr val="0000FF"/>
                </a:solidFill>
              </a:rPr>
              <a:t>Desenvolvimento de ataques </a:t>
            </a:r>
            <a:r>
              <a:rPr lang="pt-BR" dirty="0" smtClean="0"/>
              <a:t>mais sofisticados.</a:t>
            </a:r>
          </a:p>
          <a:p>
            <a:pPr lvl="1"/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Segurança é inversamente proporcional as funcionalidades </a:t>
            </a:r>
            <a:r>
              <a:rPr lang="pt-BR" dirty="0" smtClean="0"/>
              <a:t>(serviços, aplicativos, o aumento da complexidade das conexões, ...)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834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Segurança x Produtividade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sz="2800" dirty="0" smtClean="0"/>
              <a:t>A administração da segurança deve ser dimensionada, sem que a produtividade dos usuários seja afetada. </a:t>
            </a:r>
          </a:p>
          <a:p>
            <a:endParaRPr lang="pt-BR" sz="2800" dirty="0" smtClean="0"/>
          </a:p>
          <a:p>
            <a:r>
              <a:rPr lang="pt-BR" sz="2800" dirty="0" smtClean="0"/>
              <a:t>Geralmente, </a:t>
            </a:r>
            <a:r>
              <a:rPr lang="pt-BR" sz="2800" dirty="0" smtClean="0">
                <a:solidFill>
                  <a:srgbClr val="0000FF"/>
                </a:solidFill>
              </a:rPr>
              <a:t>a segurança é antagônica à produtividade dos usuários</a:t>
            </a:r>
            <a:r>
              <a:rPr lang="pt-BR" sz="2800" dirty="0" smtClean="0"/>
              <a:t>, no sentido de que , quanto maiores as funcionalidades, mais vulnerabilidades existem.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17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Aula 1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r>
              <a:rPr lang="pt-BR" sz="1800" dirty="0" smtClean="0"/>
              <a:t>Ambiente Cooperativo</a:t>
            </a:r>
          </a:p>
          <a:p>
            <a:r>
              <a:rPr lang="pt-BR" sz="1800" dirty="0" smtClean="0"/>
              <a:t>Segurança Computacional</a:t>
            </a:r>
          </a:p>
          <a:p>
            <a:pPr lvl="1"/>
            <a:r>
              <a:rPr lang="pt-BR" sz="1800" dirty="0" smtClean="0"/>
              <a:t>Segurança da Informação</a:t>
            </a:r>
          </a:p>
          <a:p>
            <a:pPr lvl="1"/>
            <a:r>
              <a:rPr lang="pt-BR" sz="1800" dirty="0" smtClean="0"/>
              <a:t>Segurança de Sistemas</a:t>
            </a:r>
          </a:p>
          <a:p>
            <a:pPr lvl="1"/>
            <a:r>
              <a:rPr lang="pt-BR" sz="1800" dirty="0" smtClean="0"/>
              <a:t>Segurança de Aplicações</a:t>
            </a:r>
          </a:p>
          <a:p>
            <a:pPr lvl="1"/>
            <a:r>
              <a:rPr lang="pt-BR" sz="1800" dirty="0" smtClean="0"/>
              <a:t>Segurança de Redes</a:t>
            </a:r>
          </a:p>
          <a:p>
            <a:r>
              <a:rPr lang="pt-BR" sz="1800" dirty="0" smtClean="0"/>
              <a:t>Conceitos Básicos</a:t>
            </a:r>
          </a:p>
          <a:p>
            <a:pPr lvl="1"/>
            <a:r>
              <a:rPr lang="pt-BR" sz="1800" dirty="0" smtClean="0"/>
              <a:t>Requisitos de Segurança </a:t>
            </a:r>
          </a:p>
          <a:p>
            <a:pPr lvl="1"/>
            <a:r>
              <a:rPr lang="pt-BR" sz="1800" dirty="0" smtClean="0"/>
              <a:t>Ameaças</a:t>
            </a:r>
          </a:p>
          <a:p>
            <a:pPr lvl="1"/>
            <a:r>
              <a:rPr lang="pt-BR" sz="1800" dirty="0" smtClean="0"/>
              <a:t>Ataques</a:t>
            </a:r>
          </a:p>
          <a:p>
            <a:pPr lvl="1"/>
            <a:r>
              <a:rPr lang="pt-BR" sz="1800" dirty="0" smtClean="0"/>
              <a:t>Intrusão</a:t>
            </a:r>
          </a:p>
          <a:p>
            <a:pPr lvl="1"/>
            <a:r>
              <a:rPr lang="pt-BR" sz="1800" dirty="0" smtClean="0"/>
              <a:t>Risco, Impacto, Gerenciamento de Riscos</a:t>
            </a:r>
          </a:p>
          <a:p>
            <a:pPr lvl="1"/>
            <a:r>
              <a:rPr lang="pt-BR" sz="1800" dirty="0" smtClean="0"/>
              <a:t>Política de Segurança</a:t>
            </a:r>
          </a:p>
          <a:p>
            <a:pPr lvl="1"/>
            <a:r>
              <a:rPr lang="pt-BR" sz="1800" dirty="0" smtClean="0"/>
              <a:t>Gestão de Segurança da Informação</a:t>
            </a:r>
          </a:p>
          <a:p>
            <a:r>
              <a:rPr lang="pt-BR" sz="1800" dirty="0" smtClean="0"/>
              <a:t>Tipos de Ataques</a:t>
            </a:r>
          </a:p>
          <a:p>
            <a:r>
              <a:rPr lang="pt-BR" sz="1800" dirty="0" smtClean="0"/>
              <a:t>O ambiente de rede virtual</a:t>
            </a:r>
            <a:br>
              <a:rPr lang="pt-BR" sz="1800" dirty="0" smtClean="0"/>
            </a:br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6575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Aspectos da Segurança da Informação</a:t>
            </a:r>
            <a:endParaRPr lang="pt-BR" sz="3600" dirty="0"/>
          </a:p>
        </p:txBody>
      </p:sp>
      <p:pic>
        <p:nvPicPr>
          <p:cNvPr id="6146" name="Picture 2" descr="C:\Users\bosco\Pictures\2012-03-16 aspectos da segurança da informação\aspectos da segurança da informação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27076"/>
            <a:ext cx="7620000" cy="354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74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Final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800" dirty="0" smtClean="0"/>
              <a:t>A tentativa de estabelecer uma rede totalmente segura não é conveniente.</a:t>
            </a:r>
          </a:p>
          <a:p>
            <a:endParaRPr lang="pt-BR" sz="2800" dirty="0"/>
          </a:p>
          <a:p>
            <a:r>
              <a:rPr lang="pt-BR" sz="2800" dirty="0" smtClean="0"/>
              <a:t>As organizações devem definir </a:t>
            </a:r>
            <a:r>
              <a:rPr lang="pt-BR" sz="2800" dirty="0" smtClean="0">
                <a:solidFill>
                  <a:srgbClr val="0000FF"/>
                </a:solidFill>
              </a:rPr>
              <a:t>o nível de segurança, de acordo com suas necessidades</a:t>
            </a:r>
            <a:r>
              <a:rPr lang="pt-BR" sz="2800" dirty="0" smtClean="0"/>
              <a:t>, já assumindo riscos.</a:t>
            </a:r>
          </a:p>
          <a:p>
            <a:endParaRPr lang="pt-BR" sz="2800" dirty="0"/>
          </a:p>
          <a:p>
            <a:r>
              <a:rPr lang="pt-BR" sz="2800" dirty="0" smtClean="0"/>
              <a:t>Construir um </a:t>
            </a:r>
            <a:r>
              <a:rPr lang="pt-BR" sz="2800" dirty="0" smtClean="0">
                <a:solidFill>
                  <a:srgbClr val="0000FF"/>
                </a:solidFill>
              </a:rPr>
              <a:t>sistema altamente confiável</a:t>
            </a:r>
            <a:r>
              <a:rPr lang="pt-BR" sz="2800" dirty="0" smtClean="0"/>
              <a:t>, que seja capaz de dificultar ataques mais casuais.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532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Requisitos de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Confidencialidade : Garantir que somente pessoas autorizadas tenham acesso àquela informação.</a:t>
            </a:r>
          </a:p>
          <a:p>
            <a:endParaRPr lang="pt-BR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Integridade : Mesmo que com conteúdo duvidoso , garantir que a informação chegue ao seu destino sem algum tipo de modificação.</a:t>
            </a:r>
          </a:p>
          <a:p>
            <a:endParaRPr lang="pt-BR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Disponibilidade : Informações solicitadas devem estar disponíveis para acesso a qualquer momento em que o usuário autorizado desejar.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762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Gestão da Segurança da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pt-BR" dirty="0">
              <a:solidFill>
                <a:srgbClr val="000000"/>
              </a:solidFill>
              <a:latin typeface="Arial"/>
            </a:endParaRPr>
          </a:p>
          <a:p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A </a:t>
            </a:r>
            <a:r>
              <a:rPr lang="pt-BR" b="1" i="0" dirty="0" smtClean="0">
                <a:solidFill>
                  <a:srgbClr val="000000"/>
                </a:solidFill>
                <a:effectLst/>
                <a:latin typeface="Arial"/>
              </a:rPr>
              <a:t>Gestão da Segurança da Informação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 surgiu diante da necessidade de se minimizar os riscos inerentes à informação em sistemas computacionais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677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Gestão da Segurança da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Importante:</a:t>
            </a:r>
            <a:b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Devemos nos preocupar com todas as formas de criação / tráfego de informação.</a:t>
            </a:r>
          </a:p>
          <a:p>
            <a:endParaRPr lang="pt-BR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Arial"/>
              </a:rPr>
              <a:t>Cuidar com o 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acesso à informações digitadas mesmo escritas à mão, papéis deixados sobre a mesa ou em impressoras, assim como dispositivos móveis (CDs, DVDs , Pen Drives).</a:t>
            </a:r>
            <a:endParaRPr lang="pt-BR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Gestão da Segurança da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/>
              </a:rPr>
              <a:t>Importante: </a:t>
            </a:r>
            <a:br>
              <a:rPr lang="pt-BR" dirty="0" smtClean="0">
                <a:solidFill>
                  <a:srgbClr val="000000"/>
                </a:solidFill>
                <a:latin typeface="Arial"/>
              </a:rPr>
            </a:br>
            <a:r>
              <a:rPr lang="pt-BR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pt-BR" dirty="0" smtClean="0">
                <a:solidFill>
                  <a:srgbClr val="000000"/>
                </a:solidFill>
                <a:latin typeface="Arial"/>
              </a:rPr>
            </a:br>
            <a:r>
              <a:rPr lang="pt-BR" dirty="0" smtClean="0">
                <a:solidFill>
                  <a:srgbClr val="000000"/>
                </a:solidFill>
                <a:latin typeface="Arial"/>
              </a:rPr>
              <a:t>I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mplantação de uma política de segurança.</a:t>
            </a:r>
          </a:p>
          <a:p>
            <a:endParaRPr lang="pt-BR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  E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xige-se que uma organização gerencie, </a:t>
            </a:r>
            <a:b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   proteja e distribua os recursos necessários </a:t>
            </a:r>
            <a:b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   para se atingir objetivos específicos de </a:t>
            </a:r>
            <a:b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   acordo com o "core business“ da mesma.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310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Gestão da Segurança da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A Gestão da Segurança da Informação tem como foco principal as características humanas, organizacionais e estratégicas relativas à segurança da informação. </a:t>
            </a:r>
          </a:p>
          <a:p>
            <a:endParaRPr lang="pt-BR" dirty="0">
              <a:solidFill>
                <a:srgbClr val="000000"/>
              </a:solidFill>
              <a:latin typeface="Arial"/>
            </a:endParaRPr>
          </a:p>
          <a:p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Nesta área, foram definidos os seguintes padrões e normas: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353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Arial"/>
              </a:rPr>
              <a:t>Gestão da Segurança da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Análise e Gestão de Risco, baseadas na </a:t>
            </a:r>
            <a:r>
              <a:rPr lang="pt-BR" b="0" i="0" u="none" strike="noStrike" dirty="0" smtClean="0">
                <a:solidFill>
                  <a:srgbClr val="A55858"/>
                </a:solidFill>
                <a:effectLst/>
                <a:latin typeface="Arial"/>
                <a:hlinkClick r:id="rId2" tooltip="ISO 13335 (página não existe)"/>
              </a:rPr>
              <a:t>ISO 13335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; </a:t>
            </a:r>
          </a:p>
          <a:p>
            <a:endParaRPr lang="pt-BR" dirty="0">
              <a:solidFill>
                <a:srgbClr val="000000"/>
              </a:solidFill>
              <a:latin typeface="Arial"/>
            </a:endParaRPr>
          </a:p>
          <a:p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Planejamento de </a:t>
            </a:r>
            <a:r>
              <a:rPr lang="pt-BR" b="0" i="0" dirty="0" err="1" smtClean="0">
                <a:solidFill>
                  <a:srgbClr val="000000"/>
                </a:solidFill>
                <a:effectLst/>
                <a:latin typeface="Arial"/>
              </a:rPr>
              <a:t>Disaster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 Recovery e Continuidade de Negócios, baseados na </a:t>
            </a:r>
            <a:r>
              <a:rPr lang="pt-BR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ISO/IEC 17799"/>
              </a:rPr>
              <a:t>BS 7799-2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/</a:t>
            </a:r>
            <a:r>
              <a:rPr lang="pt-BR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ISO 27001"/>
              </a:rPr>
              <a:t>ISO 27001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;</a:t>
            </a:r>
          </a:p>
          <a:p>
            <a:endParaRPr lang="pt-BR" dirty="0">
              <a:solidFill>
                <a:srgbClr val="000000"/>
              </a:solidFill>
              <a:latin typeface="Arial"/>
            </a:endParaRPr>
          </a:p>
          <a:p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Desenvolvimento, Políticas e Normas de Segurança, baseados na </a:t>
            </a:r>
            <a:r>
              <a:rPr lang="pt-BR" b="0" i="0" u="none" strike="noStrike" dirty="0" smtClean="0">
                <a:solidFill>
                  <a:srgbClr val="A55858"/>
                </a:solidFill>
                <a:effectLst/>
                <a:latin typeface="Arial"/>
                <a:hlinkClick r:id="rId5" tooltip="BS 7799-1 (página não existe)"/>
              </a:rPr>
              <a:t>BS 7799-1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/</a:t>
            </a:r>
            <a:r>
              <a:rPr lang="pt-BR" b="0" i="0" u="none" strike="noStrike" dirty="0" smtClean="0">
                <a:solidFill>
                  <a:srgbClr val="A55858"/>
                </a:solidFill>
                <a:effectLst/>
                <a:latin typeface="Arial"/>
                <a:hlinkClick r:id="rId6" tooltip="ISO 17799 (página não existe)"/>
              </a:rPr>
              <a:t>ISO 17799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 e </a:t>
            </a:r>
            <a:r>
              <a:rPr lang="pt-BR" b="0" i="0" u="none" strike="noStrike" dirty="0" smtClean="0">
                <a:solidFill>
                  <a:srgbClr val="A55858"/>
                </a:solidFill>
                <a:effectLst/>
                <a:latin typeface="Arial"/>
                <a:hlinkClick r:id="rId7" tooltip="ISO 27000 (página não existe)"/>
              </a:rPr>
              <a:t>ISO 27000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71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Arial"/>
              </a:rPr>
              <a:t>Gestão da Segurança da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pt-BR" b="0" i="0" dirty="0" smtClean="0">
                <a:solidFill>
                  <a:srgbClr val="000000"/>
                </a:solidFill>
                <a:effectLst/>
                <a:latin typeface="Arial"/>
              </a:rPr>
              <a:t>A Gestão da Segurança da Informação visa à adoção de medidas alinhadas com as estratégias de negócio, a partir de um monitoramento contínuo dos processos, métodos e ações.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326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000000"/>
                </a:solidFill>
                <a:latin typeface="Arial"/>
              </a:rPr>
              <a:t>Gestão da Segurança da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rgbClr val="000000"/>
              </a:solidFill>
              <a:latin typeface="Arial"/>
            </a:endParaRPr>
          </a:p>
          <a:p>
            <a:endParaRPr lang="pt-BR" dirty="0" smtClean="0">
              <a:solidFill>
                <a:srgbClr val="000000"/>
              </a:solidFill>
              <a:latin typeface="Arial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Arial"/>
              </a:rPr>
              <a:t>Tem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por objetivo o pronto restabelecimento dos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sistemas,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evitar acesso indevido à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informações,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mitigar os riscos e se basear nos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três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pilares da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GTSI: </a:t>
            </a:r>
          </a:p>
          <a:p>
            <a:pPr lvl="1"/>
            <a:endParaRPr lang="pt-BR" dirty="0" smtClean="0">
              <a:solidFill>
                <a:srgbClr val="000000"/>
              </a:solidFill>
              <a:latin typeface="Arial"/>
            </a:endParaRPr>
          </a:p>
          <a:p>
            <a:pPr lvl="1"/>
            <a:r>
              <a:rPr lang="pt-BR" dirty="0" smtClean="0">
                <a:solidFill>
                  <a:srgbClr val="000000"/>
                </a:solidFill>
                <a:latin typeface="Arial"/>
              </a:rPr>
              <a:t>Confidencialidade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, 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  <a:latin typeface="Arial"/>
              </a:rPr>
              <a:t>Integridade,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  <a:latin typeface="Arial"/>
              </a:rPr>
              <a:t>Disponibilidade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.</a:t>
            </a:r>
            <a:endParaRPr lang="pt-BR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336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600" spc="-100" dirty="0">
                <a:solidFill>
                  <a:srgbClr val="675E47"/>
                </a:solidFill>
                <a:latin typeface="Cambria"/>
              </a:rPr>
              <a:t>O Ambiente Cooperativo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28600">
              <a:buClr>
                <a:srgbClr val="A9A57C"/>
              </a:buClr>
            </a:pPr>
            <a:endParaRPr lang="pt-BR" sz="2800" dirty="0" smtClean="0">
              <a:solidFill>
                <a:srgbClr val="2F2B20"/>
              </a:solidFill>
            </a:endParaRPr>
          </a:p>
          <a:p>
            <a:pPr lvl="0" indent="-228600">
              <a:buClr>
                <a:srgbClr val="A9A57C"/>
              </a:buClr>
            </a:pPr>
            <a:r>
              <a:rPr lang="pt-BR" sz="2800" dirty="0" smtClean="0">
                <a:solidFill>
                  <a:srgbClr val="2F2B20"/>
                </a:solidFill>
              </a:rPr>
              <a:t>Matrizes</a:t>
            </a:r>
            <a:r>
              <a:rPr lang="pt-BR" sz="2800" dirty="0">
                <a:solidFill>
                  <a:srgbClr val="2F2B20"/>
                </a:solidFill>
              </a:rPr>
              <a:t>, </a:t>
            </a:r>
          </a:p>
          <a:p>
            <a:pPr lvl="0" indent="-228600">
              <a:buClr>
                <a:srgbClr val="A9A57C"/>
              </a:buClr>
            </a:pPr>
            <a:r>
              <a:rPr lang="pt-BR" sz="2800" dirty="0">
                <a:solidFill>
                  <a:srgbClr val="2F2B20"/>
                </a:solidFill>
              </a:rPr>
              <a:t>Filiais, </a:t>
            </a:r>
          </a:p>
          <a:p>
            <a:pPr lvl="0" indent="-228600">
              <a:buClr>
                <a:srgbClr val="A9A57C"/>
              </a:buClr>
            </a:pPr>
            <a:r>
              <a:rPr lang="pt-BR" sz="2800" dirty="0">
                <a:solidFill>
                  <a:srgbClr val="2F2B20"/>
                </a:solidFill>
              </a:rPr>
              <a:t>Clientes, </a:t>
            </a:r>
          </a:p>
          <a:p>
            <a:pPr lvl="0" indent="-228600">
              <a:buClr>
                <a:srgbClr val="A9A57C"/>
              </a:buClr>
            </a:pPr>
            <a:r>
              <a:rPr lang="pt-BR" sz="2800" dirty="0">
                <a:solidFill>
                  <a:srgbClr val="2F2B20"/>
                </a:solidFill>
              </a:rPr>
              <a:t>Fornecedores, </a:t>
            </a:r>
          </a:p>
          <a:p>
            <a:pPr lvl="0" indent="-228600">
              <a:buClr>
                <a:srgbClr val="A9A57C"/>
              </a:buClr>
            </a:pPr>
            <a:r>
              <a:rPr lang="pt-BR" sz="2800" dirty="0">
                <a:solidFill>
                  <a:srgbClr val="2F2B20"/>
                </a:solidFill>
              </a:rPr>
              <a:t>Parceiros Comerciais,</a:t>
            </a:r>
          </a:p>
          <a:p>
            <a:pPr lvl="0" indent="-228600">
              <a:buClr>
                <a:srgbClr val="A9A57C"/>
              </a:buClr>
            </a:pPr>
            <a:r>
              <a:rPr lang="pt-BR" sz="2800" dirty="0">
                <a:solidFill>
                  <a:srgbClr val="2F2B20"/>
                </a:solidFill>
              </a:rPr>
              <a:t>Usuários Móveis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50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00FF"/>
                </a:solidFill>
              </a:rPr>
              <a:t>Tipos de Ataques</a:t>
            </a:r>
            <a:endParaRPr lang="pt-BR" sz="3200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 smtClean="0">
              <a:solidFill>
                <a:srgbClr val="800000"/>
              </a:solidFill>
            </a:endParaRPr>
          </a:p>
          <a:p>
            <a:r>
              <a:rPr lang="pt-BR" b="1" dirty="0" smtClean="0">
                <a:solidFill>
                  <a:srgbClr val="800000"/>
                </a:solidFill>
              </a:rPr>
              <a:t>Ataques </a:t>
            </a:r>
            <a:r>
              <a:rPr lang="pt-BR" b="1" dirty="0">
                <a:solidFill>
                  <a:srgbClr val="800000"/>
                </a:solidFill>
              </a:rPr>
              <a:t>para a Obtenção de </a:t>
            </a:r>
            <a:r>
              <a:rPr lang="pt-BR" b="1" dirty="0" smtClean="0">
                <a:solidFill>
                  <a:srgbClr val="800000"/>
                </a:solidFill>
              </a:rPr>
              <a:t>Informações</a:t>
            </a:r>
          </a:p>
          <a:p>
            <a:endParaRPr lang="pt-BR" b="1" dirty="0" smtClean="0">
              <a:solidFill>
                <a:srgbClr val="800000"/>
              </a:solidFill>
            </a:endParaRPr>
          </a:p>
          <a:p>
            <a:r>
              <a:rPr lang="pt-BR" b="1" dirty="0" smtClean="0">
                <a:solidFill>
                  <a:srgbClr val="800000"/>
                </a:solidFill>
              </a:rPr>
              <a:t>Ataques </a:t>
            </a:r>
            <a:r>
              <a:rPr lang="pt-BR" b="1" dirty="0">
                <a:solidFill>
                  <a:srgbClr val="800000"/>
                </a:solidFill>
              </a:rPr>
              <a:t>de Negação de </a:t>
            </a:r>
            <a:r>
              <a:rPr lang="pt-BR" b="1" dirty="0" smtClean="0">
                <a:solidFill>
                  <a:srgbClr val="800000"/>
                </a:solidFill>
              </a:rPr>
              <a:t>Serviços</a:t>
            </a:r>
          </a:p>
          <a:p>
            <a:endParaRPr lang="pt-BR" b="1" dirty="0">
              <a:solidFill>
                <a:srgbClr val="800000"/>
              </a:solidFill>
            </a:endParaRPr>
          </a:p>
          <a:p>
            <a:r>
              <a:rPr lang="pt-BR" b="1" dirty="0" smtClean="0">
                <a:solidFill>
                  <a:srgbClr val="800000"/>
                </a:solidFill>
              </a:rPr>
              <a:t>Ataques Ativos contra </a:t>
            </a:r>
            <a:r>
              <a:rPr lang="pt-BR" b="1" dirty="0">
                <a:solidFill>
                  <a:srgbClr val="800000"/>
                </a:solidFill>
              </a:rPr>
              <a:t>o </a:t>
            </a:r>
            <a:r>
              <a:rPr lang="pt-BR" b="1" dirty="0" smtClean="0">
                <a:solidFill>
                  <a:srgbClr val="800000"/>
                </a:solidFill>
              </a:rPr>
              <a:t>TCP/IP</a:t>
            </a:r>
          </a:p>
          <a:p>
            <a:endParaRPr lang="pt-BR" b="1" dirty="0" smtClean="0">
              <a:solidFill>
                <a:srgbClr val="800000"/>
              </a:solidFill>
            </a:endParaRPr>
          </a:p>
          <a:p>
            <a:r>
              <a:rPr lang="pt-BR" b="1" dirty="0" smtClean="0">
                <a:solidFill>
                  <a:srgbClr val="800000"/>
                </a:solidFill>
              </a:rPr>
              <a:t>Ataques </a:t>
            </a:r>
            <a:r>
              <a:rPr lang="pt-BR" b="1" dirty="0">
                <a:solidFill>
                  <a:srgbClr val="800000"/>
                </a:solidFill>
              </a:rPr>
              <a:t>Coordenados </a:t>
            </a:r>
            <a:r>
              <a:rPr lang="pt-BR" b="1" dirty="0" err="1" smtClean="0">
                <a:solidFill>
                  <a:srgbClr val="800000"/>
                </a:solidFill>
              </a:rPr>
              <a:t>DDoS</a:t>
            </a:r>
            <a:endParaRPr lang="pt-BR" b="1" dirty="0" smtClean="0">
              <a:solidFill>
                <a:srgbClr val="800000"/>
              </a:solidFill>
            </a:endParaRPr>
          </a:p>
          <a:p>
            <a:endParaRPr lang="pt-BR" b="1" dirty="0" smtClean="0">
              <a:solidFill>
                <a:srgbClr val="800000"/>
              </a:solidFill>
            </a:endParaRPr>
          </a:p>
          <a:p>
            <a:r>
              <a:rPr lang="pt-BR" b="1" dirty="0" smtClean="0">
                <a:solidFill>
                  <a:srgbClr val="800000"/>
                </a:solidFill>
              </a:rPr>
              <a:t>Ataques </a:t>
            </a:r>
            <a:r>
              <a:rPr lang="pt-BR" b="1" dirty="0">
                <a:solidFill>
                  <a:srgbClr val="800000"/>
                </a:solidFill>
              </a:rPr>
              <a:t>no Nível da Aplicação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207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Vulnerabilidade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lado por onde se pode atacar : “Pontos </a:t>
            </a:r>
            <a:r>
              <a:rPr lang="pt-BR" dirty="0" smtClean="0"/>
              <a:t>Fracos”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Probabilidade </a:t>
            </a:r>
            <a:r>
              <a:rPr lang="pt-BR" dirty="0" smtClean="0"/>
              <a:t>de uma ameaça transformar-se</a:t>
            </a:r>
          </a:p>
          <a:p>
            <a:pPr>
              <a:buNone/>
            </a:pPr>
            <a:r>
              <a:rPr lang="pt-BR" dirty="0" smtClean="0"/>
              <a:t>    em </a:t>
            </a:r>
            <a:r>
              <a:rPr lang="pt-BR" dirty="0" smtClean="0"/>
              <a:t>realidade.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Uma </a:t>
            </a:r>
            <a:r>
              <a:rPr lang="pt-BR" dirty="0" smtClean="0"/>
              <a:t>falha de segurança em um sistema de</a:t>
            </a:r>
          </a:p>
          <a:p>
            <a:pPr>
              <a:buNone/>
            </a:pPr>
            <a:r>
              <a:rPr lang="pt-BR" dirty="0" smtClean="0"/>
              <a:t>    software </a:t>
            </a:r>
            <a:r>
              <a:rPr lang="pt-BR" dirty="0" smtClean="0"/>
              <a:t>ou de hardware que pode ser explorada para permitir a efetivação de </a:t>
            </a:r>
            <a:r>
              <a:rPr lang="pt-BR" dirty="0" smtClean="0"/>
              <a:t>uma intrusão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Ameaça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Uma </a:t>
            </a:r>
            <a:r>
              <a:rPr lang="pt-BR" dirty="0" smtClean="0"/>
              <a:t>ação ou evento que pode prejudicar </a:t>
            </a:r>
            <a:r>
              <a:rPr lang="pt-BR" dirty="0" smtClean="0"/>
              <a:t>a segurança</a:t>
            </a:r>
            <a:r>
              <a:rPr lang="pt-BR" dirty="0" smtClean="0"/>
              <a:t>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É </a:t>
            </a:r>
            <a:r>
              <a:rPr lang="pt-BR" dirty="0" smtClean="0"/>
              <a:t>a tentativa de </a:t>
            </a:r>
            <a:r>
              <a:rPr lang="pt-BR" dirty="0" smtClean="0"/>
              <a:t>atacar </a:t>
            </a:r>
            <a:r>
              <a:rPr lang="pt-BR" dirty="0" smtClean="0"/>
              <a:t>um sistema </a:t>
            </a:r>
            <a:r>
              <a:rPr lang="pt-BR" dirty="0" smtClean="0"/>
              <a:t>de informação</a:t>
            </a:r>
            <a:r>
              <a:rPr lang="pt-BR" dirty="0" smtClean="0"/>
              <a:t>, explorando suas vulnerabilidades, no sentido de causar dano à </a:t>
            </a:r>
            <a:r>
              <a:rPr lang="pt-BR" dirty="0" smtClean="0"/>
              <a:t>confidencialidade, integridade </a:t>
            </a:r>
            <a:r>
              <a:rPr lang="pt-BR" dirty="0" smtClean="0"/>
              <a:t>ou disponibilidade.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Ataque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/>
              <a:t>ato de tentar desviar dos controles </a:t>
            </a:r>
            <a:r>
              <a:rPr lang="pt-BR" dirty="0" smtClean="0"/>
              <a:t>de segurança </a:t>
            </a:r>
            <a:r>
              <a:rPr lang="pt-BR" dirty="0" smtClean="0"/>
              <a:t>de um sistema.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Qualquer </a:t>
            </a:r>
            <a:r>
              <a:rPr lang="pt-BR" dirty="0" smtClean="0"/>
              <a:t>ação que comprometa </a:t>
            </a:r>
            <a:r>
              <a:rPr lang="pt-BR" dirty="0" smtClean="0"/>
              <a:t>a segurança </a:t>
            </a:r>
            <a:r>
              <a:rPr lang="pt-BR" dirty="0" smtClean="0"/>
              <a:t>da informação de </a:t>
            </a:r>
            <a:r>
              <a:rPr lang="pt-BR" dirty="0" smtClean="0"/>
              <a:t>propriedade de </a:t>
            </a:r>
            <a:r>
              <a:rPr lang="pt-BR" dirty="0" smtClean="0"/>
              <a:t>uma organização.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Ataques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sz="3600" dirty="0" smtClean="0"/>
              <a:t>Passivo ou Ativo</a:t>
            </a:r>
          </a:p>
          <a:p>
            <a:endParaRPr lang="pt-BR" sz="3600" dirty="0" smtClean="0"/>
          </a:p>
          <a:p>
            <a:endParaRPr lang="pt-BR" sz="3600" dirty="0" smtClean="0"/>
          </a:p>
          <a:p>
            <a:r>
              <a:rPr lang="pt-BR" sz="3600" dirty="0" smtClean="0"/>
              <a:t>Externo ou Interno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/>
              <a:t>fato de um ataque estar acontecendo, não significa necessariamente que </a:t>
            </a:r>
            <a:r>
              <a:rPr lang="pt-BR" dirty="0" smtClean="0"/>
              <a:t>ele terá </a:t>
            </a:r>
            <a:r>
              <a:rPr lang="pt-BR" dirty="0" smtClean="0"/>
              <a:t>sucesso.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/>
              <a:t>nível de sucesso depende </a:t>
            </a:r>
            <a:r>
              <a:rPr lang="pt-BR" dirty="0" smtClean="0"/>
              <a:t>da vulnerabilidade </a:t>
            </a:r>
            <a:r>
              <a:rPr lang="pt-BR" dirty="0" smtClean="0"/>
              <a:t>do sistema ou </a:t>
            </a:r>
            <a:r>
              <a:rPr lang="pt-BR" dirty="0" smtClean="0"/>
              <a:t>da eficiência </a:t>
            </a:r>
            <a:r>
              <a:rPr lang="pt-BR" dirty="0" smtClean="0"/>
              <a:t>das contramedidas </a:t>
            </a:r>
            <a:r>
              <a:rPr lang="pt-BR" dirty="0" smtClean="0"/>
              <a:t>de segurança </a:t>
            </a:r>
            <a:r>
              <a:rPr lang="pt-BR" dirty="0" smtClean="0"/>
              <a:t>existentes</a:t>
            </a:r>
            <a:r>
              <a:rPr lang="pt-BR" dirty="0" smtClean="0"/>
              <a:t>.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Intrusão, Invasão, Penetração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Sucesso </a:t>
            </a:r>
            <a:r>
              <a:rPr lang="pt-BR" dirty="0" smtClean="0"/>
              <a:t>no ataque.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Obtenção </a:t>
            </a:r>
            <a:r>
              <a:rPr lang="pt-BR" dirty="0" smtClean="0"/>
              <a:t>da Informação.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Acesso </a:t>
            </a:r>
            <a:r>
              <a:rPr lang="pt-BR" dirty="0" smtClean="0"/>
              <a:t>bem sucedido, porém </a:t>
            </a:r>
            <a:r>
              <a:rPr lang="pt-BR" dirty="0" smtClean="0"/>
              <a:t>não autorizado</a:t>
            </a:r>
            <a:r>
              <a:rPr lang="pt-BR" dirty="0" smtClean="0"/>
              <a:t>, em um sistema de informação.</a:t>
            </a: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conceito de intrusão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b="1" dirty="0" smtClean="0"/>
              <a:t>Análise </a:t>
            </a:r>
            <a:r>
              <a:rPr lang="pt-BR" b="1" dirty="0" smtClean="0"/>
              <a:t>da Vulnerabilidade </a:t>
            </a:r>
            <a:r>
              <a:rPr lang="pt-BR" dirty="0" smtClean="0"/>
              <a:t>(descobrir o melhor caminho para chegar até a invasão</a:t>
            </a:r>
            <a:r>
              <a:rPr lang="pt-BR" dirty="0" smtClean="0"/>
              <a:t>).</a:t>
            </a:r>
            <a:br>
              <a:rPr lang="pt-BR" dirty="0" smtClean="0"/>
            </a:br>
            <a:r>
              <a:rPr lang="pt-BR" dirty="0" smtClean="0"/>
              <a:t> </a:t>
            </a:r>
          </a:p>
          <a:p>
            <a:r>
              <a:rPr lang="pt-BR" b="1" dirty="0" smtClean="0"/>
              <a:t>Preparação </a:t>
            </a:r>
            <a:r>
              <a:rPr lang="pt-BR" b="1" dirty="0" smtClean="0"/>
              <a:t>das Ferramentas </a:t>
            </a:r>
            <a:r>
              <a:rPr lang="pt-BR" dirty="0" smtClean="0"/>
              <a:t>(constrói </a:t>
            </a:r>
            <a:r>
              <a:rPr lang="pt-BR" dirty="0" smtClean="0"/>
              <a:t>ou escolhe </a:t>
            </a:r>
            <a:r>
              <a:rPr lang="pt-BR" dirty="0" smtClean="0"/>
              <a:t>as ferramentas para a invasão</a:t>
            </a:r>
            <a:r>
              <a:rPr lang="pt-BR" dirty="0" smtClean="0"/>
              <a:t>).</a:t>
            </a:r>
            <a:br>
              <a:rPr lang="pt-BR" dirty="0" smtClean="0"/>
            </a:br>
            <a:r>
              <a:rPr lang="pt-BR" dirty="0" smtClean="0"/>
              <a:t> </a:t>
            </a:r>
          </a:p>
          <a:p>
            <a:r>
              <a:rPr lang="pt-BR" b="1" dirty="0" smtClean="0"/>
              <a:t>Ameaça</a:t>
            </a:r>
            <a:r>
              <a:rPr lang="pt-BR" dirty="0" smtClean="0"/>
              <a:t> </a:t>
            </a:r>
            <a:r>
              <a:rPr lang="pt-BR" dirty="0" smtClean="0"/>
              <a:t>ou </a:t>
            </a:r>
            <a:r>
              <a:rPr lang="pt-BR" b="1" dirty="0" smtClean="0"/>
              <a:t>Tentativa</a:t>
            </a:r>
            <a:r>
              <a:rPr lang="pt-BR" dirty="0" smtClean="0"/>
              <a:t> (quando o invasor pula o muro).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 smtClean="0"/>
              <a:t>Ataque</a:t>
            </a:r>
            <a:r>
              <a:rPr lang="pt-BR" dirty="0" smtClean="0"/>
              <a:t> </a:t>
            </a:r>
            <a:r>
              <a:rPr lang="pt-BR" dirty="0" smtClean="0"/>
              <a:t>(concretiza o arrombamento</a:t>
            </a:r>
            <a:r>
              <a:rPr lang="pt-BR" dirty="0" smtClean="0"/>
              <a:t>).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 smtClean="0"/>
              <a:t>Invasão</a:t>
            </a:r>
            <a:r>
              <a:rPr lang="pt-BR" dirty="0" smtClean="0"/>
              <a:t> ou </a:t>
            </a:r>
            <a:r>
              <a:rPr lang="pt-BR" b="1" dirty="0" smtClean="0"/>
              <a:t>penetração</a:t>
            </a:r>
            <a:r>
              <a:rPr lang="pt-BR" dirty="0" smtClean="0"/>
              <a:t> ou </a:t>
            </a:r>
            <a:r>
              <a:rPr lang="pt-BR" b="1" dirty="0" smtClean="0"/>
              <a:t>intrusão</a:t>
            </a:r>
            <a:r>
              <a:rPr lang="pt-BR" dirty="0" smtClean="0"/>
              <a:t> (quando obtém sucesso</a:t>
            </a:r>
            <a:r>
              <a:rPr lang="pt-BR" dirty="0" smtClean="0"/>
              <a:t>).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Contramedidas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Mecanismos </a:t>
            </a:r>
            <a:r>
              <a:rPr lang="pt-BR" dirty="0" smtClean="0"/>
              <a:t>ou procedimentos colocados num sistema para reduzir </a:t>
            </a:r>
            <a:r>
              <a:rPr lang="pt-BR" b="1" dirty="0" smtClean="0"/>
              <a:t>riscos</a:t>
            </a:r>
            <a:r>
              <a:rPr lang="pt-BR" dirty="0" smtClean="0"/>
              <a:t>. 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Riscos</a:t>
            </a:r>
            <a:r>
              <a:rPr lang="pt-BR" dirty="0" smtClean="0"/>
              <a:t> </a:t>
            </a:r>
            <a:r>
              <a:rPr lang="pt-BR" dirty="0" smtClean="0"/>
              <a:t>são provenientes </a:t>
            </a:r>
            <a:r>
              <a:rPr lang="pt-BR" dirty="0" smtClean="0"/>
              <a:t>de vulnerabilidades</a:t>
            </a:r>
            <a:r>
              <a:rPr lang="pt-BR" dirty="0" smtClean="0"/>
              <a:t>, ameaças, e </a:t>
            </a:r>
            <a:r>
              <a:rPr lang="pt-BR" dirty="0" smtClean="0"/>
              <a:t>ocasionam impacto.</a:t>
            </a:r>
          </a:p>
          <a:p>
            <a:endParaRPr lang="pt-BR" dirty="0" smtClean="0"/>
          </a:p>
          <a:p>
            <a:r>
              <a:rPr lang="pt-BR" dirty="0" smtClean="0"/>
              <a:t>Risco </a:t>
            </a:r>
            <a:r>
              <a:rPr lang="pt-BR" dirty="0" smtClean="0"/>
              <a:t>é a probabilidade da ocorrência </a:t>
            </a:r>
            <a:r>
              <a:rPr lang="pt-BR" dirty="0" smtClean="0"/>
              <a:t>de uma ameaça.</a:t>
            </a:r>
            <a:endParaRPr lang="pt-BR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É </a:t>
            </a:r>
            <a:r>
              <a:rPr lang="pt-BR" dirty="0" smtClean="0"/>
              <a:t>a representação (normalmente </a:t>
            </a:r>
            <a:r>
              <a:rPr lang="pt-BR" dirty="0" smtClean="0"/>
              <a:t>em forma </a:t>
            </a:r>
            <a:r>
              <a:rPr lang="pt-BR" dirty="0" smtClean="0"/>
              <a:t>de avaliação) do </a:t>
            </a:r>
            <a:r>
              <a:rPr lang="pt-BR" b="1" dirty="0" smtClean="0"/>
              <a:t>grau de </a:t>
            </a:r>
            <a:r>
              <a:rPr lang="pt-BR" b="1" dirty="0" smtClean="0"/>
              <a:t>dano </a:t>
            </a:r>
            <a:r>
              <a:rPr lang="pt-BR" dirty="0" smtClean="0">
                <a:solidFill>
                  <a:srgbClr val="0000FF"/>
                </a:solidFill>
              </a:rPr>
              <a:t>(severidade) </a:t>
            </a:r>
            <a:r>
              <a:rPr lang="pt-BR" dirty="0" smtClean="0"/>
              <a:t>percebido, após um ataque bem sucedido, associado </a:t>
            </a:r>
            <a:r>
              <a:rPr lang="pt-BR" dirty="0" smtClean="0"/>
              <a:t>aos bens de </a:t>
            </a:r>
            <a:r>
              <a:rPr lang="pt-BR" dirty="0" smtClean="0"/>
              <a:t>uma empresa</a:t>
            </a:r>
            <a:r>
              <a:rPr lang="pt-BR" dirty="0" smtClean="0"/>
              <a:t>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/>
              <a:t>consequência para uma organização </a:t>
            </a:r>
            <a:r>
              <a:rPr lang="pt-BR" dirty="0" smtClean="0"/>
              <a:t>da perda </a:t>
            </a:r>
            <a:r>
              <a:rPr lang="pt-BR" dirty="0" smtClean="0"/>
              <a:t>de confidencialidade, disponibilidade e (ou) integridade de </a:t>
            </a:r>
            <a:r>
              <a:rPr lang="pt-BR" dirty="0" smtClean="0"/>
              <a:t>uma informação.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b="1" dirty="0" smtClean="0"/>
              <a:t>impacto</a:t>
            </a:r>
            <a:r>
              <a:rPr lang="pt-BR" dirty="0" smtClean="0"/>
              <a:t> deve ser analisado quanto à modificação, destruição, divulgação </a:t>
            </a:r>
            <a:r>
              <a:rPr lang="pt-BR" dirty="0" smtClean="0"/>
              <a:t>ou negação </a:t>
            </a:r>
            <a:r>
              <a:rPr lang="pt-BR" dirty="0" smtClean="0"/>
              <a:t>de informação.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C:\Users\bosco\Pictures\2012-03-16 ambiente cooperativo 1\ambiente cooperativo 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29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3600" dirty="0" smtClean="0"/>
              <a:t>Análise </a:t>
            </a:r>
            <a:r>
              <a:rPr lang="pt-BR" sz="3600" dirty="0" smtClean="0"/>
              <a:t>de Risco – Identificação </a:t>
            </a:r>
            <a:r>
              <a:rPr lang="pt-BR" sz="3600" dirty="0" smtClean="0"/>
              <a:t>e avaliação </a:t>
            </a:r>
            <a:r>
              <a:rPr lang="pt-BR" sz="3600" dirty="0" smtClean="0"/>
              <a:t>do risco que os recursos </a:t>
            </a:r>
            <a:r>
              <a:rPr lang="pt-BR" sz="3600" dirty="0" smtClean="0"/>
              <a:t>da informação </a:t>
            </a:r>
            <a:r>
              <a:rPr lang="pt-BR" sz="3600" dirty="0" smtClean="0"/>
              <a:t>estão sujeitos.</a:t>
            </a:r>
            <a:endParaRPr lang="pt-BR" sz="3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Gerenciamento de Risco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processo total de identificar, </a:t>
            </a:r>
            <a:r>
              <a:rPr lang="pt-BR" dirty="0" smtClean="0"/>
              <a:t>de controlar </a:t>
            </a:r>
            <a:r>
              <a:rPr lang="pt-BR" dirty="0" smtClean="0"/>
              <a:t>e minimizar os riscos que </a:t>
            </a:r>
            <a:r>
              <a:rPr lang="pt-BR" dirty="0" smtClean="0"/>
              <a:t>podem afetar </a:t>
            </a:r>
            <a:r>
              <a:rPr lang="pt-BR" dirty="0" smtClean="0"/>
              <a:t>os recursos de informação </a:t>
            </a:r>
            <a:r>
              <a:rPr lang="pt-BR" dirty="0" smtClean="0"/>
              <a:t>do sistema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Inclui </a:t>
            </a:r>
            <a:r>
              <a:rPr lang="pt-BR" dirty="0" smtClean="0"/>
              <a:t>a </a:t>
            </a:r>
            <a:r>
              <a:rPr lang="pt-BR" b="1" dirty="0" smtClean="0"/>
              <a:t>análise de risco</a:t>
            </a:r>
            <a:r>
              <a:rPr lang="pt-BR" dirty="0" smtClean="0"/>
              <a:t>, a </a:t>
            </a:r>
            <a:r>
              <a:rPr lang="pt-BR" b="1" dirty="0" smtClean="0"/>
              <a:t>análise </a:t>
            </a:r>
            <a:r>
              <a:rPr lang="pt-BR" b="1" dirty="0" smtClean="0"/>
              <a:t>de custo-benefício</a:t>
            </a:r>
            <a:r>
              <a:rPr lang="pt-BR" dirty="0" smtClean="0"/>
              <a:t>, a </a:t>
            </a:r>
            <a:r>
              <a:rPr lang="pt-BR" b="1" dirty="0" smtClean="0"/>
              <a:t>avaliação de </a:t>
            </a:r>
            <a:r>
              <a:rPr lang="pt-BR" b="1" dirty="0" smtClean="0"/>
              <a:t>segurança das </a:t>
            </a:r>
            <a:r>
              <a:rPr lang="pt-BR" b="1" dirty="0" smtClean="0"/>
              <a:t>proteções </a:t>
            </a:r>
            <a:r>
              <a:rPr lang="pt-BR" dirty="0" smtClean="0"/>
              <a:t>e a </a:t>
            </a:r>
            <a:r>
              <a:rPr lang="pt-BR" b="1" dirty="0" smtClean="0"/>
              <a:t>revisão total </a:t>
            </a:r>
            <a:r>
              <a:rPr lang="pt-BR" b="1" dirty="0" smtClean="0"/>
              <a:t>da segurança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Risco Residual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3200" dirty="0" smtClean="0"/>
              <a:t>Riscos </a:t>
            </a:r>
            <a:r>
              <a:rPr lang="pt-BR" sz="3200" dirty="0" smtClean="0"/>
              <a:t>ainda existentes depois de </a:t>
            </a:r>
            <a:r>
              <a:rPr lang="pt-BR" sz="3200" dirty="0" smtClean="0"/>
              <a:t>terem sido </a:t>
            </a:r>
            <a:r>
              <a:rPr lang="pt-BR" sz="3200" dirty="0" smtClean="0"/>
              <a:t>aplicadas medidas de segurança.</a:t>
            </a:r>
            <a:endParaRPr lang="pt-BR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Requisitos de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Disponibilidade 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Confidencialidade </a:t>
            </a:r>
          </a:p>
          <a:p>
            <a:endParaRPr lang="pt-BR" sz="2000" dirty="0" smtClean="0"/>
          </a:p>
          <a:p>
            <a:r>
              <a:rPr lang="pt-BR" sz="2000" dirty="0" smtClean="0"/>
              <a:t>Privacidade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Integridade </a:t>
            </a:r>
          </a:p>
          <a:p>
            <a:endParaRPr lang="pt-BR" sz="2000" dirty="0" smtClean="0"/>
          </a:p>
          <a:p>
            <a:r>
              <a:rPr lang="pt-BR" sz="2000" dirty="0" smtClean="0"/>
              <a:t>Autenticidade </a:t>
            </a:r>
          </a:p>
          <a:p>
            <a:endParaRPr lang="pt-BR" sz="2000" dirty="0" smtClean="0"/>
          </a:p>
          <a:p>
            <a:r>
              <a:rPr lang="pt-BR" sz="2000" dirty="0" smtClean="0"/>
              <a:t>Controle </a:t>
            </a:r>
            <a:r>
              <a:rPr lang="pt-BR" sz="2000" dirty="0" smtClean="0"/>
              <a:t>de Acesso </a:t>
            </a:r>
            <a:r>
              <a:rPr lang="pt-BR" sz="2000" dirty="0" smtClean="0"/>
              <a:t>(Autorização)</a:t>
            </a:r>
          </a:p>
          <a:p>
            <a:endParaRPr lang="pt-BR" sz="2000" dirty="0" smtClean="0"/>
          </a:p>
          <a:p>
            <a:r>
              <a:rPr lang="pt-BR" sz="2000" dirty="0" err="1" smtClean="0"/>
              <a:t>Não-repúdio</a:t>
            </a:r>
            <a:r>
              <a:rPr lang="pt-BR" sz="2000" dirty="0" smtClean="0"/>
              <a:t> </a:t>
            </a:r>
            <a:r>
              <a:rPr lang="pt-BR" sz="2000" dirty="0" smtClean="0"/>
              <a:t>da Informação</a:t>
            </a:r>
            <a:endParaRPr lang="pt-BR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 de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sz="3200" dirty="0" smtClean="0">
                <a:solidFill>
                  <a:srgbClr val="0000FF"/>
                </a:solidFill>
              </a:rPr>
              <a:t>Política </a:t>
            </a:r>
            <a:r>
              <a:rPr lang="pt-BR" sz="3200" dirty="0" smtClean="0">
                <a:solidFill>
                  <a:srgbClr val="0000FF"/>
                </a:solidFill>
              </a:rPr>
              <a:t>de Segurança </a:t>
            </a:r>
            <a:r>
              <a:rPr lang="pt-BR" sz="3200" dirty="0" smtClean="0"/>
              <a:t>é um </a:t>
            </a:r>
            <a:r>
              <a:rPr lang="pt-BR" sz="3200" dirty="0" smtClean="0"/>
              <a:t>documento que contém um conjunto de diretrizes </a:t>
            </a:r>
            <a:r>
              <a:rPr lang="pt-BR" sz="3200" dirty="0" smtClean="0"/>
              <a:t>que definem formalmente </a:t>
            </a:r>
            <a:r>
              <a:rPr lang="pt-BR" sz="3200" dirty="0" smtClean="0"/>
              <a:t>as regras </a:t>
            </a:r>
            <a:r>
              <a:rPr lang="pt-BR" sz="3200" dirty="0" smtClean="0"/>
              <a:t>e os direitos dos funcionários </a:t>
            </a:r>
            <a:r>
              <a:rPr lang="pt-BR" sz="3200" dirty="0" smtClean="0"/>
              <a:t>e prestadores </a:t>
            </a:r>
            <a:r>
              <a:rPr lang="pt-BR" sz="3200" dirty="0" smtClean="0"/>
              <a:t>de serviços, visando </a:t>
            </a:r>
            <a:r>
              <a:rPr lang="pt-BR" sz="3200" dirty="0" smtClean="0"/>
              <a:t>à proteção </a:t>
            </a:r>
            <a:r>
              <a:rPr lang="pt-BR" sz="3200" dirty="0" smtClean="0"/>
              <a:t>adequada dos ativos </a:t>
            </a:r>
            <a:r>
              <a:rPr lang="pt-BR" sz="3200" dirty="0" smtClean="0"/>
              <a:t>da informação</a:t>
            </a:r>
            <a:r>
              <a:rPr lang="pt-BR" sz="3200" dirty="0" smtClean="0"/>
              <a:t>.</a:t>
            </a:r>
            <a:endParaRPr lang="pt-BR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 de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400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Aquisi</a:t>
            </a:r>
            <a:r>
              <a:rPr lang="pt-BR" sz="3400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ção</a:t>
            </a:r>
            <a:r>
              <a:rPr lang="pt-BR" sz="34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 de Informações</a:t>
            </a:r>
          </a:p>
          <a:p>
            <a:r>
              <a:rPr lang="en-US" sz="34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Scanner de </a:t>
            </a:r>
            <a:r>
              <a:rPr lang="en-US" sz="3400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R</a:t>
            </a:r>
            <a:r>
              <a:rPr lang="en-US" sz="3400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ede</a:t>
            </a:r>
            <a:r>
              <a:rPr lang="en-US" sz="34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 </a:t>
            </a:r>
          </a:p>
          <a:p>
            <a:r>
              <a:rPr lang="pt-BR" sz="34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Scanner de Vulnerabilidades</a:t>
            </a:r>
          </a:p>
          <a:p>
            <a:r>
              <a:rPr lang="pt-BR" sz="34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Análise de Tráfego</a:t>
            </a:r>
          </a:p>
          <a:p>
            <a:r>
              <a:rPr lang="pt-BR" sz="34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Scanner de Aplicação Web</a:t>
            </a:r>
          </a:p>
          <a:p>
            <a:r>
              <a:rPr lang="pt-BR" sz="3400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Exploits</a:t>
            </a:r>
            <a:endParaRPr lang="pt-BR" sz="3400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+mj-cs"/>
            </a:endParaRPr>
          </a:p>
          <a:p>
            <a:r>
              <a:rPr lang="pt-BR" sz="34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Wireless </a:t>
            </a:r>
            <a:r>
              <a:rPr lang="pt-BR" sz="3400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Hacking</a:t>
            </a:r>
            <a:endParaRPr lang="pt-BR" sz="3400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+mj-cs"/>
            </a:endParaRPr>
          </a:p>
          <a:p>
            <a:r>
              <a:rPr lang="pt-BR" sz="3400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Auditoria de Sistemas </a:t>
            </a:r>
            <a:r>
              <a:rPr lang="pt-BR" sz="3400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SOs</a:t>
            </a:r>
            <a:r>
              <a:rPr lang="pt-BR" sz="34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 e </a:t>
            </a:r>
            <a:r>
              <a:rPr lang="pt-BR" sz="3400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BDs</a:t>
            </a:r>
            <a:endParaRPr lang="pt-BR" sz="3400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+mj-cs"/>
            </a:endParaRPr>
          </a:p>
          <a:p>
            <a:r>
              <a:rPr lang="pt-BR" sz="34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Avaliação </a:t>
            </a:r>
            <a:r>
              <a:rPr lang="pt-BR" sz="3400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de </a:t>
            </a:r>
            <a:r>
              <a:rPr lang="pt-BR" sz="34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Aplicações</a:t>
            </a:r>
          </a:p>
          <a:p>
            <a:r>
              <a:rPr lang="pt-BR" sz="3400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Auditoria de Telefonia VOIP</a:t>
            </a:r>
            <a:endParaRPr lang="pt-BR" sz="3400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+mj-c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012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ambiente de rede virtual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Oracle </a:t>
            </a:r>
            <a:r>
              <a:rPr lang="pt-BR" dirty="0" err="1" smtClean="0"/>
              <a:t>Virtualbox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Máquinas Virtuais na rede virtual</a:t>
            </a:r>
          </a:p>
          <a:p>
            <a:pPr lvl="1"/>
            <a:r>
              <a:rPr lang="pt-BR" dirty="0" err="1" smtClean="0"/>
              <a:t>Ubuntu</a:t>
            </a:r>
            <a:r>
              <a:rPr lang="pt-BR" dirty="0" smtClean="0"/>
              <a:t> Server 11.10</a:t>
            </a:r>
          </a:p>
          <a:p>
            <a:pPr lvl="1"/>
            <a:r>
              <a:rPr lang="pt-BR" dirty="0" smtClean="0"/>
              <a:t>Debian 6.0.7</a:t>
            </a:r>
          </a:p>
          <a:p>
            <a:pPr lvl="1"/>
            <a:r>
              <a:rPr lang="pt-BR" dirty="0" smtClean="0"/>
              <a:t>Windows Server 2008</a:t>
            </a:r>
          </a:p>
          <a:p>
            <a:pPr lvl="1"/>
            <a:r>
              <a:rPr lang="pt-BR" dirty="0" smtClean="0"/>
              <a:t>Linux </a:t>
            </a:r>
            <a:r>
              <a:rPr lang="pt-BR" dirty="0" err="1" smtClean="0"/>
              <a:t>Backtrack</a:t>
            </a:r>
            <a:endParaRPr lang="pt-BR" dirty="0" smtClean="0"/>
          </a:p>
          <a:p>
            <a:pPr lvl="1"/>
            <a:r>
              <a:rPr lang="pt-BR" dirty="0" smtClean="0"/>
              <a:t>Outras </a:t>
            </a:r>
            <a:r>
              <a:rPr lang="pt-BR" dirty="0" err="1" smtClean="0"/>
              <a:t>VMs</a:t>
            </a: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r>
              <a:rPr lang="pt-BR" dirty="0" smtClean="0">
                <a:hlinkClick r:id="rId2"/>
              </a:rPr>
              <a:t>Ferramentas de Segurança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875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O Ambiente Cooperativo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sz="2800" dirty="0" smtClean="0"/>
          </a:p>
          <a:p>
            <a:r>
              <a:rPr lang="pt-BR" sz="2800" dirty="0" smtClean="0"/>
              <a:t>Caracterizado pela </a:t>
            </a:r>
            <a:r>
              <a:rPr lang="pt-BR" sz="2800" dirty="0" smtClean="0">
                <a:solidFill>
                  <a:srgbClr val="0000FF"/>
                </a:solidFill>
              </a:rPr>
              <a:t>integração dos mais diversos sistemas</a:t>
            </a:r>
            <a:r>
              <a:rPr lang="pt-BR" sz="2800" dirty="0" smtClean="0"/>
              <a:t> de diferentes organizações.</a:t>
            </a:r>
          </a:p>
          <a:p>
            <a:endParaRPr lang="pt-BR" sz="2800" dirty="0"/>
          </a:p>
          <a:p>
            <a:r>
              <a:rPr lang="pt-BR" sz="2800" dirty="0" smtClean="0"/>
              <a:t>As </a:t>
            </a:r>
            <a:r>
              <a:rPr lang="pt-BR" sz="2800" dirty="0" smtClean="0">
                <a:solidFill>
                  <a:srgbClr val="0000FF"/>
                </a:solidFill>
              </a:rPr>
              <a:t>partes envolvidas cooperam entre si</a:t>
            </a:r>
            <a:r>
              <a:rPr lang="pt-BR" sz="2800" dirty="0" smtClean="0"/>
              <a:t>, na busca de um objetivo comum:  rapidez e eficiência nos processos e realizações dos negócios.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898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spc="-100" dirty="0">
                <a:solidFill>
                  <a:prstClr val="black"/>
                </a:solidFill>
                <a:latin typeface="Cambria"/>
              </a:rPr>
              <a:t>O Ambiente Cooperativo e a </a:t>
            </a:r>
            <a:r>
              <a:rPr lang="pt-BR" sz="2800" spc="-100" dirty="0" smtClean="0">
                <a:solidFill>
                  <a:prstClr val="black"/>
                </a:solidFill>
                <a:latin typeface="Cambria"/>
              </a:rPr>
              <a:t>Diversidade </a:t>
            </a:r>
            <a:r>
              <a:rPr lang="pt-BR" sz="2800" spc="-100" dirty="0">
                <a:solidFill>
                  <a:prstClr val="black"/>
                </a:solidFill>
                <a:latin typeface="Cambria"/>
              </a:rPr>
              <a:t>de Conexões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-228600">
              <a:buClr>
                <a:srgbClr val="A9A57C"/>
              </a:buClr>
            </a:pPr>
            <a:r>
              <a:rPr lang="pt-BR" sz="2800" dirty="0">
                <a:solidFill>
                  <a:srgbClr val="2F2B20"/>
                </a:solidFill>
              </a:rPr>
              <a:t>Uma </a:t>
            </a:r>
            <a:r>
              <a:rPr lang="pt-BR" sz="2800" dirty="0">
                <a:solidFill>
                  <a:srgbClr val="0000FF"/>
                </a:solidFill>
              </a:rPr>
              <a:t>filial</a:t>
            </a:r>
            <a:r>
              <a:rPr lang="pt-BR" sz="2800" dirty="0">
                <a:solidFill>
                  <a:srgbClr val="2F2B20"/>
                </a:solidFill>
              </a:rPr>
              <a:t> que tenha acesso a </a:t>
            </a:r>
            <a:r>
              <a:rPr lang="pt-BR" sz="2800" dirty="0">
                <a:solidFill>
                  <a:srgbClr val="0000FF"/>
                </a:solidFill>
              </a:rPr>
              <a:t>serviços como Intranet</a:t>
            </a:r>
            <a:r>
              <a:rPr lang="pt-BR" sz="2800" dirty="0">
                <a:solidFill>
                  <a:srgbClr val="2F2B20"/>
                </a:solidFill>
              </a:rPr>
              <a:t>, </a:t>
            </a:r>
            <a:r>
              <a:rPr lang="pt-BR" sz="2800" dirty="0">
                <a:solidFill>
                  <a:srgbClr val="0000FF"/>
                </a:solidFill>
              </a:rPr>
              <a:t>banco de dados financeiros</a:t>
            </a:r>
            <a:r>
              <a:rPr lang="pt-BR" sz="2800" dirty="0">
                <a:solidFill>
                  <a:srgbClr val="2F2B20"/>
                </a:solidFill>
              </a:rPr>
              <a:t>, </a:t>
            </a:r>
            <a:r>
              <a:rPr lang="pt-BR" sz="2800" dirty="0">
                <a:solidFill>
                  <a:srgbClr val="0000FF"/>
                </a:solidFill>
              </a:rPr>
              <a:t>sistema de logística </a:t>
            </a:r>
            <a:r>
              <a:rPr lang="pt-BR" sz="2800" dirty="0">
                <a:solidFill>
                  <a:srgbClr val="2F2B20"/>
                </a:solidFill>
              </a:rPr>
              <a:t>de peças e o </a:t>
            </a:r>
            <a:r>
              <a:rPr lang="pt-BR" sz="2800" dirty="0">
                <a:solidFill>
                  <a:srgbClr val="0000FF"/>
                </a:solidFill>
              </a:rPr>
              <a:t>serviço de </a:t>
            </a:r>
            <a:r>
              <a:rPr lang="pt-BR" sz="2800" dirty="0" err="1">
                <a:solidFill>
                  <a:srgbClr val="0000FF"/>
                </a:solidFill>
              </a:rPr>
              <a:t>emails</a:t>
            </a:r>
            <a:r>
              <a:rPr lang="pt-BR" sz="2800" dirty="0">
                <a:solidFill>
                  <a:srgbClr val="2F2B20"/>
                </a:solidFill>
              </a:rPr>
              <a:t>.</a:t>
            </a:r>
          </a:p>
          <a:p>
            <a:pPr lvl="0" indent="-228600">
              <a:buClr>
                <a:srgbClr val="A9A57C"/>
              </a:buClr>
            </a:pPr>
            <a:endParaRPr lang="pt-BR" sz="2800" dirty="0">
              <a:solidFill>
                <a:srgbClr val="2F2B20"/>
              </a:solidFill>
            </a:endParaRPr>
          </a:p>
          <a:p>
            <a:pPr lvl="0" indent="-228600">
              <a:buClr>
                <a:srgbClr val="A9A57C"/>
              </a:buClr>
            </a:pPr>
            <a:r>
              <a:rPr lang="pt-BR" sz="2800" dirty="0">
                <a:solidFill>
                  <a:srgbClr val="2F2B20"/>
                </a:solidFill>
              </a:rPr>
              <a:t>Um </a:t>
            </a:r>
            <a:r>
              <a:rPr lang="pt-BR" sz="2800" dirty="0">
                <a:solidFill>
                  <a:srgbClr val="0000FF"/>
                </a:solidFill>
              </a:rPr>
              <a:t>fornecedor A</a:t>
            </a:r>
            <a:r>
              <a:rPr lang="pt-BR" sz="2800" dirty="0">
                <a:solidFill>
                  <a:srgbClr val="2F2B20"/>
                </a:solidFill>
              </a:rPr>
              <a:t>, que tenha acesso ao </a:t>
            </a:r>
            <a:r>
              <a:rPr lang="pt-BR" sz="2800" dirty="0">
                <a:solidFill>
                  <a:srgbClr val="0000FF"/>
                </a:solidFill>
              </a:rPr>
              <a:t>sistema de logística</a:t>
            </a:r>
            <a:r>
              <a:rPr lang="pt-BR" sz="2800" dirty="0">
                <a:solidFill>
                  <a:srgbClr val="2F2B20"/>
                </a:solidFill>
              </a:rPr>
              <a:t> de peças e ao </a:t>
            </a:r>
            <a:r>
              <a:rPr lang="pt-BR" sz="2800" dirty="0">
                <a:solidFill>
                  <a:srgbClr val="0000FF"/>
                </a:solidFill>
              </a:rPr>
              <a:t>serviço de FTP</a:t>
            </a:r>
            <a:r>
              <a:rPr lang="pt-BR" sz="2800" dirty="0">
                <a:solidFill>
                  <a:srgbClr val="2F2B20"/>
                </a:solidFill>
              </a:rPr>
              <a:t>.</a:t>
            </a:r>
          </a:p>
          <a:p>
            <a:pPr lvl="0" indent="-228600">
              <a:buClr>
                <a:srgbClr val="A9A57C"/>
              </a:buClr>
            </a:pPr>
            <a:endParaRPr lang="pt-BR" sz="2800" dirty="0">
              <a:solidFill>
                <a:srgbClr val="2F2B20"/>
              </a:solidFill>
            </a:endParaRPr>
          </a:p>
          <a:p>
            <a:pPr lvl="0" indent="-228600">
              <a:buClr>
                <a:srgbClr val="A9A57C"/>
              </a:buClr>
            </a:pPr>
            <a:r>
              <a:rPr lang="pt-BR" sz="2800" dirty="0">
                <a:solidFill>
                  <a:srgbClr val="2F2B20"/>
                </a:solidFill>
              </a:rPr>
              <a:t>Um </a:t>
            </a:r>
            <a:r>
              <a:rPr lang="pt-BR" sz="2800" dirty="0">
                <a:solidFill>
                  <a:srgbClr val="0000FF"/>
                </a:solidFill>
              </a:rPr>
              <a:t>fornecedor B</a:t>
            </a:r>
            <a:r>
              <a:rPr lang="pt-BR" sz="2800" dirty="0">
                <a:solidFill>
                  <a:srgbClr val="2F2B20"/>
                </a:solidFill>
              </a:rPr>
              <a:t>, que tenha acesso somente ao </a:t>
            </a:r>
            <a:r>
              <a:rPr lang="pt-BR" sz="2800" dirty="0">
                <a:solidFill>
                  <a:srgbClr val="0000FF"/>
                </a:solidFill>
              </a:rPr>
              <a:t>sistema de controle de estoques</a:t>
            </a:r>
            <a:r>
              <a:rPr lang="pt-BR" sz="2800" dirty="0">
                <a:solidFill>
                  <a:srgbClr val="2F2B20"/>
                </a:solidFill>
              </a:rPr>
              <a:t>, para poder agilizar a reposição de peças.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75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100" spc="-100" dirty="0">
                <a:solidFill>
                  <a:prstClr val="black"/>
                </a:solidFill>
                <a:latin typeface="Cambria"/>
              </a:rPr>
              <a:t>O Ambiente Cooperativo e a </a:t>
            </a:r>
            <a:r>
              <a:rPr lang="pt-BR" sz="4100" spc="-100" dirty="0" smtClean="0">
                <a:solidFill>
                  <a:prstClr val="black"/>
                </a:solidFill>
                <a:latin typeface="Cambria"/>
              </a:rPr>
              <a:t/>
            </a:r>
            <a:br>
              <a:rPr lang="pt-BR" sz="4100" spc="-100" dirty="0" smtClean="0">
                <a:solidFill>
                  <a:prstClr val="black"/>
                </a:solidFill>
                <a:latin typeface="Cambria"/>
              </a:rPr>
            </a:br>
            <a:r>
              <a:rPr lang="pt-BR" sz="4100" spc="-100" dirty="0" smtClean="0">
                <a:solidFill>
                  <a:prstClr val="black"/>
                </a:solidFill>
                <a:latin typeface="Cambria"/>
              </a:rPr>
              <a:t>Diversidade </a:t>
            </a:r>
            <a:r>
              <a:rPr lang="pt-BR" sz="4100" spc="-100" dirty="0">
                <a:solidFill>
                  <a:prstClr val="black"/>
                </a:solidFill>
                <a:latin typeface="Cambria"/>
              </a:rPr>
              <a:t>de Conexões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28600">
              <a:buClr>
                <a:srgbClr val="A9A57C"/>
              </a:buClr>
            </a:pPr>
            <a:endParaRPr lang="pt-BR" sz="2800" dirty="0" smtClean="0">
              <a:solidFill>
                <a:srgbClr val="2F2B20"/>
              </a:solidFill>
            </a:endParaRPr>
          </a:p>
          <a:p>
            <a:pPr lvl="0" indent="-228600">
              <a:buClr>
                <a:srgbClr val="A9A57C"/>
              </a:buClr>
            </a:pPr>
            <a:r>
              <a:rPr lang="pt-BR" sz="2800" dirty="0" smtClean="0">
                <a:solidFill>
                  <a:srgbClr val="2F2B20"/>
                </a:solidFill>
              </a:rPr>
              <a:t>Um </a:t>
            </a:r>
            <a:r>
              <a:rPr lang="pt-BR" sz="2800" dirty="0">
                <a:solidFill>
                  <a:srgbClr val="0000FF"/>
                </a:solidFill>
              </a:rPr>
              <a:t>representante comercial</a:t>
            </a:r>
            <a:r>
              <a:rPr lang="pt-BR" sz="2800" dirty="0">
                <a:solidFill>
                  <a:srgbClr val="2F2B20"/>
                </a:solidFill>
              </a:rPr>
              <a:t> tem acesso ao </a:t>
            </a:r>
            <a:r>
              <a:rPr lang="pt-BR" sz="2800" dirty="0">
                <a:solidFill>
                  <a:srgbClr val="0000FF"/>
                </a:solidFill>
              </a:rPr>
              <a:t>sistema de estoques</a:t>
            </a:r>
            <a:r>
              <a:rPr lang="pt-BR" sz="2800" dirty="0">
                <a:solidFill>
                  <a:srgbClr val="2F2B20"/>
                </a:solidFill>
              </a:rPr>
              <a:t>, ao </a:t>
            </a:r>
            <a:r>
              <a:rPr lang="pt-BR" sz="2800" dirty="0">
                <a:solidFill>
                  <a:srgbClr val="0000FF"/>
                </a:solidFill>
              </a:rPr>
              <a:t>sistema de logística </a:t>
            </a:r>
            <a:r>
              <a:rPr lang="pt-BR" sz="2800" dirty="0">
                <a:solidFill>
                  <a:srgbClr val="2F2B20"/>
                </a:solidFill>
              </a:rPr>
              <a:t>e ao </a:t>
            </a:r>
            <a:r>
              <a:rPr lang="pt-BR" sz="2800" dirty="0">
                <a:solidFill>
                  <a:srgbClr val="0000FF"/>
                </a:solidFill>
              </a:rPr>
              <a:t>sistema de preços</a:t>
            </a:r>
            <a:r>
              <a:rPr lang="pt-BR" sz="2800" dirty="0">
                <a:solidFill>
                  <a:srgbClr val="2F2B20"/>
                </a:solidFill>
              </a:rPr>
              <a:t>.</a:t>
            </a:r>
          </a:p>
          <a:p>
            <a:pPr lvl="0" indent="-228600">
              <a:buClr>
                <a:srgbClr val="A9A57C"/>
              </a:buClr>
            </a:pPr>
            <a:endParaRPr lang="pt-BR" sz="2800" dirty="0">
              <a:solidFill>
                <a:srgbClr val="2F2B20"/>
              </a:solidFill>
            </a:endParaRPr>
          </a:p>
          <a:p>
            <a:pPr lvl="0" indent="-228600">
              <a:buClr>
                <a:srgbClr val="A9A57C"/>
              </a:buClr>
            </a:pPr>
            <a:r>
              <a:rPr lang="pt-BR" sz="2800" dirty="0">
                <a:solidFill>
                  <a:srgbClr val="2F2B20"/>
                </a:solidFill>
              </a:rPr>
              <a:t>O </a:t>
            </a:r>
            <a:r>
              <a:rPr lang="pt-BR" sz="2800" dirty="0">
                <a:solidFill>
                  <a:srgbClr val="0000FF"/>
                </a:solidFill>
              </a:rPr>
              <a:t>clientes</a:t>
            </a:r>
            <a:r>
              <a:rPr lang="pt-BR" sz="2800" dirty="0">
                <a:solidFill>
                  <a:srgbClr val="2F2B20"/>
                </a:solidFill>
              </a:rPr>
              <a:t> tem acesso ao </a:t>
            </a:r>
            <a:r>
              <a:rPr lang="pt-BR" sz="2800" dirty="0">
                <a:solidFill>
                  <a:srgbClr val="0000FF"/>
                </a:solidFill>
              </a:rPr>
              <a:t>sistema de estoques e de preços</a:t>
            </a:r>
            <a:r>
              <a:rPr lang="pt-BR" sz="2800" dirty="0">
                <a:solidFill>
                  <a:srgbClr val="2F2B20"/>
                </a:solidFill>
              </a:rPr>
              <a:t>, para poder verificar a disponibilidade e os preços dos produtos.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790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Problemas no Ambientes Cooperativos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Perigo das triangulações.</a:t>
            </a:r>
          </a:p>
          <a:p>
            <a:endParaRPr lang="pt-BR" sz="2400" dirty="0"/>
          </a:p>
          <a:p>
            <a:r>
              <a:rPr lang="pt-BR" sz="2400" dirty="0" smtClean="0"/>
              <a:t>Aumento da complexidade em controlar os acessos em diferentes níveis.</a:t>
            </a:r>
          </a:p>
          <a:p>
            <a:endParaRPr lang="pt-BR" sz="2400" dirty="0"/>
          </a:p>
          <a:p>
            <a:r>
              <a:rPr lang="pt-BR" sz="2400" dirty="0" smtClean="0"/>
              <a:t>Os diferentes níveis de acesso somados ao perigo das triangulações.</a:t>
            </a:r>
          </a:p>
          <a:p>
            <a:endParaRPr lang="pt-BR" sz="2400" dirty="0"/>
          </a:p>
          <a:p>
            <a:r>
              <a:rPr lang="pt-BR" sz="2400" dirty="0" smtClean="0"/>
              <a:t>Os usuários da Internet podem chegar a uma organização, caso outras organizações tenham acesso.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577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Triangulações</a:t>
            </a:r>
            <a:endParaRPr lang="pt-BR" dirty="0"/>
          </a:p>
        </p:txBody>
      </p:sp>
      <p:pic>
        <p:nvPicPr>
          <p:cNvPr id="3076" name="Picture 4" descr="C:\Users\bosco\Pictures\2012-03-16 triangulações\triangulações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1369"/>
            <a:ext cx="7620000" cy="4638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46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1362</Words>
  <Application>Microsoft Office PowerPoint</Application>
  <PresentationFormat>Apresentação na tela (4:3)</PresentationFormat>
  <Paragraphs>298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Adjacência</vt:lpstr>
      <vt:lpstr>1_Adjacência</vt:lpstr>
      <vt:lpstr>2_Adjacência</vt:lpstr>
      <vt:lpstr>3_Adjacência</vt:lpstr>
      <vt:lpstr>4_Adjacência</vt:lpstr>
      <vt:lpstr>5_Adjacência</vt:lpstr>
      <vt:lpstr>6_Adjacência</vt:lpstr>
      <vt:lpstr>INE5680 - Segurança de Redes</vt:lpstr>
      <vt:lpstr>Aula 1</vt:lpstr>
      <vt:lpstr>O Ambiente Cooperativo</vt:lpstr>
      <vt:lpstr>Slide 4</vt:lpstr>
      <vt:lpstr>O Ambiente Cooperativo</vt:lpstr>
      <vt:lpstr>O Ambiente Cooperativo e a Diversidade de Conexões</vt:lpstr>
      <vt:lpstr>O Ambiente Cooperativo e a  Diversidade de Conexões</vt:lpstr>
      <vt:lpstr>Problemas no Ambientes Cooperativos</vt:lpstr>
      <vt:lpstr>Triangulações</vt:lpstr>
      <vt:lpstr>Diversidade de Níveis de Acessos</vt:lpstr>
      <vt:lpstr>Um Modelo de Segurança</vt:lpstr>
      <vt:lpstr>Um Modelo de Segurança</vt:lpstr>
      <vt:lpstr>Fatores que justificam a segurança</vt:lpstr>
      <vt:lpstr>Fatores que justificam a segurança</vt:lpstr>
      <vt:lpstr>Fatores que justificam a segurança</vt:lpstr>
      <vt:lpstr>Fatores que justificam a segurança</vt:lpstr>
      <vt:lpstr>A abrangência da Segurança</vt:lpstr>
      <vt:lpstr>Segurança x Funcionalidades</vt:lpstr>
      <vt:lpstr>Segurança x Produtividade</vt:lpstr>
      <vt:lpstr>Aspectos da Segurança da Informação</vt:lpstr>
      <vt:lpstr>Objetivo Final</vt:lpstr>
      <vt:lpstr>Requisitos de Segurança</vt:lpstr>
      <vt:lpstr>Gestão da Segurança da Informação</vt:lpstr>
      <vt:lpstr>Gestão da Segurança da Informação</vt:lpstr>
      <vt:lpstr>Gestão da Segurança da Informação</vt:lpstr>
      <vt:lpstr>Gestão da Segurança da Informação</vt:lpstr>
      <vt:lpstr>Gestão da Segurança da Informação</vt:lpstr>
      <vt:lpstr>Gestão da Segurança da Informação</vt:lpstr>
      <vt:lpstr>Gestão da Segurança da Informação</vt:lpstr>
      <vt:lpstr>Tipos de Ataques</vt:lpstr>
      <vt:lpstr>Vulnerabilidade</vt:lpstr>
      <vt:lpstr>Ameaça</vt:lpstr>
      <vt:lpstr>Ataque </vt:lpstr>
      <vt:lpstr>Ataques</vt:lpstr>
      <vt:lpstr>Intrusão</vt:lpstr>
      <vt:lpstr>Intrusão, Invasão, Penetração</vt:lpstr>
      <vt:lpstr>O conceito de intrusão</vt:lpstr>
      <vt:lpstr>Contramedidas</vt:lpstr>
      <vt:lpstr>Impacto</vt:lpstr>
      <vt:lpstr>Análise de Risco</vt:lpstr>
      <vt:lpstr>Gerenciamento de Risco </vt:lpstr>
      <vt:lpstr>Risco Residual</vt:lpstr>
      <vt:lpstr>Requisitos de Segurança</vt:lpstr>
      <vt:lpstr>Política de Segurança</vt:lpstr>
      <vt:lpstr>Ferramentas de Segurança</vt:lpstr>
      <vt:lpstr>O ambiente de rede virtual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INE5680 - Segurança de Redes</dc:title>
  <dc:creator>Joao Bosco M. Sobral</dc:creator>
  <cp:lastModifiedBy>bosco</cp:lastModifiedBy>
  <cp:revision>14</cp:revision>
  <dcterms:created xsi:type="dcterms:W3CDTF">2013-04-05T12:38:46Z</dcterms:created>
  <dcterms:modified xsi:type="dcterms:W3CDTF">2013-04-05T19:04:09Z</dcterms:modified>
</cp:coreProperties>
</file>