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9" r:id="rId3"/>
    <p:sldId id="270" r:id="rId4"/>
    <p:sldId id="271" r:id="rId5"/>
    <p:sldId id="272" r:id="rId6"/>
    <p:sldId id="273" r:id="rId7"/>
    <p:sldId id="274" r:id="rId8"/>
    <p:sldId id="259" r:id="rId9"/>
    <p:sldId id="275" r:id="rId10"/>
    <p:sldId id="258" r:id="rId11"/>
    <p:sldId id="262" r:id="rId12"/>
    <p:sldId id="261" r:id="rId13"/>
    <p:sldId id="263" r:id="rId14"/>
    <p:sldId id="264" r:id="rId15"/>
    <p:sldId id="265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87A0-77B6-4E9E-AECB-CAD37FD94834}" type="datetimeFigureOut">
              <a:rPr lang="pt-BR" smtClean="0"/>
              <a:pPr/>
              <a:t>07/12/2012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EEC4-9167-4AD9-88CD-867561519C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776013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87A0-77B6-4E9E-AECB-CAD37FD94834}" type="datetimeFigureOut">
              <a:rPr lang="pt-BR" smtClean="0"/>
              <a:pPr/>
              <a:t>07/12/2012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EEC4-9167-4AD9-88CD-867561519C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31072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87A0-77B6-4E9E-AECB-CAD37FD94834}" type="datetimeFigureOut">
              <a:rPr lang="pt-BR" smtClean="0"/>
              <a:pPr/>
              <a:t>07/12/2012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EEC4-9167-4AD9-88CD-867561519C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408604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87A0-77B6-4E9E-AECB-CAD37FD94834}" type="datetimeFigureOut">
              <a:rPr lang="pt-BR" smtClean="0"/>
              <a:pPr/>
              <a:t>07/12/2012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EEC4-9167-4AD9-88CD-867561519C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27323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87A0-77B6-4E9E-AECB-CAD37FD94834}" type="datetimeFigureOut">
              <a:rPr lang="pt-BR" smtClean="0"/>
              <a:pPr/>
              <a:t>07/12/2012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EEC4-9167-4AD9-88CD-867561519C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38050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87A0-77B6-4E9E-AECB-CAD37FD94834}" type="datetimeFigureOut">
              <a:rPr lang="pt-BR" smtClean="0"/>
              <a:pPr/>
              <a:t>07/12/2012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EEC4-9167-4AD9-88CD-867561519C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934587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87A0-77B6-4E9E-AECB-CAD37FD94834}" type="datetimeFigureOut">
              <a:rPr lang="pt-BR" smtClean="0"/>
              <a:pPr/>
              <a:t>07/12/2012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EEC4-9167-4AD9-88CD-867561519C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187576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87A0-77B6-4E9E-AECB-CAD37FD94834}" type="datetimeFigureOut">
              <a:rPr lang="pt-BR" smtClean="0"/>
              <a:pPr/>
              <a:t>07/12/2012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EEC4-9167-4AD9-88CD-867561519C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843761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87A0-77B6-4E9E-AECB-CAD37FD94834}" type="datetimeFigureOut">
              <a:rPr lang="pt-BR" smtClean="0"/>
              <a:pPr/>
              <a:t>07/12/2012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EEC4-9167-4AD9-88CD-867561519C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30413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87A0-77B6-4E9E-AECB-CAD37FD94834}" type="datetimeFigureOut">
              <a:rPr lang="pt-BR" smtClean="0"/>
              <a:pPr/>
              <a:t>07/12/2012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EEC4-9167-4AD9-88CD-867561519C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575686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87A0-77B6-4E9E-AECB-CAD37FD94834}" type="datetimeFigureOut">
              <a:rPr lang="pt-BR" smtClean="0"/>
              <a:pPr/>
              <a:t>07/12/2012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EEC4-9167-4AD9-88CD-867561519C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939092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87A0-77B6-4E9E-AECB-CAD37FD94834}" type="datetimeFigureOut">
              <a:rPr lang="pt-BR" smtClean="0"/>
              <a:pPr/>
              <a:t>07/12/2012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DEEC4-9167-4AD9-88CD-867561519CB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343195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registro.br/" TargetMode="External"/><Relationship Id="rId2" Type="http://schemas.openxmlformats.org/officeDocument/2006/relationships/hyperlink" Target="http://www.inf.ufsc.br/~bosco/ensino/ine5680/material-seg-redes/tutorial-dnssec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Ataque ao DNS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861048"/>
            <a:ext cx="6408712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06853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b="1" dirty="0" smtClean="0"/>
              <a:t>Cuidado com o envenenamento de DNS</a:t>
            </a:r>
            <a:br>
              <a:rPr lang="pt-BR" sz="3600" b="1" dirty="0" smtClean="0"/>
            </a:b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Existem </a:t>
            </a:r>
            <a:r>
              <a:rPr lang="pt-BR" dirty="0" smtClean="0">
                <a:solidFill>
                  <a:srgbClr val="C00000"/>
                </a:solidFill>
              </a:rPr>
              <a:t>alguns tipos </a:t>
            </a:r>
            <a:r>
              <a:rPr lang="pt-BR" dirty="0" smtClean="0">
                <a:solidFill>
                  <a:srgbClr val="C00000"/>
                </a:solidFill>
              </a:rPr>
              <a:t>de ataques de </a:t>
            </a:r>
            <a:r>
              <a:rPr lang="pt-BR" dirty="0" smtClean="0">
                <a:solidFill>
                  <a:srgbClr val="C00000"/>
                </a:solidFill>
              </a:rPr>
              <a:t>DNS:</a:t>
            </a:r>
            <a:br>
              <a:rPr lang="pt-BR" dirty="0" smtClean="0">
                <a:solidFill>
                  <a:srgbClr val="C00000"/>
                </a:solidFill>
              </a:rPr>
            </a:br>
            <a:r>
              <a:rPr lang="pt-BR" dirty="0" smtClean="0">
                <a:solidFill>
                  <a:srgbClr val="C00000"/>
                </a:solidFill>
              </a:rPr>
              <a:t/>
            </a:r>
            <a:br>
              <a:rPr lang="pt-BR" dirty="0" smtClean="0">
                <a:solidFill>
                  <a:srgbClr val="C00000"/>
                </a:solidFill>
              </a:rPr>
            </a:br>
            <a:r>
              <a:rPr lang="pt-BR" dirty="0" smtClean="0">
                <a:solidFill>
                  <a:srgbClr val="C00000"/>
                </a:solidFill>
              </a:rPr>
              <a:t>- </a:t>
            </a:r>
            <a:r>
              <a:rPr lang="pt-BR" dirty="0" err="1" smtClean="0">
                <a:solidFill>
                  <a:srgbClr val="C00000"/>
                </a:solidFill>
              </a:rPr>
              <a:t>Spoofing</a:t>
            </a:r>
            <a:r>
              <a:rPr lang="pt-BR" dirty="0" smtClean="0">
                <a:solidFill>
                  <a:srgbClr val="C00000"/>
                </a:solidFill>
              </a:rPr>
              <a:t> IP no servidor Recursivo (</a:t>
            </a:r>
            <a:r>
              <a:rPr lang="pt-BR" dirty="0" err="1" smtClean="0">
                <a:solidFill>
                  <a:srgbClr val="C00000"/>
                </a:solidFill>
              </a:rPr>
              <a:t>Cache</a:t>
            </a:r>
            <a:r>
              <a:rPr lang="pt-BR" dirty="0" smtClean="0">
                <a:solidFill>
                  <a:srgbClr val="C00000"/>
                </a:solidFill>
              </a:rPr>
              <a:t>) </a:t>
            </a:r>
            <a:br>
              <a:rPr lang="pt-BR" dirty="0" smtClean="0">
                <a:solidFill>
                  <a:srgbClr val="C00000"/>
                </a:solidFill>
              </a:rPr>
            </a:br>
            <a:r>
              <a:rPr lang="pt-BR" dirty="0" smtClean="0">
                <a:solidFill>
                  <a:srgbClr val="C00000"/>
                </a:solidFill>
              </a:rPr>
              <a:t/>
            </a:r>
            <a:br>
              <a:rPr lang="pt-BR" dirty="0" smtClean="0">
                <a:solidFill>
                  <a:srgbClr val="C00000"/>
                </a:solidFill>
              </a:rPr>
            </a:br>
            <a:r>
              <a:rPr lang="pt-BR" dirty="0" smtClean="0">
                <a:solidFill>
                  <a:srgbClr val="C00000"/>
                </a:solidFill>
              </a:rPr>
              <a:t>- </a:t>
            </a:r>
            <a:r>
              <a:rPr lang="pt-BR" dirty="0" smtClean="0"/>
              <a:t>N</a:t>
            </a:r>
            <a:r>
              <a:rPr lang="pt-BR" dirty="0" smtClean="0"/>
              <a:t>egação </a:t>
            </a:r>
            <a:r>
              <a:rPr lang="pt-BR" dirty="0" smtClean="0"/>
              <a:t>de serviço (</a:t>
            </a:r>
            <a:r>
              <a:rPr lang="pt-BR" dirty="0" err="1" smtClean="0">
                <a:solidFill>
                  <a:srgbClr val="C00000"/>
                </a:solidFill>
              </a:rPr>
              <a:t>DoS</a:t>
            </a:r>
            <a:r>
              <a:rPr lang="pt-BR" dirty="0" smtClean="0"/>
              <a:t>).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- Ataques com softwares especializados. </a:t>
            </a: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78112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Brecha no domínio permite ataque</a:t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O servidor do criminoso injeta um endereço falso dentro do servidor de DNS.</a:t>
            </a:r>
          </a:p>
          <a:p>
            <a:pPr marL="400050" lvl="1" indent="0"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1. O criminoso intervém entre </a:t>
            </a:r>
            <a:r>
              <a:rPr lang="pt-BR" dirty="0" smtClean="0">
                <a:solidFill>
                  <a:srgbClr val="C00000"/>
                </a:solidFill>
              </a:rPr>
              <a:t>o servidor de </a:t>
            </a:r>
            <a:r>
              <a:rPr lang="pt-BR" dirty="0" err="1" smtClean="0">
                <a:solidFill>
                  <a:srgbClr val="C00000"/>
                </a:solidFill>
              </a:rPr>
              <a:t>cache</a:t>
            </a:r>
            <a:r>
              <a:rPr lang="pt-BR" dirty="0" smtClean="0">
                <a:solidFill>
                  <a:srgbClr val="C00000"/>
                </a:solidFill>
              </a:rPr>
              <a:t> e ao usuário</a:t>
            </a:r>
            <a:r>
              <a:rPr lang="pt-BR" dirty="0" smtClean="0"/>
              <a:t>.</a:t>
            </a:r>
          </a:p>
          <a:p>
            <a:pPr marL="400050" lvl="1" indent="0">
              <a:buNone/>
            </a:pPr>
            <a:endParaRPr lang="pt-BR" dirty="0" smtClean="0"/>
          </a:p>
          <a:p>
            <a:pPr marL="400050" lvl="1" indent="0">
              <a:buNone/>
            </a:pPr>
            <a:r>
              <a:rPr lang="pt-BR" dirty="0" smtClean="0"/>
              <a:t>2. O criminoso intervém entre </a:t>
            </a:r>
            <a:r>
              <a:rPr lang="pt-BR" dirty="0" smtClean="0">
                <a:solidFill>
                  <a:srgbClr val="C00000"/>
                </a:solidFill>
              </a:rPr>
              <a:t>o servidor de </a:t>
            </a:r>
            <a:r>
              <a:rPr lang="pt-BR" dirty="0" err="1" smtClean="0">
                <a:solidFill>
                  <a:srgbClr val="C00000"/>
                </a:solidFill>
              </a:rPr>
              <a:t>cache</a:t>
            </a:r>
            <a:r>
              <a:rPr lang="pt-BR" dirty="0" smtClean="0">
                <a:solidFill>
                  <a:srgbClr val="C00000"/>
                </a:solidFill>
              </a:rPr>
              <a:t> e o servidor de </a:t>
            </a:r>
            <a:r>
              <a:rPr lang="pt-BR" dirty="0" smtClean="0">
                <a:solidFill>
                  <a:srgbClr val="C00000"/>
                </a:solidFill>
              </a:rPr>
              <a:t>autorização</a:t>
            </a:r>
            <a:r>
              <a:rPr lang="pt-BR" dirty="0" smtClean="0"/>
              <a:t>.</a:t>
            </a:r>
            <a:endParaRPr lang="pt-BR" dirty="0" smtClean="0"/>
          </a:p>
          <a:p>
            <a:pPr marL="400050" lvl="1" indent="0"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2. O criminoso é mais rápido do que o servidor de DNS de autorização, tentando dar ao </a:t>
            </a:r>
            <a:r>
              <a:rPr lang="pt-BR" dirty="0" smtClean="0">
                <a:solidFill>
                  <a:srgbClr val="0000CC"/>
                </a:solidFill>
              </a:rPr>
              <a:t>servidor de cache </a:t>
            </a:r>
            <a:r>
              <a:rPr lang="pt-BR" dirty="0" smtClean="0"/>
              <a:t>uma resposta falsa.</a:t>
            </a:r>
          </a:p>
          <a:p>
            <a:pPr marL="400050" lvl="1" indent="0"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3. Para que o servidor </a:t>
            </a:r>
            <a:r>
              <a:rPr lang="pt-BR" dirty="0" smtClean="0"/>
              <a:t>de </a:t>
            </a:r>
            <a:r>
              <a:rPr lang="pt-BR" dirty="0" err="1" smtClean="0"/>
              <a:t>cache</a:t>
            </a:r>
            <a:r>
              <a:rPr lang="pt-BR" dirty="0" smtClean="0"/>
              <a:t> DNS </a:t>
            </a:r>
            <a:r>
              <a:rPr lang="pt-BR" dirty="0" smtClean="0"/>
              <a:t>aceite a resposta falsa, ela precisa ter os mesmos parâmetros </a:t>
            </a:r>
            <a:r>
              <a:rPr lang="pt-BR" dirty="0" smtClean="0"/>
              <a:t>da </a:t>
            </a:r>
            <a:r>
              <a:rPr lang="pt-BR" i="1" dirty="0" smtClean="0"/>
              <a:t>query </a:t>
            </a:r>
            <a:r>
              <a:rPr lang="pt-BR" dirty="0" smtClean="0"/>
              <a:t>da resposta.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7748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>
                <a:solidFill>
                  <a:prstClr val="black"/>
                </a:solidFill>
              </a:rPr>
              <a:t>Brecha no domínio permite ataque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208912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2347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200" b="1" dirty="0" smtClean="0">
                <a:solidFill>
                  <a:prstClr val="black"/>
                </a:solidFill>
              </a:rPr>
              <a:t/>
            </a:r>
            <a:br>
              <a:rPr lang="pt-BR" sz="3200" b="1" dirty="0" smtClean="0">
                <a:solidFill>
                  <a:prstClr val="black"/>
                </a:solidFill>
              </a:rPr>
            </a:br>
            <a:r>
              <a:rPr lang="pt-BR" sz="3200" b="1" dirty="0" smtClean="0">
                <a:solidFill>
                  <a:prstClr val="black"/>
                </a:solidFill>
              </a:rPr>
              <a:t>Criminoso </a:t>
            </a:r>
            <a:r>
              <a:rPr lang="pt-BR" sz="3200" b="1" dirty="0">
                <a:solidFill>
                  <a:prstClr val="black"/>
                </a:solidFill>
              </a:rPr>
              <a:t>vence o DNS de autorização</a:t>
            </a:r>
            <a:br>
              <a:rPr lang="pt-BR" sz="3200" b="1" dirty="0">
                <a:solidFill>
                  <a:prstClr val="black"/>
                </a:solidFill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208912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10764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b="1" dirty="0" smtClean="0"/>
              <a:t/>
            </a:r>
            <a:br>
              <a:rPr lang="pt-BR" sz="3600" b="1" dirty="0" smtClean="0"/>
            </a:br>
            <a:r>
              <a:rPr lang="pt-BR" sz="3600" b="1" dirty="0" smtClean="0"/>
              <a:t>Criminoso vence o DNS de autorização</a:t>
            </a:r>
            <a:br>
              <a:rPr lang="pt-BR" sz="3600" b="1" dirty="0" smtClean="0"/>
            </a:b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Se </a:t>
            </a:r>
            <a:r>
              <a:rPr lang="pt-BR" dirty="0" smtClean="0">
                <a:solidFill>
                  <a:srgbClr val="0000CC"/>
                </a:solidFill>
              </a:rPr>
              <a:t>a resposta do criminoso chega antes do que a resposta real do servidor de autorização</a:t>
            </a:r>
            <a:r>
              <a:rPr lang="pt-BR" dirty="0" smtClean="0"/>
              <a:t>, a maioria dos </a:t>
            </a:r>
            <a:r>
              <a:rPr lang="pt-BR" dirty="0" smtClean="0">
                <a:solidFill>
                  <a:srgbClr val="C00000"/>
                </a:solidFill>
              </a:rPr>
              <a:t>servidores de cache </a:t>
            </a:r>
            <a:r>
              <a:rPr lang="pt-BR" dirty="0" smtClean="0"/>
              <a:t>vai aceitar a resposta. </a:t>
            </a:r>
          </a:p>
          <a:p>
            <a:endParaRPr lang="pt-BR" dirty="0"/>
          </a:p>
          <a:p>
            <a:r>
              <a:rPr lang="pt-BR" dirty="0" smtClean="0"/>
              <a:t>Neste momento, este servidor vai passar as informações para o usuário. </a:t>
            </a:r>
          </a:p>
          <a:p>
            <a:endParaRPr lang="pt-BR" dirty="0"/>
          </a:p>
          <a:p>
            <a:r>
              <a:rPr lang="pt-BR" dirty="0" smtClean="0"/>
              <a:t>O Criminoso define que o site do banco está no 6.7.8.9 (um endereço malicioso).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9778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b="1" dirty="0" smtClean="0">
                <a:solidFill>
                  <a:prstClr val="black"/>
                </a:solidFill>
              </a:rPr>
              <a:t/>
            </a:r>
            <a:br>
              <a:rPr lang="pt-BR" sz="4000" b="1" dirty="0" smtClean="0">
                <a:solidFill>
                  <a:prstClr val="black"/>
                </a:solidFill>
              </a:rPr>
            </a:br>
            <a:r>
              <a:rPr lang="pt-BR" sz="4000" b="1" dirty="0" smtClean="0">
                <a:solidFill>
                  <a:prstClr val="black"/>
                </a:solidFill>
              </a:rPr>
              <a:t>Usuários </a:t>
            </a:r>
            <a:r>
              <a:rPr lang="pt-BR" sz="4000" b="1" dirty="0">
                <a:solidFill>
                  <a:prstClr val="black"/>
                </a:solidFill>
              </a:rPr>
              <a:t>nunca notam o golpe</a:t>
            </a:r>
            <a:br>
              <a:rPr lang="pt-BR" sz="4000" b="1" dirty="0">
                <a:solidFill>
                  <a:prstClr val="black"/>
                </a:solidFill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208912" cy="4492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1530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Usuários nunca notam o golpe</a:t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  <a:p>
            <a:r>
              <a:rPr lang="pt-BR" dirty="0" smtClean="0"/>
              <a:t>O tráfego que iria para um domínio legítimo passa a ser redirecionado para um servidor controlado pelo criminoso. </a:t>
            </a:r>
          </a:p>
          <a:p>
            <a:endParaRPr lang="pt-BR" dirty="0"/>
          </a:p>
          <a:p>
            <a:r>
              <a:rPr lang="pt-BR" dirty="0" smtClean="0"/>
              <a:t>Tudo isso acontecendo sem o conhecimento do usuário.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75375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200" b="1" dirty="0" smtClean="0">
                <a:solidFill>
                  <a:prstClr val="black"/>
                </a:solidFill>
              </a:rPr>
              <a:t/>
            </a:r>
            <a:br>
              <a:rPr lang="pt-BR" sz="3200" b="1" dirty="0" smtClean="0">
                <a:solidFill>
                  <a:prstClr val="black"/>
                </a:solidFill>
              </a:rPr>
            </a:br>
            <a:r>
              <a:rPr lang="pt-BR" sz="3200" b="1" dirty="0" smtClean="0">
                <a:solidFill>
                  <a:prstClr val="black"/>
                </a:solidFill>
              </a:rPr>
              <a:t>Inundar </a:t>
            </a:r>
            <a:r>
              <a:rPr lang="pt-BR" sz="3200" b="1" dirty="0">
                <a:solidFill>
                  <a:prstClr val="black"/>
                </a:solidFill>
              </a:rPr>
              <a:t>o servidor de cache o faz vulnerável</a:t>
            </a:r>
            <a:br>
              <a:rPr lang="pt-BR" sz="3200" b="1" dirty="0">
                <a:solidFill>
                  <a:prstClr val="black"/>
                </a:solidFill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208912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64057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b="1" dirty="0" smtClean="0"/>
              <a:t/>
            </a:r>
            <a:br>
              <a:rPr lang="pt-BR" sz="3600" b="1" dirty="0" smtClean="0"/>
            </a:br>
            <a:r>
              <a:rPr lang="pt-BR" sz="3600" b="1" dirty="0" smtClean="0"/>
              <a:t>Inundar o servidor de cache o faz vulnerável</a:t>
            </a:r>
            <a:br>
              <a:rPr lang="pt-BR" sz="3600" b="1" dirty="0" smtClean="0"/>
            </a:b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Antes, o criminoso podia envenenar o servidor de cache no tempo restrito de pedida do usuário (TTL, em inglês). </a:t>
            </a:r>
          </a:p>
          <a:p>
            <a:endParaRPr lang="pt-BR" dirty="0"/>
          </a:p>
          <a:p>
            <a:r>
              <a:rPr lang="pt-BR" dirty="0" smtClean="0"/>
              <a:t>Mas, agora, mudou.</a:t>
            </a:r>
            <a:br>
              <a:rPr lang="pt-BR" dirty="0" smtClean="0"/>
            </a:br>
            <a:endParaRPr lang="pt-BR" dirty="0" smtClean="0"/>
          </a:p>
          <a:p>
            <a:pPr marL="400050" lvl="1" indent="0">
              <a:buNone/>
            </a:pPr>
            <a:r>
              <a:rPr lang="pt-BR" dirty="0" smtClean="0"/>
              <a:t>1. O criminoso envia várias questões falsas ao servidor de cache. Com isso, este servidor manda perguntas para o servidor de autorização, aumentando a chance de erros. </a:t>
            </a:r>
          </a:p>
          <a:p>
            <a:pPr marL="400050" lvl="1" indent="0"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2. As falsas respostas que o criminoso envia para o servidor de cache DNS são repassadas para o usuário.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79683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Eatrutura</a:t>
            </a:r>
            <a:r>
              <a:rPr lang="pt-BR" dirty="0" smtClean="0"/>
              <a:t> Hierárquica DNS</a:t>
            </a:r>
            <a:endParaRPr lang="pt-B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132856"/>
            <a:ext cx="8136903" cy="3744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Por </a:t>
            </a:r>
            <a:r>
              <a:rPr lang="pt-BR" dirty="0" smtClean="0"/>
              <a:t>segurança, o </a:t>
            </a:r>
            <a:r>
              <a:rPr lang="pt-BR" dirty="0" smtClean="0">
                <a:solidFill>
                  <a:srgbClr val="0000CC"/>
                </a:solidFill>
              </a:rPr>
              <a:t>servidor raiz </a:t>
            </a:r>
            <a:r>
              <a:rPr lang="pt-BR" dirty="0" smtClean="0"/>
              <a:t>foi replicado em </a:t>
            </a:r>
            <a:r>
              <a:rPr lang="pt-BR" dirty="0" smtClean="0">
                <a:solidFill>
                  <a:srgbClr val="0000CC"/>
                </a:solidFill>
              </a:rPr>
              <a:t>13 servidores raízes diferentes espalhados pelo mundo</a:t>
            </a:r>
            <a:r>
              <a:rPr lang="pt-BR" dirty="0" smtClean="0"/>
              <a:t> e duas vezes ao dia seu conteúdo é </a:t>
            </a:r>
            <a:r>
              <a:rPr lang="pt-BR" dirty="0" smtClean="0"/>
              <a:t>automaticamente </a:t>
            </a:r>
            <a:r>
              <a:rPr lang="pt-BR" dirty="0" smtClean="0"/>
              <a:t>replicado.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>
                <a:solidFill>
                  <a:srgbClr val="0000CC"/>
                </a:solidFill>
              </a:rPr>
              <a:t>Existem </a:t>
            </a:r>
            <a:r>
              <a:rPr lang="pt-BR" dirty="0" smtClean="0">
                <a:solidFill>
                  <a:srgbClr val="0000CC"/>
                </a:solidFill>
              </a:rPr>
              <a:t>treze servidores raiz principais e dezenas de cópias</a:t>
            </a:r>
            <a:r>
              <a:rPr lang="pt-BR" dirty="0" smtClean="0"/>
              <a:t> espalhadas pelo mundo.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DNS</a:t>
            </a:r>
            <a:endParaRPr lang="pt-B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8496944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Os </a:t>
            </a:r>
            <a:r>
              <a:rPr lang="pt-BR" dirty="0" smtClean="0"/>
              <a:t>grandes provedores de acesso e empresas de telecomunicações arquivam em seus </a:t>
            </a:r>
            <a:r>
              <a:rPr lang="pt-BR" dirty="0" err="1" smtClean="0">
                <a:solidFill>
                  <a:srgbClr val="0000CC"/>
                </a:solidFill>
              </a:rPr>
              <a:t>servidores-caches</a:t>
            </a:r>
            <a:r>
              <a:rPr lang="pt-BR" dirty="0" smtClean="0"/>
              <a:t> </a:t>
            </a:r>
            <a:r>
              <a:rPr lang="pt-BR" dirty="0" smtClean="0"/>
              <a:t>(memória temporária) a </a:t>
            </a:r>
            <a:r>
              <a:rPr lang="pt-BR" dirty="0" smtClean="0">
                <a:solidFill>
                  <a:srgbClr val="0000CC"/>
                </a:solidFill>
              </a:rPr>
              <a:t>tabela dos servidores raiz</a:t>
            </a:r>
            <a:r>
              <a:rPr lang="pt-BR" dirty="0" smtClean="0"/>
              <a:t>. 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Na </a:t>
            </a:r>
            <a:r>
              <a:rPr lang="pt-BR" dirty="0" smtClean="0"/>
              <a:t>verdade, </a:t>
            </a:r>
            <a:r>
              <a:rPr lang="pt-BR" dirty="0" smtClean="0">
                <a:solidFill>
                  <a:srgbClr val="0000CC"/>
                </a:solidFill>
              </a:rPr>
              <a:t>o volume de consultas a estes servidores é muito pequeno</a:t>
            </a:r>
            <a:r>
              <a:rPr lang="pt-BR" dirty="0" smtClean="0"/>
              <a:t>, já que sua tabela é alterada apenas </a:t>
            </a:r>
            <a:r>
              <a:rPr lang="pt-BR" dirty="0" smtClean="0">
                <a:solidFill>
                  <a:srgbClr val="0000CC"/>
                </a:solidFill>
              </a:rPr>
              <a:t>quando um novo top </a:t>
            </a:r>
            <a:r>
              <a:rPr lang="pt-BR" dirty="0" err="1" smtClean="0">
                <a:solidFill>
                  <a:srgbClr val="0000CC"/>
                </a:solidFill>
              </a:rPr>
              <a:t>level</a:t>
            </a:r>
            <a:r>
              <a:rPr lang="pt-BR" dirty="0" smtClean="0">
                <a:solidFill>
                  <a:srgbClr val="0000CC"/>
                </a:solidFill>
              </a:rPr>
              <a:t> </a:t>
            </a:r>
            <a:r>
              <a:rPr lang="pt-BR" dirty="0" err="1" smtClean="0">
                <a:solidFill>
                  <a:srgbClr val="0000CC"/>
                </a:solidFill>
              </a:rPr>
              <a:t>domain</a:t>
            </a:r>
            <a:r>
              <a:rPr lang="pt-BR" dirty="0" smtClean="0">
                <a:solidFill>
                  <a:srgbClr val="0000CC"/>
                </a:solidFill>
              </a:rPr>
              <a:t> </a:t>
            </a:r>
            <a:r>
              <a:rPr lang="pt-BR" dirty="0" smtClean="0">
                <a:solidFill>
                  <a:srgbClr val="0000CC"/>
                </a:solidFill>
              </a:rPr>
              <a:t>(servidor TLD) é </a:t>
            </a:r>
            <a:r>
              <a:rPr lang="pt-BR" dirty="0" smtClean="0">
                <a:solidFill>
                  <a:srgbClr val="0000CC"/>
                </a:solidFill>
              </a:rPr>
              <a:t>criado</a:t>
            </a:r>
            <a:r>
              <a:rPr lang="pt-BR" dirty="0" smtClean="0"/>
              <a:t>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>
                <a:solidFill>
                  <a:srgbClr val="0000CC"/>
                </a:solidFill>
              </a:rPr>
              <a:t>Quem </a:t>
            </a:r>
            <a:r>
              <a:rPr lang="pt-BR" dirty="0" smtClean="0">
                <a:solidFill>
                  <a:srgbClr val="0000CC"/>
                </a:solidFill>
              </a:rPr>
              <a:t>realmente processa o </a:t>
            </a:r>
            <a:r>
              <a:rPr lang="pt-BR" dirty="0" smtClean="0">
                <a:solidFill>
                  <a:srgbClr val="0000CC"/>
                </a:solidFill>
              </a:rPr>
              <a:t>maior </a:t>
            </a:r>
            <a:r>
              <a:rPr lang="pt-BR" dirty="0" smtClean="0">
                <a:solidFill>
                  <a:srgbClr val="0000CC"/>
                </a:solidFill>
              </a:rPr>
              <a:t>volume</a:t>
            </a:r>
            <a:r>
              <a:rPr lang="pt-BR" dirty="0" smtClean="0"/>
              <a:t> de </a:t>
            </a:r>
            <a:r>
              <a:rPr lang="pt-BR" i="1" dirty="0" err="1" smtClean="0"/>
              <a:t>queries</a:t>
            </a:r>
            <a:r>
              <a:rPr lang="pt-BR" i="1" dirty="0" smtClean="0"/>
              <a:t> </a:t>
            </a:r>
            <a:r>
              <a:rPr lang="pt-BR" dirty="0" smtClean="0"/>
              <a:t>para resolução de nomes são os </a:t>
            </a:r>
            <a:r>
              <a:rPr lang="pt-BR" dirty="0" smtClean="0">
                <a:solidFill>
                  <a:srgbClr val="0000CC"/>
                </a:solidFill>
              </a:rPr>
              <a:t>servidores dos </a:t>
            </a:r>
            <a:r>
              <a:rPr lang="pt-BR" dirty="0" err="1" smtClean="0">
                <a:solidFill>
                  <a:srgbClr val="0000CC"/>
                </a:solidFill>
              </a:rPr>
              <a:t>TLDs</a:t>
            </a:r>
            <a:r>
              <a:rPr lang="pt-BR" dirty="0" smtClean="0">
                <a:solidFill>
                  <a:srgbClr val="0000CC"/>
                </a:solidFill>
              </a:rPr>
              <a:t> </a:t>
            </a:r>
            <a:r>
              <a:rPr lang="pt-BR" dirty="0" smtClean="0"/>
              <a:t>(Top </a:t>
            </a:r>
            <a:r>
              <a:rPr lang="pt-BR" dirty="0" err="1" smtClean="0"/>
              <a:t>Level</a:t>
            </a:r>
            <a:r>
              <a:rPr lang="pt-BR" dirty="0" smtClean="0"/>
              <a:t> </a:t>
            </a:r>
            <a:r>
              <a:rPr lang="pt-BR" dirty="0" err="1" smtClean="0"/>
              <a:t>Domains</a:t>
            </a:r>
            <a:r>
              <a:rPr lang="pt-BR" dirty="0" smtClean="0"/>
              <a:t>). </a:t>
            </a:r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Por </a:t>
            </a:r>
            <a:r>
              <a:rPr lang="pt-BR" dirty="0" smtClean="0"/>
              <a:t>exemplo: </a:t>
            </a:r>
            <a:r>
              <a:rPr lang="pt-BR" dirty="0" smtClean="0">
                <a:solidFill>
                  <a:srgbClr val="0000CC"/>
                </a:solidFill>
              </a:rPr>
              <a:t>um servidor raiz normalmente recebe 500 </a:t>
            </a:r>
            <a:r>
              <a:rPr lang="pt-BR" dirty="0" err="1" smtClean="0">
                <a:solidFill>
                  <a:srgbClr val="0000CC"/>
                </a:solidFill>
              </a:rPr>
              <a:t>queries</a:t>
            </a:r>
            <a:r>
              <a:rPr lang="pt-BR" dirty="0" smtClean="0">
                <a:solidFill>
                  <a:srgbClr val="0000CC"/>
                </a:solidFill>
              </a:rPr>
              <a:t> por dia</a:t>
            </a:r>
            <a:r>
              <a:rPr lang="pt-BR" dirty="0" smtClean="0"/>
              <a:t> e os </a:t>
            </a:r>
            <a:r>
              <a:rPr lang="pt-BR" dirty="0" smtClean="0">
                <a:solidFill>
                  <a:srgbClr val="0000CC"/>
                </a:solidFill>
              </a:rPr>
              <a:t>servidores da </a:t>
            </a:r>
            <a:r>
              <a:rPr lang="pt-BR" dirty="0" err="1" smtClean="0">
                <a:solidFill>
                  <a:srgbClr val="0000CC"/>
                </a:solidFill>
              </a:rPr>
              <a:t>VeriSign</a:t>
            </a:r>
            <a:r>
              <a:rPr lang="pt-BR" dirty="0" smtClean="0">
                <a:solidFill>
                  <a:srgbClr val="0000CC"/>
                </a:solidFill>
              </a:rPr>
              <a:t> </a:t>
            </a:r>
            <a:r>
              <a:rPr lang="pt-BR" dirty="0" smtClean="0"/>
              <a:t>(responsável pela resolução dos domínios .com) </a:t>
            </a:r>
            <a:r>
              <a:rPr lang="pt-BR" dirty="0" smtClean="0">
                <a:solidFill>
                  <a:srgbClr val="0000CC"/>
                </a:solidFill>
              </a:rPr>
              <a:t>recebem bilhões de </a:t>
            </a:r>
            <a:r>
              <a:rPr lang="pt-BR" dirty="0" err="1" smtClean="0">
                <a:solidFill>
                  <a:srgbClr val="0000CC"/>
                </a:solidFill>
              </a:rPr>
              <a:t>queries</a:t>
            </a:r>
            <a:r>
              <a:rPr lang="pt-BR" dirty="0" smtClean="0">
                <a:solidFill>
                  <a:srgbClr val="0000CC"/>
                </a:solidFill>
              </a:rPr>
              <a:t> diariamente</a:t>
            </a:r>
            <a:r>
              <a:rPr lang="pt-BR" dirty="0" smtClean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DNS Normal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208912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07480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Registro.BR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>
              <a:hlinkClick r:id="rId2"/>
            </a:endParaRPr>
          </a:p>
          <a:p>
            <a:r>
              <a:rPr lang="pt-BR" dirty="0" smtClean="0">
                <a:hlinkClick r:id="rId3"/>
              </a:rPr>
              <a:t>Registros de Domínios para Internet no Brasil</a:t>
            </a:r>
            <a:endParaRPr lang="pt-BR" dirty="0" smtClean="0">
              <a:hlinkClick r:id="rId2"/>
            </a:endParaRPr>
          </a:p>
          <a:p>
            <a:endParaRPr lang="pt-BR" dirty="0" smtClean="0">
              <a:hlinkClick r:id="rId2"/>
            </a:endParaRPr>
          </a:p>
          <a:p>
            <a:r>
              <a:rPr lang="pt-BR" dirty="0" smtClean="0">
                <a:hlinkClick r:id="rId2"/>
              </a:rPr>
              <a:t>Abrir Tutorial DNS-DNSSEC</a:t>
            </a:r>
            <a:br>
              <a:rPr lang="pt-BR" dirty="0" smtClean="0">
                <a:hlinkClick r:id="rId2"/>
              </a:rPr>
            </a:br>
            <a:endParaRPr lang="pt-BR" dirty="0" smtClean="0">
              <a:hlinkClick r:id="rId2"/>
            </a:endParaRPr>
          </a:p>
          <a:p>
            <a:r>
              <a:rPr lang="pt-BR" dirty="0" smtClean="0">
                <a:hlinkClick r:id="rId2"/>
              </a:rPr>
              <a:t>http</a:t>
            </a:r>
            <a:r>
              <a:rPr lang="pt-BR" dirty="0" smtClean="0">
                <a:hlinkClick r:id="rId2"/>
              </a:rPr>
              <a:t>://www.inf.ufsc.br/~bosco/ensino/ine5680/material-seg-redes/tutorial-dnssec.pdf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322</Words>
  <Application>Microsoft Office PowerPoint</Application>
  <PresentationFormat>Apresentação na tela (4:3)</PresentationFormat>
  <Paragraphs>56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Tema do Office</vt:lpstr>
      <vt:lpstr>Ataque ao DNS</vt:lpstr>
      <vt:lpstr>Eatrutura Hierárquica DNS</vt:lpstr>
      <vt:lpstr>DNS</vt:lpstr>
      <vt:lpstr>DNS</vt:lpstr>
      <vt:lpstr>DNS</vt:lpstr>
      <vt:lpstr>DNS</vt:lpstr>
      <vt:lpstr>DNS</vt:lpstr>
      <vt:lpstr>DNS Normal</vt:lpstr>
      <vt:lpstr>Registro.BR</vt:lpstr>
      <vt:lpstr>Cuidado com o envenenamento de DNS </vt:lpstr>
      <vt:lpstr> Brecha no domínio permite ataque </vt:lpstr>
      <vt:lpstr>Brecha no domínio permite ataque</vt:lpstr>
      <vt:lpstr> Criminoso vence o DNS de autorização </vt:lpstr>
      <vt:lpstr> Criminoso vence o DNS de autorização </vt:lpstr>
      <vt:lpstr> Usuários nunca notam o golpe </vt:lpstr>
      <vt:lpstr> Usuários nunca notam o golpe </vt:lpstr>
      <vt:lpstr> Inundar o servidor de cache o faz vulnerável </vt:lpstr>
      <vt:lpstr> Inundar o servidor de cache o faz vulnerável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Ataque ao DNS</dc:title>
  <dc:creator>Joao Bosco M. Sobral</dc:creator>
  <cp:lastModifiedBy>Bosco</cp:lastModifiedBy>
  <cp:revision>4</cp:revision>
  <dcterms:created xsi:type="dcterms:W3CDTF">2012-11-10T22:40:50Z</dcterms:created>
  <dcterms:modified xsi:type="dcterms:W3CDTF">2012-12-07T13:08:55Z</dcterms:modified>
</cp:coreProperties>
</file>