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3" r:id="rId4"/>
    <p:sldId id="285" r:id="rId5"/>
    <p:sldId id="288" r:id="rId6"/>
    <p:sldId id="295" r:id="rId7"/>
    <p:sldId id="296" r:id="rId8"/>
    <p:sldId id="297" r:id="rId9"/>
    <p:sldId id="298" r:id="rId10"/>
    <p:sldId id="300" r:id="rId11"/>
    <p:sldId id="299" r:id="rId12"/>
    <p:sldId id="301" r:id="rId13"/>
    <p:sldId id="302" r:id="rId14"/>
    <p:sldId id="284" r:id="rId15"/>
    <p:sldId id="310" r:id="rId16"/>
    <p:sldId id="286" r:id="rId17"/>
    <p:sldId id="258" r:id="rId18"/>
    <p:sldId id="314" r:id="rId19"/>
    <p:sldId id="313" r:id="rId20"/>
    <p:sldId id="315" r:id="rId21"/>
    <p:sldId id="257" r:id="rId22"/>
    <p:sldId id="290" r:id="rId23"/>
    <p:sldId id="279" r:id="rId24"/>
    <p:sldId id="280" r:id="rId25"/>
    <p:sldId id="281" r:id="rId26"/>
    <p:sldId id="291" r:id="rId27"/>
    <p:sldId id="309" r:id="rId28"/>
    <p:sldId id="312" r:id="rId29"/>
    <p:sldId id="292" r:id="rId30"/>
    <p:sldId id="311" r:id="rId31"/>
    <p:sldId id="306" r:id="rId32"/>
    <p:sldId id="304" r:id="rId33"/>
    <p:sldId id="272" r:id="rId34"/>
    <p:sldId id="273" r:id="rId35"/>
    <p:sldId id="260" r:id="rId36"/>
    <p:sldId id="274" r:id="rId37"/>
    <p:sldId id="261" r:id="rId38"/>
    <p:sldId id="275" r:id="rId39"/>
    <p:sldId id="262" r:id="rId40"/>
    <p:sldId id="276" r:id="rId41"/>
    <p:sldId id="263" r:id="rId42"/>
    <p:sldId id="307" r:id="rId43"/>
    <p:sldId id="264" r:id="rId44"/>
    <p:sldId id="265" r:id="rId45"/>
    <p:sldId id="266" r:id="rId46"/>
    <p:sldId id="267" r:id="rId47"/>
    <p:sldId id="268" r:id="rId48"/>
    <p:sldId id="269" r:id="rId49"/>
    <p:sldId id="278" r:id="rId50"/>
    <p:sldId id="270" r:id="rId51"/>
    <p:sldId id="277" r:id="rId52"/>
    <p:sldId id="271" r:id="rId53"/>
    <p:sldId id="305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8" autoAdjust="0"/>
  </p:normalViewPr>
  <p:slideViewPr>
    <p:cSldViewPr>
      <p:cViewPr varScale="1">
        <p:scale>
          <a:sx n="62" d="100"/>
          <a:sy n="62" d="100"/>
        </p:scale>
        <p:origin x="-13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72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71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81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21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35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15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9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66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03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3812-AEAA-488B-8631-E1A38EE4D124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825A-ABB7-4074-AF8F-7AE1D68F4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math.org/?term=security%20protocols" TargetMode="External"/><Relationship Id="rId2" Type="http://schemas.openxmlformats.org/officeDocument/2006/relationships/hyperlink" Target="http://www.swmath.org/software/2244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ss-prover.org/download/libraries/neustubb11.tgz" TargetMode="External"/><Relationship Id="rId2" Type="http://schemas.openxmlformats.org/officeDocument/2006/relationships/hyperlink" Target="http://www.spass-pro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ass-prover.org/webspass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504D">
                    <a:lumMod val="75000"/>
                  </a:srgbClr>
                </a:solidFill>
                <a:latin typeface="CMSS10"/>
              </a:rPr>
              <a:t>Automatic Analysis of Security Protocols using SPASS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pt-BR" sz="2800" dirty="0" err="1">
                <a:solidFill>
                  <a:prstClr val="black"/>
                </a:solidFill>
                <a:latin typeface="CMSS10"/>
              </a:rPr>
              <a:t>by</a:t>
            </a:r>
            <a:r>
              <a:rPr lang="pt-BR" sz="2800" dirty="0">
                <a:solidFill>
                  <a:prstClr val="black"/>
                </a:solidFill>
                <a:latin typeface="CMSS10"/>
              </a:rPr>
              <a:t> </a:t>
            </a:r>
            <a:r>
              <a:rPr lang="pt-BR" sz="2800" dirty="0" err="1">
                <a:solidFill>
                  <a:prstClr val="black"/>
                </a:solidFill>
                <a:latin typeface="CMSS10"/>
              </a:rPr>
              <a:t>Christoph</a:t>
            </a:r>
            <a:r>
              <a:rPr lang="pt-BR" sz="2800" dirty="0">
                <a:solidFill>
                  <a:prstClr val="black"/>
                </a:solidFill>
                <a:latin typeface="CMSS10"/>
              </a:rPr>
              <a:t> </a:t>
            </a:r>
            <a:r>
              <a:rPr lang="pt-BR" sz="2800" dirty="0" err="1" smtClean="0">
                <a:solidFill>
                  <a:prstClr val="black"/>
                </a:solidFill>
                <a:latin typeface="CMSS10"/>
              </a:rPr>
              <a:t>Weidenbach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98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85913"/>
            <a:ext cx="8572500" cy="393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76671"/>
            <a:ext cx="2571750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0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195513"/>
            <a:ext cx="8372475" cy="288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48681"/>
            <a:ext cx="25717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48681"/>
            <a:ext cx="2571750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9" y="764703"/>
            <a:ext cx="8582025" cy="15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500814" cy="30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877272"/>
            <a:ext cx="841375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8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latin typeface="CMSS9"/>
              </a:rPr>
              <a:t>The animation successively shows two runs of the </a:t>
            </a:r>
            <a:r>
              <a:rPr lang="en-US" b="0" i="0" u="none" strike="noStrike" baseline="0" dirty="0" err="1" smtClean="0">
                <a:solidFill>
                  <a:srgbClr val="0000FF"/>
                </a:solidFill>
                <a:latin typeface="CMSS9"/>
              </a:rPr>
              <a:t>Neuman-Stubblebine</a:t>
            </a:r>
            <a:r>
              <a:rPr lang="en-US" dirty="0">
                <a:solidFill>
                  <a:srgbClr val="0000FF"/>
                </a:solidFill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[1]</a:t>
            </a:r>
            <a:r>
              <a:rPr lang="en-US" b="0" i="0" u="none" strike="noStrike" baseline="0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key exchange protocol</a:t>
            </a:r>
            <a:r>
              <a:rPr lang="en-US" b="0" i="0" u="none" strike="noStrike" baseline="0" dirty="0" smtClean="0">
                <a:latin typeface="CMSS9"/>
              </a:rPr>
              <a:t>. </a:t>
            </a:r>
          </a:p>
          <a:p>
            <a:endParaRPr lang="en-US" dirty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The first run works the way the protocol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is designed to do, i.e.,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it establishes a secure key between Alice and</a:t>
            </a:r>
            <a:r>
              <a:rPr lang="en-US" b="0" i="0" u="none" strike="noStrike" dirty="0" smtClean="0">
                <a:solidFill>
                  <a:srgbClr val="0000FF"/>
                </a:solidFill>
                <a:latin typeface="CMSS9"/>
              </a:rPr>
              <a:t> </a:t>
            </a:r>
            <a:r>
              <a:rPr lang="pt-BR" b="0" i="0" u="none" strike="noStrike" baseline="0" dirty="0" smtClean="0">
                <a:solidFill>
                  <a:srgbClr val="0000FF"/>
                </a:solidFill>
                <a:latin typeface="CMSS9"/>
              </a:rPr>
              <a:t>Bob</a:t>
            </a:r>
            <a:r>
              <a:rPr lang="pt-BR" b="0" i="0" u="none" strike="noStrike" baseline="0" dirty="0" smtClean="0">
                <a:latin typeface="CMSS9"/>
              </a:rPr>
              <a:t>.</a:t>
            </a:r>
          </a:p>
          <a:p>
            <a:pPr marL="0" indent="0">
              <a:buNone/>
            </a:pPr>
            <a:endParaRPr lang="pt-BR" b="0" i="0" u="none" strike="noStrike" baseline="0" dirty="0" smtClean="0">
              <a:latin typeface="CMSS9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0649"/>
            <a:ext cx="827881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2700" dirty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CMSS9"/>
              </a:rPr>
              <a:t>The 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second </a:t>
            </a:r>
            <a:r>
              <a:rPr lang="en-US" sz="2700" dirty="0" smtClean="0">
                <a:solidFill>
                  <a:prstClr val="black"/>
                </a:solidFill>
                <a:latin typeface="CMSS9"/>
              </a:rPr>
              <a:t>situation shows </a:t>
            </a:r>
            <a:r>
              <a:rPr lang="en-US" sz="2700" dirty="0">
                <a:solidFill>
                  <a:srgbClr val="C00000"/>
                </a:solidFill>
                <a:latin typeface="CMSS9"/>
              </a:rPr>
              <a:t>a potential problem of the protocol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. </a:t>
            </a:r>
            <a:endParaRPr lang="en-US" sz="2700" dirty="0" smtClean="0">
              <a:solidFill>
                <a:prstClr val="black"/>
              </a:solidFill>
              <a:latin typeface="CMSS9"/>
            </a:endParaRPr>
          </a:p>
          <a:p>
            <a:pPr lvl="0"/>
            <a:endParaRPr lang="en-US" sz="2700" dirty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CMSS9"/>
              </a:rPr>
              <a:t>An 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intruder may intercept the final message sent from Alice to Bob,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CMSS9"/>
              </a:rPr>
              <a:t>replace it with a different message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 and </a:t>
            </a:r>
            <a:r>
              <a:rPr lang="en-US" sz="2700" dirty="0">
                <a:solidFill>
                  <a:srgbClr val="C00000"/>
                </a:solidFill>
                <a:latin typeface="CMSS9"/>
              </a:rPr>
              <a:t>may eventually own a key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MSS9"/>
              </a:rPr>
              <a:t> that Bob believes to be a secure key with Alice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. </a:t>
            </a:r>
          </a:p>
          <a:p>
            <a:pPr lvl="0"/>
            <a:endParaRPr lang="en-US" sz="2700" dirty="0">
              <a:solidFill>
                <a:prstClr val="black"/>
              </a:solidFill>
              <a:latin typeface="CMSS9"/>
            </a:endParaRPr>
          </a:p>
          <a:p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0648"/>
            <a:ext cx="8278813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2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MSS9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CMSS9"/>
              </a:rPr>
              <a:t>initial situation </a:t>
            </a:r>
            <a:r>
              <a:rPr lang="en-US" sz="2400" dirty="0">
                <a:solidFill>
                  <a:prstClr val="black"/>
                </a:solidFill>
                <a:latin typeface="CMSS9"/>
              </a:rPr>
              <a:t>for the protocol is that the </a:t>
            </a:r>
            <a:r>
              <a:rPr lang="en-US" sz="2400" dirty="0">
                <a:solidFill>
                  <a:srgbClr val="0000FF"/>
                </a:solidFill>
                <a:latin typeface="CMSS9"/>
              </a:rPr>
              <a:t>two participants Alice </a:t>
            </a:r>
            <a:r>
              <a:rPr lang="en-US" sz="2400" dirty="0" smtClean="0">
                <a:solidFill>
                  <a:srgbClr val="0000FF"/>
                </a:solidFill>
                <a:latin typeface="CMSS9"/>
              </a:rPr>
              <a:t>(A) and </a:t>
            </a:r>
            <a:r>
              <a:rPr lang="en-US" sz="2400" dirty="0">
                <a:solidFill>
                  <a:srgbClr val="0000FF"/>
                </a:solidFill>
                <a:latin typeface="CMSS9"/>
              </a:rPr>
              <a:t>Bob </a:t>
            </a:r>
            <a:r>
              <a:rPr lang="en-US" sz="2400" dirty="0" smtClean="0">
                <a:solidFill>
                  <a:srgbClr val="0000FF"/>
                </a:solidFill>
                <a:latin typeface="CMSS9"/>
              </a:rPr>
              <a:t>(B) want </a:t>
            </a:r>
            <a:r>
              <a:rPr lang="en-US" sz="2400" dirty="0">
                <a:solidFill>
                  <a:srgbClr val="0000FF"/>
                </a:solidFill>
                <a:latin typeface="CMSS9"/>
              </a:rPr>
              <a:t>to establish a secure </a:t>
            </a:r>
            <a:r>
              <a:rPr lang="en-US" sz="2400" dirty="0" smtClean="0">
                <a:solidFill>
                  <a:srgbClr val="0000FF"/>
                </a:solidFill>
                <a:latin typeface="CMSS9"/>
              </a:rPr>
              <a:t>session key</a:t>
            </a:r>
            <a:r>
              <a:rPr lang="en-US" sz="2400" dirty="0" smtClean="0">
                <a:solidFill>
                  <a:prstClr val="black"/>
                </a:solidFill>
                <a:latin typeface="CMSS9"/>
              </a:rPr>
              <a:t>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K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ab</a:t>
            </a:r>
            <a:r>
              <a:rPr lang="en-US" sz="2400" dirty="0" smtClean="0">
                <a:solidFill>
                  <a:prstClr val="black"/>
                </a:solidFill>
                <a:latin typeface="CMSS9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CMSS9"/>
              </a:rPr>
              <a:t>for </a:t>
            </a:r>
            <a:r>
              <a:rPr lang="en-US" sz="2400" dirty="0">
                <a:solidFill>
                  <a:prstClr val="black"/>
                </a:solidFill>
                <a:latin typeface="CMSS9"/>
              </a:rPr>
              <a:t>communication </a:t>
            </a:r>
            <a:r>
              <a:rPr lang="en-US" sz="2400" dirty="0" smtClean="0">
                <a:solidFill>
                  <a:prstClr val="black"/>
                </a:solidFill>
                <a:latin typeface="CMSS9"/>
              </a:rPr>
              <a:t>between</a:t>
            </a:r>
            <a:r>
              <a:rPr lang="en-US" sz="2400" dirty="0" smtClean="0">
                <a:solidFill>
                  <a:prstClr val="black"/>
                </a:solidFill>
                <a:latin typeface="CMSS9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MSS9"/>
              </a:rPr>
              <a:t>them. </a:t>
            </a:r>
            <a:endParaRPr lang="en-US" sz="2400" dirty="0" smtClean="0">
              <a:solidFill>
                <a:prstClr val="black"/>
              </a:solidFill>
              <a:latin typeface="CMSS9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MSS9"/>
              </a:rPr>
              <a:t>They </a:t>
            </a:r>
            <a:r>
              <a:rPr lang="en-US" sz="2400" dirty="0">
                <a:solidFill>
                  <a:prstClr val="black"/>
                </a:solidFill>
                <a:latin typeface="CMSS9"/>
              </a:rPr>
              <a:t>do so with the </a:t>
            </a:r>
            <a:r>
              <a:rPr lang="en-US" sz="2400" dirty="0">
                <a:solidFill>
                  <a:srgbClr val="0000FF"/>
                </a:solidFill>
                <a:latin typeface="CMSS9"/>
              </a:rPr>
              <a:t>help of a trusted server </a:t>
            </a:r>
            <a:r>
              <a:rPr lang="en-US" sz="2400" dirty="0" smtClean="0">
                <a:solidFill>
                  <a:srgbClr val="0000FF"/>
                </a:solidFill>
                <a:latin typeface="CMSS9"/>
              </a:rPr>
              <a:t>trust (Trent) </a:t>
            </a:r>
            <a:r>
              <a:rPr lang="en-US" sz="2400" dirty="0" smtClean="0">
                <a:solidFill>
                  <a:prstClr val="black"/>
                </a:solidFill>
                <a:latin typeface="CMSS9"/>
              </a:rPr>
              <a:t>where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SS9"/>
              </a:rPr>
              <a:t> (master keys,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K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SS9"/>
              </a:rPr>
              <a:t> and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K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bt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MSS9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CMSS9"/>
              </a:rPr>
              <a:t>. </a:t>
            </a:r>
            <a:endParaRPr lang="en-US" sz="2400" dirty="0" smtClean="0">
              <a:solidFill>
                <a:prstClr val="black"/>
              </a:solidFill>
              <a:latin typeface="CMSS9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MSS9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CMSS9"/>
              </a:rPr>
              <a:t>below picture shows a sequence of four message exchanges that eventually establishes the </a:t>
            </a:r>
            <a:r>
              <a:rPr lang="en-US" sz="2400" dirty="0" smtClean="0">
                <a:solidFill>
                  <a:prstClr val="black"/>
                </a:solidFill>
                <a:latin typeface="CMSS9"/>
              </a:rPr>
              <a:t>key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MSS9"/>
              </a:rPr>
              <a:t>K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CMSS9"/>
              </a:rPr>
              <a:t>ab</a:t>
            </a:r>
            <a:r>
              <a:rPr lang="en-US" sz="2400" dirty="0" smtClean="0">
                <a:solidFill>
                  <a:prstClr val="black"/>
                </a:solidFill>
                <a:latin typeface="CMSS9"/>
              </a:rPr>
              <a:t>.</a:t>
            </a:r>
            <a:endParaRPr lang="en-US" sz="2400" dirty="0">
              <a:solidFill>
                <a:prstClr val="black"/>
              </a:solidFill>
              <a:latin typeface="CMSS9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CMSS9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CMSS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640"/>
            <a:ext cx="8205787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1019"/>
            <a:ext cx="8208912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" y="260648"/>
            <a:ext cx="84333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9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Timestamps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dirty="0">
                <a:solidFill>
                  <a:prstClr val="black"/>
                </a:solidFill>
              </a:rPr>
              <a:t>step 2, </a:t>
            </a:r>
            <a:r>
              <a:rPr lang="en-US" b="1" dirty="0">
                <a:solidFill>
                  <a:prstClr val="black"/>
                </a:solidFill>
              </a:rPr>
              <a:t>T</a:t>
            </a:r>
            <a:r>
              <a:rPr lang="en-US" b="1" baseline="-25000" dirty="0">
                <a:solidFill>
                  <a:prstClr val="black"/>
                </a:solidFill>
              </a:rPr>
              <a:t>b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is a timestamp added to Trent’s message encrypted with the Bob’s key </a:t>
            </a:r>
            <a:r>
              <a:rPr lang="en-US" b="1" dirty="0" err="1">
                <a:solidFill>
                  <a:prstClr val="black"/>
                </a:solidFill>
              </a:rPr>
              <a:t>K</a:t>
            </a:r>
            <a:r>
              <a:rPr lang="en-US" b="1" baseline="-25000" dirty="0" err="1">
                <a:solidFill>
                  <a:prstClr val="black"/>
                </a:solidFill>
              </a:rPr>
              <a:t>bt</a:t>
            </a:r>
            <a:r>
              <a:rPr lang="en-US" b="1" baseline="-25000" dirty="0">
                <a:solidFill>
                  <a:prstClr val="black"/>
                </a:solidFill>
              </a:rPr>
              <a:t>  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b="1" dirty="0">
                <a:solidFill>
                  <a:prstClr val="black"/>
                </a:solidFill>
              </a:rPr>
              <a:t>Timestamps </a:t>
            </a:r>
            <a:r>
              <a:rPr lang="en-US" dirty="0">
                <a:solidFill>
                  <a:prstClr val="black"/>
                </a:solidFill>
              </a:rPr>
              <a:t>require </a:t>
            </a:r>
            <a:r>
              <a:rPr lang="en-US" dirty="0">
                <a:solidFill>
                  <a:srgbClr val="0000FF"/>
                </a:solidFill>
              </a:rPr>
              <a:t>a secure and accurate system clock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 - </a:t>
            </a:r>
            <a:r>
              <a:rPr lang="en-US" dirty="0">
                <a:solidFill>
                  <a:prstClr val="black"/>
                </a:solidFill>
              </a:rPr>
              <a:t>(not a trivial problem itself)</a:t>
            </a:r>
            <a:endParaRPr lang="pt-BR" dirty="0">
              <a:solidFill>
                <a:prstClr val="black"/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076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Timestamps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Timestamps </a:t>
            </a:r>
            <a:r>
              <a:rPr lang="en-US" dirty="0"/>
              <a:t>works. But it assumes that everyone’s clock  are synchronized with a trusted server</a:t>
            </a:r>
            <a:r>
              <a:rPr lang="pt-BR" dirty="0"/>
              <a:t>’s</a:t>
            </a:r>
            <a:r>
              <a:rPr lang="en-US" dirty="0"/>
              <a:t> (Trent) clock. </a:t>
            </a:r>
          </a:p>
          <a:p>
            <a:endParaRPr lang="en-US" dirty="0"/>
          </a:p>
          <a:p>
            <a:r>
              <a:rPr lang="en-US" dirty="0"/>
              <a:t>In practice, this effect is obtained by synchronizing clocks with a secure time server.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53402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en-US" sz="2800" dirty="0">
                <a:solidFill>
                  <a:srgbClr val="4F81BD"/>
                </a:solidFill>
                <a:latin typeface="CMSS10"/>
              </a:rPr>
              <a:t/>
            </a:r>
            <a:br>
              <a:rPr lang="en-US" sz="2800" dirty="0">
                <a:solidFill>
                  <a:srgbClr val="4F81BD"/>
                </a:solidFill>
                <a:latin typeface="CMSS10"/>
              </a:rPr>
            </a:br>
            <a:r>
              <a:rPr lang="en-US" sz="2800" dirty="0" smtClean="0">
                <a:latin typeface="CMSS10"/>
              </a:rPr>
              <a:t>An Automated Theorem </a:t>
            </a:r>
            <a:r>
              <a:rPr lang="en-US" sz="2800" dirty="0" err="1" smtClean="0">
                <a:latin typeface="CMSS10"/>
              </a:rPr>
              <a:t>Prover</a:t>
            </a:r>
            <a:r>
              <a:rPr lang="en-US" sz="2800" dirty="0" smtClean="0">
                <a:latin typeface="CMSS10"/>
              </a:rPr>
              <a:t> for First-Order Logic with Equality</a:t>
            </a:r>
            <a:r>
              <a:rPr lang="pt-BR" sz="2800" dirty="0">
                <a:solidFill>
                  <a:prstClr val="black"/>
                </a:solidFill>
                <a:latin typeface="CMSS10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MSS10"/>
              </a:rPr>
            </a:b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191400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504D">
                    <a:lumMod val="75000"/>
                  </a:srgbClr>
                </a:solidFill>
                <a:latin typeface="CMSS10"/>
              </a:rPr>
              <a:t>Automatic Analysis of Security Protocols using SPASS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021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Timestamp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3000" dirty="0">
              <a:solidFill>
                <a:prstClr val="black"/>
              </a:solidFill>
            </a:endParaRPr>
          </a:p>
          <a:p>
            <a:pPr lvl="0"/>
            <a:r>
              <a:rPr lang="en-US" sz="3000" dirty="0" smtClean="0">
                <a:solidFill>
                  <a:prstClr val="black"/>
                </a:solidFill>
              </a:rPr>
              <a:t>Whether </a:t>
            </a:r>
            <a:r>
              <a:rPr lang="en-US" sz="3000" dirty="0">
                <a:solidFill>
                  <a:prstClr val="black"/>
                </a:solidFill>
              </a:rPr>
              <a:t>by system faults or by sabotage, clocks become unsynchronized. </a:t>
            </a:r>
            <a:endParaRPr lang="en-US" sz="3000" dirty="0" smtClean="0">
              <a:solidFill>
                <a:prstClr val="black"/>
              </a:solidFill>
            </a:endParaRP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pPr lvl="0"/>
            <a:r>
              <a:rPr lang="en-US" sz="3000" dirty="0" smtClean="0">
                <a:solidFill>
                  <a:prstClr val="black"/>
                </a:solidFill>
              </a:rPr>
              <a:t>If </a:t>
            </a:r>
            <a:r>
              <a:rPr lang="en-US" sz="3000" dirty="0">
                <a:solidFill>
                  <a:prstClr val="black"/>
                </a:solidFill>
              </a:rPr>
              <a:t>clocks get out of sync, </a:t>
            </a:r>
            <a:r>
              <a:rPr lang="en-US" sz="3000" b="1" dirty="0">
                <a:solidFill>
                  <a:prstClr val="black"/>
                </a:solidFill>
              </a:rPr>
              <a:t>there is </a:t>
            </a:r>
            <a:r>
              <a:rPr lang="en-US" sz="3000" b="1" dirty="0" smtClean="0">
                <a:solidFill>
                  <a:prstClr val="black"/>
                </a:solidFill>
              </a:rPr>
              <a:t>a possible </a:t>
            </a:r>
            <a:r>
              <a:rPr lang="en-US" sz="3000" b="1" dirty="0">
                <a:solidFill>
                  <a:prstClr val="black"/>
                </a:solidFill>
              </a:rPr>
              <a:t>attack </a:t>
            </a:r>
            <a:r>
              <a:rPr lang="en-US" sz="3000" dirty="0">
                <a:solidFill>
                  <a:prstClr val="black"/>
                </a:solidFill>
              </a:rPr>
              <a:t>against most of these protocols.</a:t>
            </a:r>
            <a:endParaRPr lang="pt-BR" sz="30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872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6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92899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7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u="none" strike="noStrike" baseline="0" dirty="0" smtClean="0">
                <a:latin typeface="CMSS10"/>
              </a:rPr>
              <a:t>How can an intruder now break this protocol? </a:t>
            </a:r>
          </a:p>
          <a:p>
            <a:endParaRPr lang="en-US" sz="2800" dirty="0">
              <a:latin typeface="CMSS10"/>
            </a:endParaRPr>
          </a:p>
          <a:p>
            <a:r>
              <a:rPr lang="en-US" sz="2800" b="0" i="0" u="none" strike="noStrike" baseline="0" dirty="0" smtClean="0">
                <a:latin typeface="CMSS10"/>
              </a:rPr>
              <a:t>The key </a:t>
            </a:r>
            <a:r>
              <a:rPr lang="en-US" sz="2800" b="0" i="0" u="none" strike="noStrike" baseline="0" dirty="0" err="1" smtClean="0">
                <a:solidFill>
                  <a:srgbClr val="0000FF"/>
                </a:solidFill>
                <a:latin typeface="CMSSI10"/>
              </a:rPr>
              <a:t>K</a:t>
            </a:r>
            <a:r>
              <a:rPr lang="en-US" sz="2800" b="0" i="0" u="none" strike="noStrike" baseline="0" dirty="0" err="1" smtClean="0">
                <a:solidFill>
                  <a:srgbClr val="0000FF"/>
                </a:solidFill>
                <a:latin typeface="CMSSI8"/>
              </a:rPr>
              <a:t>ab</a:t>
            </a:r>
            <a:r>
              <a:rPr lang="en-US" sz="2800" dirty="0">
                <a:latin typeface="CMSSI8"/>
              </a:rPr>
              <a:t> </a:t>
            </a:r>
            <a:r>
              <a:rPr lang="en-US" sz="2800" dirty="0" smtClean="0">
                <a:latin typeface="CMSSI8"/>
              </a:rPr>
              <a:t> </a:t>
            </a:r>
            <a:r>
              <a:rPr lang="en-US" sz="2800" b="0" i="0" u="none" strike="noStrike" baseline="0" dirty="0" smtClean="0">
                <a:latin typeface="CMSS10"/>
              </a:rPr>
              <a:t>is only transmitted inside encrypted parts of messages and we</a:t>
            </a:r>
            <a:r>
              <a:rPr lang="en-US" sz="2800" b="0" i="0" u="none" strike="noStrike" dirty="0" smtClean="0">
                <a:latin typeface="CMSS10"/>
              </a:rPr>
              <a:t> </a:t>
            </a:r>
            <a:r>
              <a:rPr lang="en-US" sz="2800" b="0" i="0" u="none" strike="noStrike" baseline="0" dirty="0" smtClean="0">
                <a:latin typeface="CMSS10"/>
              </a:rPr>
              <a:t>assume that an intruder cannot break any keys nor does he know</a:t>
            </a:r>
            <a:r>
              <a:rPr lang="en-US" sz="2800" b="0" i="0" u="none" strike="noStrike" dirty="0" smtClean="0">
                <a:latin typeface="CMSS10"/>
              </a:rPr>
              <a:t> </a:t>
            </a:r>
            <a:r>
              <a:rPr lang="en-US" sz="2800" b="0" i="0" u="none" strike="noStrike" baseline="0" dirty="0" smtClean="0">
                <a:latin typeface="CMSS10"/>
              </a:rPr>
              <a:t>any of the initial keys </a:t>
            </a:r>
            <a:r>
              <a:rPr lang="en-US" sz="2800" b="0" i="0" u="none" strike="noStrike" baseline="0" dirty="0" smtClean="0">
                <a:solidFill>
                  <a:srgbClr val="0000FF"/>
                </a:solidFill>
                <a:latin typeface="CMSSI10"/>
              </a:rPr>
              <a:t>K</a:t>
            </a:r>
            <a:r>
              <a:rPr lang="en-US" sz="2800" b="0" i="0" u="none" strike="noStrike" baseline="0" dirty="0" smtClean="0">
                <a:solidFill>
                  <a:srgbClr val="0000FF"/>
                </a:solidFill>
                <a:latin typeface="CMSSI8"/>
              </a:rPr>
              <a:t>at</a:t>
            </a:r>
            <a:r>
              <a:rPr lang="en-US" sz="2800" b="0" i="0" u="none" strike="noStrike" baseline="0" dirty="0" smtClean="0">
                <a:latin typeface="CMSSI8"/>
              </a:rPr>
              <a:t> </a:t>
            </a:r>
            <a:r>
              <a:rPr lang="en-US" sz="2800" b="0" i="0" u="none" strike="noStrike" baseline="0" dirty="0" smtClean="0">
                <a:latin typeface="CMSS10"/>
              </a:rPr>
              <a:t>or </a:t>
            </a:r>
            <a:r>
              <a:rPr lang="en-US" sz="2800" b="0" i="0" u="none" strike="noStrike" baseline="0" dirty="0" err="1" smtClean="0">
                <a:solidFill>
                  <a:srgbClr val="0000FF"/>
                </a:solidFill>
                <a:latin typeface="CMSSI10"/>
              </a:rPr>
              <a:t>K</a:t>
            </a:r>
            <a:r>
              <a:rPr lang="en-US" sz="2800" b="0" i="0" u="none" strike="noStrike" baseline="0" dirty="0" err="1" smtClean="0">
                <a:solidFill>
                  <a:srgbClr val="0000FF"/>
                </a:solidFill>
                <a:latin typeface="CMSSI8"/>
              </a:rPr>
              <a:t>bt</a:t>
            </a:r>
            <a:r>
              <a:rPr lang="en-US" sz="2800" b="0" i="0" u="none" strike="noStrike" baseline="0" dirty="0" smtClean="0">
                <a:latin typeface="CMSSI8"/>
              </a:rPr>
              <a:t> </a:t>
            </a:r>
            <a:r>
              <a:rPr lang="en-US" sz="2800" b="0" i="0" u="none" strike="noStrike" baseline="0" dirty="0" smtClean="0">
                <a:latin typeface="CMSS10"/>
              </a:rPr>
              <a:t>. </a:t>
            </a:r>
          </a:p>
          <a:p>
            <a:endParaRPr lang="en-US" sz="2800" dirty="0">
              <a:latin typeface="CMSS10"/>
            </a:endParaRPr>
          </a:p>
          <a:p>
            <a:r>
              <a:rPr lang="en-US" sz="2800" b="0" i="0" u="none" strike="noStrike" baseline="0" dirty="0" smtClean="0">
                <a:latin typeface="CMSS10"/>
              </a:rPr>
              <a:t>Here is </a:t>
            </a:r>
            <a:r>
              <a:rPr lang="en-US" sz="2800" dirty="0" smtClean="0">
                <a:latin typeface="CMSS10"/>
              </a:rPr>
              <a:t>what can happen</a:t>
            </a:r>
            <a:r>
              <a:rPr lang="en-US" sz="2800" b="0" i="0" u="none" strike="noStrike" baseline="0" dirty="0" smtClean="0">
                <a:latin typeface="CMSS10"/>
              </a:rPr>
              <a:t>:</a:t>
            </a:r>
            <a:endParaRPr lang="en-US" sz="2800" b="0" i="0" u="none" strike="noStrike" baseline="0" dirty="0" smtClean="0">
              <a:latin typeface="CMSS1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3529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2700" dirty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CMSS9"/>
              </a:rPr>
              <a:t>The 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second </a:t>
            </a:r>
            <a:r>
              <a:rPr lang="en-US" sz="2700" dirty="0" smtClean="0">
                <a:solidFill>
                  <a:prstClr val="black"/>
                </a:solidFill>
                <a:latin typeface="CMSS9"/>
              </a:rPr>
              <a:t>situation shows </a:t>
            </a:r>
            <a:r>
              <a:rPr lang="en-US" sz="2700" dirty="0">
                <a:solidFill>
                  <a:srgbClr val="C00000"/>
                </a:solidFill>
                <a:latin typeface="CMSS9"/>
              </a:rPr>
              <a:t>a potential problem of the protocol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. </a:t>
            </a:r>
            <a:endParaRPr lang="en-US" sz="2700" dirty="0" smtClean="0">
              <a:solidFill>
                <a:prstClr val="black"/>
              </a:solidFill>
              <a:latin typeface="CMSS9"/>
            </a:endParaRPr>
          </a:p>
          <a:p>
            <a:pPr lvl="0"/>
            <a:endParaRPr lang="en-US" sz="2700" dirty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CMSS9"/>
              </a:rPr>
              <a:t>An 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intruder may intercept the final message sent from Alice to Bob,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CMSS9"/>
              </a:rPr>
              <a:t>replace it with a different message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 and </a:t>
            </a:r>
            <a:r>
              <a:rPr lang="en-US" sz="2700" dirty="0">
                <a:solidFill>
                  <a:srgbClr val="C00000"/>
                </a:solidFill>
                <a:latin typeface="CMSS9"/>
              </a:rPr>
              <a:t>may eventually own a key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CMSS9"/>
              </a:rPr>
              <a:t> that Bob believes to be a secure key with Alice</a:t>
            </a:r>
            <a:r>
              <a:rPr lang="en-US" sz="2700" dirty="0">
                <a:solidFill>
                  <a:prstClr val="black"/>
                </a:solidFill>
                <a:latin typeface="CMSS9"/>
              </a:rPr>
              <a:t>. </a:t>
            </a:r>
          </a:p>
          <a:p>
            <a:pPr lvl="0"/>
            <a:endParaRPr lang="en-US" sz="2700" dirty="0">
              <a:solidFill>
                <a:prstClr val="black"/>
              </a:solidFill>
              <a:latin typeface="CMSS9"/>
            </a:endParaRPr>
          </a:p>
          <a:p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0648"/>
            <a:ext cx="8278813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6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1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424934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0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 smtClean="0">
                <a:latin typeface="CMSS10"/>
              </a:rPr>
              <a:t>Formalization of a concrete application:</a:t>
            </a:r>
            <a:r>
              <a:rPr lang="en-US" sz="2800" b="0" i="0" u="none" strike="noStrike" dirty="0" smtClean="0"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latin typeface="CMSS10"/>
              </a:rPr>
              <a:t>Neuman-Stubblebine</a:t>
            </a:r>
            <a:r>
              <a:rPr lang="pt-BR" sz="2800" b="0" i="0" u="none" strike="noStrike" baseline="0" dirty="0" smtClean="0"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latin typeface="CMSS10"/>
              </a:rPr>
              <a:t>key</a:t>
            </a:r>
            <a:r>
              <a:rPr lang="pt-BR" sz="2800" b="0" i="0" u="none" strike="noStrike" baseline="0" dirty="0" smtClean="0"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latin typeface="CMSS10"/>
              </a:rPr>
              <a:t>exchange</a:t>
            </a:r>
            <a:r>
              <a:rPr lang="pt-BR" sz="2800" b="0" i="0" u="none" strike="noStrike" baseline="0" dirty="0" smtClean="0"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latin typeface="CMSS10"/>
              </a:rPr>
              <a:t>protocol</a:t>
            </a:r>
            <a:r>
              <a:rPr lang="pt-BR" sz="2800" b="0" i="0" u="none" strike="noStrike" baseline="0" dirty="0" smtClean="0">
                <a:latin typeface="CMSS10"/>
              </a:rPr>
              <a:t>.</a:t>
            </a:r>
            <a:br>
              <a:rPr lang="pt-BR" sz="2800" b="0" i="0" u="none" strike="noStrike" baseline="0" dirty="0" smtClean="0">
                <a:latin typeface="CMSS10"/>
              </a:rPr>
            </a:br>
            <a:endParaRPr lang="pt-BR" sz="2800" b="0" i="0" u="none" strike="noStrike" baseline="0" dirty="0" smtClean="0">
              <a:latin typeface="CMSY10"/>
            </a:endParaRPr>
          </a:p>
          <a:p>
            <a:r>
              <a:rPr lang="pt-BR" sz="2800" b="0" i="0" u="none" strike="noStrike" baseline="0" dirty="0" err="1" smtClean="0">
                <a:solidFill>
                  <a:srgbClr val="0000FF"/>
                </a:solidFill>
                <a:latin typeface="CMSS10"/>
              </a:rPr>
              <a:t>Proof</a:t>
            </a:r>
            <a:r>
              <a:rPr lang="pt-BR" sz="2800" b="0" i="0" u="none" strike="noStrike" baseline="0" dirty="0" smtClean="0">
                <a:solidFill>
                  <a:srgbClr val="0000FF"/>
                </a:solidFill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solidFill>
                  <a:srgbClr val="0000FF"/>
                </a:solidFill>
                <a:latin typeface="CMSS10"/>
              </a:rPr>
              <a:t>by</a:t>
            </a:r>
            <a:r>
              <a:rPr lang="pt-BR" sz="2800" b="0" i="0" u="none" strike="noStrike" baseline="0" dirty="0" smtClean="0">
                <a:solidFill>
                  <a:srgbClr val="0000FF"/>
                </a:solidFill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solidFill>
                  <a:srgbClr val="0000FF"/>
                </a:solidFill>
                <a:latin typeface="CMSS10"/>
              </a:rPr>
              <a:t>refutation</a:t>
            </a:r>
            <a:r>
              <a:rPr lang="pt-BR" sz="2800" b="0" i="0" u="none" strike="noStrike" baseline="0" dirty="0" smtClean="0">
                <a:latin typeface="CMSS10"/>
              </a:rPr>
              <a:t>:</a:t>
            </a:r>
          </a:p>
          <a:p>
            <a:pPr marL="0" indent="0">
              <a:buNone/>
            </a:pPr>
            <a:r>
              <a:rPr lang="en-US" sz="2800" b="0" i="0" u="none" strike="noStrike" baseline="0" dirty="0" smtClean="0">
                <a:latin typeface="CMSS10"/>
              </a:rPr>
              <a:t>        ( </a:t>
            </a:r>
            <a:r>
              <a:rPr lang="en-US" sz="2800" b="0" i="0" u="none" strike="noStrike" baseline="0" dirty="0" smtClean="0">
                <a:solidFill>
                  <a:srgbClr val="C00000"/>
                </a:solidFill>
                <a:latin typeface="CMSS10"/>
              </a:rPr>
              <a:t>Inconsistency</a:t>
            </a:r>
            <a:r>
              <a:rPr lang="en-US" sz="2800" b="0" i="0" u="none" strike="noStrike" baseline="0" dirty="0" smtClean="0">
                <a:latin typeface="CMSS10"/>
              </a:rPr>
              <a:t> </a:t>
            </a:r>
            <a:r>
              <a:rPr lang="en-US" sz="2800" b="0" i="0" u="none" strike="noStrike" baseline="0" dirty="0" smtClean="0">
                <a:latin typeface="CMSY10"/>
              </a:rPr>
              <a:t>) </a:t>
            </a:r>
            <a:r>
              <a:rPr lang="en-US" sz="2800" b="0" i="0" u="none" strike="noStrike" baseline="0" dirty="0" smtClean="0">
                <a:latin typeface="CMSS10"/>
              </a:rPr>
              <a:t>intruder can break </a:t>
            </a:r>
            <a:r>
              <a:rPr lang="en-US" sz="2800" dirty="0" smtClean="0">
                <a:latin typeface="CMSS10"/>
              </a:rPr>
              <a:t>the    </a:t>
            </a:r>
            <a:br>
              <a:rPr lang="en-US" sz="2800" dirty="0" smtClean="0">
                <a:latin typeface="CMSS10"/>
              </a:rPr>
            </a:br>
            <a:r>
              <a:rPr lang="en-US" sz="2800" dirty="0" smtClean="0">
                <a:latin typeface="CMSS10"/>
              </a:rPr>
              <a:t>                                   </a:t>
            </a:r>
            <a:r>
              <a:rPr lang="en-US" sz="2800" b="0" i="0" u="none" strike="noStrike" baseline="0" dirty="0" smtClean="0">
                <a:latin typeface="CMSS10"/>
              </a:rPr>
              <a:t>protocol.</a:t>
            </a:r>
          </a:p>
          <a:p>
            <a:pPr marL="0" indent="0">
              <a:buNone/>
            </a:pPr>
            <a:endParaRPr lang="pt-BR" sz="2800" dirty="0">
              <a:latin typeface="CMSY10"/>
            </a:endParaRPr>
          </a:p>
          <a:p>
            <a:r>
              <a:rPr lang="pt-BR" sz="2800" b="0" i="0" u="none" strike="noStrike" baseline="0" dirty="0" err="1" smtClean="0">
                <a:solidFill>
                  <a:srgbClr val="0000FF"/>
                </a:solidFill>
                <a:latin typeface="CMSS10"/>
              </a:rPr>
              <a:t>Proof</a:t>
            </a:r>
            <a:r>
              <a:rPr lang="pt-BR" sz="2800" b="0" i="0" u="none" strike="noStrike" baseline="0" dirty="0" smtClean="0">
                <a:solidFill>
                  <a:srgbClr val="0000FF"/>
                </a:solidFill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solidFill>
                  <a:srgbClr val="0000FF"/>
                </a:solidFill>
                <a:latin typeface="CMSS10"/>
              </a:rPr>
              <a:t>by</a:t>
            </a:r>
            <a:r>
              <a:rPr lang="pt-BR" sz="2800" b="0" i="0" u="none" strike="noStrike" baseline="0" dirty="0" smtClean="0">
                <a:solidFill>
                  <a:srgbClr val="0000FF"/>
                </a:solidFill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solidFill>
                  <a:srgbClr val="0000FF"/>
                </a:solidFill>
                <a:latin typeface="CMSS10"/>
              </a:rPr>
              <a:t>consistency</a:t>
            </a:r>
            <a:r>
              <a:rPr lang="pt-BR" sz="2800" b="0" i="0" u="none" strike="noStrike" baseline="0" dirty="0" smtClean="0">
                <a:latin typeface="CMSS10"/>
              </a:rPr>
              <a:t>:</a:t>
            </a:r>
          </a:p>
          <a:p>
            <a:pPr marL="0" indent="0">
              <a:buNone/>
            </a:pPr>
            <a:r>
              <a:rPr lang="pt-BR" sz="2800" b="0" i="0" u="none" strike="noStrike" baseline="0" dirty="0" smtClean="0">
                <a:latin typeface="CMSS10"/>
              </a:rPr>
              <a:t>        ( </a:t>
            </a:r>
            <a:r>
              <a:rPr lang="pt-BR" sz="2800" dirty="0" err="1">
                <a:solidFill>
                  <a:schemeClr val="accent6">
                    <a:lumMod val="75000"/>
                  </a:schemeClr>
                </a:solidFill>
                <a:latin typeface="CMSS10"/>
              </a:rPr>
              <a:t>C</a:t>
            </a:r>
            <a:r>
              <a:rPr lang="pt-BR" sz="2800" b="0" i="0" u="none" strike="noStrike" baseline="0" dirty="0" err="1" smtClean="0">
                <a:solidFill>
                  <a:schemeClr val="accent6">
                    <a:lumMod val="75000"/>
                  </a:schemeClr>
                </a:solidFill>
                <a:latin typeface="CMSS10"/>
              </a:rPr>
              <a:t>onsistency</a:t>
            </a:r>
            <a:r>
              <a:rPr lang="pt-BR" sz="2800" b="0" i="0" u="none" strike="noStrike" baseline="0" dirty="0" smtClean="0">
                <a:latin typeface="CMSS10"/>
              </a:rPr>
              <a:t> </a:t>
            </a:r>
            <a:r>
              <a:rPr lang="pt-BR" sz="2800" b="0" i="0" u="none" strike="noStrike" baseline="0" dirty="0" smtClean="0">
                <a:latin typeface="CMSY10"/>
              </a:rPr>
              <a:t>) </a:t>
            </a:r>
            <a:r>
              <a:rPr lang="pt-BR" sz="2800" b="0" i="0" u="none" strike="noStrike" baseline="0" dirty="0" smtClean="0">
                <a:latin typeface="CMSS10"/>
              </a:rPr>
              <a:t>no </a:t>
            </a:r>
            <a:r>
              <a:rPr lang="pt-BR" sz="2800" b="0" i="0" u="none" strike="noStrike" baseline="0" dirty="0" err="1" smtClean="0">
                <a:latin typeface="CMSS10"/>
              </a:rPr>
              <a:t>unsafe</a:t>
            </a:r>
            <a:r>
              <a:rPr lang="pt-BR" sz="2800" b="0" i="0" u="none" strike="noStrike" baseline="0" dirty="0" smtClean="0"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latin typeface="CMSS10"/>
              </a:rPr>
              <a:t>states</a:t>
            </a:r>
            <a:r>
              <a:rPr lang="pt-BR" sz="2800" b="0" i="0" u="none" strike="noStrike" baseline="0" dirty="0" smtClean="0">
                <a:latin typeface="CMSS10"/>
              </a:rPr>
              <a:t> </a:t>
            </a:r>
            <a:r>
              <a:rPr lang="pt-BR" sz="2800" b="0" i="0" u="none" strike="noStrike" baseline="0" dirty="0" err="1" smtClean="0">
                <a:latin typeface="CMSS10"/>
              </a:rPr>
              <a:t>exist</a:t>
            </a:r>
            <a:r>
              <a:rPr lang="pt-BR" sz="2800" b="0" i="0" u="none" strike="noStrike" baseline="0" dirty="0" smtClean="0">
                <a:latin typeface="CMSS1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CMSY1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8640"/>
            <a:ext cx="855345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Intruder (I)  </a:t>
            </a:r>
            <a:r>
              <a:rPr lang="en-US" dirty="0" smtClean="0">
                <a:sym typeface="Wingdings" panose="05000000000000000000" pitchFamily="2" charset="2"/>
              </a:rPr>
              <a:t> Bob (B)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4400" dirty="0" smtClean="0"/>
              <a:t> In the final message, </a:t>
            </a:r>
            <a:r>
              <a:rPr lang="en-US" sz="4400" dirty="0"/>
              <a:t>Intruder (I)  </a:t>
            </a:r>
            <a:r>
              <a:rPr lang="en-US" sz="4400" dirty="0">
                <a:sym typeface="Wingdings" panose="05000000000000000000" pitchFamily="2" charset="2"/>
              </a:rPr>
              <a:t> Bob (B</a:t>
            </a:r>
            <a:r>
              <a:rPr lang="en-US" sz="4400" dirty="0" smtClean="0">
                <a:sym typeface="Wingdings" panose="05000000000000000000" pitchFamily="2" charset="2"/>
              </a:rPr>
              <a:t>), </a:t>
            </a:r>
          </a:p>
          <a:p>
            <a:pPr marL="0" indent="0">
              <a:buNone/>
            </a:pPr>
            <a:r>
              <a:rPr lang="en-US" sz="4400" dirty="0">
                <a:sym typeface="Wingdings" panose="05000000000000000000" pitchFamily="2" charset="2"/>
              </a:rPr>
              <a:t> </a:t>
            </a:r>
            <a:r>
              <a:rPr lang="en-US" sz="4400" dirty="0" smtClean="0">
                <a:sym typeface="Wingdings" panose="05000000000000000000" pitchFamily="2" charset="2"/>
              </a:rPr>
              <a:t>     Bob decrypts the part of the message </a:t>
            </a:r>
            <a:r>
              <a:rPr lang="en-US" sz="4400" b="1" dirty="0" err="1" smtClean="0">
                <a:sym typeface="Wingdings" panose="05000000000000000000" pitchFamily="2" charset="2"/>
              </a:rPr>
              <a:t>E</a:t>
            </a:r>
            <a:r>
              <a:rPr lang="en-US" sz="4400" b="1" baseline="-25000" dirty="0" err="1" smtClean="0">
                <a:sym typeface="Wingdings" panose="05000000000000000000" pitchFamily="2" charset="2"/>
              </a:rPr>
              <a:t>bt</a:t>
            </a:r>
            <a:r>
              <a:rPr lang="en-US" sz="4400" b="1" dirty="0" smtClean="0">
                <a:sym typeface="Wingdings" panose="05000000000000000000" pitchFamily="2" charset="2"/>
              </a:rPr>
              <a:t>(A, </a:t>
            </a:r>
            <a:r>
              <a:rPr lang="en-US" sz="4400" b="1" dirty="0" err="1" smtClean="0">
                <a:sym typeface="Wingdings" panose="05000000000000000000" pitchFamily="2" charset="2"/>
              </a:rPr>
              <a:t>K</a:t>
            </a:r>
            <a:r>
              <a:rPr lang="en-US" sz="4400" b="1" baseline="-25000" dirty="0" err="1" smtClean="0">
                <a:sym typeface="Wingdings" panose="05000000000000000000" pitchFamily="2" charset="2"/>
              </a:rPr>
              <a:t>ab</a:t>
            </a:r>
            <a:r>
              <a:rPr lang="en-US" sz="4400" b="1" dirty="0" smtClean="0">
                <a:sym typeface="Wingdings" panose="05000000000000000000" pitchFamily="2" charset="2"/>
              </a:rPr>
              <a:t>, T</a:t>
            </a:r>
            <a:r>
              <a:rPr lang="en-US" sz="4400" b="1" baseline="-25000" dirty="0" smtClean="0">
                <a:sym typeface="Wingdings" panose="05000000000000000000" pitchFamily="2" charset="2"/>
              </a:rPr>
              <a:t>b</a:t>
            </a:r>
            <a:r>
              <a:rPr lang="en-US" sz="4400" b="1" dirty="0" smtClean="0">
                <a:sym typeface="Wingdings" panose="05000000000000000000" pitchFamily="2" charset="2"/>
              </a:rPr>
              <a:t>)    </a:t>
            </a:r>
            <a:r>
              <a:rPr lang="en-US" sz="4400" dirty="0" smtClean="0">
                <a:sym typeface="Wingdings" panose="05000000000000000000" pitchFamily="2" charset="2"/>
              </a:rPr>
              <a:t/>
            </a:r>
            <a:br>
              <a:rPr lang="en-US" sz="4400" dirty="0" smtClean="0">
                <a:sym typeface="Wingdings" panose="05000000000000000000" pitchFamily="2" charset="2"/>
              </a:rPr>
            </a:br>
            <a:r>
              <a:rPr lang="en-US" sz="4400" dirty="0" smtClean="0">
                <a:sym typeface="Wingdings" panose="05000000000000000000" pitchFamily="2" charset="2"/>
              </a:rPr>
              <a:t>      with his </a:t>
            </a:r>
            <a:r>
              <a:rPr lang="en-US" sz="4400" dirty="0">
                <a:sym typeface="Wingdings" panose="05000000000000000000" pitchFamily="2" charset="2"/>
              </a:rPr>
              <a:t>key </a:t>
            </a:r>
            <a:r>
              <a:rPr lang="en-US" sz="4400" b="1" dirty="0" err="1">
                <a:sym typeface="Wingdings" panose="05000000000000000000" pitchFamily="2" charset="2"/>
              </a:rPr>
              <a:t>K</a:t>
            </a:r>
            <a:r>
              <a:rPr lang="en-US" sz="4400" b="1" baseline="-25000" dirty="0" err="1">
                <a:sym typeface="Wingdings" panose="05000000000000000000" pitchFamily="2" charset="2"/>
              </a:rPr>
              <a:t>bt</a:t>
            </a:r>
            <a:r>
              <a:rPr lang="en-US" sz="4400" dirty="0">
                <a:sym typeface="Wingdings" panose="05000000000000000000" pitchFamily="2" charset="2"/>
              </a:rPr>
              <a:t> ,</a:t>
            </a:r>
            <a:r>
              <a:rPr lang="en-US" sz="4400" baseline="-25000" dirty="0">
                <a:sym typeface="Wingdings" panose="05000000000000000000" pitchFamily="2" charset="2"/>
              </a:rPr>
              <a:t> </a:t>
            </a:r>
            <a:r>
              <a:rPr lang="en-US" sz="4400" dirty="0">
                <a:sym typeface="Wingdings" panose="05000000000000000000" pitchFamily="2" charset="2"/>
              </a:rPr>
              <a:t> extracts </a:t>
            </a:r>
            <a:r>
              <a:rPr lang="en-US" sz="4400" b="1" dirty="0" err="1">
                <a:sym typeface="Wingdings" panose="05000000000000000000" pitchFamily="2" charset="2"/>
              </a:rPr>
              <a:t>K</a:t>
            </a:r>
            <a:r>
              <a:rPr lang="en-US" sz="4400" b="1" baseline="-25000" dirty="0" err="1">
                <a:sym typeface="Wingdings" panose="05000000000000000000" pitchFamily="2" charset="2"/>
              </a:rPr>
              <a:t>ab</a:t>
            </a:r>
            <a:r>
              <a:rPr lang="en-US" sz="4400" baseline="-25000" dirty="0">
                <a:sym typeface="Wingdings" panose="05000000000000000000" pitchFamily="2" charset="2"/>
              </a:rPr>
              <a:t> </a:t>
            </a:r>
            <a:r>
              <a:rPr lang="en-US" sz="4400" dirty="0">
                <a:sym typeface="Wingdings" panose="05000000000000000000" pitchFamily="2" charset="2"/>
              </a:rPr>
              <a:t>, and (</a:t>
            </a:r>
            <a:r>
              <a:rPr lang="en-US" sz="4400" dirty="0">
                <a:solidFill>
                  <a:srgbClr val="0000FF"/>
                </a:solidFill>
                <a:sym typeface="Wingdings" panose="05000000000000000000" pitchFamily="2" charset="2"/>
              </a:rPr>
              <a:t>in a regular </a:t>
            </a:r>
            <a:br>
              <a:rPr lang="en-US" sz="4400" dirty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sz="4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    situation Bob confirms that T</a:t>
            </a:r>
            <a:r>
              <a:rPr lang="en-US" sz="4400" baseline="-25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b  </a:t>
            </a:r>
            <a:r>
              <a:rPr lang="en-US" sz="4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and </a:t>
            </a:r>
            <a:r>
              <a:rPr lang="en-US" sz="44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N</a:t>
            </a:r>
            <a:r>
              <a:rPr lang="en-US" sz="4400" baseline="-250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b</a:t>
            </a:r>
            <a:r>
              <a:rPr lang="en-US" sz="4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have </a:t>
            </a:r>
            <a:br>
              <a:rPr lang="en-US" sz="4400" dirty="0" smtClean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sz="4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     the same values they did in step 2</a:t>
            </a:r>
            <a:r>
              <a:rPr lang="en-US" sz="4400" dirty="0" smtClean="0">
                <a:sym typeface="Wingdings" panose="05000000000000000000" pitchFamily="2" charset="2"/>
              </a:rPr>
              <a:t>), … </a:t>
            </a:r>
          </a:p>
          <a:p>
            <a:pPr marL="0" indent="0">
              <a:buNone/>
            </a:pPr>
            <a:endParaRPr lang="en-US" sz="4400" dirty="0">
              <a:sym typeface="Wingdings" panose="05000000000000000000" pitchFamily="2" charset="2"/>
            </a:endParaRPr>
          </a:p>
          <a:p>
            <a:r>
              <a:rPr lang="en-US" sz="4400" dirty="0" smtClean="0">
                <a:sym typeface="Wingdings" panose="05000000000000000000" pitchFamily="2" charset="2"/>
              </a:rPr>
              <a:t>but now </a:t>
            </a:r>
            <a:r>
              <a:rPr lang="en-US" sz="4400" dirty="0">
                <a:sym typeface="Wingdings" panose="05000000000000000000" pitchFamily="2" charset="2"/>
              </a:rPr>
              <a:t>(</a:t>
            </a:r>
            <a:r>
              <a:rPr lang="en-US" sz="4400" dirty="0">
                <a:solidFill>
                  <a:srgbClr val="C00000"/>
                </a:solidFill>
                <a:sym typeface="Wingdings" panose="05000000000000000000" pitchFamily="2" charset="2"/>
              </a:rPr>
              <a:t>in a attack of an intruder I</a:t>
            </a:r>
            <a:r>
              <a:rPr lang="en-US" sz="4400" dirty="0">
                <a:sym typeface="Wingdings" panose="05000000000000000000" pitchFamily="2" charset="2"/>
              </a:rPr>
              <a:t>) Bob decrypts the </a:t>
            </a:r>
            <a:r>
              <a:rPr lang="en-US" sz="4400" dirty="0" smtClean="0">
                <a:sym typeface="Wingdings" panose="05000000000000000000" pitchFamily="2" charset="2"/>
              </a:rPr>
              <a:t/>
            </a:r>
            <a:br>
              <a:rPr lang="en-US" sz="4400" dirty="0" smtClean="0">
                <a:sym typeface="Wingdings" panose="05000000000000000000" pitchFamily="2" charset="2"/>
              </a:rPr>
            </a:br>
            <a:r>
              <a:rPr lang="en-US" sz="4400" dirty="0" smtClean="0">
                <a:sym typeface="Wingdings" panose="05000000000000000000" pitchFamily="2" charset="2"/>
              </a:rPr>
              <a:t>first </a:t>
            </a:r>
            <a:r>
              <a:rPr lang="en-US" sz="4400" dirty="0">
                <a:sym typeface="Wingdings" panose="05000000000000000000" pitchFamily="2" charset="2"/>
              </a:rPr>
              <a:t>part of the </a:t>
            </a:r>
            <a:r>
              <a:rPr lang="en-US" sz="4400" dirty="0" smtClean="0">
                <a:sym typeface="Wingdings" panose="05000000000000000000" pitchFamily="2" charset="2"/>
              </a:rPr>
              <a:t>message </a:t>
            </a:r>
            <a:r>
              <a:rPr lang="en-US" sz="4400" b="1" dirty="0" err="1">
                <a:sym typeface="Wingdings" panose="05000000000000000000" pitchFamily="2" charset="2"/>
              </a:rPr>
              <a:t>E</a:t>
            </a:r>
            <a:r>
              <a:rPr lang="en-US" sz="4400" b="1" baseline="-25000" dirty="0" err="1">
                <a:sym typeface="Wingdings" panose="05000000000000000000" pitchFamily="2" charset="2"/>
              </a:rPr>
              <a:t>bt</a:t>
            </a:r>
            <a:r>
              <a:rPr lang="en-US" sz="4400" b="1" dirty="0">
                <a:sym typeface="Wingdings" panose="05000000000000000000" pitchFamily="2" charset="2"/>
              </a:rPr>
              <a:t>(A, </a:t>
            </a:r>
            <a:r>
              <a:rPr lang="en-US" sz="4400" b="1" dirty="0" smtClean="0">
                <a:sym typeface="Wingdings" panose="05000000000000000000" pitchFamily="2" charset="2"/>
              </a:rPr>
              <a:t>N</a:t>
            </a:r>
            <a:r>
              <a:rPr lang="en-US" sz="4400" b="1" baseline="-25000" dirty="0" smtClean="0">
                <a:sym typeface="Wingdings" panose="05000000000000000000" pitchFamily="2" charset="2"/>
              </a:rPr>
              <a:t>a</a:t>
            </a:r>
            <a:r>
              <a:rPr lang="en-US" sz="4400" b="1" dirty="0" smtClean="0">
                <a:sym typeface="Wingdings" panose="05000000000000000000" pitchFamily="2" charset="2"/>
              </a:rPr>
              <a:t>, </a:t>
            </a:r>
            <a:r>
              <a:rPr lang="en-US" sz="4400" b="1" dirty="0">
                <a:sym typeface="Wingdings" panose="05000000000000000000" pitchFamily="2" charset="2"/>
              </a:rPr>
              <a:t>T</a:t>
            </a:r>
            <a:r>
              <a:rPr lang="en-US" sz="4400" b="1" baseline="-25000" dirty="0">
                <a:sym typeface="Wingdings" panose="05000000000000000000" pitchFamily="2" charset="2"/>
              </a:rPr>
              <a:t>b</a:t>
            </a:r>
            <a:r>
              <a:rPr lang="en-US" sz="4400" b="1" dirty="0">
                <a:sym typeface="Wingdings" panose="05000000000000000000" pitchFamily="2" charset="2"/>
              </a:rPr>
              <a:t>) </a:t>
            </a:r>
            <a:r>
              <a:rPr lang="en-US" sz="4400" dirty="0" smtClean="0">
                <a:sym typeface="Wingdings" panose="05000000000000000000" pitchFamily="2" charset="2"/>
              </a:rPr>
              <a:t>, with </a:t>
            </a:r>
            <a:r>
              <a:rPr lang="en-US" sz="4400" dirty="0">
                <a:sym typeface="Wingdings" panose="05000000000000000000" pitchFamily="2" charset="2"/>
              </a:rPr>
              <a:t>his </a:t>
            </a:r>
            <a:r>
              <a:rPr lang="en-US" sz="4400" dirty="0" smtClean="0">
                <a:sym typeface="Wingdings" panose="05000000000000000000" pitchFamily="2" charset="2"/>
              </a:rPr>
              <a:t>key </a:t>
            </a:r>
            <a:r>
              <a:rPr lang="en-US" sz="4400" b="1" dirty="0" err="1" smtClean="0">
                <a:sym typeface="Wingdings" panose="05000000000000000000" pitchFamily="2" charset="2"/>
              </a:rPr>
              <a:t>K</a:t>
            </a:r>
            <a:r>
              <a:rPr lang="en-US" sz="4400" b="1" baseline="-25000" dirty="0" err="1" smtClean="0">
                <a:sym typeface="Wingdings" panose="05000000000000000000" pitchFamily="2" charset="2"/>
              </a:rPr>
              <a:t>bt</a:t>
            </a:r>
            <a:r>
              <a:rPr lang="en-US" sz="4400" baseline="-25000" dirty="0" smtClean="0">
                <a:sym typeface="Wingdings" panose="05000000000000000000" pitchFamily="2" charset="2"/>
              </a:rPr>
              <a:t> </a:t>
            </a:r>
            <a:br>
              <a:rPr lang="en-US" sz="4400" baseline="-25000" dirty="0" smtClean="0">
                <a:sym typeface="Wingdings" panose="05000000000000000000" pitchFamily="2" charset="2"/>
              </a:rPr>
            </a:br>
            <a:r>
              <a:rPr lang="en-US" sz="4400" dirty="0" smtClean="0">
                <a:sym typeface="Wingdings" panose="05000000000000000000" pitchFamily="2" charset="2"/>
              </a:rPr>
              <a:t>and believes that </a:t>
            </a:r>
            <a:r>
              <a:rPr lang="en-US" sz="4400" b="1" dirty="0" smtClean="0">
                <a:sym typeface="Wingdings" panose="05000000000000000000" pitchFamily="2" charset="2"/>
              </a:rPr>
              <a:t>N</a:t>
            </a:r>
            <a:r>
              <a:rPr lang="en-US" sz="4400" b="1" baseline="-25000" dirty="0" smtClean="0">
                <a:sym typeface="Wingdings" panose="05000000000000000000" pitchFamily="2" charset="2"/>
              </a:rPr>
              <a:t>a</a:t>
            </a:r>
            <a:r>
              <a:rPr lang="en-US" sz="4400" dirty="0" smtClean="0">
                <a:sym typeface="Wingdings" panose="05000000000000000000" pitchFamily="2" charset="2"/>
              </a:rPr>
              <a:t> found is a secure session Key </a:t>
            </a:r>
            <a:r>
              <a:rPr lang="en-US" sz="4400" b="1" dirty="0" err="1" smtClean="0">
                <a:sym typeface="Wingdings" panose="05000000000000000000" pitchFamily="2" charset="2"/>
              </a:rPr>
              <a:t>K</a:t>
            </a:r>
            <a:r>
              <a:rPr lang="en-US" sz="4400" b="1" baseline="-25000" dirty="0" err="1" smtClean="0">
                <a:sym typeface="Wingdings" panose="05000000000000000000" pitchFamily="2" charset="2"/>
              </a:rPr>
              <a:t>ab</a:t>
            </a:r>
            <a:r>
              <a:rPr lang="en-US" sz="4400" dirty="0" smtClean="0">
                <a:sym typeface="Wingdings" panose="05000000000000000000" pitchFamily="2" charset="2"/>
              </a:rPr>
              <a:t> he </a:t>
            </a:r>
            <a:br>
              <a:rPr lang="en-US" sz="4400" dirty="0" smtClean="0">
                <a:sym typeface="Wingdings" panose="05000000000000000000" pitchFamily="2" charset="2"/>
              </a:rPr>
            </a:br>
            <a:r>
              <a:rPr lang="en-US" sz="4400" dirty="0" smtClean="0">
                <a:sym typeface="Wingdings" panose="05000000000000000000" pitchFamily="2" charset="2"/>
              </a:rPr>
              <a:t>shares </a:t>
            </a:r>
            <a:r>
              <a:rPr lang="en-US" sz="4400" dirty="0">
                <a:sym typeface="Wingdings" panose="05000000000000000000" pitchFamily="2" charset="2"/>
              </a:rPr>
              <a:t>with Alice</a:t>
            </a:r>
            <a:r>
              <a:rPr lang="en-US" sz="4400" dirty="0" smtClean="0">
                <a:sym typeface="Wingdings" panose="05000000000000000000" pitchFamily="2" charset="2"/>
              </a:rPr>
              <a:t>.</a:t>
            </a:r>
          </a:p>
          <a:p>
            <a:endParaRPr lang="en-US" sz="4400" baseline="-25000" dirty="0">
              <a:sym typeface="Wingdings" panose="05000000000000000000" pitchFamily="2" charset="2"/>
            </a:endParaRPr>
          </a:p>
          <a:p>
            <a:r>
              <a:rPr lang="en-US" sz="4400" dirty="0" smtClean="0">
                <a:sym typeface="Wingdings" panose="05000000000000000000" pitchFamily="2" charset="2"/>
              </a:rPr>
              <a:t>Bob start communication with Alice … but he talks with Intruder I.</a:t>
            </a:r>
            <a:endParaRPr lang="pt-BR" sz="4400" dirty="0"/>
          </a:p>
          <a:p>
            <a:pPr marL="0" indent="0">
              <a:buNone/>
            </a:pPr>
            <a:r>
              <a:rPr lang="en-US" sz="4400" dirty="0" smtClean="0">
                <a:sym typeface="Wingdings" panose="05000000000000000000" pitchFamily="2" charset="2"/>
              </a:rPr>
              <a:t/>
            </a:r>
            <a:br>
              <a:rPr lang="en-US" sz="4400" dirty="0" smtClean="0">
                <a:sym typeface="Wingdings" panose="05000000000000000000" pitchFamily="2" charset="2"/>
              </a:rPr>
            </a:br>
            <a:r>
              <a:rPr lang="en-US" sz="4400" dirty="0" smtClean="0">
                <a:sym typeface="Wingdings" panose="05000000000000000000" pitchFamily="2" charset="2"/>
              </a:rPr>
              <a:t>    </a:t>
            </a:r>
            <a:endParaRPr lang="pt-BR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23034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200" dirty="0" smtClean="0">
              <a:solidFill>
                <a:prstClr val="black"/>
              </a:solidFill>
              <a:latin typeface="CMSS9"/>
            </a:endParaRPr>
          </a:p>
          <a:p>
            <a:pPr lvl="0"/>
            <a:endParaRPr lang="en-US" sz="2800" dirty="0" smtClean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MSS9"/>
              </a:rPr>
              <a:t>Here </a:t>
            </a:r>
            <a:r>
              <a:rPr lang="en-US" sz="2800" dirty="0">
                <a:solidFill>
                  <a:prstClr val="black"/>
                </a:solidFill>
                <a:latin typeface="CMSS9"/>
              </a:rPr>
              <a:t>we </a:t>
            </a:r>
            <a:r>
              <a:rPr lang="en-US" sz="2800" dirty="0" smtClean="0">
                <a:solidFill>
                  <a:prstClr val="black"/>
                </a:solidFill>
                <a:latin typeface="CMSS9"/>
              </a:rPr>
              <a:t>will show </a:t>
            </a:r>
            <a:r>
              <a:rPr lang="en-US" sz="2800" dirty="0">
                <a:solidFill>
                  <a:prstClr val="black"/>
                </a:solidFill>
                <a:latin typeface="CMSS9"/>
              </a:rPr>
              <a:t>that our automated theorem </a:t>
            </a:r>
            <a:r>
              <a:rPr lang="en-US" sz="2800" dirty="0" err="1">
                <a:solidFill>
                  <a:prstClr val="black"/>
                </a:solidFill>
                <a:latin typeface="CMSS9"/>
              </a:rPr>
              <a:t>prover</a:t>
            </a:r>
            <a:r>
              <a:rPr lang="en-US" sz="2800" dirty="0">
                <a:solidFill>
                  <a:prstClr val="black"/>
                </a:solidFill>
                <a:latin typeface="CMSS9"/>
              </a:rPr>
              <a:t> SPASS can successfully be used to analyze the </a:t>
            </a:r>
            <a:r>
              <a:rPr lang="en-US" sz="2800" b="1" i="1" dirty="0" err="1">
                <a:solidFill>
                  <a:prstClr val="black"/>
                </a:solidFill>
                <a:latin typeface="CMSS9"/>
              </a:rPr>
              <a:t>Neuman-Stubblebine</a:t>
            </a:r>
            <a:r>
              <a:rPr lang="en-US" sz="2800" dirty="0">
                <a:solidFill>
                  <a:prstClr val="black"/>
                </a:solidFill>
                <a:latin typeface="CMSS9"/>
              </a:rPr>
              <a:t> key exchange protocol [1]. </a:t>
            </a:r>
          </a:p>
          <a:p>
            <a:pPr lvl="0"/>
            <a:endParaRPr lang="en-US" sz="2800" dirty="0">
              <a:solidFill>
                <a:prstClr val="black"/>
              </a:solidFill>
              <a:latin typeface="CMSS9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0649"/>
            <a:ext cx="827881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800" dirty="0" smtClean="0">
              <a:solidFill>
                <a:prstClr val="black"/>
              </a:solidFill>
              <a:latin typeface="CMSS9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MSS9"/>
              </a:rPr>
              <a:t>To </a:t>
            </a:r>
            <a:r>
              <a:rPr lang="en-US" dirty="0" smtClean="0">
                <a:solidFill>
                  <a:prstClr val="black"/>
                </a:solidFill>
                <a:latin typeface="CMSS9"/>
              </a:rPr>
              <a:t>this end </a:t>
            </a:r>
            <a:r>
              <a:rPr lang="en-US" dirty="0">
                <a:solidFill>
                  <a:srgbClr val="0070C0"/>
                </a:solidFill>
                <a:latin typeface="CMSS9"/>
              </a:rPr>
              <a:t>the protocol is formalized in logic</a:t>
            </a:r>
            <a:r>
              <a:rPr lang="en-US" dirty="0">
                <a:solidFill>
                  <a:prstClr val="black"/>
                </a:solidFill>
                <a:latin typeface="CMSS9"/>
              </a:rPr>
              <a:t> and then the </a:t>
            </a:r>
            <a:r>
              <a:rPr lang="en-US" dirty="0">
                <a:solidFill>
                  <a:srgbClr val="0000FF"/>
                </a:solidFill>
                <a:latin typeface="CMSS9"/>
              </a:rPr>
              <a:t>security properties are automatically analyzed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SS9"/>
              </a:rPr>
              <a:t>by SPASS</a:t>
            </a:r>
            <a:r>
              <a:rPr lang="en-US" dirty="0">
                <a:solidFill>
                  <a:prstClr val="black"/>
                </a:solidFill>
                <a:latin typeface="CMSS9"/>
              </a:rPr>
              <a:t>. </a:t>
            </a:r>
          </a:p>
          <a:p>
            <a:pPr lvl="0"/>
            <a:endParaRPr lang="pt-BR" sz="28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2657"/>
            <a:ext cx="8497887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CMSS9"/>
              </a:rPr>
              <a:t>The key idea of the formalization is to describe the set of sent</a:t>
            </a:r>
            <a:r>
              <a:rPr lang="en-US" sz="2400" b="1" i="0" u="none" strike="noStrike" dirty="0" smtClean="0">
                <a:solidFill>
                  <a:srgbClr val="0070C0"/>
                </a:solidFill>
                <a:latin typeface="CMSS9"/>
              </a:rPr>
              <a:t> </a:t>
            </a:r>
            <a:r>
              <a:rPr lang="en-US" sz="2400" b="1" i="0" u="none" strike="noStrike" baseline="0" dirty="0" smtClean="0">
                <a:solidFill>
                  <a:srgbClr val="0070C0"/>
                </a:solidFill>
                <a:latin typeface="CMSS9"/>
              </a:rPr>
              <a:t>messages.</a:t>
            </a:r>
            <a:r>
              <a:rPr lang="en-US" sz="2400" b="0" i="0" u="none" strike="noStrike" baseline="0" dirty="0" smtClean="0">
                <a:latin typeface="CMSS9"/>
              </a:rPr>
              <a:t> This is done by introducing a monadic predicate </a:t>
            </a:r>
            <a:r>
              <a:rPr lang="en-US" sz="2400" b="0" i="0" u="none" strike="noStrike" baseline="0" dirty="0" smtClean="0">
                <a:latin typeface="CMSSI9"/>
              </a:rPr>
              <a:t>M </a:t>
            </a:r>
            <a:r>
              <a:rPr lang="en-US" sz="2400" b="0" i="0" u="none" strike="noStrike" baseline="0" dirty="0" smtClean="0">
                <a:latin typeface="CMSS9"/>
              </a:rPr>
              <a:t>in</a:t>
            </a:r>
            <a:r>
              <a:rPr lang="en-US" sz="2400" b="0" i="0" u="none" strike="noStrike" dirty="0" smtClean="0">
                <a:latin typeface="CMSS9"/>
              </a:rPr>
              <a:t> </a:t>
            </a:r>
            <a:r>
              <a:rPr lang="en-US" sz="2400" b="0" i="0" u="none" strike="noStrike" baseline="0" dirty="0" smtClean="0">
                <a:latin typeface="CMSS9"/>
              </a:rPr>
              <a:t>first-order logic. </a:t>
            </a:r>
            <a:br>
              <a:rPr lang="en-US" sz="2400" b="0" i="0" u="none" strike="noStrike" baseline="0" dirty="0" smtClean="0">
                <a:latin typeface="CMSS9"/>
              </a:rPr>
            </a:br>
            <a:r>
              <a:rPr lang="en-US" sz="2400" b="0" i="0" u="none" strike="noStrike" baseline="0" dirty="0" smtClean="0">
                <a:latin typeface="CMSS9"/>
              </a:rPr>
              <a:t>       </a:t>
            </a:r>
            <a:endParaRPr lang="en-US" sz="2400" dirty="0">
              <a:latin typeface="CMSS9"/>
            </a:endParaRPr>
          </a:p>
          <a:p>
            <a:r>
              <a:rPr lang="en-US" sz="2400" b="0" i="0" u="none" strike="noStrike" baseline="0" dirty="0" smtClean="0">
                <a:latin typeface="CMSS9"/>
              </a:rPr>
              <a:t>Furthermore, every participant holds its set of known</a:t>
            </a:r>
            <a:r>
              <a:rPr lang="en-US" sz="2400" b="0" i="0" u="none" strike="noStrike" dirty="0" smtClean="0">
                <a:latin typeface="CMSS9"/>
              </a:rPr>
              <a:t> </a:t>
            </a:r>
            <a:r>
              <a:rPr lang="en-US" sz="2400" b="0" i="0" u="none" strike="noStrike" baseline="0" dirty="0" smtClean="0">
                <a:latin typeface="CMSS9"/>
              </a:rPr>
              <a:t>keys, represented by</a:t>
            </a:r>
            <a:r>
              <a:rPr lang="en-US" sz="2400" b="0" i="0" u="none" strike="noStrike" dirty="0" smtClean="0">
                <a:latin typeface="CMSS9"/>
              </a:rPr>
              <a:t> </a:t>
            </a:r>
            <a:r>
              <a:rPr lang="en-US" sz="2400" b="0" i="0" u="none" strike="noStrike" baseline="0" dirty="0" smtClean="0">
                <a:latin typeface="CMSS9"/>
              </a:rPr>
              <a:t>the </a:t>
            </a:r>
            <a:r>
              <a:rPr lang="en-US" sz="2400" b="0" i="0" u="sng" strike="noStrike" baseline="0" dirty="0" smtClean="0">
                <a:latin typeface="CMSS9"/>
              </a:rPr>
              <a:t>predicates</a:t>
            </a:r>
            <a:r>
              <a:rPr lang="en-US" sz="24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 </a:t>
            </a:r>
            <a:r>
              <a:rPr lang="en-US" sz="2400" b="0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CMSSI9"/>
              </a:rPr>
              <a:t>Ak</a:t>
            </a:r>
            <a:r>
              <a:rPr lang="en-US" sz="24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I9"/>
              </a:rPr>
              <a:t> </a:t>
            </a:r>
            <a:r>
              <a:rPr lang="en-US" sz="24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for Alice’s keys</a:t>
            </a:r>
            <a:r>
              <a:rPr lang="en-US" sz="2400" b="0" i="0" u="none" strike="noStrike" baseline="0" dirty="0" smtClean="0">
                <a:latin typeface="CMSS9"/>
              </a:rPr>
              <a:t>, </a:t>
            </a:r>
            <a:r>
              <a:rPr lang="en-US" sz="2400" b="0" i="0" u="none" strike="noStrike" baseline="0" dirty="0" smtClean="0">
                <a:solidFill>
                  <a:srgbClr val="7030A0"/>
                </a:solidFill>
                <a:latin typeface="CMSSI9"/>
              </a:rPr>
              <a:t>Bk </a:t>
            </a:r>
            <a:r>
              <a:rPr lang="en-US" sz="2400" b="0" i="0" u="none" strike="noStrike" baseline="0" dirty="0" smtClean="0">
                <a:solidFill>
                  <a:srgbClr val="7030A0"/>
                </a:solidFill>
                <a:latin typeface="CMSS9"/>
              </a:rPr>
              <a:t>for Bob’s</a:t>
            </a:r>
            <a:r>
              <a:rPr lang="en-US" sz="2400" b="0" i="0" u="none" strike="noStrike" dirty="0" smtClean="0">
                <a:solidFill>
                  <a:srgbClr val="7030A0"/>
                </a:solidFill>
                <a:latin typeface="CMSS9"/>
              </a:rPr>
              <a:t> </a:t>
            </a:r>
            <a:r>
              <a:rPr lang="en-US" sz="2400" b="0" i="0" u="none" strike="noStrike" baseline="0" dirty="0" smtClean="0">
                <a:solidFill>
                  <a:srgbClr val="7030A0"/>
                </a:solidFill>
                <a:latin typeface="CMSS9"/>
              </a:rPr>
              <a:t>keys</a:t>
            </a:r>
            <a:r>
              <a:rPr lang="en-US" sz="2400" b="0" i="0" u="none" strike="noStrike" baseline="0" dirty="0" smtClean="0">
                <a:latin typeface="CMSS9"/>
              </a:rPr>
              <a:t>, </a:t>
            </a:r>
            <a:r>
              <a:rPr lang="en-US" sz="2400" b="0" i="0" u="none" strike="noStrike" baseline="0" dirty="0" err="1" smtClean="0">
                <a:solidFill>
                  <a:schemeClr val="accent3">
                    <a:lumMod val="50000"/>
                  </a:schemeClr>
                </a:solidFill>
                <a:latin typeface="CMSSI9"/>
              </a:rPr>
              <a:t>Tk</a:t>
            </a:r>
            <a:r>
              <a:rPr lang="en-US" sz="2400" b="0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CMSSI9"/>
              </a:rPr>
              <a:t> </a:t>
            </a:r>
            <a:r>
              <a:rPr lang="en-US" sz="2400" b="0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CMSS9"/>
              </a:rPr>
              <a:t>for Trust’s keys </a:t>
            </a:r>
            <a:r>
              <a:rPr lang="en-US" sz="2400" b="0" i="0" u="none" strike="noStrike" baseline="0" dirty="0" smtClean="0">
                <a:latin typeface="CMSS9"/>
              </a:rPr>
              <a:t>and</a:t>
            </a:r>
            <a:r>
              <a:rPr lang="en-US" sz="2400" b="0" i="0" u="none" strike="noStrike" dirty="0" smtClean="0">
                <a:latin typeface="CMSS9"/>
              </a:rPr>
              <a:t> </a:t>
            </a:r>
            <a:r>
              <a:rPr lang="en-US" sz="2400" b="0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CMSSI9"/>
              </a:rPr>
              <a:t>Ik</a:t>
            </a:r>
            <a:r>
              <a:rPr lang="en-US" sz="2400" b="0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CMSSI9"/>
              </a:rPr>
              <a:t> </a:t>
            </a:r>
            <a:r>
              <a:rPr lang="en-US" sz="2400" b="0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CMSS9"/>
              </a:rPr>
              <a:t>for the keys the intruder</a:t>
            </a:r>
            <a:r>
              <a:rPr lang="en-US" sz="2400" b="0" i="0" u="none" strike="noStrike" dirty="0" smtClean="0">
                <a:solidFill>
                  <a:schemeClr val="accent6">
                    <a:lumMod val="50000"/>
                  </a:schemeClr>
                </a:solidFill>
                <a:latin typeface="CMSS9"/>
              </a:rPr>
              <a:t> </a:t>
            </a:r>
            <a:r>
              <a:rPr lang="en-US" sz="2400" b="0" i="0" u="none" strike="noStrike" baseline="0" dirty="0" smtClean="0">
                <a:latin typeface="CMSS9"/>
              </a:rPr>
              <a:t>knows. </a:t>
            </a:r>
            <a:r>
              <a:rPr lang="en-US" sz="2400" b="0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CMSS9"/>
              </a:rPr>
              <a:t/>
            </a:r>
            <a:br>
              <a:rPr lang="en-US" sz="2400" b="0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CMSS9"/>
              </a:rPr>
            </a:br>
            <a:r>
              <a:rPr lang="en-US" sz="2400" b="0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CMSS9"/>
              </a:rPr>
              <a:t>     </a:t>
            </a:r>
            <a:endParaRPr lang="en-US" sz="2400" b="0" i="0" u="none" strike="noStrike" baseline="0" dirty="0" smtClean="0">
              <a:latin typeface="CMSS9"/>
            </a:endParaRPr>
          </a:p>
          <a:p>
            <a:r>
              <a:rPr lang="en-US" sz="2400" b="0" i="0" u="none" strike="noStrike" baseline="0" dirty="0" smtClean="0">
                <a:latin typeface="CMSS9"/>
              </a:rPr>
              <a:t>The</a:t>
            </a:r>
            <a:r>
              <a:rPr lang="en-US" sz="2400" b="0" i="0" u="none" strike="noStrike" dirty="0" smtClean="0">
                <a:latin typeface="CMSS9"/>
              </a:rPr>
              <a:t> </a:t>
            </a:r>
            <a:r>
              <a:rPr lang="en-US" sz="2400" b="0" i="0" u="none" strike="noStrike" baseline="0" dirty="0" smtClean="0">
                <a:latin typeface="CMSS9"/>
              </a:rPr>
              <a:t>rest of the used symbols is introduced and explained with the first</a:t>
            </a:r>
            <a:r>
              <a:rPr lang="en-US" sz="2400" b="0" i="0" u="none" strike="noStrike" dirty="0" smtClean="0">
                <a:latin typeface="CMSS9"/>
              </a:rPr>
              <a:t> </a:t>
            </a:r>
            <a:r>
              <a:rPr lang="en-US" sz="2400" b="0" i="0" u="none" strike="noStrike" baseline="0" dirty="0" smtClean="0">
                <a:latin typeface="CMSS9"/>
              </a:rPr>
              <a:t>appearance in a formula. </a:t>
            </a:r>
          </a:p>
          <a:p>
            <a:endParaRPr lang="en-US" sz="2400" dirty="0">
              <a:latin typeface="CMSS9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60649"/>
            <a:ext cx="8497887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i="0" u="none" strike="noStrike" baseline="0" dirty="0" smtClean="0">
                <a:latin typeface="CMSS9"/>
              </a:rPr>
              <a:t>The two formulae express that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initially Alice holds the key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I9"/>
              </a:rPr>
              <a:t>at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for</a:t>
            </a:r>
            <a:r>
              <a:rPr lang="en-US" b="0" i="0" u="none" strike="noStrike" dirty="0" smtClean="0">
                <a:solidFill>
                  <a:srgbClr val="0000FF"/>
                </a:solidFill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communication with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I9"/>
              </a:rPr>
              <a:t>t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(for Trust) and that she sends the first</a:t>
            </a:r>
            <a:r>
              <a:rPr lang="en-US" b="0" i="0" u="none" strike="noStrike" dirty="0" smtClean="0">
                <a:solidFill>
                  <a:srgbClr val="0000FF"/>
                </a:solidFill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message</a:t>
            </a:r>
            <a:r>
              <a:rPr lang="en-US" b="0" i="0" u="none" strike="noStrike" baseline="0" dirty="0" smtClean="0">
                <a:latin typeface="CMSS9"/>
              </a:rPr>
              <a:t>.</a:t>
            </a:r>
          </a:p>
          <a:p>
            <a:endParaRPr lang="en-US" dirty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In order to formalize messages we employ a three place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function sent </a:t>
            </a:r>
            <a:r>
              <a:rPr lang="en-US" b="0" i="0" u="none" strike="noStrike" baseline="0" dirty="0" smtClean="0">
                <a:latin typeface="CMSS9"/>
              </a:rPr>
              <a:t>where </a:t>
            </a:r>
            <a:r>
              <a:rPr lang="en-US" b="0" i="0" u="none" strike="noStrike" baseline="0" dirty="0" smtClean="0">
                <a:solidFill>
                  <a:srgbClr val="0070C0"/>
                </a:solidFill>
                <a:latin typeface="CMSS9"/>
              </a:rPr>
              <a:t>the first argument is the sender</a:t>
            </a:r>
            <a:r>
              <a:rPr lang="en-US" b="0" i="0" u="none" strike="noStrike" baseline="0" dirty="0" smtClean="0">
                <a:latin typeface="CMSS9"/>
              </a:rPr>
              <a:t>, </a:t>
            </a:r>
            <a:r>
              <a:rPr lang="en-US" b="0" i="0" u="none" strike="noStrike" baseline="0" dirty="0" smtClean="0">
                <a:solidFill>
                  <a:srgbClr val="00B0F0"/>
                </a:solidFill>
                <a:latin typeface="CMSS9"/>
              </a:rPr>
              <a:t>the second the</a:t>
            </a:r>
            <a:r>
              <a:rPr lang="en-US" b="0" i="0" u="none" strike="noStrike" dirty="0" smtClean="0">
                <a:solidFill>
                  <a:srgbClr val="00B0F0"/>
                </a:solidFill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rgbClr val="00B0F0"/>
                </a:solidFill>
                <a:latin typeface="CMSS9"/>
              </a:rPr>
              <a:t>receiver </a:t>
            </a:r>
            <a:r>
              <a:rPr lang="en-US" b="0" i="0" u="none" strike="noStrike" baseline="0" dirty="0" smtClean="0">
                <a:latin typeface="CMSS9"/>
              </a:rPr>
              <a:t>and </a:t>
            </a:r>
            <a:r>
              <a:rPr lang="en-US" b="0" i="0" u="none" strike="noStrike" baseline="0" dirty="0" smtClean="0">
                <a:solidFill>
                  <a:schemeClr val="accent3">
                    <a:lumMod val="75000"/>
                  </a:schemeClr>
                </a:solidFill>
                <a:latin typeface="CMSS9"/>
              </a:rPr>
              <a:t>the third the content of the message</a:t>
            </a:r>
            <a:r>
              <a:rPr lang="en-US" b="0" i="0" u="none" strike="noStrike" baseline="0" dirty="0" smtClean="0">
                <a:latin typeface="CMSS9"/>
              </a:rPr>
              <a:t>. </a:t>
            </a:r>
          </a:p>
          <a:p>
            <a:endParaRPr lang="en-US" dirty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So </a:t>
            </a:r>
            <a:r>
              <a:rPr lang="en-US" b="0" i="0" u="none" strike="noStrike" baseline="0" dirty="0" smtClean="0">
                <a:solidFill>
                  <a:schemeClr val="accent1"/>
                </a:solidFill>
                <a:latin typeface="CMSS9"/>
              </a:rPr>
              <a:t>the constant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I9"/>
              </a:rPr>
              <a:t>a</a:t>
            </a:r>
            <a:r>
              <a:rPr lang="en-US" b="0" i="0" u="none" strike="noStrike" dirty="0" smtClean="0">
                <a:solidFill>
                  <a:schemeClr val="accent1"/>
                </a:solidFill>
                <a:latin typeface="CMSSI9"/>
              </a:rPr>
              <a:t> </a:t>
            </a:r>
            <a:r>
              <a:rPr lang="en-US" b="0" i="0" u="none" strike="noStrike" baseline="0" dirty="0" smtClean="0">
                <a:solidFill>
                  <a:schemeClr val="accent1"/>
                </a:solidFill>
                <a:latin typeface="CMSS9"/>
              </a:rPr>
              <a:t>represents Alice</a:t>
            </a:r>
            <a:r>
              <a:rPr lang="en-US" b="0" i="0" u="none" strike="noStrike" baseline="0" dirty="0" smtClean="0">
                <a:latin typeface="CMSS9"/>
              </a:rPr>
              <a:t>,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I9"/>
              </a:rPr>
              <a:t>b</a:t>
            </a:r>
            <a:r>
              <a:rPr lang="en-US" b="0" i="0" u="none" strike="noStrike" baseline="0" dirty="0" smtClean="0">
                <a:latin typeface="CMSSI9"/>
              </a:rPr>
              <a:t> </a:t>
            </a:r>
            <a:r>
              <a:rPr lang="en-US" b="0" i="0" u="none" strike="noStrike" baseline="0" dirty="0" smtClean="0">
                <a:solidFill>
                  <a:srgbClr val="7030A0"/>
                </a:solidFill>
                <a:latin typeface="CMSSI9"/>
              </a:rPr>
              <a:t>represents </a:t>
            </a:r>
            <a:r>
              <a:rPr lang="en-US" b="0" i="0" u="none" strike="noStrike" baseline="0" dirty="0" smtClean="0">
                <a:solidFill>
                  <a:srgbClr val="7030A0"/>
                </a:solidFill>
                <a:latin typeface="CMSS9"/>
              </a:rPr>
              <a:t>Bob</a:t>
            </a:r>
            <a:r>
              <a:rPr lang="en-US" b="0" i="0" u="none" strike="noStrike" baseline="0" dirty="0" smtClean="0">
                <a:latin typeface="CMSS9"/>
              </a:rPr>
              <a:t>,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I9"/>
              </a:rPr>
              <a:t>t</a:t>
            </a:r>
            <a:r>
              <a:rPr lang="en-US" b="0" i="0" u="none" strike="noStrike" baseline="0" dirty="0" smtClean="0">
                <a:latin typeface="CMSSI9"/>
              </a:rPr>
              <a:t> </a:t>
            </a:r>
            <a:r>
              <a:rPr lang="en-US" b="0" i="0" u="none" strike="noStrike" baseline="0" dirty="0" smtClean="0">
                <a:solidFill>
                  <a:schemeClr val="accent3">
                    <a:lumMod val="50000"/>
                  </a:schemeClr>
                </a:solidFill>
                <a:latin typeface="CMSS9"/>
              </a:rPr>
              <a:t>Trust</a:t>
            </a:r>
            <a:r>
              <a:rPr lang="en-US" b="0" i="0" u="none" strike="noStrike" baseline="0" dirty="0" smtClean="0">
                <a:latin typeface="CMSS9"/>
              </a:rPr>
              <a:t> and </a:t>
            </a:r>
            <a:r>
              <a:rPr lang="en-US" b="0" i="0" u="none" strike="noStrike" baseline="0" dirty="0" err="1" smtClean="0">
                <a:solidFill>
                  <a:srgbClr val="0000FF"/>
                </a:solidFill>
                <a:latin typeface="CMSSI9"/>
              </a:rPr>
              <a:t>i</a:t>
            </a:r>
            <a:r>
              <a:rPr lang="en-US" b="0" i="0" u="none" strike="noStrike" baseline="0" dirty="0" smtClean="0">
                <a:latin typeface="CMSSI9"/>
              </a:rPr>
              <a:t> </a:t>
            </a:r>
            <a:r>
              <a:rPr lang="en-US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Intruder</a:t>
            </a:r>
            <a:r>
              <a:rPr lang="en-US" b="0" i="0" u="none" strike="noStrike" baseline="0" dirty="0" smtClean="0">
                <a:latin typeface="CMSS9"/>
              </a:rPr>
              <a:t>. The functions </a:t>
            </a:r>
            <a:r>
              <a:rPr lang="en-US" b="0" i="0" u="none" strike="noStrike" baseline="0" dirty="0" smtClean="0">
                <a:latin typeface="CMSSI9"/>
              </a:rPr>
              <a:t>pair</a:t>
            </a:r>
            <a:r>
              <a:rPr lang="en-US" b="0" i="0" u="none" strike="noStrike" dirty="0" smtClean="0">
                <a:latin typeface="CMSSI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(</a:t>
            </a:r>
            <a:r>
              <a:rPr lang="en-US" b="0" i="0" u="none" strike="noStrike" baseline="0" dirty="0" smtClean="0">
                <a:latin typeface="CMSSI9"/>
              </a:rPr>
              <a:t>triple</a:t>
            </a:r>
            <a:r>
              <a:rPr lang="en-US" b="0" i="0" u="none" strike="noStrike" baseline="0" dirty="0" smtClean="0">
                <a:latin typeface="CMSS9"/>
              </a:rPr>
              <a:t>, </a:t>
            </a:r>
            <a:r>
              <a:rPr lang="en-US" b="0" i="0" u="none" strike="noStrike" baseline="0" dirty="0" err="1" smtClean="0">
                <a:latin typeface="CMSSI9"/>
              </a:rPr>
              <a:t>quadr</a:t>
            </a:r>
            <a:r>
              <a:rPr lang="en-US" b="0" i="0" u="none" strike="noStrike" baseline="0" dirty="0" smtClean="0">
                <a:latin typeface="CMSS9"/>
              </a:rPr>
              <a:t>) simply form sequences of messages of the indicated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pt-BR" b="0" i="0" u="none" strike="noStrike" baseline="0" dirty="0" err="1" smtClean="0">
                <a:latin typeface="CMSS9"/>
              </a:rPr>
              <a:t>length</a:t>
            </a:r>
            <a:r>
              <a:rPr lang="pt-BR" b="0" i="0" u="none" strike="noStrike" baseline="0" dirty="0" smtClean="0">
                <a:latin typeface="CMSS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58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MSS9"/>
              </a:rPr>
              <a:t>Then the four messages can be translated </a:t>
            </a:r>
            <a:r>
              <a:rPr lang="pt-BR" sz="2400" dirty="0" err="1">
                <a:solidFill>
                  <a:prstClr val="black"/>
                </a:solidFill>
                <a:latin typeface="CMSS9"/>
              </a:rPr>
              <a:t>into</a:t>
            </a:r>
            <a:r>
              <a:rPr lang="pt-BR" sz="2400" dirty="0">
                <a:solidFill>
                  <a:prstClr val="black"/>
                </a:solidFill>
                <a:latin typeface="CMSS9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CMSS9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CMSS9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CMSS9"/>
              </a:rPr>
              <a:t>following</a:t>
            </a:r>
            <a:r>
              <a:rPr lang="pt-BR" sz="2400" dirty="0">
                <a:solidFill>
                  <a:prstClr val="black"/>
                </a:solidFill>
                <a:latin typeface="CMSS9"/>
              </a:rPr>
              <a:t> </a:t>
            </a:r>
            <a:r>
              <a:rPr lang="pt-BR" sz="2400" dirty="0" err="1" smtClean="0">
                <a:solidFill>
                  <a:prstClr val="black"/>
                </a:solidFill>
                <a:latin typeface="CMSS9"/>
              </a:rPr>
              <a:t>formulae</a:t>
            </a:r>
            <a:r>
              <a:rPr lang="pt-BR" sz="2400" dirty="0" smtClean="0">
                <a:solidFill>
                  <a:prstClr val="black"/>
                </a:solidFill>
                <a:latin typeface="CMSS9"/>
              </a:rPr>
              <a:t>:  </a:t>
            </a:r>
            <a:r>
              <a:rPr lang="pt-BR" sz="2400" dirty="0" err="1" smtClean="0">
                <a:solidFill>
                  <a:prstClr val="black"/>
                </a:solidFill>
                <a:latin typeface="CMSS9"/>
              </a:rPr>
              <a:t>Step</a:t>
            </a:r>
            <a:r>
              <a:rPr lang="pt-BR" sz="2400" dirty="0" smtClean="0">
                <a:solidFill>
                  <a:prstClr val="black"/>
                </a:solidFill>
                <a:latin typeface="CMSS9"/>
              </a:rPr>
              <a:t> 1 </a:t>
            </a:r>
            <a:r>
              <a:rPr lang="pt-BR" sz="2400" dirty="0" err="1" smtClean="0">
                <a:solidFill>
                  <a:prstClr val="black"/>
                </a:solidFill>
                <a:latin typeface="CMSS9"/>
              </a:rPr>
              <a:t>to</a:t>
            </a:r>
            <a:r>
              <a:rPr lang="pt-BR" sz="2400" dirty="0" smtClean="0">
                <a:solidFill>
                  <a:prstClr val="black"/>
                </a:solidFill>
                <a:latin typeface="CMSS9"/>
              </a:rPr>
              <a:t> </a:t>
            </a:r>
            <a:r>
              <a:rPr lang="pt-BR" sz="2400" dirty="0" err="1" smtClean="0">
                <a:solidFill>
                  <a:prstClr val="black"/>
                </a:solidFill>
                <a:latin typeface="CMSS9"/>
              </a:rPr>
              <a:t>Step</a:t>
            </a:r>
            <a:r>
              <a:rPr lang="pt-BR" sz="2400" dirty="0" smtClean="0">
                <a:solidFill>
                  <a:prstClr val="black"/>
                </a:solidFill>
                <a:latin typeface="CMSS9"/>
              </a:rPr>
              <a:t> 4.</a:t>
            </a:r>
            <a:endParaRPr lang="pt-BR" sz="2400" dirty="0">
              <a:solidFill>
                <a:prstClr val="black"/>
              </a:solidFill>
              <a:latin typeface="CMSS9"/>
            </a:endParaRP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4969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4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Step 2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i="0" u="none" strike="noStrike" baseline="0" dirty="0" smtClean="0">
                <a:latin typeface="CMSS9"/>
              </a:rPr>
              <a:t>Bob holds the key </a:t>
            </a:r>
            <a:r>
              <a:rPr lang="en-US" b="0" i="0" u="none" strike="noStrike" baseline="0" dirty="0" err="1" smtClean="0">
                <a:latin typeface="CMSSI9"/>
              </a:rPr>
              <a:t>bt</a:t>
            </a:r>
            <a:r>
              <a:rPr lang="en-US" b="0" i="0" u="none" strike="noStrike" baseline="0" dirty="0" smtClean="0">
                <a:latin typeface="CMSSI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for secure communication with Trust and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whenever he receives a message of the form of message 1 (formula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(2)), he sends a key request to Trust according to message 2. </a:t>
            </a:r>
          </a:p>
          <a:p>
            <a:endParaRPr lang="en-US" dirty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Note</a:t>
            </a:r>
            <a:r>
              <a:rPr lang="en-US" dirty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that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encryption</a:t>
            </a:r>
            <a:r>
              <a:rPr lang="en-US" b="0" i="0" u="none" strike="noStrike" baseline="0" dirty="0" smtClean="0">
                <a:latin typeface="CMSS9"/>
              </a:rPr>
              <a:t> is formalized </a:t>
            </a:r>
            <a:r>
              <a:rPr lang="en-US" b="0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by the two place function </a:t>
            </a:r>
            <a:r>
              <a:rPr lang="en-US" b="0" i="0" u="none" strike="noStrike" baseline="0" dirty="0" err="1" smtClean="0">
                <a:solidFill>
                  <a:srgbClr val="0000FF"/>
                </a:solidFill>
                <a:latin typeface="CMSSI9"/>
              </a:rPr>
              <a:t>encr</a:t>
            </a:r>
            <a:r>
              <a:rPr lang="en-US" b="0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CMSSI9"/>
              </a:rPr>
              <a:t> </a:t>
            </a:r>
            <a:r>
              <a:rPr lang="en-US" b="0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where</a:t>
            </a:r>
            <a:r>
              <a:rPr lang="en-US" b="0" i="0" u="none" strike="noStrike" dirty="0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the first argument is the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data</a:t>
            </a:r>
            <a:r>
              <a:rPr lang="en-US" b="0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and the second argument the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key</a:t>
            </a:r>
            <a:r>
              <a:rPr lang="en-US" b="0" i="0" u="none" strike="noStrike" baseline="0" dirty="0" smtClean="0">
                <a:latin typeface="CMSS9"/>
              </a:rPr>
              <a:t>.</a:t>
            </a:r>
          </a:p>
          <a:p>
            <a:endParaRPr lang="en-US" b="0" i="0" u="none" strike="noStrike" baseline="0" dirty="0" smtClean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Every lowercase symbol starting with an </a:t>
            </a:r>
            <a:r>
              <a:rPr lang="en-US" b="0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CMSSI9"/>
              </a:rPr>
              <a:t>x</a:t>
            </a:r>
            <a:r>
              <a:rPr lang="en-US" b="0" i="0" u="none" strike="noStrike" baseline="0" dirty="0" smtClean="0">
                <a:latin typeface="CMSSI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denotes a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variable</a:t>
            </a:r>
            <a:r>
              <a:rPr lang="en-US" b="0" i="0" u="none" strike="noStrike" baseline="0" dirty="0" smtClean="0">
                <a:latin typeface="CMSS9"/>
              </a:rPr>
              <a:t>. The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functions </a:t>
            </a:r>
            <a:r>
              <a:rPr lang="en-US" b="0" i="0" u="none" strike="noStrike" baseline="0" dirty="0" err="1" smtClean="0">
                <a:solidFill>
                  <a:srgbClr val="0000FF"/>
                </a:solidFill>
                <a:latin typeface="CMSSI9"/>
              </a:rPr>
              <a:t>nb</a:t>
            </a:r>
            <a:r>
              <a:rPr lang="en-US" b="0" i="0" u="none" strike="noStrike" baseline="0" dirty="0" smtClean="0">
                <a:latin typeface="CMSSI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and </a:t>
            </a:r>
            <a:r>
              <a:rPr lang="en-US" b="0" i="0" u="none" strike="noStrike" baseline="0" dirty="0" err="1" smtClean="0">
                <a:solidFill>
                  <a:srgbClr val="0000FF"/>
                </a:solidFill>
                <a:latin typeface="CMSSI9"/>
              </a:rPr>
              <a:t>tb</a:t>
            </a:r>
            <a:r>
              <a:rPr lang="en-US" b="0" i="0" u="none" strike="noStrike" baseline="0" dirty="0" smtClean="0">
                <a:latin typeface="CMSSI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generate, respectively, a new </a:t>
            </a:r>
            <a:r>
              <a:rPr lang="en-US" b="0" i="0" u="sng" strike="noStrike" baseline="0" dirty="0" smtClean="0">
                <a:latin typeface="CMSS9"/>
              </a:rPr>
              <a:t>nonce</a:t>
            </a:r>
            <a:r>
              <a:rPr lang="en-US" b="0" i="0" u="none" strike="noStrike" baseline="0" dirty="0" smtClean="0">
                <a:latin typeface="CMSS9"/>
              </a:rPr>
              <a:t> and </a:t>
            </a:r>
            <a:r>
              <a:rPr lang="en-US" b="0" i="0" u="none" strike="noStrike" baseline="0" dirty="0" smtClean="0">
                <a:latin typeface="CMSS9"/>
              </a:rPr>
              <a:t>timestamp of B, </a:t>
            </a:r>
            <a:r>
              <a:rPr lang="en-US" b="0" i="0" u="none" strike="noStrike" baseline="0" dirty="0" err="1" smtClean="0">
                <a:latin typeface="CMSS9"/>
              </a:rPr>
              <a:t>tb</a:t>
            </a:r>
            <a:r>
              <a:rPr lang="en-US" b="0" i="0" u="none" strike="noStrike" baseline="0" dirty="0" smtClean="0">
                <a:latin typeface="CMSS9"/>
              </a:rPr>
              <a:t>(</a:t>
            </a:r>
            <a:r>
              <a:rPr lang="en-US" b="0" i="0" u="none" strike="noStrike" baseline="0" dirty="0" err="1" smtClean="0">
                <a:latin typeface="CMSS9"/>
              </a:rPr>
              <a:t>xna</a:t>
            </a:r>
            <a:r>
              <a:rPr lang="en-US" b="0" i="0" u="none" strike="noStrike" baseline="0" dirty="0" smtClean="0">
                <a:latin typeface="CMSS9"/>
              </a:rPr>
              <a:t>).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span out of </a:t>
            </a:r>
            <a:r>
              <a:rPr lang="en-US" b="0" i="0" u="none" strike="noStrike" baseline="0" dirty="0" err="1" smtClean="0">
                <a:latin typeface="CMSSI9"/>
              </a:rPr>
              <a:t>xa</a:t>
            </a:r>
            <a:r>
              <a:rPr lang="en-US" b="0" i="0" u="none" strike="noStrike" baseline="0" dirty="0" err="1" smtClean="0">
                <a:latin typeface="CMSS9"/>
              </a:rPr>
              <a:t>’s</a:t>
            </a:r>
            <a:r>
              <a:rPr lang="en-US" b="0" i="0" u="none" strike="noStrike" baseline="0" dirty="0" smtClean="0">
                <a:latin typeface="CMSS9"/>
              </a:rPr>
              <a:t> (Alice’s) request represented by her nonce </a:t>
            </a:r>
            <a:r>
              <a:rPr lang="en-US" b="0" i="0" u="none" strike="noStrike" baseline="0" dirty="0" err="1" smtClean="0">
                <a:latin typeface="CMSSI9"/>
              </a:rPr>
              <a:t>xna</a:t>
            </a:r>
            <a:r>
              <a:rPr lang="en-US" b="0" i="0" u="none" strike="noStrike" baseline="0" dirty="0" smtClean="0">
                <a:latin typeface="CMSS9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0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5292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Step 3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u="none" strike="noStrike" baseline="0" dirty="0" smtClean="0">
                <a:latin typeface="CMSS9"/>
              </a:rPr>
              <a:t>Trust holds the keys for Alice and Bob and answers appropriately to a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message in the format of message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2</a:t>
            </a:r>
            <a:r>
              <a:rPr lang="en-US" b="0" i="0" u="none" strike="noStrike" baseline="0" dirty="0" smtClean="0">
                <a:latin typeface="CMSS9"/>
              </a:rPr>
              <a:t>. </a:t>
            </a:r>
          </a:p>
          <a:p>
            <a:endParaRPr lang="en-US" dirty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Note that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decryption</a:t>
            </a:r>
            <a:r>
              <a:rPr lang="en-US" b="0" i="0" u="none" strike="noStrike" baseline="0" dirty="0" smtClean="0">
                <a:latin typeface="CMSS9"/>
              </a:rPr>
              <a:t> is formalized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rgbClr val="0070C0"/>
                </a:solidFill>
                <a:latin typeface="CMSS9"/>
              </a:rPr>
              <a:t>by unification with an appropriate term structure </a:t>
            </a:r>
            <a:r>
              <a:rPr lang="en-US" b="0" i="0" u="none" strike="noStrike" baseline="0" dirty="0" smtClean="0">
                <a:latin typeface="CMSS9"/>
              </a:rPr>
              <a:t>where it is checked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chemeClr val="accent6">
                    <a:lumMod val="75000"/>
                  </a:schemeClr>
                </a:solidFill>
                <a:latin typeface="CMSS9"/>
              </a:rPr>
              <a:t>that the necessary keys are known to Trust</a:t>
            </a:r>
            <a:r>
              <a:rPr lang="en-US" b="0" i="0" u="none" strike="noStrike" baseline="0" dirty="0" smtClean="0">
                <a:latin typeface="CMSS9"/>
              </a:rPr>
              <a:t>. </a:t>
            </a:r>
          </a:p>
          <a:p>
            <a:endParaRPr lang="en-US" dirty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The server generates the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key by applying his key generation function </a:t>
            </a:r>
            <a:r>
              <a:rPr lang="en-US" b="0" i="0" u="none" strike="noStrike" baseline="0" dirty="0" err="1" smtClean="0">
                <a:solidFill>
                  <a:srgbClr val="0000FF"/>
                </a:solidFill>
                <a:latin typeface="CMSSI9"/>
              </a:rPr>
              <a:t>kt</a:t>
            </a:r>
            <a:r>
              <a:rPr lang="en-US" b="0" i="0" u="none" strike="noStrike" baseline="0" dirty="0" smtClean="0">
                <a:latin typeface="CMSSI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to the nonce </a:t>
            </a:r>
            <a:r>
              <a:rPr lang="en-US" b="0" i="0" u="none" strike="noStrike" baseline="0" dirty="0" err="1" smtClean="0">
                <a:solidFill>
                  <a:srgbClr val="0000FF"/>
                </a:solidFill>
                <a:latin typeface="CMSSI9"/>
              </a:rPr>
              <a:t>xna</a:t>
            </a:r>
            <a:r>
              <a:rPr lang="en-US" b="0" i="0" u="none" strike="noStrike" baseline="0" dirty="0" smtClean="0">
                <a:latin typeface="CMSS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7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b="0" i="0" u="none" strike="noStrike" baseline="0" dirty="0" smtClean="0">
              <a:latin typeface="CMSS10"/>
            </a:endParaRPr>
          </a:p>
          <a:p>
            <a:pPr marL="0" indent="0">
              <a:buNone/>
            </a:pPr>
            <a:endParaRPr lang="pt-BR" sz="2800" b="0" i="0" u="none" strike="noStrike" baseline="0" dirty="0" smtClean="0">
              <a:latin typeface="CMSS10"/>
            </a:endParaRPr>
          </a:p>
          <a:p>
            <a:r>
              <a:rPr lang="en-US" b="0" i="0" u="none" strike="noStrike" baseline="0" dirty="0" smtClean="0">
                <a:latin typeface="CMSS9"/>
              </a:rPr>
              <a:t>The growing importance of the Internet causes a growing need for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security protocols</a:t>
            </a:r>
            <a:r>
              <a:rPr lang="en-US" b="0" i="0" u="none" strike="noStrike" baseline="0" dirty="0" smtClean="0">
                <a:latin typeface="CMSS9"/>
              </a:rPr>
              <a:t> that protect transactions and communication. It turns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out that the design of such protocols is highly </a:t>
            </a:r>
            <a:r>
              <a:rPr lang="en-US" b="0" i="0" u="none" strike="noStrike" baseline="0" dirty="0" smtClean="0">
                <a:solidFill>
                  <a:srgbClr val="C00000"/>
                </a:solidFill>
                <a:latin typeface="CMSS9"/>
              </a:rPr>
              <a:t>error-prone</a:t>
            </a:r>
            <a:r>
              <a:rPr lang="en-US" b="0" i="0" u="none" strike="noStrike" baseline="0" dirty="0" smtClean="0">
                <a:latin typeface="CMSS9"/>
              </a:rPr>
              <a:t>. </a:t>
            </a:r>
          </a:p>
          <a:p>
            <a:endParaRPr lang="en-US" sz="2400" dirty="0">
              <a:latin typeface="CMSS9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1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Step 4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u="none" strike="noStrike" baseline="0" dirty="0" smtClean="0">
                <a:latin typeface="CMSS9"/>
              </a:rPr>
              <a:t>Finally, Alice answers according to the protocol to message 3 and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stores the generated key for communication, formula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(7)</a:t>
            </a:r>
            <a:r>
              <a:rPr lang="en-US" b="0" i="0" u="none" strike="noStrike" baseline="0" dirty="0" smtClean="0">
                <a:latin typeface="CMSS9"/>
              </a:rPr>
              <a:t>. </a:t>
            </a:r>
          </a:p>
          <a:p>
            <a:endParaRPr lang="en-US" dirty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Formula</a:t>
            </a:r>
            <a:r>
              <a:rPr lang="en-US" dirty="0">
                <a:latin typeface="CMSS9"/>
              </a:rPr>
              <a:t> </a:t>
            </a:r>
            <a:r>
              <a:rPr lang="en-US" b="0" i="0" u="none" strike="noStrike" baseline="0" dirty="0" smtClean="0">
                <a:solidFill>
                  <a:srgbClr val="0000FF"/>
                </a:solidFill>
                <a:latin typeface="CMSS9"/>
              </a:rPr>
              <a:t>(8) </a:t>
            </a:r>
            <a:r>
              <a:rPr lang="en-US" b="0" i="0" u="none" strike="noStrike" baseline="0" dirty="0" smtClean="0">
                <a:latin typeface="CMSS9"/>
              </a:rPr>
              <a:t>describes Bob’s </a:t>
            </a:r>
            <a:r>
              <a:rPr lang="en-US" b="0" i="0" u="none" strike="noStrike" baseline="0" dirty="0" err="1" smtClean="0">
                <a:latin typeface="CMSS9"/>
              </a:rPr>
              <a:t>behaviour</a:t>
            </a:r>
            <a:r>
              <a:rPr lang="en-US" b="0" i="0" u="none" strike="noStrike" baseline="0" dirty="0" smtClean="0">
                <a:latin typeface="CMSS9"/>
              </a:rPr>
              <a:t> when he receives Alice’s message. Bob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decodes this message and stores the new key as well.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9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>
                <a:solidFill>
                  <a:srgbClr val="0070C0"/>
                </a:solidFill>
              </a:rPr>
              <a:t>Using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the</a:t>
            </a:r>
            <a:r>
              <a:rPr lang="pt-BR" dirty="0" smtClean="0">
                <a:solidFill>
                  <a:srgbClr val="0070C0"/>
                </a:solidFill>
              </a:rPr>
              <a:t> SPASS </a:t>
            </a:r>
            <a:r>
              <a:rPr lang="pt-BR" dirty="0" err="1" smtClean="0">
                <a:solidFill>
                  <a:srgbClr val="0070C0"/>
                </a:solidFill>
              </a:rPr>
              <a:t>Sintax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722312" y="1052736"/>
            <a:ext cx="8242176" cy="33541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</a:b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latin typeface="Courier New"/>
                <a:ea typeface="Calibri"/>
                <a:cs typeface="Times New Roman"/>
              </a:rPr>
              <a:t>Conjectures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> =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>suposi</a:t>
            </a:r>
            <a:r>
              <a:rPr lang="pt-BR" b="1" dirty="0" err="1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>ções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> ou hipóteses a serem provadas.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>list_of_formulae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/>
                <a:ea typeface="Calibri"/>
                <a:cs typeface="Times New Roman"/>
              </a:rPr>
              <a:t>conjectures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>).</a:t>
            </a:r>
            <a:endParaRPr lang="pt-BR" sz="1800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formula(</a:t>
            </a:r>
            <a:r>
              <a:rPr lang="en-US" b="1" dirty="0" smtClean="0">
                <a:solidFill>
                  <a:srgbClr val="0070C0"/>
                </a:solidFill>
                <a:latin typeface="Courier New"/>
                <a:ea typeface="Calibri"/>
                <a:cs typeface="Times New Roman"/>
              </a:rPr>
              <a:t>exists</a:t>
            </a:r>
            <a:r>
              <a:rPr lang="en-US" b="1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([x],and(</a:t>
            </a:r>
            <a:r>
              <a:rPr lang="en-US" b="1" dirty="0" err="1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Ak</a:t>
            </a:r>
            <a:r>
              <a:rPr lang="en-US" b="1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(key(</a:t>
            </a:r>
            <a:r>
              <a:rPr lang="en-US" b="1" dirty="0" err="1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x,b</a:t>
            </a:r>
            <a:r>
              <a:rPr lang="en-US" b="1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)),Bk(key(</a:t>
            </a:r>
            <a:r>
              <a:rPr lang="en-US" b="1" dirty="0" err="1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x,a</a:t>
            </a:r>
            <a:r>
              <a:rPr lang="en-US" b="1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))))).</a:t>
            </a:r>
            <a:endParaRPr lang="pt-BR" sz="18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>end_of_list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/>
                <a:ea typeface="Calibri"/>
                <a:cs typeface="Times New Roman"/>
              </a:rPr>
              <a:t>.</a:t>
            </a:r>
            <a:endParaRPr lang="pt-BR" sz="1800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ourier New"/>
                <a:ea typeface="Calibri"/>
                <a:cs typeface="Times New Roman"/>
              </a:rPr>
              <a:t> </a:t>
            </a:r>
            <a:endParaRPr lang="pt-BR" sz="1800" dirty="0">
              <a:ea typeface="Calibri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7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idx="1"/>
          </p:nvPr>
        </p:nvSpPr>
        <p:spPr>
          <a:xfrm>
            <a:off x="1792288" y="1628799"/>
            <a:ext cx="5486400" cy="3098775"/>
          </a:xfrm>
        </p:spPr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467544" y="5589240"/>
            <a:ext cx="8352928" cy="1008112"/>
          </a:xfrm>
        </p:spPr>
        <p:txBody>
          <a:bodyPr>
            <a:normAutofit/>
          </a:bodyPr>
          <a:lstStyle/>
          <a:p>
            <a:r>
              <a:rPr lang="en-US" sz="2000" b="0" i="0" u="none" strike="noStrike" baseline="0" dirty="0" smtClean="0">
                <a:latin typeface="CMSSI9"/>
              </a:rPr>
              <a:t>Sa </a:t>
            </a:r>
            <a:r>
              <a:rPr lang="en-US" sz="2000" b="0" i="0" u="none" strike="noStrike" baseline="0" dirty="0" smtClean="0">
                <a:latin typeface="CMSS9"/>
              </a:rPr>
              <a:t>is Alice’s local store that will eventually be used to verify the</a:t>
            </a:r>
          </a:p>
          <a:p>
            <a:r>
              <a:rPr lang="en-US" sz="2000" b="0" i="0" u="none" strike="noStrike" baseline="0" dirty="0" smtClean="0">
                <a:latin typeface="CMSS9"/>
              </a:rPr>
              <a:t>nonce when it is sent back to her in Step (3).</a:t>
            </a:r>
            <a:endParaRPr lang="pt-B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38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92211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6050"/>
            <a:ext cx="8856984" cy="52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4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7325"/>
            <a:ext cx="8568952" cy="52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82089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7950"/>
            <a:ext cx="8568952" cy="529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424936" cy="11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4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06613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3529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1305342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0" i="0" u="none" strike="noStrike" baseline="0" dirty="0" smtClean="0">
              <a:latin typeface="CMSS9"/>
            </a:endParaRPr>
          </a:p>
          <a:p>
            <a:r>
              <a:rPr lang="en-US" sz="2800" b="0" i="0" u="none" strike="noStrike" baseline="0" dirty="0" smtClean="0">
                <a:latin typeface="CMSS9"/>
              </a:rPr>
              <a:t>Now </a:t>
            </a:r>
            <a:r>
              <a:rPr lang="en-US" sz="2800" b="1" i="0" u="none" strike="noStrike" baseline="0" dirty="0" smtClean="0">
                <a:solidFill>
                  <a:schemeClr val="accent1"/>
                </a:solidFill>
                <a:latin typeface="CMSS9"/>
              </a:rPr>
              <a:t>the protocol formulae together with the intruder formulae</a:t>
            </a:r>
            <a:r>
              <a:rPr lang="en-US" sz="2800" b="1" i="0" u="none" strike="noStrike" dirty="0" smtClean="0">
                <a:solidFill>
                  <a:schemeClr val="accent1"/>
                </a:solidFill>
                <a:latin typeface="CMSS9"/>
              </a:rPr>
              <a:t> </a:t>
            </a:r>
            <a:r>
              <a:rPr lang="en-US" sz="2800" b="1" i="0" u="none" strike="noStrike" baseline="0" dirty="0" smtClean="0">
                <a:solidFill>
                  <a:schemeClr val="accent1"/>
                </a:solidFill>
                <a:latin typeface="CMSS9"/>
              </a:rPr>
              <a:t>(9)-(20) and the insecurity formula</a:t>
            </a:r>
            <a:r>
              <a:rPr lang="en-US" sz="2800" b="0" i="0" u="none" strike="noStrike" baseline="0" dirty="0" smtClean="0">
                <a:latin typeface="CMSS9"/>
              </a:rPr>
              <a:t> before can be given to SPASS.</a:t>
            </a:r>
          </a:p>
          <a:p>
            <a:endParaRPr lang="en-US" sz="2800" b="0" i="0" u="none" strike="noStrike" baseline="0" dirty="0" smtClean="0">
              <a:latin typeface="CMSS9"/>
            </a:endParaRPr>
          </a:p>
          <a:p>
            <a:r>
              <a:rPr lang="en-US" sz="2800" b="0" i="0" u="none" strike="noStrike" baseline="0" dirty="0" smtClean="0">
                <a:latin typeface="CMSS9"/>
              </a:rPr>
              <a:t>Then </a:t>
            </a:r>
            <a:r>
              <a:rPr lang="en-US" sz="28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SPASS automatically proves that this formula holds and that</a:t>
            </a:r>
            <a:r>
              <a:rPr lang="en-US" sz="2800" b="0" i="0" u="none" strike="noStrike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 </a:t>
            </a:r>
            <a:r>
              <a:rPr lang="en-US" sz="28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the problematic key is the nonce </a:t>
            </a:r>
            <a:r>
              <a:rPr lang="en-US" sz="28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I9"/>
              </a:rPr>
              <a:t>Na</a:t>
            </a:r>
            <a:r>
              <a:rPr lang="en-US" sz="2800" b="0" i="0" u="none" strike="noStrike" baseline="0" dirty="0" smtClean="0">
                <a:latin typeface="CMSS9"/>
              </a:rPr>
              <a:t>. </a:t>
            </a:r>
          </a:p>
          <a:p>
            <a:endParaRPr lang="en-US" sz="2800" dirty="0">
              <a:latin typeface="CMSS9"/>
            </a:endParaRPr>
          </a:p>
          <a:p>
            <a:r>
              <a:rPr lang="en-US" sz="2800" b="0" i="0" u="none" strike="noStrike" baseline="0" dirty="0" smtClean="0">
                <a:solidFill>
                  <a:srgbClr val="7030A0"/>
                </a:solidFill>
                <a:latin typeface="CMSS9"/>
              </a:rPr>
              <a:t>The protocol can be repaired</a:t>
            </a:r>
            <a:r>
              <a:rPr lang="en-US" sz="2800" b="0" i="0" u="none" strike="noStrike" dirty="0" smtClean="0">
                <a:solidFill>
                  <a:srgbClr val="7030A0"/>
                </a:solidFill>
                <a:latin typeface="CMSS9"/>
              </a:rPr>
              <a:t> </a:t>
            </a:r>
            <a:r>
              <a:rPr lang="en-US" sz="2800" b="0" i="0" u="none" strike="noStrike" baseline="0" dirty="0" smtClean="0">
                <a:solidFill>
                  <a:srgbClr val="7030A0"/>
                </a:solidFill>
                <a:latin typeface="CMSS9"/>
              </a:rPr>
              <a:t>by putting type checks on the keys, such that keys can no longer be</a:t>
            </a:r>
            <a:r>
              <a:rPr lang="en-US" sz="2800" b="0" i="0" u="none" strike="noStrike" dirty="0" smtClean="0">
                <a:solidFill>
                  <a:srgbClr val="7030A0"/>
                </a:solidFill>
                <a:latin typeface="CMSS9"/>
              </a:rPr>
              <a:t> </a:t>
            </a:r>
            <a:r>
              <a:rPr lang="en-US" sz="2800" b="0" i="0" u="none" strike="noStrike" baseline="0" dirty="0" smtClean="0">
                <a:solidFill>
                  <a:srgbClr val="7030A0"/>
                </a:solidFill>
                <a:latin typeface="CMSS9"/>
              </a:rPr>
              <a:t>confused with </a:t>
            </a:r>
            <a:r>
              <a:rPr lang="en-US" sz="2800" b="0" i="0" u="none" strike="noStrike" baseline="0" dirty="0" err="1" smtClean="0">
                <a:solidFill>
                  <a:srgbClr val="7030A0"/>
                </a:solidFill>
                <a:latin typeface="CMSS9"/>
              </a:rPr>
              <a:t>nonces</a:t>
            </a:r>
            <a:r>
              <a:rPr lang="en-US" sz="2800" b="0" i="0" u="none" strike="noStrike" baseline="0" dirty="0" smtClean="0">
                <a:solidFill>
                  <a:srgbClr val="7030A0"/>
                </a:solidFill>
                <a:latin typeface="CMSS9"/>
              </a:rPr>
              <a:t>. </a:t>
            </a:r>
          </a:p>
          <a:p>
            <a:endParaRPr lang="en-US" sz="2800" dirty="0">
              <a:latin typeface="CMSS9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4" y="343132"/>
            <a:ext cx="8315210" cy="10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en-US" sz="2400" b="0" i="0" u="none" strike="noStrike" baseline="0" dirty="0" smtClean="0">
              <a:latin typeface="CMSS9"/>
            </a:endParaRPr>
          </a:p>
          <a:p>
            <a:r>
              <a:rPr lang="en-US" sz="2800" b="0" i="0" u="none" strike="noStrike" baseline="0" dirty="0" smtClean="0">
                <a:latin typeface="CMSS9"/>
              </a:rPr>
              <a:t>This can be added to the SPASS first-order</a:t>
            </a:r>
            <a:r>
              <a:rPr lang="en-US" sz="2800" b="0" i="0" u="none" strike="noStrike" dirty="0" smtClean="0">
                <a:latin typeface="CMSS9"/>
              </a:rPr>
              <a:t> </a:t>
            </a:r>
            <a:r>
              <a:rPr lang="en-US" sz="2800" b="0" i="0" u="none" strike="noStrike" baseline="0" dirty="0" smtClean="0">
                <a:latin typeface="CMSS9"/>
              </a:rPr>
              <a:t>logic formalization. </a:t>
            </a:r>
          </a:p>
          <a:p>
            <a:endParaRPr lang="en-US" sz="2800" dirty="0" smtClean="0">
              <a:latin typeface="CMSS9"/>
            </a:endParaRPr>
          </a:p>
          <a:p>
            <a:r>
              <a:rPr lang="en-US" sz="2800" b="0" i="0" u="none" strike="noStrike" baseline="0" dirty="0" smtClean="0">
                <a:latin typeface="CMSSI9"/>
              </a:rPr>
              <a:t>Then SPASS disproves the insecurity formula</a:t>
            </a:r>
            <a:r>
              <a:rPr lang="pt-BR" sz="2800" b="0" i="0" u="none" strike="noStrike" baseline="0" dirty="0" smtClean="0">
                <a:latin typeface="CMSS9"/>
              </a:rPr>
              <a:t>. </a:t>
            </a:r>
            <a:r>
              <a:rPr lang="en-US" sz="2800" dirty="0" smtClean="0"/>
              <a:t>This capability is currently unique to SPASS.</a:t>
            </a:r>
          </a:p>
          <a:p>
            <a:endParaRPr lang="en-US" sz="2800" dirty="0"/>
          </a:p>
          <a:p>
            <a:r>
              <a:rPr lang="en-US" sz="2800" dirty="0"/>
              <a:t>The experiment is available in full detail from the </a:t>
            </a:r>
            <a:r>
              <a:rPr lang="en-US" sz="2800" dirty="0" smtClean="0"/>
              <a:t>SPASS home </a:t>
            </a:r>
            <a:r>
              <a:rPr lang="en-US" sz="2800" dirty="0"/>
              <a:t>page in the download area.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lvl="0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60649"/>
            <a:ext cx="83153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2400" dirty="0" smtClean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MSS9"/>
              </a:rPr>
              <a:t>Therefore</a:t>
            </a:r>
            <a:r>
              <a:rPr lang="en-US" sz="2800" dirty="0">
                <a:solidFill>
                  <a:prstClr val="black"/>
                </a:solidFill>
                <a:latin typeface="CMSS9"/>
              </a:rPr>
              <a:t>, there is a need for tools that automatically detect flaws like, e.g., attacks by an intruder. </a:t>
            </a: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  <a:latin typeface="CMSS9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CMSS9"/>
              </a:rPr>
              <a:t>A detailed description of the analysis can be found in [2].</a:t>
            </a:r>
            <a:endParaRPr lang="pt-BR" sz="2800" dirty="0">
              <a:solidFill>
                <a:prstClr val="black"/>
              </a:solidFill>
            </a:endParaRPr>
          </a:p>
          <a:p>
            <a:endParaRPr lang="pt-BR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0649"/>
            <a:ext cx="8278813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i="0" u="none" strike="noStrike" baseline="0" dirty="0" err="1" smtClean="0">
                <a:latin typeface="CMSS9"/>
              </a:rPr>
              <a:t>Based</a:t>
            </a:r>
            <a:r>
              <a:rPr lang="pt-BR" b="1" i="0" u="none" strike="noStrike" dirty="0" smtClean="0">
                <a:latin typeface="CMSS9"/>
              </a:rPr>
              <a:t> </a:t>
            </a:r>
            <a:r>
              <a:rPr lang="pt-BR" b="1" i="0" u="none" strike="noStrike" dirty="0" err="1" smtClean="0">
                <a:latin typeface="CMSS9"/>
              </a:rPr>
              <a:t>on</a:t>
            </a:r>
            <a:r>
              <a:rPr lang="pt-BR" b="1" i="0" u="none" strike="noStrike" dirty="0" smtClean="0">
                <a:latin typeface="CMSS9"/>
              </a:rPr>
              <a:t> </a:t>
            </a:r>
            <a:r>
              <a:rPr lang="pt-BR" b="1" i="0" u="none" strike="noStrike" dirty="0" err="1" smtClean="0">
                <a:latin typeface="CMSS9"/>
              </a:rPr>
              <a:t>these</a:t>
            </a:r>
            <a:r>
              <a:rPr lang="pt-BR" b="1" i="0" u="none" strike="noStrike" dirty="0" smtClean="0">
                <a:latin typeface="CMSS9"/>
              </a:rPr>
              <a:t> </a:t>
            </a:r>
            <a:r>
              <a:rPr lang="pt-BR" b="1" i="0" u="none" strike="noStrike" baseline="0" dirty="0" err="1" smtClean="0">
                <a:latin typeface="CMSS9"/>
              </a:rPr>
              <a:t>References</a:t>
            </a:r>
            <a:r>
              <a:rPr lang="pt-BR" b="1" i="0" u="none" strike="noStrike" baseline="0" dirty="0" smtClean="0">
                <a:latin typeface="CMSS9"/>
              </a:rPr>
              <a:t>:</a:t>
            </a:r>
          </a:p>
          <a:p>
            <a:endParaRPr lang="pt-BR" b="0" i="0" u="none" strike="noStrike" baseline="0" dirty="0" smtClean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[1] </a:t>
            </a:r>
            <a:r>
              <a:rPr lang="en-US" b="0" i="0" u="none" strike="noStrike" baseline="0" dirty="0" err="1" smtClean="0">
                <a:latin typeface="CMSS9"/>
              </a:rPr>
              <a:t>Neuman</a:t>
            </a:r>
            <a:r>
              <a:rPr lang="en-US" b="0" i="0" u="none" strike="noStrike" baseline="0" dirty="0" smtClean="0">
                <a:latin typeface="CMSS9"/>
              </a:rPr>
              <a:t>, B. C. and </a:t>
            </a:r>
            <a:r>
              <a:rPr lang="en-US" b="0" i="0" u="none" strike="noStrike" baseline="0" dirty="0" err="1" smtClean="0">
                <a:latin typeface="CMSS9"/>
              </a:rPr>
              <a:t>Stubblebine</a:t>
            </a:r>
            <a:r>
              <a:rPr lang="en-US" b="0" i="0" u="none" strike="noStrike" baseline="0" dirty="0" smtClean="0">
                <a:latin typeface="CMSS9"/>
              </a:rPr>
              <a:t>, S. G., 1993, </a:t>
            </a:r>
            <a:r>
              <a:rPr lang="en-US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A note on the use</a:t>
            </a:r>
            <a:r>
              <a:rPr lang="en-US" b="1" i="0" u="none" strike="noStrike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 </a:t>
            </a:r>
            <a:r>
              <a:rPr lang="en-US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of timestamps as </a:t>
            </a:r>
            <a:r>
              <a:rPr lang="en-US" b="1" i="0" u="none" strike="noStrike" baseline="0" dirty="0" err="1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nonces</a:t>
            </a:r>
            <a:r>
              <a:rPr lang="en-US" b="0" i="0" u="none" strike="noStrike" baseline="0" dirty="0" smtClean="0">
                <a:latin typeface="CMSS9"/>
              </a:rPr>
              <a:t>, ACM SIGOPS, Operating Systems Review,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pt-BR" b="0" i="0" u="none" strike="noStrike" baseline="0" dirty="0" smtClean="0">
                <a:latin typeface="CMSS9"/>
              </a:rPr>
              <a:t>27(2), 10-14.</a:t>
            </a:r>
          </a:p>
          <a:p>
            <a:pPr marL="0" indent="0">
              <a:buNone/>
            </a:pPr>
            <a:endParaRPr lang="pt-BR" b="0" i="0" u="none" strike="noStrike" baseline="0" dirty="0" smtClean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[2] </a:t>
            </a:r>
            <a:r>
              <a:rPr lang="en-US" b="0" i="0" u="none" strike="noStrike" baseline="0" dirty="0" err="1" smtClean="0">
                <a:latin typeface="CMSS9"/>
              </a:rPr>
              <a:t>Weidenbach</a:t>
            </a:r>
            <a:r>
              <a:rPr lang="en-US" b="0" i="0" u="none" strike="noStrike" baseline="0" dirty="0" smtClean="0">
                <a:latin typeface="CMSS9"/>
              </a:rPr>
              <a:t>, C., 1999, </a:t>
            </a:r>
            <a:r>
              <a:rPr lang="en-US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Towards an automatic analysis of security</a:t>
            </a:r>
            <a:r>
              <a:rPr lang="en-US" b="1" i="0" u="none" strike="noStrike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 </a:t>
            </a:r>
            <a:r>
              <a:rPr lang="en-US" b="1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CMSS9"/>
              </a:rPr>
              <a:t>protocols in first-order logic</a:t>
            </a:r>
            <a:r>
              <a:rPr lang="en-US" b="0" i="0" u="none" strike="noStrike" baseline="0" dirty="0" smtClean="0">
                <a:latin typeface="CMSS9"/>
              </a:rPr>
              <a:t>, in 16th International Conference on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Automated Deduction, CADE-16, Vol. 1632 of LNAI, Springer, pp.</a:t>
            </a:r>
            <a:r>
              <a:rPr lang="pt-BR" b="0" i="0" u="none" strike="noStrike" baseline="0" dirty="0" smtClean="0">
                <a:latin typeface="CMSS9"/>
              </a:rPr>
              <a:t>378-382.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60649"/>
            <a:ext cx="8315325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8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Provers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0" i="0" u="none" strike="noStrike" baseline="0" dirty="0" err="1" smtClean="0">
                <a:latin typeface="CMSS9"/>
              </a:rPr>
              <a:t>Although</a:t>
            </a:r>
            <a:r>
              <a:rPr lang="pt-BR" b="0" i="0" u="none" strike="noStrike" baseline="0" dirty="0" smtClean="0">
                <a:latin typeface="CMSS9"/>
              </a:rPr>
              <a:t> some</a:t>
            </a:r>
            <a:r>
              <a:rPr lang="pt-BR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other </a:t>
            </a:r>
            <a:r>
              <a:rPr lang="en-US" b="0" i="0" u="none" strike="noStrike" baseline="0" dirty="0" err="1" smtClean="0">
                <a:latin typeface="CMSS9"/>
              </a:rPr>
              <a:t>provers</a:t>
            </a:r>
            <a:r>
              <a:rPr lang="en-US" b="0" i="0" u="none" strike="noStrike" baseline="0" dirty="0" smtClean="0">
                <a:latin typeface="CMSS9"/>
              </a:rPr>
              <a:t> might be able to prove that the insecurity formula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holds in the formalization without type checks, we are currently not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aware of any </a:t>
            </a:r>
            <a:r>
              <a:rPr lang="en-US" b="0" i="0" u="none" strike="noStrike" baseline="0" dirty="0" err="1" smtClean="0">
                <a:latin typeface="CMSS9"/>
              </a:rPr>
              <a:t>prover</a:t>
            </a:r>
            <a:r>
              <a:rPr lang="en-US" b="0" i="0" u="none" strike="noStrike" baseline="0" dirty="0" smtClean="0">
                <a:latin typeface="CMSS9"/>
              </a:rPr>
              <a:t> that can disprove the insecurity formula in the</a:t>
            </a:r>
            <a:r>
              <a:rPr lang="en-US" b="0" i="0" u="none" strike="noStrike" dirty="0" smtClean="0">
                <a:latin typeface="CMSS9"/>
              </a:rPr>
              <a:t> </a:t>
            </a:r>
            <a:r>
              <a:rPr lang="en-US" b="0" i="0" u="none" strike="noStrike" baseline="0" dirty="0" smtClean="0">
                <a:latin typeface="CMSS9"/>
              </a:rPr>
              <a:t>formalization with type checking. </a:t>
            </a:r>
          </a:p>
          <a:p>
            <a:endParaRPr lang="en-US" dirty="0">
              <a:latin typeface="CMSS9"/>
            </a:endParaRPr>
          </a:p>
          <a:p>
            <a:r>
              <a:rPr lang="en-US" b="0" i="0" u="none" strike="noStrike" baseline="0" dirty="0" smtClean="0">
                <a:latin typeface="CMSS9"/>
              </a:rPr>
              <a:t>Further details can be found in</a:t>
            </a:r>
            <a:r>
              <a:rPr lang="en-US" b="0" i="0" u="none" strike="noStrike" dirty="0" smtClean="0">
                <a:latin typeface="CMSS9"/>
              </a:rPr>
              <a:t> reference </a:t>
            </a:r>
            <a:r>
              <a:rPr lang="pt-BR" b="0" i="0" u="none" strike="noStrike" baseline="0" dirty="0" smtClean="0">
                <a:latin typeface="CMSS9"/>
              </a:rPr>
              <a:t>[2].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15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0" i="0" u="none" strike="noStrike" baseline="0" dirty="0" smtClean="0">
                <a:solidFill>
                  <a:srgbClr val="0000FF"/>
                </a:solidFill>
                <a:latin typeface="CMSS10"/>
              </a:rPr>
              <a:t>State-of-the-art in automated theorem proving</a:t>
            </a:r>
            <a:r>
              <a:rPr lang="en-US" b="0" i="0" u="none" strike="noStrike" baseline="0" dirty="0" smtClean="0">
                <a:latin typeface="CMSS10"/>
              </a:rPr>
              <a:t/>
            </a:r>
            <a:br>
              <a:rPr lang="en-US" b="0" i="0" u="none" strike="noStrike" baseline="0" dirty="0" smtClean="0">
                <a:latin typeface="CMSS10"/>
              </a:rPr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NRL</a:t>
            </a:r>
            <a:r>
              <a:rPr lang="pt-BR" dirty="0"/>
              <a:t> </a:t>
            </a:r>
            <a:r>
              <a:rPr lang="pt-BR" dirty="0" err="1"/>
              <a:t>Protocol</a:t>
            </a:r>
            <a:r>
              <a:rPr lang="pt-BR" dirty="0"/>
              <a:t> </a:t>
            </a:r>
            <a:r>
              <a:rPr lang="pt-BR" dirty="0" err="1" smtClean="0"/>
              <a:t>Analyzer</a:t>
            </a:r>
            <a:r>
              <a:rPr lang="pt-BR" dirty="0" smtClean="0"/>
              <a:t>  (</a:t>
            </a:r>
            <a:r>
              <a:rPr lang="pt-BR" dirty="0" err="1" smtClean="0"/>
              <a:t>Navy</a:t>
            </a:r>
            <a:r>
              <a:rPr lang="pt-BR" dirty="0" smtClean="0"/>
              <a:t> </a:t>
            </a:r>
            <a:r>
              <a:rPr lang="pt-BR" dirty="0" err="1" smtClean="0"/>
              <a:t>Research</a:t>
            </a:r>
            <a:r>
              <a:rPr lang="pt-BR" dirty="0" smtClean="0"/>
              <a:t> </a:t>
            </a:r>
            <a:r>
              <a:rPr lang="pt-BR" dirty="0" err="1" smtClean="0"/>
              <a:t>Laboratory</a:t>
            </a:r>
            <a:r>
              <a:rPr lang="pt-BR" dirty="0" smtClean="0"/>
              <a:t>) - PROLOG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SPASS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ProVerif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Isabelle –  High-Order Logic</a:t>
            </a:r>
          </a:p>
          <a:p>
            <a:endParaRPr lang="en-US" dirty="0"/>
          </a:p>
          <a:p>
            <a:r>
              <a:rPr lang="en-US" dirty="0" smtClean="0"/>
              <a:t>TAPS: A First-Order Veriﬁer for Cryptographic Protocols</a:t>
            </a:r>
          </a:p>
          <a:p>
            <a:endParaRPr lang="en-US" dirty="0"/>
          </a:p>
          <a:p>
            <a:r>
              <a:rPr lang="pt-BR" dirty="0" smtClean="0">
                <a:hlinkClick r:id="rId2"/>
              </a:rPr>
              <a:t>http://www.swmath.org/software/2244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pt-BR" dirty="0" smtClean="0">
                <a:hlinkClick r:id="rId3"/>
              </a:rPr>
              <a:t>http://www.swmath.org/?term=security%20protocols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6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 </a:t>
            </a:r>
            <a:r>
              <a:rPr lang="en-US" b="1" dirty="0" err="1" smtClean="0">
                <a:solidFill>
                  <a:srgbClr val="0000FF"/>
                </a:solidFill>
              </a:rPr>
              <a:t>Prática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4000" dirty="0" smtClean="0">
                <a:hlinkClick r:id="rId2"/>
              </a:rPr>
              <a:t>http://www.spass-prover.org/</a:t>
            </a:r>
            <a:endParaRPr lang="pt-BR" sz="4000" dirty="0" smtClean="0"/>
          </a:p>
          <a:p>
            <a:endParaRPr lang="pt-BR" sz="4000" dirty="0"/>
          </a:p>
          <a:p>
            <a:r>
              <a:rPr lang="pt-BR" sz="3600" dirty="0" smtClean="0"/>
              <a:t>Downloads </a:t>
            </a:r>
            <a:r>
              <a:rPr lang="pt-BR" sz="3600" dirty="0" smtClean="0">
                <a:sym typeface="Wingdings" panose="05000000000000000000" pitchFamily="2" charset="2"/>
              </a:rPr>
              <a:t> (</a:t>
            </a:r>
            <a:r>
              <a:rPr lang="pt-BR" sz="3600" b="1" dirty="0" err="1"/>
              <a:t>Problem</a:t>
            </a:r>
            <a:r>
              <a:rPr lang="pt-BR" sz="3600" b="1" dirty="0"/>
              <a:t> </a:t>
            </a:r>
            <a:r>
              <a:rPr lang="pt-BR" sz="3600" b="1" dirty="0" err="1" smtClean="0"/>
              <a:t>Libraries</a:t>
            </a:r>
            <a:r>
              <a:rPr lang="pt-BR" sz="3600" b="1" dirty="0" smtClean="0"/>
              <a:t>)</a:t>
            </a:r>
            <a:r>
              <a:rPr lang="pt-BR" sz="3600" dirty="0" smtClean="0">
                <a:sym typeface="Wingdings" panose="05000000000000000000" pitchFamily="2" charset="2"/>
              </a:rPr>
              <a:t/>
            </a:r>
            <a:br>
              <a:rPr lang="pt-BR" sz="3600" dirty="0" smtClean="0">
                <a:sym typeface="Wingdings" panose="05000000000000000000" pitchFamily="2" charset="2"/>
              </a:rPr>
            </a:br>
            <a:r>
              <a:rPr lang="pt-BR" sz="3600" dirty="0" smtClean="0">
                <a:sym typeface="Wingdings" panose="05000000000000000000" pitchFamily="2" charset="2"/>
              </a:rPr>
              <a:t/>
            </a:r>
            <a:br>
              <a:rPr lang="pt-BR" sz="3600" dirty="0" smtClean="0">
                <a:sym typeface="Wingdings" panose="05000000000000000000" pitchFamily="2" charset="2"/>
              </a:rPr>
            </a:br>
            <a:r>
              <a:rPr lang="en-US" dirty="0" smtClean="0"/>
              <a:t>The </a:t>
            </a:r>
            <a:r>
              <a:rPr lang="en-US" dirty="0" err="1"/>
              <a:t>Neuman-Stubblebine</a:t>
            </a:r>
            <a:r>
              <a:rPr lang="en-US" dirty="0"/>
              <a:t> </a:t>
            </a:r>
            <a:r>
              <a:rPr lang="en-US" u="sng" dirty="0"/>
              <a:t>Security Protocol</a:t>
            </a:r>
            <a:r>
              <a:rPr lang="en-US" dirty="0"/>
              <a:t> Analysis Version 1.1 (</a:t>
            </a:r>
            <a:r>
              <a:rPr lang="en-US" dirty="0">
                <a:hlinkClick r:id="rId3" tooltip="The Neuman-Stubblebine Security Protocol Analysis Version 1.1"/>
              </a:rPr>
              <a:t>.</a:t>
            </a:r>
            <a:r>
              <a:rPr lang="en-US" dirty="0" err="1">
                <a:hlinkClick r:id="rId3" tooltip="The Neuman-Stubblebine Security Protocol Analysis Version 1.1"/>
              </a:rPr>
              <a:t>tgz</a:t>
            </a:r>
            <a:r>
              <a:rPr lang="en-US" dirty="0"/>
              <a:t> 1KB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You can copy the above input description for SPASS and paste it in our </a:t>
            </a:r>
            <a:r>
              <a:rPr lang="en-US" dirty="0" err="1">
                <a:hlinkClick r:id="rId4" tooltip="WebSPASS Interface"/>
              </a:rPr>
              <a:t>WebSPASS</a:t>
            </a:r>
            <a:r>
              <a:rPr lang="en-US" dirty="0"/>
              <a:t> </a:t>
            </a:r>
            <a:r>
              <a:rPr lang="en-US" u="sng" dirty="0"/>
              <a:t>interface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617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Neumann-</a:t>
            </a:r>
            <a:r>
              <a:rPr lang="en-US" dirty="0" err="1" smtClean="0"/>
              <a:t>Stubbleline</a:t>
            </a:r>
            <a:r>
              <a:rPr lang="en-US" dirty="0" smtClean="0"/>
              <a:t> (1993)</a:t>
            </a:r>
            <a:endParaRPr lang="pt-B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8092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1560" y="371703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CMBX10"/>
              </a:rPr>
              <a:t>Summary: </a:t>
            </a:r>
          </a:p>
          <a:p>
            <a:endParaRPr lang="en-US" sz="2800" dirty="0">
              <a:latin typeface="CMBX10"/>
            </a:endParaRPr>
          </a:p>
          <a:p>
            <a:r>
              <a:rPr lang="en-US" sz="2800" b="0" i="0" u="none" strike="noStrike" baseline="0" dirty="0" smtClean="0">
                <a:latin typeface="CMR10"/>
              </a:rPr>
              <a:t>Protocol of </a:t>
            </a:r>
            <a:r>
              <a:rPr lang="en-US" sz="2800" b="1" i="0" u="none" strike="noStrike" baseline="0" dirty="0" smtClean="0">
                <a:latin typeface="CMR10"/>
              </a:rPr>
              <a:t>session key exchange </a:t>
            </a:r>
            <a:r>
              <a:rPr lang="en-US" sz="2800" b="0" i="0" u="none" strike="noStrike" baseline="0" dirty="0" smtClean="0">
                <a:latin typeface="CMR10"/>
              </a:rPr>
              <a:t>inspired by the </a:t>
            </a:r>
            <a:r>
              <a:rPr lang="en-US" sz="2800" b="1" i="0" u="none" strike="noStrike" baseline="0" dirty="0" err="1" smtClean="0">
                <a:latin typeface="CMR10"/>
              </a:rPr>
              <a:t>Yahalom</a:t>
            </a:r>
            <a:r>
              <a:rPr lang="en-US" sz="2800" b="1" i="0" u="none" strike="noStrike" baseline="0" dirty="0" smtClean="0">
                <a:latin typeface="CMR10"/>
              </a:rPr>
              <a:t> protocol </a:t>
            </a:r>
            <a:r>
              <a:rPr lang="en-US" sz="2800" b="0" i="0" u="none" strike="noStrike" baseline="0" dirty="0" smtClean="0">
                <a:latin typeface="CMR10"/>
              </a:rPr>
              <a:t>with</a:t>
            </a:r>
            <a:r>
              <a:rPr lang="en-US" sz="2800" b="0" i="0" u="none" strike="noStrike" dirty="0" smtClean="0">
                <a:latin typeface="CMR10"/>
              </a:rPr>
              <a:t> </a:t>
            </a:r>
            <a:r>
              <a:rPr lang="en-US" sz="2800" b="0" i="0" u="none" strike="noStrike" baseline="0" dirty="0" smtClean="0">
                <a:latin typeface="CMR10"/>
              </a:rPr>
              <a:t>the addition of</a:t>
            </a:r>
            <a:r>
              <a:rPr lang="en-US" sz="2800" b="0" i="0" u="none" strike="noStrike" dirty="0" smtClean="0">
                <a:latin typeface="CMR10"/>
              </a:rPr>
              <a:t> </a:t>
            </a:r>
            <a:r>
              <a:rPr lang="en-US" sz="2800" b="1" u="none" strike="noStrike" baseline="0" dirty="0" smtClean="0">
                <a:latin typeface="CMR10"/>
              </a:rPr>
              <a:t>timestamps</a:t>
            </a:r>
            <a:r>
              <a:rPr lang="en-US" sz="2800" b="0" i="0" u="none" strike="noStrike" baseline="0" dirty="0" smtClean="0">
                <a:latin typeface="CMR10"/>
              </a:rPr>
              <a:t>, and </a:t>
            </a:r>
            <a:r>
              <a:rPr lang="en-US" sz="2800" b="1" i="0" u="none" strike="noStrike" baseline="0" dirty="0" smtClean="0">
                <a:latin typeface="CMR10"/>
              </a:rPr>
              <a:t>mutual authentication</a:t>
            </a:r>
            <a:r>
              <a:rPr lang="en-US" sz="2800" b="0" i="0" u="none" strike="noStrike" baseline="0" dirty="0" smtClean="0">
                <a:latin typeface="CMR10"/>
              </a:rPr>
              <a:t>. </a:t>
            </a:r>
            <a:r>
              <a:rPr lang="en-US" sz="2800" b="1" i="0" u="none" strike="noStrike" baseline="0" dirty="0" smtClean="0">
                <a:latin typeface="CMR10"/>
              </a:rPr>
              <a:t>Symmetric key</a:t>
            </a:r>
            <a:r>
              <a:rPr lang="en-US" sz="2800" b="1" i="0" u="none" strike="noStrike" dirty="0" smtClean="0">
                <a:latin typeface="CMR10"/>
              </a:rPr>
              <a:t> </a:t>
            </a:r>
            <a:r>
              <a:rPr lang="pt-BR" sz="2800" b="1" i="0" u="none" strike="noStrike" baseline="0" dirty="0" err="1" smtClean="0">
                <a:latin typeface="CMR10"/>
              </a:rPr>
              <a:t>cryptography</a:t>
            </a:r>
            <a:r>
              <a:rPr lang="pt-BR" sz="2800" b="1" i="0" u="none" strike="noStrike" baseline="0" dirty="0" smtClean="0">
                <a:latin typeface="CMR10"/>
              </a:rPr>
              <a:t> </a:t>
            </a:r>
            <a:r>
              <a:rPr lang="pt-BR" sz="2800" b="0" i="0" u="none" strike="noStrike" baseline="0" dirty="0" err="1" smtClean="0">
                <a:latin typeface="CMR10"/>
              </a:rPr>
              <a:t>with</a:t>
            </a:r>
            <a:r>
              <a:rPr lang="pt-BR" sz="2800" b="0" i="0" u="none" strike="noStrike" baseline="0" dirty="0" smtClean="0">
                <a:latin typeface="CMR10"/>
              </a:rPr>
              <a:t> server.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408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9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00808"/>
            <a:ext cx="836295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4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12777"/>
            <a:ext cx="833437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589240"/>
            <a:ext cx="84105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1227</Words>
  <Application>Microsoft Office PowerPoint</Application>
  <PresentationFormat>Apresentação na tela (4:3)</PresentationFormat>
  <Paragraphs>154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Automatic Analysis of Security Protocols using SPASS</vt:lpstr>
      <vt:lpstr> An Automated Theorem Prover for First-Order Logic with Equality </vt:lpstr>
      <vt:lpstr>Apresentação do PowerPoint</vt:lpstr>
      <vt:lpstr>Apresentação do PowerPoint</vt:lpstr>
      <vt:lpstr>Apresentação do PowerPoint</vt:lpstr>
      <vt:lpstr>Neumann-Stubbleline (1993)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Timestamps</vt:lpstr>
      <vt:lpstr>Timestamps</vt:lpstr>
      <vt:lpstr>Timestamp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Intruder (I)   Bob (B)</vt:lpstr>
      <vt:lpstr>Apresentação do PowerPoint</vt:lpstr>
      <vt:lpstr>Apresentação do PowerPoint</vt:lpstr>
      <vt:lpstr>Apresentação do PowerPoint</vt:lpstr>
      <vt:lpstr>Step 1</vt:lpstr>
      <vt:lpstr>Apresentação do PowerPoint</vt:lpstr>
      <vt:lpstr>Step 2</vt:lpstr>
      <vt:lpstr>Apresentação do PowerPoint</vt:lpstr>
      <vt:lpstr>Step 3</vt:lpstr>
      <vt:lpstr>Apresentação do PowerPoint</vt:lpstr>
      <vt:lpstr>Step 4</vt:lpstr>
      <vt:lpstr>Apresentação do PowerPoint</vt:lpstr>
      <vt:lpstr> Using the SPASS Sintax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Other Provers</vt:lpstr>
      <vt:lpstr> State-of-the-art in automated theorem proving  </vt:lpstr>
      <vt:lpstr>A Prática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Bosco M. Sobral</dc:creator>
  <cp:lastModifiedBy>Joao Bosco M. Sobral</cp:lastModifiedBy>
  <cp:revision>48</cp:revision>
  <dcterms:created xsi:type="dcterms:W3CDTF">2014-04-19T22:40:18Z</dcterms:created>
  <dcterms:modified xsi:type="dcterms:W3CDTF">2014-04-25T18:29:03Z</dcterms:modified>
</cp:coreProperties>
</file>