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78"/>
  </p:notesMasterIdLst>
  <p:sldIdLst>
    <p:sldId id="256" r:id="rId3"/>
    <p:sldId id="286" r:id="rId4"/>
    <p:sldId id="287" r:id="rId5"/>
    <p:sldId id="288" r:id="rId6"/>
    <p:sldId id="316" r:id="rId7"/>
    <p:sldId id="289" r:id="rId8"/>
    <p:sldId id="317" r:id="rId9"/>
    <p:sldId id="290" r:id="rId10"/>
    <p:sldId id="291" r:id="rId11"/>
    <p:sldId id="318" r:id="rId12"/>
    <p:sldId id="293" r:id="rId13"/>
    <p:sldId id="319" r:id="rId14"/>
    <p:sldId id="294" r:id="rId15"/>
    <p:sldId id="320" r:id="rId16"/>
    <p:sldId id="321" r:id="rId17"/>
    <p:sldId id="296" r:id="rId18"/>
    <p:sldId id="322" r:id="rId19"/>
    <p:sldId id="297" r:id="rId20"/>
    <p:sldId id="323" r:id="rId21"/>
    <p:sldId id="324" r:id="rId22"/>
    <p:sldId id="355" r:id="rId23"/>
    <p:sldId id="325" r:id="rId24"/>
    <p:sldId id="341" r:id="rId25"/>
    <p:sldId id="326" r:id="rId26"/>
    <p:sldId id="327" r:id="rId27"/>
    <p:sldId id="328" r:id="rId28"/>
    <p:sldId id="329" r:id="rId29"/>
    <p:sldId id="301" r:id="rId30"/>
    <p:sldId id="358" r:id="rId31"/>
    <p:sldId id="359" r:id="rId32"/>
    <p:sldId id="299" r:id="rId33"/>
    <p:sldId id="300" r:id="rId34"/>
    <p:sldId id="298" r:id="rId35"/>
    <p:sldId id="263" r:id="rId36"/>
    <p:sldId id="331" r:id="rId37"/>
    <p:sldId id="333" r:id="rId38"/>
    <p:sldId id="334" r:id="rId39"/>
    <p:sldId id="335" r:id="rId40"/>
    <p:sldId id="337" r:id="rId41"/>
    <p:sldId id="315" r:id="rId42"/>
    <p:sldId id="342" r:id="rId43"/>
    <p:sldId id="343" r:id="rId44"/>
    <p:sldId id="344" r:id="rId45"/>
    <p:sldId id="345" r:id="rId46"/>
    <p:sldId id="346" r:id="rId47"/>
    <p:sldId id="264" r:id="rId48"/>
    <p:sldId id="304" r:id="rId49"/>
    <p:sldId id="347" r:id="rId50"/>
    <p:sldId id="348" r:id="rId51"/>
    <p:sldId id="349" r:id="rId52"/>
    <p:sldId id="356" r:id="rId53"/>
    <p:sldId id="266" r:id="rId54"/>
    <p:sldId id="267" r:id="rId55"/>
    <p:sldId id="354" r:id="rId56"/>
    <p:sldId id="350" r:id="rId57"/>
    <p:sldId id="351" r:id="rId58"/>
    <p:sldId id="352" r:id="rId59"/>
    <p:sldId id="268" r:id="rId60"/>
    <p:sldId id="269" r:id="rId61"/>
    <p:sldId id="305" r:id="rId62"/>
    <p:sldId id="306" r:id="rId63"/>
    <p:sldId id="308" r:id="rId64"/>
    <p:sldId id="270" r:id="rId65"/>
    <p:sldId id="271" r:id="rId66"/>
    <p:sldId id="309" r:id="rId67"/>
    <p:sldId id="272" r:id="rId68"/>
    <p:sldId id="310" r:id="rId69"/>
    <p:sldId id="273" r:id="rId70"/>
    <p:sldId id="274" r:id="rId71"/>
    <p:sldId id="285" r:id="rId72"/>
    <p:sldId id="275" r:id="rId73"/>
    <p:sldId id="276" r:id="rId74"/>
    <p:sldId id="357" r:id="rId75"/>
    <p:sldId id="281" r:id="rId76"/>
    <p:sldId id="284" r:id="rId7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6C6AAEE-02AA-499E-929D-63274F2774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4716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3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E0AAA-BC82-4335-88D3-39029BE177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346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5FCFD-4537-4FD6-9EE5-EDF578060C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65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C18EB-90FB-4F9F-8FE9-13F4D7FCA7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4989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248400"/>
            <a:ext cx="190658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Segurança da Informação</a:t>
            </a:r>
            <a:br>
              <a:rPr lang="pt-BR"/>
            </a:br>
            <a:r>
              <a:rPr lang="pt-BR"/>
              <a:t>Prof. João Bosco M. Sobral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11501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437A2-4891-47D3-83FF-87675B1741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479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33241-1D60-42F6-9304-23C75FAF4B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3135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0BFF-04EF-4AAB-B255-D826C36F7F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1959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4CAC9-821B-4831-9899-1480364673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0978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F383E-D914-4499-A1A3-1F1D7F376B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38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752D5-049B-4ED2-93C8-7CF266B7D2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646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96F90-8249-44CD-938B-1F9B762FBF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28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63CAF-9B82-4B7E-8C3B-E40DA746ED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3884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B6911-7094-466D-939B-AE1612D6C3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507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F9B92-C2AE-4A79-A6C0-09692477C71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219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E95E-3E46-4420-B19B-12392BFA87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344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7A946-71B9-473A-A907-F10E0104EE0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975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ED2C1-48D9-481C-B07B-330B17CF52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94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3EA8C-DBB1-427C-846A-82176B09CE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53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0963D-FB81-4CDC-85F6-8D48062B1C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19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9BC4B-5D81-4046-8652-E9A943CDC2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54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46C32-64AF-42BC-8FDE-6961453452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14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C4F62-2507-4F62-BAC3-76F298E551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248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0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1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2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3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4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5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6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7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8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9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0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1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2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3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4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5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6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7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8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9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90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91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1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2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3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4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5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6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7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8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9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0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1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2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3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4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5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6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7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8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9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0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1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2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3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4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5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6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7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8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9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103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03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6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8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T0" fmla="*/ 116 w 43195"/>
                  <a:gd name="T1" fmla="*/ 0 h 43200"/>
                  <a:gd name="T2" fmla="*/ 0 w 43195"/>
                  <a:gd name="T3" fmla="*/ 123 h 43200"/>
                  <a:gd name="T4" fmla="*/ 119 w 43195"/>
                  <a:gd name="T5" fmla="*/ 12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3137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38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08458E8-9BFB-4AFE-8FDE-C4CF775612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63101737-FCC3-448A-B387-A89266F91E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javascript.internet.com/" TargetMode="Externa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  <a:br>
              <a:rPr lang="pt-BR"/>
            </a:br>
            <a:r>
              <a:rPr lang="pt-BR"/>
              <a:t>Prof. João Bosco M. Sobral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1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r" eaLnBrk="1" hangingPunct="1"/>
            <a:r>
              <a:rPr lang="pt-BR" altLang="pt-BR" sz="4400" smtClean="0"/>
              <a:t>Armazenamento de </a:t>
            </a:r>
            <a:br>
              <a:rPr lang="pt-BR" altLang="pt-BR" sz="4400" smtClean="0"/>
            </a:br>
            <a:r>
              <a:rPr lang="pt-BR" altLang="pt-BR" sz="4400" smtClean="0"/>
              <a:t>Chaves Simétricas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/>
            <a:endParaRPr lang="pt-BR" altLang="pt-BR" sz="4000" smtClean="0"/>
          </a:p>
          <a:p>
            <a:pPr algn="r" eaLnBrk="1" hangingPunct="1"/>
            <a:r>
              <a:rPr lang="pt-BR" altLang="pt-BR" sz="4000" smtClean="0"/>
              <a:t>Criptografia baseada em Senha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8D31B-D01D-41E9-8333-DAAE3DD9478F}" type="slidenum">
              <a:rPr lang="pt-BR"/>
              <a:pPr>
                <a:defRPr/>
              </a:pPr>
              <a:t>10</a:t>
            </a:fld>
            <a:endParaRPr lang="pt-BR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Criptografia baseada em senha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pt-BR" smtClean="0"/>
          </a:p>
          <a:p>
            <a:pPr eaLnBrk="1" hangingPunct="1"/>
            <a:r>
              <a:rPr lang="en-US" altLang="pt-BR" smtClean="0"/>
              <a:t>No caso, podemos supor que Pao-Chi, faz </a:t>
            </a:r>
            <a:r>
              <a:rPr lang="en-US" altLang="pt-BR" u="sng" smtClean="0"/>
              <a:t>uma sessão para criptografar um arquivo antes de armazená-lo</a:t>
            </a:r>
            <a:r>
              <a:rPr lang="en-US" altLang="pt-BR" smtClean="0"/>
              <a:t> na sua unidade de disco.</a:t>
            </a:r>
            <a:endParaRPr lang="pt-BR" altLang="pt-BR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1D6F86-7124-44EE-A61B-F723A0484337}" type="slidenum">
              <a:rPr lang="pt-BR"/>
              <a:pPr>
                <a:defRPr/>
              </a:pPr>
              <a:t>11</a:t>
            </a:fld>
            <a:endParaRPr lang="pt-BR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Criptografia baseada em senha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Alguns sistemas geram uma nova chave para cada sessão.</a:t>
            </a:r>
          </a:p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Outros utilizam a mesma chave em diferentes sessões.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5077B-BA0B-47A1-9F55-A93C1241353B}" type="slidenum">
              <a:rPr lang="pt-BR"/>
              <a:pPr>
                <a:defRPr/>
              </a:pPr>
              <a:t>12</a:t>
            </a:fld>
            <a:endParaRPr lang="pt-BR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Criptografia baseada em senha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Um modo de </a:t>
            </a:r>
            <a:r>
              <a:rPr lang="pt-BR" altLang="pt-BR" u="sng" smtClean="0"/>
              <a:t>armazenar a </a:t>
            </a:r>
            <a:r>
              <a:rPr lang="pt-BR" altLang="pt-BR" b="1" u="sng" smtClean="0"/>
              <a:t>chave de sessão</a:t>
            </a:r>
            <a:r>
              <a:rPr lang="pt-BR" altLang="pt-BR" u="sng" smtClean="0"/>
              <a:t> de forma segura</a:t>
            </a:r>
            <a:r>
              <a:rPr lang="pt-BR" altLang="pt-BR" smtClean="0"/>
              <a:t> é </a:t>
            </a:r>
            <a:r>
              <a:rPr lang="pt-BR" altLang="pt-BR" b="1" smtClean="0"/>
              <a:t>encriptá-la usando um algoritmo de chave simétrica</a:t>
            </a:r>
            <a:r>
              <a:rPr lang="pt-BR" altLang="pt-BR" smtClean="0"/>
              <a:t>.</a:t>
            </a:r>
          </a:p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EC0FB-9261-4798-8C62-A77EFA4FC6D5}" type="slidenum">
              <a:rPr lang="pt-BR"/>
              <a:pPr>
                <a:defRPr/>
              </a:pPr>
              <a:t>13</a:t>
            </a:fld>
            <a:endParaRPr lang="pt-BR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Criptografia baseada em senha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A </a:t>
            </a:r>
            <a:r>
              <a:rPr lang="pt-BR" altLang="pt-BR" u="sng" smtClean="0"/>
              <a:t>chave fica criptografada</a:t>
            </a:r>
            <a:r>
              <a:rPr lang="pt-BR" altLang="pt-BR" smtClean="0"/>
              <a:t>.</a:t>
            </a:r>
          </a:p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Um invasor precisa </a:t>
            </a:r>
            <a:r>
              <a:rPr lang="pt-BR" altLang="pt-BR" u="sng" smtClean="0"/>
              <a:t>quebrar a criptografia da chave</a:t>
            </a:r>
            <a:r>
              <a:rPr lang="pt-BR" altLang="pt-BR" smtClean="0"/>
              <a:t> para conseguir a </a:t>
            </a:r>
            <a:r>
              <a:rPr lang="pt-BR" altLang="pt-BR" b="1" smtClean="0"/>
              <a:t>chave de sessão</a:t>
            </a:r>
            <a:r>
              <a:rPr lang="pt-BR" altLang="pt-BR" smtClean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F7BD9-E09A-4C41-9601-3636794A33BF}" type="slidenum">
              <a:rPr lang="pt-BR"/>
              <a:pPr>
                <a:defRPr/>
              </a:pPr>
              <a:t>14</a:t>
            </a:fld>
            <a:endParaRPr lang="pt-BR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Criptografia baseada em senha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Então, o processo de </a:t>
            </a:r>
            <a:r>
              <a:rPr lang="pt-BR" altLang="pt-BR" b="1" smtClean="0"/>
              <a:t>criptografar a própria chave de sessão</a:t>
            </a:r>
            <a:r>
              <a:rPr lang="pt-BR" altLang="pt-BR" smtClean="0"/>
              <a:t> precisa de </a:t>
            </a:r>
            <a:r>
              <a:rPr lang="pt-BR" altLang="pt-BR" u="sng" smtClean="0"/>
              <a:t>outra chave</a:t>
            </a:r>
            <a:r>
              <a:rPr lang="pt-BR" altLang="pt-BR" smtClean="0"/>
              <a:t>.</a:t>
            </a:r>
          </a:p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Há então, a </a:t>
            </a:r>
            <a:r>
              <a:rPr lang="pt-BR" altLang="pt-BR" b="1" smtClean="0"/>
              <a:t>chave de criptografia de chave</a:t>
            </a:r>
            <a:r>
              <a:rPr lang="pt-BR" altLang="pt-BR" smtClean="0"/>
              <a:t> (</a:t>
            </a:r>
            <a:r>
              <a:rPr lang="pt-BR" altLang="pt-BR" i="1" u="sng" smtClean="0"/>
              <a:t>key encryption key – </a:t>
            </a:r>
            <a:r>
              <a:rPr lang="pt-BR" altLang="pt-BR" u="sng" smtClean="0"/>
              <a:t>KEK</a:t>
            </a:r>
            <a:r>
              <a:rPr lang="pt-BR" altLang="pt-BR" i="1" smtClean="0"/>
              <a:t>)</a:t>
            </a:r>
            <a:endParaRPr lang="pt-BR" altLang="pt-BR" smtClean="0"/>
          </a:p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98B8BE-C1CE-4254-BF89-22743CB9ABD9}" type="slidenum">
              <a:rPr lang="pt-BR"/>
              <a:pPr>
                <a:defRPr/>
              </a:pPr>
              <a:t>15</a:t>
            </a:fld>
            <a:endParaRPr lang="pt-BR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Criptografia baseada em senha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pt-BR" smtClean="0"/>
          </a:p>
          <a:p>
            <a:pPr eaLnBrk="1" hangingPunct="1"/>
            <a:r>
              <a:rPr lang="en-US" altLang="pt-BR" smtClean="0"/>
              <a:t>Para </a:t>
            </a:r>
            <a:r>
              <a:rPr lang="en-US" altLang="pt-BR" b="1" smtClean="0"/>
              <a:t>criptografar</a:t>
            </a:r>
            <a:r>
              <a:rPr lang="en-US" altLang="pt-BR" smtClean="0"/>
              <a:t>, </a:t>
            </a:r>
            <a:r>
              <a:rPr lang="en-US" altLang="pt-BR" u="sng" smtClean="0"/>
              <a:t>com a </a:t>
            </a:r>
            <a:r>
              <a:rPr lang="en-US" altLang="pt-BR" b="1" u="sng" smtClean="0"/>
              <a:t>KEK</a:t>
            </a:r>
            <a:r>
              <a:rPr lang="en-US" altLang="pt-BR" smtClean="0"/>
              <a:t>, a </a:t>
            </a:r>
            <a:r>
              <a:rPr lang="en-US" altLang="pt-BR" b="1" smtClean="0"/>
              <a:t>chave de sessão</a:t>
            </a:r>
            <a:r>
              <a:rPr lang="en-US" altLang="pt-BR" smtClean="0"/>
              <a:t>.</a:t>
            </a:r>
          </a:p>
          <a:p>
            <a:pPr eaLnBrk="1" hangingPunct="1"/>
            <a:endParaRPr lang="en-US" altLang="pt-BR" smtClean="0"/>
          </a:p>
          <a:p>
            <a:pPr eaLnBrk="1" hangingPunct="1"/>
            <a:r>
              <a:rPr lang="en-US" altLang="pt-BR" smtClean="0"/>
              <a:t>A </a:t>
            </a:r>
            <a:r>
              <a:rPr lang="en-US" altLang="pt-BR" b="1" smtClean="0"/>
              <a:t>chave de sessão</a:t>
            </a:r>
            <a:r>
              <a:rPr lang="en-US" altLang="pt-BR" smtClean="0"/>
              <a:t>, então, fica protegida e é armazenada.</a:t>
            </a:r>
          </a:p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CC0E0C-ED98-4AE2-8703-4D0CF6495BB4}" type="slidenum">
              <a:rPr lang="pt-BR"/>
              <a:pPr>
                <a:defRPr/>
              </a:pPr>
              <a:t>16</a:t>
            </a:fld>
            <a:endParaRPr lang="pt-BR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Criptografia baseada em senha</a:t>
            </a:r>
          </a:p>
        </p:txBody>
      </p:sp>
      <p:pic>
        <p:nvPicPr>
          <p:cNvPr id="20486" name="Picture 4" descr="Picture 038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557338"/>
            <a:ext cx="8064500" cy="45354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53067-B225-4509-8DAA-2662A093F19C}" type="slidenum">
              <a:rPr lang="pt-BR"/>
              <a:pPr>
                <a:defRPr/>
              </a:pPr>
              <a:t>17</a:t>
            </a:fld>
            <a:endParaRPr lang="pt-BR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Criptografia baseada em senha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pt-BR" smtClean="0"/>
          </a:p>
          <a:p>
            <a:pPr eaLnBrk="1" hangingPunct="1"/>
            <a:r>
              <a:rPr lang="en-US" altLang="pt-BR" smtClean="0"/>
              <a:t>Pode-se então, pensar que se Pao-Chi utilizar uma KEK, ele agora tem que </a:t>
            </a:r>
            <a:r>
              <a:rPr lang="en-US" altLang="pt-BR" u="sng" smtClean="0"/>
              <a:t>armazená-la e protegê-la</a:t>
            </a:r>
            <a:r>
              <a:rPr lang="en-US" altLang="pt-BR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altLang="pt-BR" smtClean="0"/>
          </a:p>
          <a:p>
            <a:pPr eaLnBrk="1" hangingPunct="1"/>
            <a:r>
              <a:rPr lang="en-US" altLang="pt-BR" smtClean="0"/>
              <a:t>Na verdade, </a:t>
            </a:r>
            <a:r>
              <a:rPr lang="en-US" altLang="pt-BR" b="1" smtClean="0"/>
              <a:t>ele não precisa armazenar a KEK</a:t>
            </a:r>
            <a:r>
              <a:rPr lang="en-US" altLang="pt-BR" smtClean="0"/>
              <a:t>. Assim, </a:t>
            </a:r>
            <a:r>
              <a:rPr lang="en-US" altLang="pt-BR" b="1" smtClean="0"/>
              <a:t>ele não precisa protegê-la</a:t>
            </a:r>
            <a:r>
              <a:rPr lang="en-US" altLang="pt-BR" smtClean="0"/>
              <a:t>.</a:t>
            </a:r>
            <a:endParaRPr lang="pt-BR" altLang="pt-BR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30623-858D-4C95-A093-226BF2AC4C0B}" type="slidenum">
              <a:rPr lang="pt-BR"/>
              <a:pPr>
                <a:defRPr/>
              </a:pPr>
              <a:t>18</a:t>
            </a:fld>
            <a:endParaRPr lang="pt-BR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Criptografia baseada em senha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pt-BR" altLang="pt-BR" sz="2600" b="1" smtClean="0"/>
          </a:p>
          <a:p>
            <a:pPr eaLnBrk="1" hangingPunct="1">
              <a:lnSpc>
                <a:spcPct val="90000"/>
              </a:lnSpc>
            </a:pPr>
            <a:r>
              <a:rPr lang="pt-BR" altLang="pt-BR" sz="2600" b="1" smtClean="0"/>
              <a:t>KEK não precisa ser protegida.</a:t>
            </a:r>
          </a:p>
          <a:p>
            <a:pPr eaLnBrk="1" hangingPunct="1">
              <a:lnSpc>
                <a:spcPct val="90000"/>
              </a:lnSpc>
            </a:pPr>
            <a:endParaRPr lang="pt-BR" altLang="pt-BR" sz="2600" smtClean="0"/>
          </a:p>
          <a:p>
            <a:pPr eaLnBrk="1" hangingPunct="1">
              <a:lnSpc>
                <a:spcPct val="90000"/>
              </a:lnSpc>
            </a:pPr>
            <a:r>
              <a:rPr lang="pt-BR" altLang="pt-BR" sz="2600" smtClean="0"/>
              <a:t>Ao se precisar </a:t>
            </a:r>
            <a:r>
              <a:rPr lang="pt-BR" altLang="pt-BR" sz="2600" b="1" smtClean="0"/>
              <a:t>critografar uma chave de sessão</a:t>
            </a:r>
            <a:r>
              <a:rPr lang="pt-BR" altLang="pt-BR" sz="2600" smtClean="0"/>
              <a:t>, a </a:t>
            </a:r>
            <a:r>
              <a:rPr lang="pt-BR" altLang="pt-BR" sz="2600" u="sng" smtClean="0"/>
              <a:t>KEK é gerada, utilizada e descartada</a:t>
            </a:r>
            <a:r>
              <a:rPr lang="pt-BR" altLang="pt-BR" sz="260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pt-BR" altLang="pt-BR" sz="2600" smtClean="0"/>
          </a:p>
          <a:p>
            <a:pPr eaLnBrk="1" hangingPunct="1">
              <a:lnSpc>
                <a:spcPct val="90000"/>
              </a:lnSpc>
            </a:pPr>
            <a:r>
              <a:rPr lang="pt-BR" altLang="pt-BR" sz="2600" smtClean="0"/>
              <a:t>Para </a:t>
            </a:r>
            <a:r>
              <a:rPr lang="pt-BR" altLang="pt-BR" sz="2600" b="1" smtClean="0"/>
              <a:t>decriptografar a chave de sessão</a:t>
            </a:r>
            <a:r>
              <a:rPr lang="pt-BR" altLang="pt-BR" sz="2600" smtClean="0"/>
              <a:t>, </a:t>
            </a:r>
            <a:r>
              <a:rPr lang="pt-BR" altLang="pt-BR" sz="2600" u="sng" smtClean="0"/>
              <a:t>KEK é novamente gerada, utilizada e descartada</a:t>
            </a:r>
            <a:r>
              <a:rPr lang="pt-BR" altLang="pt-BR" sz="26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1ADEC-4381-4950-90C2-3B1855E42244}" type="slidenum">
              <a:rPr lang="pt-BR"/>
              <a:pPr>
                <a:defRPr/>
              </a:pPr>
              <a:t>19</a:t>
            </a:fld>
            <a:endParaRPr lang="pt-BR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Criptografia baseada em senha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BR" smtClean="0"/>
              <a:t>Como a criptografia da chave de sessão é simétrica, </a:t>
            </a:r>
            <a:r>
              <a:rPr lang="en-US" altLang="pt-BR" u="sng" smtClean="0"/>
              <a:t>a mesma KEK precisa existir depois de descartada.</a:t>
            </a:r>
            <a:endParaRPr lang="pt-BR" altLang="pt-BR" u="sng" smtClean="0"/>
          </a:p>
          <a:p>
            <a:pPr eaLnBrk="1" hangingPunct="1"/>
            <a:endParaRPr lang="pt-BR" altLang="pt-BR" u="sng" smtClean="0"/>
          </a:p>
          <a:p>
            <a:pPr eaLnBrk="1" hangingPunct="1"/>
            <a:r>
              <a:rPr lang="pt-BR" altLang="pt-BR" smtClean="0"/>
              <a:t>A </a:t>
            </a:r>
            <a:r>
              <a:rPr lang="pt-BR" altLang="pt-BR" u="sng" smtClean="0"/>
              <a:t>geração pela segunda vez,</a:t>
            </a:r>
            <a:r>
              <a:rPr lang="pt-BR" altLang="pt-BR" smtClean="0"/>
              <a:t> produzindo o mesmo valor anterior é possível porque </a:t>
            </a:r>
            <a:r>
              <a:rPr lang="pt-BR" altLang="pt-BR" b="1" smtClean="0"/>
              <a:t>KEK está baseada em senha</a:t>
            </a:r>
            <a:r>
              <a:rPr lang="pt-BR" altLang="pt-BR" smtClean="0"/>
              <a:t>.</a:t>
            </a:r>
          </a:p>
          <a:p>
            <a:pPr eaLnBrk="1" hangingPunct="1"/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B1A26-E3EE-4CAD-BF9E-E9D1CB0F304E}" type="slidenum">
              <a:rPr lang="pt-BR"/>
              <a:pPr>
                <a:defRPr/>
              </a:pPr>
              <a:t>2</a:t>
            </a:fld>
            <a:endParaRPr lang="pt-BR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Introdução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A criptografia de chave simétrica pode manter seguro seus segredos, </a:t>
            </a:r>
          </a:p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mas pelo fato de </a:t>
            </a:r>
            <a:r>
              <a:rPr lang="pt-BR" altLang="pt-BR" b="1" smtClean="0"/>
              <a:t>precisarmos das chaves para recuperar os dados criptografados</a:t>
            </a:r>
            <a:r>
              <a:rPr lang="pt-BR" altLang="pt-BR" smtClean="0"/>
              <a:t>, devemos mantê-las seguras.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C0DA9-FE80-4650-89DB-693BB9CC89CD}" type="slidenum">
              <a:rPr lang="pt-BR"/>
              <a:pPr>
                <a:defRPr/>
              </a:pPr>
              <a:t>20</a:t>
            </a:fld>
            <a:endParaRPr lang="pt-BR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Criptografia baseada em senha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pt-BR" smtClean="0"/>
          </a:p>
          <a:p>
            <a:pPr eaLnBrk="1" hangingPunct="1"/>
            <a:r>
              <a:rPr lang="en-US" altLang="pt-BR" smtClean="0"/>
              <a:t>Pao-Chi usa um </a:t>
            </a:r>
            <a:r>
              <a:rPr lang="en-US" altLang="pt-BR" b="1" smtClean="0"/>
              <a:t>RNG</a:t>
            </a:r>
            <a:r>
              <a:rPr lang="en-US" altLang="pt-BR" smtClean="0"/>
              <a:t> ou um </a:t>
            </a:r>
            <a:r>
              <a:rPr lang="en-US" altLang="pt-BR" b="1" smtClean="0"/>
              <a:t>PRNG</a:t>
            </a:r>
            <a:r>
              <a:rPr lang="en-US" altLang="pt-BR" smtClean="0"/>
              <a:t> para </a:t>
            </a:r>
            <a:r>
              <a:rPr lang="en-US" altLang="pt-BR" b="1" smtClean="0"/>
              <a:t>gerar uma chave de sessão</a:t>
            </a:r>
            <a:r>
              <a:rPr lang="en-US" altLang="pt-BR" smtClean="0"/>
              <a:t>.</a:t>
            </a:r>
          </a:p>
          <a:p>
            <a:pPr eaLnBrk="1" hangingPunct="1"/>
            <a:endParaRPr lang="en-US" altLang="pt-BR" smtClean="0"/>
          </a:p>
          <a:p>
            <a:pPr eaLnBrk="1" hangingPunct="1"/>
            <a:r>
              <a:rPr lang="en-US" altLang="pt-BR" smtClean="0"/>
              <a:t>Pao-Chi utiliza a </a:t>
            </a:r>
            <a:r>
              <a:rPr lang="en-US" altLang="pt-BR" b="1" smtClean="0"/>
              <a:t>criptografia baseda em senha</a:t>
            </a:r>
            <a:r>
              <a:rPr lang="en-US" altLang="pt-BR" smtClean="0"/>
              <a:t> (password-based encryption - </a:t>
            </a:r>
            <a:r>
              <a:rPr lang="en-US" altLang="pt-BR" b="1" smtClean="0"/>
              <a:t>PBE</a:t>
            </a:r>
            <a:r>
              <a:rPr lang="en-US" altLang="pt-BR" smtClean="0"/>
              <a:t>) para </a:t>
            </a:r>
            <a:r>
              <a:rPr lang="en-US" altLang="pt-BR" b="1" smtClean="0"/>
              <a:t>construir uma KEK</a:t>
            </a:r>
            <a:r>
              <a:rPr lang="en-US" altLang="pt-BR" smtClean="0"/>
              <a:t>.</a:t>
            </a:r>
            <a:endParaRPr lang="pt-BR" altLang="pt-BR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652D6-9FAA-4993-A429-F0812FC0DEB2}" type="slidenum">
              <a:rPr lang="pt-BR"/>
              <a:pPr>
                <a:defRPr/>
              </a:pPr>
              <a:t>21</a:t>
            </a:fld>
            <a:endParaRPr lang="pt-BR"/>
          </a:p>
        </p:txBody>
      </p:sp>
      <p:sp>
        <p:nvSpPr>
          <p:cNvPr id="2560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pt-BR" smtClean="0"/>
          </a:p>
        </p:txBody>
      </p:sp>
      <p:pic>
        <p:nvPicPr>
          <p:cNvPr id="25606" name="Picture 5" descr="Picture 039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333375"/>
            <a:ext cx="8064500" cy="59039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90C7C-578B-49CE-8336-6FDB6C563092}" type="slidenum">
              <a:rPr lang="pt-BR"/>
              <a:pPr>
                <a:defRPr/>
              </a:pPr>
              <a:t>22</a:t>
            </a:fld>
            <a:endParaRPr lang="pt-BR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Criptografia baseada em senha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pt-BR" smtClean="0"/>
          </a:p>
          <a:p>
            <a:pPr eaLnBrk="1" hangingPunct="1"/>
            <a:r>
              <a:rPr lang="en-US" altLang="pt-BR" smtClean="0"/>
              <a:t>A </a:t>
            </a:r>
            <a:r>
              <a:rPr lang="en-US" altLang="pt-BR" b="1" smtClean="0"/>
              <a:t>criptografia baseada em senha</a:t>
            </a:r>
            <a:r>
              <a:rPr lang="en-US" altLang="pt-BR" smtClean="0"/>
              <a:t> para construir uma </a:t>
            </a:r>
            <a:r>
              <a:rPr lang="en-US" altLang="pt-BR" b="1" smtClean="0"/>
              <a:t>KEK</a:t>
            </a:r>
            <a:r>
              <a:rPr lang="en-US" altLang="pt-BR" smtClean="0"/>
              <a:t> é conseguida, fazendo-se um “</a:t>
            </a:r>
            <a:r>
              <a:rPr lang="en-US" altLang="pt-BR" u="sng" smtClean="0"/>
              <a:t>hash</a:t>
            </a:r>
            <a:r>
              <a:rPr lang="en-US" altLang="pt-BR" smtClean="0"/>
              <a:t>”, através de uma dada função </a:t>
            </a:r>
            <a:r>
              <a:rPr lang="en-US" altLang="pt-BR" i="1" smtClean="0"/>
              <a:t>hash</a:t>
            </a:r>
            <a:r>
              <a:rPr lang="en-US" altLang="pt-BR" smtClean="0"/>
              <a:t>, a partir de uma </a:t>
            </a:r>
            <a:r>
              <a:rPr lang="en-US" altLang="pt-BR" b="1" smtClean="0"/>
              <a:t>senha</a:t>
            </a:r>
            <a:r>
              <a:rPr lang="en-US" altLang="pt-BR" smtClean="0"/>
              <a:t> pré-estabelecida, e um “</a:t>
            </a:r>
            <a:r>
              <a:rPr lang="en-US" altLang="pt-BR" b="1" smtClean="0"/>
              <a:t>salt</a:t>
            </a:r>
            <a:r>
              <a:rPr lang="en-US" altLang="pt-BR" smtClean="0"/>
              <a:t>”.</a:t>
            </a:r>
            <a:endParaRPr lang="pt-BR" altLang="pt-BR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F9ADC-FF3D-47AC-A084-4DD613F43194}" type="slidenum">
              <a:rPr lang="pt-BR"/>
              <a:pPr>
                <a:defRPr/>
              </a:pPr>
              <a:t>23</a:t>
            </a:fld>
            <a:endParaRPr lang="pt-BR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Criptografia baseada em senha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pt-BR" smtClean="0"/>
          </a:p>
          <a:p>
            <a:pPr eaLnBrk="1" hangingPunct="1"/>
            <a:r>
              <a:rPr lang="en-US" altLang="pt-BR" b="1" smtClean="0"/>
              <a:t>PBE</a:t>
            </a:r>
            <a:r>
              <a:rPr lang="en-US" altLang="pt-BR" smtClean="0"/>
              <a:t> é uma maneira possível para </a:t>
            </a:r>
            <a:r>
              <a:rPr lang="en-US" altLang="pt-BR" b="1" smtClean="0"/>
              <a:t>proteger chaves criptográficas</a:t>
            </a:r>
            <a:r>
              <a:rPr lang="en-US" altLang="pt-BR" smtClean="0"/>
              <a:t>.</a:t>
            </a:r>
          </a:p>
          <a:p>
            <a:pPr eaLnBrk="1" hangingPunct="1"/>
            <a:endParaRPr lang="en-US" altLang="pt-BR" smtClean="0"/>
          </a:p>
          <a:p>
            <a:pPr eaLnBrk="1" hangingPunct="1"/>
            <a:r>
              <a:rPr lang="en-US" altLang="pt-BR" smtClean="0"/>
              <a:t>Outra maneira: </a:t>
            </a:r>
            <a:r>
              <a:rPr lang="en-US" altLang="pt-BR" b="1" smtClean="0"/>
              <a:t>armazenamento de chave baseado em hardware</a:t>
            </a:r>
            <a:r>
              <a:rPr lang="en-US" altLang="pt-BR" smtClean="0"/>
              <a:t>.</a:t>
            </a:r>
            <a:endParaRPr lang="pt-BR" altLang="pt-BR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60505-18A2-4C61-B632-EF73BFA2041B}" type="slidenum">
              <a:rPr lang="pt-BR"/>
              <a:pPr>
                <a:defRPr/>
              </a:pPr>
              <a:t>24</a:t>
            </a:fld>
            <a:endParaRPr lang="pt-BR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Criptografia baseada em senha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BR" smtClean="0"/>
              <a:t>A </a:t>
            </a:r>
            <a:r>
              <a:rPr lang="en-US" altLang="pt-BR" b="1" smtClean="0"/>
              <a:t>senha</a:t>
            </a:r>
            <a:r>
              <a:rPr lang="en-US" altLang="pt-BR" smtClean="0"/>
              <a:t> é pré-estabelecida e pode ser descoberta.</a:t>
            </a:r>
          </a:p>
          <a:p>
            <a:pPr eaLnBrk="1" hangingPunct="1"/>
            <a:endParaRPr lang="en-US" altLang="pt-BR" smtClean="0"/>
          </a:p>
          <a:p>
            <a:pPr eaLnBrk="1" hangingPunct="1"/>
            <a:r>
              <a:rPr lang="en-US" altLang="pt-BR" smtClean="0"/>
              <a:t>Se a </a:t>
            </a:r>
            <a:r>
              <a:rPr lang="en-US" altLang="pt-BR" b="1" smtClean="0"/>
              <a:t>senha</a:t>
            </a:r>
            <a:r>
              <a:rPr lang="en-US" altLang="pt-BR" smtClean="0"/>
              <a:t> for descoberta, a KEK, certamente será descoberta, e consequentemente, a </a:t>
            </a:r>
            <a:r>
              <a:rPr lang="en-US" altLang="pt-BR" b="1" smtClean="0"/>
              <a:t>chave de sessão</a:t>
            </a:r>
            <a:r>
              <a:rPr lang="en-US" altLang="pt-BR" smtClean="0"/>
              <a:t> pode ser decriptograda, sendo então, também, descoberta.</a:t>
            </a:r>
          </a:p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35C1C-48CB-4F02-B1BE-F9B6A9C06449}" type="slidenum">
              <a:rPr lang="pt-BR"/>
              <a:pPr>
                <a:defRPr/>
              </a:pPr>
              <a:t>25</a:t>
            </a:fld>
            <a:endParaRPr lang="pt-BR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Criptografia baseada em senha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pt-BR" smtClean="0"/>
          </a:p>
          <a:p>
            <a:pPr eaLnBrk="1" hangingPunct="1"/>
            <a:endParaRPr lang="en-US" altLang="pt-BR" smtClean="0"/>
          </a:p>
          <a:p>
            <a:pPr eaLnBrk="1" hangingPunct="1"/>
            <a:r>
              <a:rPr lang="en-US" altLang="pt-BR" smtClean="0"/>
              <a:t>Se a </a:t>
            </a:r>
            <a:r>
              <a:rPr lang="en-US" altLang="pt-BR" b="1" smtClean="0"/>
              <a:t>chave de sessão</a:t>
            </a:r>
            <a:r>
              <a:rPr lang="en-US" altLang="pt-BR" smtClean="0"/>
              <a:t> for descoberta … …</a:t>
            </a:r>
          </a:p>
          <a:p>
            <a:pPr eaLnBrk="1" hangingPunct="1"/>
            <a:endParaRPr lang="en-US" altLang="pt-BR" smtClean="0"/>
          </a:p>
          <a:p>
            <a:pPr eaLnBrk="1" hangingPunct="1"/>
            <a:r>
              <a:rPr lang="en-US" altLang="pt-BR" smtClean="0"/>
              <a:t>Mega-bytes de informação serão descobertos.</a:t>
            </a:r>
          </a:p>
          <a:p>
            <a:pPr eaLnBrk="1" hangingPunct="1">
              <a:buFont typeface="Wingdings" pitchFamily="2" charset="2"/>
              <a:buNone/>
            </a:pPr>
            <a:endParaRPr lang="en-US" altLang="pt-BR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5BDE2-57BE-4394-8869-73604F7D7F2A}" type="slidenum">
              <a:rPr lang="pt-BR"/>
              <a:pPr>
                <a:defRPr/>
              </a:pPr>
              <a:t>26</a:t>
            </a:fld>
            <a:endParaRPr lang="pt-BR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Criptografia baseada em senha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pt-BR" smtClean="0"/>
          </a:p>
          <a:p>
            <a:pPr eaLnBrk="1" hangingPunct="1"/>
            <a:r>
              <a:rPr lang="pt-BR" altLang="pt-BR" smtClean="0"/>
              <a:t>Uma </a:t>
            </a:r>
            <a:r>
              <a:rPr lang="pt-BR" altLang="pt-BR" b="1" smtClean="0"/>
              <a:t>senha</a:t>
            </a:r>
            <a:r>
              <a:rPr lang="pt-BR" altLang="pt-BR" smtClean="0"/>
              <a:t> é composta de caracteres associados às teclas de um teclado, o que não é suficientemente aleatório.</a:t>
            </a:r>
          </a:p>
          <a:p>
            <a:pPr eaLnBrk="1" hangingPunct="1"/>
            <a:endParaRPr lang="en-US" altLang="pt-BR" smtClean="0"/>
          </a:p>
          <a:p>
            <a:pPr eaLnBrk="1" hangingPunct="1"/>
            <a:r>
              <a:rPr lang="pt-BR" altLang="pt-BR" smtClean="0"/>
              <a:t>Assim, uma </a:t>
            </a:r>
            <a:r>
              <a:rPr lang="pt-BR" altLang="pt-BR" b="1" smtClean="0"/>
              <a:t>senha</a:t>
            </a:r>
            <a:r>
              <a:rPr lang="pt-BR" altLang="pt-BR" smtClean="0"/>
              <a:t> </a:t>
            </a:r>
            <a:r>
              <a:rPr lang="pt-BR" altLang="pt-BR" b="1" smtClean="0"/>
              <a:t>de teclado </a:t>
            </a:r>
            <a:r>
              <a:rPr lang="pt-BR" altLang="pt-BR" smtClean="0"/>
              <a:t>não tem muita </a:t>
            </a:r>
            <a:r>
              <a:rPr lang="pt-BR" altLang="pt-BR" b="1" smtClean="0"/>
              <a:t>entropia</a:t>
            </a:r>
            <a:r>
              <a:rPr lang="pt-BR" altLang="pt-BR" smtClean="0"/>
              <a:t> (</a:t>
            </a:r>
            <a:r>
              <a:rPr lang="pt-BR" altLang="pt-BR" u="sng" smtClean="0"/>
              <a:t>medida de aleatoriedade</a:t>
            </a:r>
            <a:r>
              <a:rPr lang="pt-BR" altLang="pt-BR" smtClean="0"/>
              <a:t>).</a:t>
            </a:r>
          </a:p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0A51F-F494-454F-89E0-A559621D33F3}" type="slidenum">
              <a:rPr lang="pt-BR"/>
              <a:pPr>
                <a:defRPr/>
              </a:pPr>
              <a:t>27</a:t>
            </a:fld>
            <a:endParaRPr lang="pt-BR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Criptografia baseada em senha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  <a:p>
            <a:pPr eaLnBrk="1" hangingPunct="1"/>
            <a:r>
              <a:rPr lang="en-US" altLang="pt-BR" smtClean="0"/>
              <a:t>Um invasor poderia construir um </a:t>
            </a:r>
            <a:r>
              <a:rPr lang="en-US" altLang="pt-BR" b="1" smtClean="0"/>
              <a:t>dicionário de senhas</a:t>
            </a:r>
            <a:r>
              <a:rPr lang="en-US" altLang="pt-BR" smtClean="0"/>
              <a:t>.</a:t>
            </a:r>
          </a:p>
          <a:p>
            <a:pPr eaLnBrk="1" hangingPunct="1"/>
            <a:endParaRPr lang="en-US" altLang="pt-BR" smtClean="0"/>
          </a:p>
          <a:p>
            <a:pPr eaLnBrk="1" hangingPunct="1"/>
            <a:r>
              <a:rPr lang="pt-BR" altLang="pt-BR" smtClean="0"/>
              <a:t>Logo, </a:t>
            </a:r>
            <a:r>
              <a:rPr lang="pt-BR" altLang="pt-BR" u="sng" smtClean="0"/>
              <a:t>não é bom usar uma senha</a:t>
            </a:r>
            <a:r>
              <a:rPr lang="pt-BR" altLang="pt-BR" b="1" smtClean="0"/>
              <a:t> como a única coisa </a:t>
            </a:r>
            <a:r>
              <a:rPr lang="pt-BR" altLang="pt-BR" u="sng" smtClean="0"/>
              <a:t>para gerar uma KEK</a:t>
            </a:r>
            <a:r>
              <a:rPr lang="pt-BR" altLang="pt-BR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pt-BR" altLang="pt-BR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0C875-538E-4408-8BEA-3BA7F4B66102}" type="slidenum">
              <a:rPr lang="pt-BR"/>
              <a:pPr>
                <a:defRPr/>
              </a:pPr>
              <a:t>28</a:t>
            </a:fld>
            <a:endParaRPr lang="pt-BR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400" smtClean="0"/>
              <a:t>Criptografia baseada em senha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Então, gerar um número PRNG, que será chamado</a:t>
            </a:r>
            <a:r>
              <a:rPr lang="pt-BR" altLang="pt-BR" b="1" smtClean="0"/>
              <a:t> </a:t>
            </a:r>
            <a:r>
              <a:rPr lang="pt-BR" altLang="pt-BR" b="1" i="1" smtClean="0"/>
              <a:t>salt</a:t>
            </a:r>
            <a:r>
              <a:rPr lang="pt-BR" altLang="pt-BR" smtClean="0"/>
              <a:t>, que </a:t>
            </a:r>
            <a:r>
              <a:rPr lang="pt-BR" altLang="pt-BR" u="sng" smtClean="0"/>
              <a:t>existe para evitar pré-computações de um invasor</a:t>
            </a:r>
            <a:r>
              <a:rPr lang="pt-BR" altLang="pt-BR" smtClean="0"/>
              <a:t> que deseje criar um </a:t>
            </a:r>
            <a:r>
              <a:rPr lang="pt-BR" altLang="pt-BR" b="1" smtClean="0"/>
              <a:t>dicionário de senhas</a:t>
            </a:r>
            <a:r>
              <a:rPr lang="pt-BR" altLang="pt-BR" smtClean="0"/>
              <a:t> comuns e </a:t>
            </a:r>
            <a:r>
              <a:rPr lang="pt-BR" altLang="pt-BR" b="1" smtClean="0"/>
              <a:t>chaves KEK associadas</a:t>
            </a:r>
            <a:r>
              <a:rPr lang="pt-BR" altLang="pt-BR" smtClean="0"/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 b="1" i="1" smtClean="0">
                <a:latin typeface="Calibri" pitchFamily="34" charset="0"/>
                <a:cs typeface="Times New Roman" pitchFamily="18" charset="0"/>
              </a:rPr>
              <a:t>Ataque por Dicionário</a:t>
            </a:r>
            <a:endParaRPr lang="pt-BR" altLang="pt-BR" smtClean="0"/>
          </a:p>
        </p:txBody>
      </p:sp>
      <p:sp>
        <p:nvSpPr>
          <p:cNvPr id="3379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altLang="pt-BR" sz="3200" smtClean="0"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altLang="pt-BR" sz="3200" smtClean="0">
                <a:latin typeface="Calibri" pitchFamily="34" charset="0"/>
                <a:cs typeface="Times New Roman" pitchFamily="18" charset="0"/>
              </a:rPr>
              <a:t>Muito usado para </a:t>
            </a:r>
            <a:r>
              <a:rPr lang="pt-BR" altLang="pt-BR" sz="3200" u="sng" smtClean="0">
                <a:latin typeface="Calibri" pitchFamily="34" charset="0"/>
                <a:cs typeface="Times New Roman" pitchFamily="18" charset="0"/>
              </a:rPr>
              <a:t>deduzir senhas</a:t>
            </a:r>
            <a:r>
              <a:rPr lang="pt-BR" altLang="pt-BR" sz="3200" smtClean="0">
                <a:latin typeface="Calibri" pitchFamily="34" charset="0"/>
                <a:cs typeface="Times New Roman" pitchFamily="18" charset="0"/>
              </a:rPr>
              <a:t> quando o criptoanalista Carlos </a:t>
            </a:r>
            <a:r>
              <a:rPr lang="pt-BR" altLang="pt-BR" sz="3200" u="sng" smtClean="0">
                <a:latin typeface="Calibri" pitchFamily="34" charset="0"/>
                <a:cs typeface="Times New Roman" pitchFamily="18" charset="0"/>
              </a:rPr>
              <a:t>tem acesso ao arquivo de senhas legítimas criptografadas</a:t>
            </a:r>
            <a:r>
              <a:rPr lang="pt-BR" altLang="pt-BR" sz="3200" smtClean="0">
                <a:latin typeface="Calibri" pitchFamily="34" charset="0"/>
                <a:cs typeface="Times New Roman" pitchFamily="18" charset="0"/>
              </a:rPr>
              <a:t>; </a:t>
            </a:r>
            <a:endParaRPr lang="pt-BR" alt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Maio de 2006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Segurança da Informação</a:t>
            </a:r>
          </a:p>
          <a:p>
            <a:pPr>
              <a:defRPr/>
            </a:pPr>
            <a:r>
              <a:rPr lang="pt-BR" smtClean="0"/>
              <a:t>Prof. João Bosco M. Sobral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324B0-F491-4568-9035-3AD0CF688EA4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2309A-86B4-4E63-8CEE-D913C1EE25A3}" type="slidenum">
              <a:rPr lang="pt-BR"/>
              <a:pPr>
                <a:defRPr/>
              </a:pPr>
              <a:t>3</a:t>
            </a:fld>
            <a:endParaRPr lang="pt-BR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Introdução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b="1" smtClean="0"/>
              <a:t>O processo para manter todas as chaves seguras e disponíveis</a:t>
            </a:r>
            <a:r>
              <a:rPr lang="pt-BR" altLang="pt-BR" smtClean="0"/>
              <a:t> é conhecido como </a:t>
            </a:r>
            <a:r>
              <a:rPr lang="pt-BR" altLang="pt-BR" b="1" u="sng" smtClean="0"/>
              <a:t>gerenciamento de chaves</a:t>
            </a:r>
            <a:r>
              <a:rPr lang="pt-BR" altLang="pt-BR" smtClean="0"/>
              <a:t>.</a:t>
            </a:r>
          </a:p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Este capítulo é sobre </a:t>
            </a:r>
            <a:r>
              <a:rPr lang="pt-BR" altLang="pt-BR" b="1" smtClean="0"/>
              <a:t>gerenciamento de chaves simétricas</a:t>
            </a:r>
            <a:r>
              <a:rPr lang="pt-BR" altLang="pt-BR" smtClean="0"/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 b="1" i="1" smtClean="0">
                <a:latin typeface="Calibri" pitchFamily="34" charset="0"/>
                <a:cs typeface="Times New Roman" pitchFamily="18" charset="0"/>
              </a:rPr>
              <a:t>Ataque por Dicionário</a:t>
            </a:r>
            <a:endParaRPr lang="pt-BR" alt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sz="2800" dirty="0" smtClean="0">
                <a:latin typeface="Calibri"/>
                <a:ea typeface="Times New Roman"/>
                <a:cs typeface="Times New Roman"/>
              </a:rPr>
              <a:t>Carlos calcula antecipadamente as </a:t>
            </a:r>
            <a:r>
              <a:rPr lang="pt-BR" sz="2800" b="1" dirty="0" smtClean="0">
                <a:latin typeface="Calibri"/>
                <a:ea typeface="Times New Roman"/>
                <a:cs typeface="Times New Roman"/>
              </a:rPr>
              <a:t>senhas criptografadas y correspondentes às senhas x </a:t>
            </a:r>
            <a:r>
              <a:rPr lang="pt-BR" sz="2800" dirty="0" smtClean="0">
                <a:latin typeface="Calibri"/>
                <a:ea typeface="Times New Roman"/>
                <a:cs typeface="Times New Roman"/>
              </a:rPr>
              <a:t>mais comuns (senhas muito fracas relativas a dados de pessoas) e </a:t>
            </a:r>
            <a:r>
              <a:rPr lang="pt-BR" sz="2800" b="1" dirty="0" smtClean="0">
                <a:latin typeface="Calibri"/>
                <a:ea typeface="Times New Roman"/>
                <a:cs typeface="Times New Roman"/>
              </a:rPr>
              <a:t>compara com os y calculados e armazenados no arquivo de senhas legítimas</a:t>
            </a:r>
            <a:r>
              <a:rPr lang="pt-BR" sz="2800" dirty="0" smtClean="0">
                <a:latin typeface="Calibri"/>
                <a:ea typeface="Times New Roman"/>
                <a:cs typeface="Times New Roman"/>
              </a:rPr>
              <a:t>; </a:t>
            </a:r>
            <a:r>
              <a:rPr lang="pt-BR" sz="2800" dirty="0" smtClean="0">
                <a:solidFill>
                  <a:srgbClr val="0000FF"/>
                </a:solidFill>
                <a:latin typeface="Calibri"/>
                <a:ea typeface="Times New Roman"/>
                <a:cs typeface="Times New Roman"/>
              </a:rPr>
              <a:t>se encontrar um y igual no arquivo, ele possuirá a senha x válida correspondente</a:t>
            </a:r>
            <a:r>
              <a:rPr lang="pt-BR" sz="2800" dirty="0" smtClean="0">
                <a:latin typeface="Calibri"/>
                <a:ea typeface="Times New Roman"/>
                <a:cs typeface="Times New Roman"/>
              </a:rPr>
              <a:t>.</a:t>
            </a:r>
            <a:endParaRPr lang="pt-BR" sz="2400" dirty="0" smtClean="0">
              <a:latin typeface="Calibri"/>
              <a:ea typeface="Times New Roman"/>
              <a:cs typeface="Times New Roman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Maio de 2006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Segurança da Informação</a:t>
            </a:r>
          </a:p>
          <a:p>
            <a:pPr>
              <a:defRPr/>
            </a:pPr>
            <a:r>
              <a:rPr lang="pt-BR" smtClean="0"/>
              <a:t>Prof. João Bosco M. Sobral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2DC6F-0412-4EB8-975B-45C6B52FE4A2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F76F0-38F2-44DE-A04B-5F41E787F546}" type="slidenum">
              <a:rPr lang="pt-BR"/>
              <a:pPr>
                <a:defRPr/>
              </a:pPr>
              <a:t>31</a:t>
            </a:fld>
            <a:endParaRPr lang="pt-BR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400" smtClean="0"/>
              <a:t>Criptografia baseada em senha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mtClean="0"/>
              <a:t>Evitando-se a construção do dicionário, </a:t>
            </a:r>
            <a:r>
              <a:rPr lang="pt-BR" altLang="pt-BR" b="1" smtClean="0"/>
              <a:t>evita-se um ataque de dicionário</a:t>
            </a:r>
            <a:r>
              <a:rPr lang="pt-BR" altLang="pt-BR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pt-BR" smtClean="0"/>
          </a:p>
          <a:p>
            <a:pPr eaLnBrk="1" hangingPunct="1">
              <a:lnSpc>
                <a:spcPct val="90000"/>
              </a:lnSpc>
            </a:pPr>
            <a:r>
              <a:rPr lang="pt-BR" altLang="pt-BR" smtClean="0"/>
              <a:t>Utilizando-se um </a:t>
            </a:r>
            <a:r>
              <a:rPr lang="pt-BR" altLang="pt-BR" b="1" smtClean="0"/>
              <a:t>algoritmo de </a:t>
            </a:r>
            <a:r>
              <a:rPr lang="pt-BR" altLang="pt-BR" b="1" i="1" smtClean="0"/>
              <a:t>hash</a:t>
            </a:r>
            <a:r>
              <a:rPr lang="pt-BR" altLang="pt-BR" b="1" smtClean="0"/>
              <a:t> (mistura)</a:t>
            </a:r>
            <a:r>
              <a:rPr lang="pt-BR" altLang="pt-BR" smtClean="0"/>
              <a:t> (em Comp. </a:t>
            </a:r>
            <a:r>
              <a:rPr lang="pt-BR" altLang="pt-BR" i="1" smtClean="0"/>
              <a:t>merge</a:t>
            </a:r>
            <a:r>
              <a:rPr lang="pt-BR" altLang="pt-BR" smtClean="0"/>
              <a:t> = intercalar) </a:t>
            </a:r>
            <a:r>
              <a:rPr lang="pt-BR" altLang="pt-BR" u="sng" smtClean="0"/>
              <a:t>na senha e no </a:t>
            </a:r>
            <a:r>
              <a:rPr lang="pt-BR" altLang="pt-BR" i="1" u="sng" smtClean="0"/>
              <a:t>salt</a:t>
            </a:r>
            <a:r>
              <a:rPr lang="pt-BR" altLang="pt-BR" smtClean="0"/>
              <a:t>, assegura-se que </a:t>
            </a:r>
            <a:r>
              <a:rPr lang="pt-BR" altLang="pt-BR" b="1" smtClean="0"/>
              <a:t>uma KEK seja mais aleatória do que a senha.</a:t>
            </a:r>
            <a:endParaRPr lang="pt-BR" altLang="pt-BR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A11B6-5E61-4E68-9BD0-F5AF891D7A96}" type="slidenum">
              <a:rPr lang="pt-BR"/>
              <a:pPr>
                <a:defRPr/>
              </a:pPr>
              <a:t>32</a:t>
            </a:fld>
            <a:endParaRPr lang="pt-BR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400" smtClean="0"/>
              <a:t>Criptografia baseada em senha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mtClean="0"/>
              <a:t>Um </a:t>
            </a:r>
            <a:r>
              <a:rPr lang="pt-BR" altLang="pt-BR" b="1" i="1" smtClean="0"/>
              <a:t>salt</a:t>
            </a:r>
            <a:r>
              <a:rPr lang="pt-BR" altLang="pt-BR" smtClean="0"/>
              <a:t> </a:t>
            </a:r>
            <a:r>
              <a:rPr lang="pt-BR" altLang="pt-BR" u="sng" smtClean="0"/>
              <a:t>não é secreto</a:t>
            </a:r>
            <a:r>
              <a:rPr lang="pt-BR" altLang="pt-BR" smtClean="0"/>
              <a:t>. </a:t>
            </a:r>
            <a:r>
              <a:rPr lang="pt-BR" altLang="pt-BR" u="sng" smtClean="0"/>
              <a:t>Evita apenas pré-computações</a:t>
            </a:r>
            <a:r>
              <a:rPr lang="pt-BR" altLang="pt-BR" smtClean="0"/>
              <a:t>. Mesmo não sendo secreto ele realiza sua função. </a:t>
            </a:r>
          </a:p>
          <a:p>
            <a:pPr eaLnBrk="1" hangingPunct="1">
              <a:lnSpc>
                <a:spcPct val="90000"/>
              </a:lnSpc>
            </a:pPr>
            <a:endParaRPr lang="pt-BR" altLang="pt-BR" smtClean="0"/>
          </a:p>
          <a:p>
            <a:pPr eaLnBrk="1" hangingPunct="1">
              <a:lnSpc>
                <a:spcPct val="90000"/>
              </a:lnSpc>
            </a:pPr>
            <a:r>
              <a:rPr lang="pt-BR" altLang="pt-BR" smtClean="0"/>
              <a:t>Se fosse secreto, como seria recuperado?</a:t>
            </a:r>
          </a:p>
          <a:p>
            <a:pPr eaLnBrk="1" hangingPunct="1">
              <a:lnSpc>
                <a:spcPct val="90000"/>
              </a:lnSpc>
            </a:pPr>
            <a:endParaRPr lang="pt-BR" altLang="pt-BR" smtClean="0"/>
          </a:p>
          <a:p>
            <a:pPr eaLnBrk="1" hangingPunct="1">
              <a:lnSpc>
                <a:spcPct val="90000"/>
              </a:lnSpc>
            </a:pPr>
            <a:r>
              <a:rPr lang="pt-BR" altLang="pt-BR" smtClean="0"/>
              <a:t>Um</a:t>
            </a:r>
            <a:r>
              <a:rPr lang="pt-BR" altLang="pt-BR" b="1" smtClean="0"/>
              <a:t> </a:t>
            </a:r>
            <a:r>
              <a:rPr lang="pt-BR" altLang="pt-BR" b="1" i="1" smtClean="0"/>
              <a:t>salt</a:t>
            </a:r>
            <a:r>
              <a:rPr lang="pt-BR" altLang="pt-BR" b="1" smtClean="0"/>
              <a:t> </a:t>
            </a:r>
            <a:r>
              <a:rPr lang="pt-BR" altLang="pt-BR" u="sng" smtClean="0"/>
              <a:t>não adiciona segurança</a:t>
            </a:r>
            <a:r>
              <a:rPr lang="pt-BR" altLang="pt-BR" smtClean="0"/>
              <a:t>. Apenas </a:t>
            </a:r>
            <a:r>
              <a:rPr lang="pt-BR" altLang="pt-BR" b="1" smtClean="0"/>
              <a:t>evita ataque de dicionário</a:t>
            </a:r>
            <a:r>
              <a:rPr lang="pt-BR" altLang="pt-BR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3410E3-2E49-43AE-9E83-7A1D8BA0E47B}" type="slidenum">
              <a:rPr lang="pt-BR"/>
              <a:pPr>
                <a:defRPr/>
              </a:pPr>
              <a:t>33</a:t>
            </a:fld>
            <a:endParaRPr lang="pt-BR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Criptografia baseada em senha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752600"/>
            <a:ext cx="8064500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pt-BR" altLang="pt-BR" smtClean="0"/>
          </a:p>
        </p:txBody>
      </p:sp>
      <p:pic>
        <p:nvPicPr>
          <p:cNvPr id="37895" name="Picture 4" descr="Picture 040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476250"/>
            <a:ext cx="8064500" cy="5689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306BC-4A31-4AB5-A37A-EB42AB36A90A}" type="slidenum">
              <a:rPr lang="pt-BR"/>
              <a:pPr>
                <a:defRPr/>
              </a:pPr>
              <a:t>34</a:t>
            </a:fld>
            <a:endParaRPr lang="pt-BR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00" smtClean="0"/>
              <a:t>Razão para usar duas chaves</a:t>
            </a:r>
          </a:p>
        </p:txBody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b="1" smtClean="0"/>
              <a:t>Chave de Sessão e a KEK   (1)</a:t>
            </a:r>
          </a:p>
          <a:p>
            <a:pPr eaLnBrk="1" hangingPunct="1">
              <a:buFont typeface="Wingdings" pitchFamily="2" charset="2"/>
              <a:buNone/>
            </a:pPr>
            <a:endParaRPr lang="pt-BR" altLang="pt-BR" smtClean="0"/>
          </a:p>
          <a:p>
            <a:pPr eaLnBrk="1" hangingPunct="1"/>
            <a:r>
              <a:rPr lang="pt-BR" altLang="pt-BR" b="1" smtClean="0"/>
              <a:t>Compartilhar os dados com outras pessoas</a:t>
            </a:r>
            <a:r>
              <a:rPr lang="pt-BR" altLang="pt-BR" smtClean="0"/>
              <a:t> e mantendo </a:t>
            </a:r>
            <a:r>
              <a:rPr lang="pt-BR" altLang="pt-BR" u="sng" smtClean="0"/>
              <a:t>criptografados</a:t>
            </a:r>
            <a:r>
              <a:rPr lang="pt-BR" altLang="pt-BR" smtClean="0"/>
              <a:t> os dados armazenados.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4262-3AA7-4811-8D8E-B870D652F8C7}" type="slidenum">
              <a:rPr lang="pt-BR"/>
              <a:pPr>
                <a:defRPr/>
              </a:pPr>
              <a:t>35</a:t>
            </a:fld>
            <a:endParaRPr lang="pt-BR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 smtClean="0"/>
              <a:t>Comentando (1)</a:t>
            </a:r>
            <a:endParaRPr lang="pt-BR" altLang="pt-BR" smtClean="0"/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pt-BR" smtClean="0"/>
          </a:p>
          <a:p>
            <a:pPr eaLnBrk="1" hangingPunct="1"/>
            <a:r>
              <a:rPr lang="en-US" altLang="pt-BR" smtClean="0"/>
              <a:t>Neste caso, </a:t>
            </a:r>
            <a:r>
              <a:rPr lang="en-US" altLang="pt-BR" u="sng" smtClean="0"/>
              <a:t>é gerada uma chave de sessão e todo mundo obtém uma cópia</a:t>
            </a:r>
            <a:r>
              <a:rPr lang="en-US" altLang="pt-BR" smtClean="0"/>
              <a:t> dela</a:t>
            </a:r>
            <a:r>
              <a:rPr lang="en-US" altLang="pt-BR" smtClean="0">
                <a:solidFill>
                  <a:schemeClr val="hlink"/>
                </a:solidFill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altLang="pt-BR" smtClean="0"/>
          </a:p>
          <a:p>
            <a:pPr eaLnBrk="1" hangingPunct="1"/>
            <a:r>
              <a:rPr lang="en-US" altLang="pt-BR" u="sng" smtClean="0"/>
              <a:t>Todo mundo</a:t>
            </a:r>
            <a:r>
              <a:rPr lang="en-US" altLang="pt-BR" smtClean="0"/>
              <a:t>, então, </a:t>
            </a:r>
            <a:r>
              <a:rPr lang="en-US" altLang="pt-BR" u="sng" smtClean="0"/>
              <a:t>protege sua cópia, </a:t>
            </a:r>
            <a:r>
              <a:rPr lang="en-US" altLang="pt-BR" smtClean="0"/>
              <a:t>utilizando uma PBE.</a:t>
            </a:r>
          </a:p>
          <a:p>
            <a:pPr eaLnBrk="1" hangingPunct="1"/>
            <a:endParaRPr lang="en-US" altLang="pt-BR" smtClean="0"/>
          </a:p>
          <a:p>
            <a:pPr eaLnBrk="1" hangingPunct="1"/>
            <a:endParaRPr lang="en-US" altLang="pt-BR" smtClean="0"/>
          </a:p>
          <a:p>
            <a:pPr eaLnBrk="1" hangingPunct="1"/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BC89D-B04B-4580-9E5F-C9DF0075C184}" type="slidenum">
              <a:rPr lang="pt-BR"/>
              <a:pPr>
                <a:defRPr/>
              </a:pPr>
              <a:t>36</a:t>
            </a:fld>
            <a:endParaRPr lang="pt-BR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 smtClean="0"/>
              <a:t>Comentando (1)</a:t>
            </a:r>
            <a:endParaRPr lang="pt-BR" altLang="pt-BR" smtClean="0"/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pt-BR" smtClean="0"/>
          </a:p>
          <a:p>
            <a:pPr eaLnBrk="1" hangingPunct="1">
              <a:lnSpc>
                <a:spcPct val="90000"/>
              </a:lnSpc>
            </a:pPr>
            <a:r>
              <a:rPr lang="en-US" altLang="pt-BR" u="sng" smtClean="0"/>
              <a:t>Cada um tem sua senha</a:t>
            </a:r>
            <a:r>
              <a:rPr lang="en-US" altLang="pt-BR" smtClean="0"/>
              <a:t>, gera um </a:t>
            </a:r>
            <a:r>
              <a:rPr lang="en-US" altLang="pt-BR" i="1" smtClean="0"/>
              <a:t>salt</a:t>
            </a:r>
            <a:r>
              <a:rPr lang="en-US" altLang="pt-BR" smtClean="0"/>
              <a:t> e com um determinado algoritmo de </a:t>
            </a:r>
            <a:r>
              <a:rPr lang="en-US" altLang="pt-BR" i="1" smtClean="0"/>
              <a:t>hash</a:t>
            </a:r>
            <a:r>
              <a:rPr lang="en-US" altLang="pt-BR" smtClean="0"/>
              <a:t>, uma KEK é gerada.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pt-BR" smtClean="0"/>
          </a:p>
          <a:p>
            <a:pPr eaLnBrk="1" hangingPunct="1">
              <a:lnSpc>
                <a:spcPct val="90000"/>
              </a:lnSpc>
            </a:pPr>
            <a:r>
              <a:rPr lang="en-US" altLang="pt-BR" smtClean="0"/>
              <a:t>Essa KEK é diferente, para cada pessoa. A chave de sessão é criptografada e armazenada junto com o </a:t>
            </a:r>
            <a:r>
              <a:rPr lang="en-US" altLang="pt-BR" i="1" smtClean="0"/>
              <a:t>salt</a:t>
            </a:r>
            <a:r>
              <a:rPr lang="en-US" altLang="pt-BR" smtClean="0"/>
              <a:t>. </a:t>
            </a:r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10C69-0190-4071-B41A-7563BC92F64F}" type="slidenum">
              <a:rPr lang="pt-BR"/>
              <a:pPr>
                <a:defRPr/>
              </a:pPr>
              <a:t>37</a:t>
            </a:fld>
            <a:endParaRPr lang="pt-BR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 smtClean="0"/>
              <a:t>Comentando (1)</a:t>
            </a:r>
            <a:endParaRPr lang="pt-BR" altLang="pt-BR" smtClean="0"/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pt-BR" b="1" smtClean="0"/>
          </a:p>
          <a:p>
            <a:pPr eaLnBrk="1" hangingPunct="1"/>
            <a:r>
              <a:rPr lang="en-US" altLang="pt-BR" b="1" smtClean="0"/>
              <a:t>A KEK é descartada</a:t>
            </a:r>
            <a:r>
              <a:rPr lang="en-US" altLang="pt-BR" smtClean="0"/>
              <a:t>. </a:t>
            </a:r>
          </a:p>
          <a:p>
            <a:pPr eaLnBrk="1" hangingPunct="1"/>
            <a:endParaRPr lang="en-US" altLang="pt-BR" smtClean="0"/>
          </a:p>
          <a:p>
            <a:pPr eaLnBrk="1" hangingPunct="1"/>
            <a:r>
              <a:rPr lang="en-US" altLang="pt-BR" smtClean="0"/>
              <a:t>Para </a:t>
            </a:r>
            <a:r>
              <a:rPr lang="en-US" altLang="pt-BR" b="1" smtClean="0"/>
              <a:t>decriptografar </a:t>
            </a:r>
            <a:r>
              <a:rPr lang="en-US" altLang="pt-BR" smtClean="0"/>
              <a:t>a chave de sessão, cada pessoa tem que ter os mesmos elementos (</a:t>
            </a:r>
            <a:r>
              <a:rPr lang="en-US" altLang="pt-BR" b="1" smtClean="0"/>
              <a:t>sua senha</a:t>
            </a:r>
            <a:r>
              <a:rPr lang="en-US" altLang="pt-BR" smtClean="0"/>
              <a:t>, o </a:t>
            </a:r>
            <a:r>
              <a:rPr lang="en-US" altLang="pt-BR" b="1" smtClean="0"/>
              <a:t>salt armazenado</a:t>
            </a:r>
            <a:r>
              <a:rPr lang="en-US" altLang="pt-BR" smtClean="0"/>
              <a:t> e o </a:t>
            </a:r>
            <a:r>
              <a:rPr lang="en-US" altLang="pt-BR" b="1" smtClean="0"/>
              <a:t>algoritmo de </a:t>
            </a:r>
            <a:r>
              <a:rPr lang="en-US" altLang="pt-BR" b="1" i="1" smtClean="0"/>
              <a:t>hash</a:t>
            </a:r>
            <a:r>
              <a:rPr lang="en-US" altLang="pt-BR" smtClean="0"/>
              <a:t>)</a:t>
            </a:r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F2C33-7DC0-494F-8AC3-6AE6CE794C64}" type="slidenum">
              <a:rPr lang="pt-BR"/>
              <a:pPr>
                <a:defRPr/>
              </a:pPr>
              <a:t>38</a:t>
            </a:fld>
            <a:endParaRPr lang="pt-BR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 smtClean="0"/>
              <a:t>Comentando (1)</a:t>
            </a:r>
            <a:endParaRPr lang="pt-BR" altLang="pt-BR" smtClean="0"/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pt-BR" smtClean="0"/>
          </a:p>
          <a:p>
            <a:pPr eaLnBrk="1" hangingPunct="1"/>
            <a:r>
              <a:rPr lang="en-US" altLang="pt-BR" smtClean="0"/>
              <a:t>Com </a:t>
            </a:r>
            <a:r>
              <a:rPr lang="en-US" altLang="pt-BR" b="1" smtClean="0"/>
              <a:t>sua senha</a:t>
            </a:r>
            <a:r>
              <a:rPr lang="en-US" altLang="pt-BR" smtClean="0"/>
              <a:t> e o </a:t>
            </a:r>
            <a:r>
              <a:rPr lang="en-US" altLang="pt-BR" b="1" smtClean="0"/>
              <a:t>salt armazenado</a:t>
            </a:r>
            <a:r>
              <a:rPr lang="en-US" altLang="pt-BR" smtClean="0"/>
              <a:t>, calcule o hash para obter o que presumivelmente será a sua KEK inicial.</a:t>
            </a:r>
          </a:p>
          <a:p>
            <a:pPr eaLnBrk="1" hangingPunct="1"/>
            <a:endParaRPr lang="en-US" altLang="pt-BR" smtClean="0"/>
          </a:p>
          <a:p>
            <a:pPr eaLnBrk="1" hangingPunct="1"/>
            <a:r>
              <a:rPr lang="en-US" altLang="pt-BR" smtClean="0"/>
              <a:t>A chave de sessão pode, então, ser decriptografada.</a:t>
            </a:r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A4B6C-CE7A-4B69-8EBB-2ABBD035F7A9}" type="slidenum">
              <a:rPr lang="pt-BR"/>
              <a:pPr>
                <a:defRPr/>
              </a:pPr>
              <a:t>39</a:t>
            </a:fld>
            <a:endParaRPr lang="pt-BR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 smtClean="0"/>
              <a:t>Comentando (1)</a:t>
            </a:r>
            <a:endParaRPr lang="pt-BR" altLang="pt-BR" smtClean="0"/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BR" smtClean="0"/>
              <a:t>Conclusão: </a:t>
            </a:r>
          </a:p>
          <a:p>
            <a:pPr eaLnBrk="1" hangingPunct="1"/>
            <a:endParaRPr lang="en-US" altLang="pt-BR" smtClean="0"/>
          </a:p>
          <a:p>
            <a:pPr eaLnBrk="1" hangingPunct="1"/>
            <a:r>
              <a:rPr lang="en-US" altLang="pt-BR" b="1" smtClean="0"/>
              <a:t>Utilizando uma chave de sessão</a:t>
            </a:r>
            <a:r>
              <a:rPr lang="en-US" altLang="pt-BR" smtClean="0"/>
              <a:t> para </a:t>
            </a:r>
            <a:r>
              <a:rPr lang="en-US" altLang="pt-BR" u="sng" smtClean="0"/>
              <a:t>dados em grande quantidade</a:t>
            </a:r>
            <a:r>
              <a:rPr lang="en-US" altLang="pt-BR" smtClean="0"/>
              <a:t> e protegendo-os com uma PBE, </a:t>
            </a:r>
            <a:r>
              <a:rPr lang="en-US" altLang="pt-BR" b="1" smtClean="0"/>
              <a:t>os usuários compartilham uma chave de sessão criptografada, mas não precisam compartilhar a senha</a:t>
            </a:r>
            <a:r>
              <a:rPr lang="en-US" altLang="pt-BR" smtClean="0"/>
              <a:t>.</a:t>
            </a:r>
            <a:endParaRPr lang="pt-BR" altLang="pt-BR" smtClean="0"/>
          </a:p>
          <a:p>
            <a:pPr eaLnBrk="1" hangingPunct="1"/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482E7-29B9-4403-8220-610268F60586}" type="slidenum">
              <a:rPr lang="pt-BR"/>
              <a:pPr>
                <a:defRPr/>
              </a:pPr>
              <a:t>4</a:t>
            </a:fld>
            <a:endParaRPr lang="pt-BR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Introdução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Pao-Chi gerou uma chave </a:t>
            </a:r>
            <a:r>
              <a:rPr lang="pt-BR" altLang="pt-BR" u="sng" smtClean="0"/>
              <a:t>aleatória</a:t>
            </a:r>
            <a:r>
              <a:rPr lang="pt-BR" altLang="pt-BR" smtClean="0"/>
              <a:t> ou </a:t>
            </a:r>
            <a:r>
              <a:rPr lang="pt-BR" altLang="pt-BR" u="sng" smtClean="0"/>
              <a:t>pseudo-aleatória</a:t>
            </a:r>
            <a:r>
              <a:rPr lang="pt-BR" altLang="pt-BR" smtClean="0"/>
              <a:t> e a utilizou para </a:t>
            </a:r>
            <a:r>
              <a:rPr lang="pt-BR" altLang="pt-BR" b="1" smtClean="0"/>
              <a:t>criptografar</a:t>
            </a:r>
            <a:r>
              <a:rPr lang="pt-BR" altLang="pt-BR" smtClean="0"/>
              <a:t> os dados.</a:t>
            </a:r>
          </a:p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Se quiser </a:t>
            </a:r>
            <a:r>
              <a:rPr lang="pt-BR" altLang="pt-BR" b="1" smtClean="0"/>
              <a:t>decriptografar</a:t>
            </a:r>
            <a:r>
              <a:rPr lang="pt-BR" altLang="pt-BR" smtClean="0"/>
              <a:t> os dados, </a:t>
            </a:r>
            <a:r>
              <a:rPr lang="pt-BR" altLang="pt-BR" u="sng" smtClean="0"/>
              <a:t>ele deve utilizar a mesma chave</a:t>
            </a:r>
            <a:r>
              <a:rPr lang="pt-BR" altLang="pt-BR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pt-BR" altLang="pt-BR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86F3C-7CD5-4F88-859A-CFA38F6E4C12}" type="slidenum">
              <a:rPr lang="pt-BR"/>
              <a:pPr>
                <a:defRPr/>
              </a:pPr>
              <a:t>40</a:t>
            </a:fld>
            <a:endParaRPr lang="pt-BR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 smtClean="0"/>
              <a:t>Conveniência de Programação</a:t>
            </a:r>
            <a:endParaRPr lang="pt-BR" altLang="pt-BR" smtClean="0"/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BR" smtClean="0"/>
              <a:t>Um programa de PBE fará seu trabalho, mesmo com uma senha errada.</a:t>
            </a:r>
          </a:p>
          <a:p>
            <a:pPr eaLnBrk="1" hangingPunct="1"/>
            <a:endParaRPr lang="en-US" altLang="pt-BR" smtClean="0"/>
          </a:p>
          <a:p>
            <a:pPr eaLnBrk="1" hangingPunct="1"/>
            <a:r>
              <a:rPr lang="en-US" altLang="pt-BR" smtClean="0"/>
              <a:t>Se uma senha errada foi inserida, o programa não tem como saber se a senha não é a correta.</a:t>
            </a:r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62B1A-CCC3-4E71-B4F1-D976D1D201BF}" type="slidenum">
              <a:rPr lang="pt-BR"/>
              <a:pPr>
                <a:defRPr/>
              </a:pPr>
              <a:t>41</a:t>
            </a:fld>
            <a:endParaRPr lang="pt-BR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 smtClean="0"/>
              <a:t>Conveniência de Programação</a:t>
            </a:r>
            <a:endParaRPr lang="pt-BR" altLang="pt-BR" smtClean="0"/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BR" smtClean="0"/>
              <a:t>Ele mesclaria a senha incorreta com o salt e geraria uma KEK incorreta.</a:t>
            </a:r>
          </a:p>
          <a:p>
            <a:pPr eaLnBrk="1" hangingPunct="1">
              <a:lnSpc>
                <a:spcPct val="90000"/>
              </a:lnSpc>
            </a:pPr>
            <a:endParaRPr lang="en-US" altLang="pt-BR" smtClean="0"/>
          </a:p>
          <a:p>
            <a:pPr eaLnBrk="1" hangingPunct="1">
              <a:lnSpc>
                <a:spcPct val="90000"/>
              </a:lnSpc>
            </a:pPr>
            <a:r>
              <a:rPr lang="en-US" altLang="pt-BR" smtClean="0"/>
              <a:t>Mas, o programa PBE não teria como saber isso.</a:t>
            </a:r>
          </a:p>
          <a:p>
            <a:pPr eaLnBrk="1" hangingPunct="1">
              <a:lnSpc>
                <a:spcPct val="90000"/>
              </a:lnSpc>
            </a:pPr>
            <a:endParaRPr lang="en-US" altLang="pt-BR" smtClean="0"/>
          </a:p>
          <a:p>
            <a:pPr eaLnBrk="1" hangingPunct="1">
              <a:lnSpc>
                <a:spcPct val="90000"/>
              </a:lnSpc>
            </a:pPr>
            <a:r>
              <a:rPr lang="en-US" altLang="pt-BR" smtClean="0"/>
              <a:t>Ele usaria esta KEK para decriptografar a chave de sessão. Algum valor sairia como resultado.</a:t>
            </a:r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8182D-B991-4D75-895B-7BFB4469EF2F}" type="slidenum">
              <a:rPr lang="pt-BR"/>
              <a:pPr>
                <a:defRPr/>
              </a:pPr>
              <a:t>42</a:t>
            </a:fld>
            <a:endParaRPr lang="pt-BR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 smtClean="0"/>
              <a:t>Conveniência de Programação</a:t>
            </a:r>
            <a:endParaRPr lang="pt-BR" altLang="pt-BR" smtClean="0"/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BR" smtClean="0"/>
              <a:t>Seria uma chave errada.</a:t>
            </a:r>
          </a:p>
          <a:p>
            <a:pPr eaLnBrk="1" hangingPunct="1"/>
            <a:endParaRPr lang="en-US" altLang="pt-BR" smtClean="0"/>
          </a:p>
          <a:p>
            <a:pPr eaLnBrk="1" hangingPunct="1"/>
            <a:r>
              <a:rPr lang="en-US" altLang="pt-BR" smtClean="0"/>
              <a:t>Essa suposta chave de sessão seria usada para decriptografar o texto cifrado.</a:t>
            </a:r>
          </a:p>
          <a:p>
            <a:pPr eaLnBrk="1" hangingPunct="1"/>
            <a:endParaRPr lang="en-US" altLang="pt-BR" smtClean="0"/>
          </a:p>
          <a:p>
            <a:pPr eaLnBrk="1" hangingPunct="1"/>
            <a:r>
              <a:rPr lang="en-US" altLang="pt-BR" smtClean="0"/>
              <a:t>Os dados resultantes não teriam sentido.</a:t>
            </a:r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DA369-BF62-4996-B092-0E348AC8E8F6}" type="slidenum">
              <a:rPr lang="pt-BR"/>
              <a:pPr>
                <a:defRPr/>
              </a:pPr>
              <a:t>43</a:t>
            </a:fld>
            <a:endParaRPr lang="pt-BR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 smtClean="0"/>
              <a:t>Conveniência de Programação</a:t>
            </a:r>
            <a:endParaRPr lang="pt-BR" altLang="pt-BR" smtClean="0"/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pt-BR" smtClean="0"/>
          </a:p>
          <a:p>
            <a:pPr eaLnBrk="1" hangingPunct="1"/>
            <a:r>
              <a:rPr lang="en-US" altLang="pt-BR" smtClean="0"/>
              <a:t>Somente neste ponto é que seria possível que algo saiu errado.</a:t>
            </a:r>
          </a:p>
          <a:p>
            <a:pPr eaLnBrk="1" hangingPunct="1"/>
            <a:endParaRPr lang="en-US" altLang="pt-BR" smtClean="0"/>
          </a:p>
          <a:p>
            <a:pPr eaLnBrk="1" hangingPunct="1"/>
            <a:r>
              <a:rPr lang="en-US" altLang="pt-BR" smtClean="0"/>
              <a:t>Todo os dados em grande quantidade tiveram de ser descriptografados, antes de se descobrir o erro.</a:t>
            </a:r>
          </a:p>
          <a:p>
            <a:pPr eaLnBrk="1" hangingPunct="1"/>
            <a:endParaRPr lang="en-US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F94BB-0E26-4C1B-9249-A676E560232F}" type="slidenum">
              <a:rPr lang="pt-BR"/>
              <a:pPr>
                <a:defRPr/>
              </a:pPr>
              <a:t>44</a:t>
            </a:fld>
            <a:endParaRPr lang="pt-BR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 smtClean="0"/>
              <a:t>Conveniência de Programação</a:t>
            </a:r>
            <a:endParaRPr lang="pt-BR" altLang="pt-BR" smtClean="0"/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pt-BR" smtClean="0"/>
          </a:p>
          <a:p>
            <a:pPr eaLnBrk="1" hangingPunct="1"/>
            <a:endParaRPr lang="en-US" altLang="pt-BR" smtClean="0"/>
          </a:p>
          <a:p>
            <a:pPr eaLnBrk="1" hangingPunct="1"/>
            <a:r>
              <a:rPr lang="en-US" altLang="pt-BR" smtClean="0"/>
              <a:t>Assim, é conveniente se, ao se inserir uma senha, que haja alguma maneira para se saber se tal senha é correta ou não.</a:t>
            </a:r>
            <a:endParaRPr lang="pt-BR" altLang="pt-BR" smtClean="0"/>
          </a:p>
          <a:p>
            <a:pPr eaLnBrk="1" hangingPunct="1"/>
            <a:endParaRPr lang="en-US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00BA3-00B3-4D2C-9F86-4A7ABC4F8546}" type="slidenum">
              <a:rPr lang="pt-BR"/>
              <a:pPr>
                <a:defRPr/>
              </a:pPr>
              <a:t>45</a:t>
            </a:fld>
            <a:endParaRPr lang="pt-BR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 smtClean="0"/>
              <a:t>Conveniência de Programação</a:t>
            </a:r>
            <a:endParaRPr lang="pt-BR" altLang="pt-BR" smtClean="0"/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z="2600" smtClean="0"/>
          </a:p>
          <a:p>
            <a:pPr eaLnBrk="1" hangingPunct="1"/>
            <a:r>
              <a:rPr lang="pt-BR" altLang="pt-BR" sz="2800" smtClean="0"/>
              <a:t>Antecipando algo que saiu errado ...</a:t>
            </a:r>
          </a:p>
          <a:p>
            <a:pPr eaLnBrk="1" hangingPunct="1">
              <a:buFont typeface="Wingdings" pitchFamily="2" charset="2"/>
              <a:buNone/>
            </a:pPr>
            <a:endParaRPr lang="en-US" altLang="pt-BR" sz="2800" smtClean="0"/>
          </a:p>
          <a:p>
            <a:pPr eaLnBrk="1" hangingPunct="1"/>
            <a:r>
              <a:rPr lang="en-US" altLang="pt-BR" smtClean="0"/>
              <a:t>Uma solução é </a:t>
            </a:r>
            <a:r>
              <a:rPr lang="en-US" altLang="pt-BR" u="sng" smtClean="0"/>
              <a:t>utilizar a KEK para </a:t>
            </a:r>
            <a:r>
              <a:rPr lang="en-US" altLang="pt-BR" b="1" smtClean="0"/>
              <a:t>criptografar a chave de sessão</a:t>
            </a:r>
            <a:r>
              <a:rPr lang="en-US" altLang="pt-BR" u="sng" smtClean="0"/>
              <a:t>, juntamente com </a:t>
            </a:r>
            <a:r>
              <a:rPr lang="en-US" altLang="pt-BR" b="1" smtClean="0"/>
              <a:t>algum valor reconhecível</a:t>
            </a:r>
            <a:r>
              <a:rPr lang="en-US" altLang="pt-BR" smtClean="0"/>
              <a:t>, como o </a:t>
            </a:r>
            <a:r>
              <a:rPr lang="en-US" altLang="pt-BR" b="1" i="1" smtClean="0"/>
              <a:t>salt</a:t>
            </a:r>
            <a:r>
              <a:rPr lang="en-US" altLang="pt-BR" smtClean="0"/>
              <a:t>.</a:t>
            </a:r>
            <a:endParaRPr lang="pt-BR" altLang="pt-BR" smtClean="0"/>
          </a:p>
          <a:p>
            <a:pPr eaLnBrk="1" hangingPunct="1"/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126F1-2944-4F2A-AB48-B003C7B2DC1C}" type="slidenum">
              <a:rPr lang="pt-BR"/>
              <a:pPr>
                <a:defRPr/>
              </a:pPr>
              <a:t>46</a:t>
            </a:fld>
            <a:endParaRPr lang="pt-BR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 sz="3000" smtClean="0"/>
              <a:t>Criptografando dados em grande quantidade</a:t>
            </a:r>
            <a:endParaRPr lang="pt-BR" altLang="pt-BR" sz="3000" smtClean="0"/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n-US" altLang="pt-BR" smtClean="0"/>
              <a:t>1. Gerar uma chave de sessão aleatória ou pseudo-aleatória.</a:t>
            </a:r>
          </a:p>
          <a:p>
            <a:pPr marL="571500" indent="-571500" eaLnBrk="1" hangingPunct="1"/>
            <a:endParaRPr lang="en-US" altLang="pt-BR" smtClean="0"/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en-US" altLang="pt-BR" smtClean="0"/>
              <a:t>2. Utilize essa </a:t>
            </a:r>
            <a:r>
              <a:rPr lang="en-US" altLang="pt-BR" b="1" smtClean="0"/>
              <a:t>chave de sessão para criptografar os dados</a:t>
            </a:r>
            <a:r>
              <a:rPr lang="en-US" altLang="pt-BR" smtClean="0"/>
              <a:t>.</a:t>
            </a:r>
          </a:p>
          <a:p>
            <a:pPr marL="571500" indent="-571500" eaLnBrk="1" hangingPunct="1"/>
            <a:endParaRPr lang="en-US" altLang="pt-BR" smtClean="0"/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en-US" altLang="pt-BR" smtClean="0"/>
              <a:t>3. Obtenha uma </a:t>
            </a:r>
            <a:r>
              <a:rPr lang="en-US" altLang="pt-BR" b="1" smtClean="0"/>
              <a:t>senha</a:t>
            </a:r>
            <a:r>
              <a:rPr lang="en-US" altLang="pt-BR" smtClean="0"/>
              <a:t>, gere um </a:t>
            </a:r>
            <a:r>
              <a:rPr lang="en-US" altLang="pt-BR" b="1" i="1" smtClean="0"/>
              <a:t>salt</a:t>
            </a:r>
            <a:r>
              <a:rPr lang="en-US" altLang="pt-BR" i="1" smtClean="0"/>
              <a:t>. </a:t>
            </a:r>
            <a:r>
              <a:rPr lang="en-US" altLang="pt-BR" smtClean="0"/>
              <a:t>Mescle os dois, calcule o </a:t>
            </a:r>
            <a:r>
              <a:rPr lang="en-US" altLang="pt-BR" u="sng" smtClean="0"/>
              <a:t>Hash</a:t>
            </a:r>
            <a:r>
              <a:rPr lang="en-US" altLang="pt-BR" smtClean="0"/>
              <a:t> para obter uma </a:t>
            </a:r>
            <a:r>
              <a:rPr lang="en-US" altLang="pt-BR" b="1" smtClean="0"/>
              <a:t>KEK</a:t>
            </a:r>
            <a:r>
              <a:rPr lang="en-US" altLang="pt-BR" smtClean="0"/>
              <a:t>.</a:t>
            </a:r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030F3-2453-4317-9C09-F38DF12EF5F3}" type="slidenum">
              <a:rPr lang="pt-BR"/>
              <a:pPr>
                <a:defRPr/>
              </a:pPr>
              <a:t>47</a:t>
            </a:fld>
            <a:endParaRPr lang="pt-BR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 sz="3000" smtClean="0"/>
              <a:t>Criptografando dados em grande quantidade</a:t>
            </a:r>
            <a:endParaRPr lang="pt-BR" altLang="pt-BR" sz="3000" smtClean="0"/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n-US" altLang="pt-BR" smtClean="0"/>
              <a:t>4. Criptografe a </a:t>
            </a:r>
            <a:r>
              <a:rPr lang="en-US" altLang="pt-BR" b="1" smtClean="0"/>
              <a:t>chave de sessão e o salt</a:t>
            </a:r>
            <a:r>
              <a:rPr lang="en-US" altLang="pt-BR" smtClean="0"/>
              <a:t> utilizando a KEK.</a:t>
            </a:r>
          </a:p>
          <a:p>
            <a:pPr marL="571500" indent="-571500" eaLnBrk="1" hangingPunct="1">
              <a:buFont typeface="Wingdings" pitchFamily="2" charset="2"/>
              <a:buNone/>
            </a:pPr>
            <a:endParaRPr lang="en-US" altLang="pt-BR" smtClean="0"/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en-US" altLang="pt-BR" smtClean="0"/>
              <a:t>5. Armazene a </a:t>
            </a:r>
            <a:r>
              <a:rPr lang="en-US" altLang="pt-BR" b="1" smtClean="0"/>
              <a:t>chave de sessão </a:t>
            </a:r>
            <a:r>
              <a:rPr lang="en-US" altLang="pt-BR" smtClean="0"/>
              <a:t>e o </a:t>
            </a:r>
            <a:r>
              <a:rPr lang="en-US" altLang="pt-BR" b="1" smtClean="0"/>
              <a:t>salt</a:t>
            </a:r>
            <a:r>
              <a:rPr lang="en-US" altLang="pt-BR" smtClean="0"/>
              <a:t>, criptografados com KEK. </a:t>
            </a:r>
          </a:p>
          <a:p>
            <a:pPr marL="571500" indent="-571500" eaLnBrk="1" hangingPunct="1">
              <a:buFont typeface="Wingdings" pitchFamily="2" charset="2"/>
              <a:buNone/>
            </a:pPr>
            <a:endParaRPr lang="en-US" altLang="pt-BR" smtClean="0"/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en-US" altLang="pt-BR" smtClean="0"/>
              <a:t>6. Armazene os </a:t>
            </a:r>
            <a:r>
              <a:rPr lang="en-US" altLang="pt-BR" b="1" smtClean="0"/>
              <a:t>dados criptografados</a:t>
            </a:r>
            <a:r>
              <a:rPr lang="en-US" altLang="pt-BR" smtClean="0"/>
              <a:t> com o </a:t>
            </a:r>
            <a:r>
              <a:rPr lang="en-US" altLang="pt-BR" b="1" i="1" smtClean="0"/>
              <a:t>salt</a:t>
            </a:r>
            <a:r>
              <a:rPr lang="en-US" altLang="pt-BR" smtClean="0"/>
              <a:t>.</a:t>
            </a:r>
          </a:p>
          <a:p>
            <a:pPr marL="571500" indent="-571500" eaLnBrk="1" hangingPunct="1">
              <a:buFont typeface="Wingdings" pitchFamily="2" charset="2"/>
              <a:buNone/>
            </a:pPr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01371-5DE4-4706-9F59-0BEE4CBEDB1F}" type="slidenum">
              <a:rPr lang="pt-BR"/>
              <a:pPr>
                <a:defRPr/>
              </a:pPr>
              <a:t>48</a:t>
            </a:fld>
            <a:endParaRPr lang="pt-BR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 sz="3400" smtClean="0"/>
              <a:t>Decriptografando dados em grande quantidade</a:t>
            </a:r>
            <a:endParaRPr lang="pt-BR" altLang="pt-BR" sz="3400" smtClean="0"/>
          </a:p>
        </p:txBody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>
              <a:buFont typeface="Wingdings" pitchFamily="2" charset="2"/>
              <a:buNone/>
            </a:pPr>
            <a:endParaRPr lang="en-US" altLang="pt-BR" smtClean="0"/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en-US" altLang="pt-BR" smtClean="0"/>
              <a:t>1. Colete o </a:t>
            </a:r>
            <a:r>
              <a:rPr lang="en-US" altLang="pt-BR" b="1" smtClean="0"/>
              <a:t>salt </a:t>
            </a:r>
            <a:r>
              <a:rPr lang="en-US" altLang="pt-BR" smtClean="0"/>
              <a:t>e a</a:t>
            </a:r>
            <a:r>
              <a:rPr lang="en-US" altLang="pt-BR" b="1" smtClean="0"/>
              <a:t> senha</a:t>
            </a:r>
            <a:r>
              <a:rPr lang="en-US" altLang="pt-BR" smtClean="0"/>
              <a:t>. Mescle os dois para obter o que se presume ser a KEK.</a:t>
            </a:r>
          </a:p>
          <a:p>
            <a:pPr marL="571500" indent="-571500" eaLnBrk="1" hangingPunct="1">
              <a:buFont typeface="Wingdings" pitchFamily="2" charset="2"/>
              <a:buNone/>
            </a:pPr>
            <a:endParaRPr lang="en-US" altLang="pt-BR" smtClean="0"/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en-US" altLang="pt-BR" smtClean="0"/>
              <a:t>2. Utilizando a KEK, descriptografe a </a:t>
            </a:r>
            <a:r>
              <a:rPr lang="en-US" altLang="pt-BR" b="1" smtClean="0"/>
              <a:t>chave de sessão junto com o salt</a:t>
            </a:r>
            <a:r>
              <a:rPr lang="en-US" altLang="pt-BR" smtClean="0"/>
              <a:t>.</a:t>
            </a:r>
          </a:p>
          <a:p>
            <a:pPr marL="571500" indent="-571500" eaLnBrk="1" hangingPunct="1"/>
            <a:endParaRPr lang="en-US" altLang="pt-BR" smtClean="0"/>
          </a:p>
          <a:p>
            <a:pPr marL="571500" indent="-571500" eaLnBrk="1" hangingPunct="1"/>
            <a:endParaRPr lang="en-US" altLang="pt-BR" smtClean="0"/>
          </a:p>
          <a:p>
            <a:pPr marL="571500" indent="-571500" eaLnBrk="1" hangingPunct="1">
              <a:buFont typeface="Wingdings" pitchFamily="2" charset="2"/>
              <a:buNone/>
            </a:pPr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7848A-68D9-4309-BAA5-5DD6E0BAECD9}" type="slidenum">
              <a:rPr lang="pt-BR"/>
              <a:pPr>
                <a:defRPr/>
              </a:pPr>
              <a:t>49</a:t>
            </a:fld>
            <a:endParaRPr lang="pt-BR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 sz="3400" smtClean="0"/>
              <a:t>Descriptografando dados em grande quantidade</a:t>
            </a:r>
            <a:endParaRPr lang="pt-BR" altLang="pt-BR" sz="3400" smtClean="0"/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pt-BR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pt-BR" smtClean="0"/>
              <a:t>3. Verifique o </a:t>
            </a:r>
            <a:r>
              <a:rPr lang="en-US" altLang="pt-BR" b="1" smtClean="0"/>
              <a:t>salt decriptogrado</a:t>
            </a:r>
            <a:r>
              <a:rPr lang="en-US" altLang="pt-BR" smtClean="0"/>
              <a:t>. É o correto ?</a:t>
            </a:r>
          </a:p>
          <a:p>
            <a:pPr eaLnBrk="1" hangingPunct="1">
              <a:buFont typeface="Wingdings" pitchFamily="2" charset="2"/>
              <a:buNone/>
            </a:pPr>
            <a:endParaRPr lang="en-US" altLang="pt-BR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pt-BR" smtClean="0"/>
              <a:t>4. Se for o </a:t>
            </a:r>
            <a:r>
              <a:rPr lang="en-US" altLang="pt-BR" b="1" i="1" smtClean="0"/>
              <a:t>salt</a:t>
            </a:r>
            <a:r>
              <a:rPr lang="en-US" altLang="pt-BR" b="1" smtClean="0"/>
              <a:t> correto</a:t>
            </a:r>
            <a:r>
              <a:rPr lang="en-US" altLang="pt-BR" smtClean="0"/>
              <a:t>, utilize a chave de sessão para decriptografar os dados.</a:t>
            </a:r>
          </a:p>
          <a:p>
            <a:pPr eaLnBrk="1" hangingPunct="1">
              <a:buFont typeface="Wingdings" pitchFamily="2" charset="2"/>
              <a:buNone/>
            </a:pPr>
            <a:endParaRPr lang="en-US" altLang="pt-BR" smtClean="0"/>
          </a:p>
          <a:p>
            <a:pPr eaLnBrk="1" hangingPunct="1">
              <a:buFont typeface="Wingdings" pitchFamily="2" charset="2"/>
              <a:buNone/>
            </a:pPr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538A6-4DC8-45BE-A425-D3CC4C872BEF}" type="slidenum">
              <a:rPr lang="pt-BR"/>
              <a:pPr>
                <a:defRPr/>
              </a:pPr>
              <a:t>5</a:t>
            </a:fld>
            <a:endParaRPr lang="pt-BR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Introdução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Então, ele precisa </a:t>
            </a:r>
            <a:r>
              <a:rPr lang="pt-BR" altLang="pt-BR" u="sng" smtClean="0"/>
              <a:t>armazená-la em algum lugar seguro</a:t>
            </a:r>
            <a:r>
              <a:rPr lang="pt-BR" altLang="pt-BR" smtClean="0"/>
              <a:t>, de modo que possa recuperá-la novamente quando precisar.</a:t>
            </a:r>
          </a:p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5A72D-8484-492C-9E33-C06FD6239872}" type="slidenum">
              <a:rPr lang="pt-BR"/>
              <a:pPr>
                <a:defRPr/>
              </a:pPr>
              <a:t>50</a:t>
            </a:fld>
            <a:endParaRPr lang="pt-BR"/>
          </a:p>
        </p:txBody>
      </p:sp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 sz="3400" smtClean="0"/>
              <a:t>Descriptografando dados em grande quantidade</a:t>
            </a:r>
            <a:endParaRPr lang="pt-BR" altLang="pt-BR" sz="3400" smtClean="0"/>
          </a:p>
        </p:txBody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pt-BR" smtClean="0"/>
          </a:p>
          <a:p>
            <a:pPr eaLnBrk="1" hangingPunct="1"/>
            <a:endParaRPr lang="en-US" altLang="pt-BR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pt-BR" smtClean="0"/>
              <a:t>5. Se não for o </a:t>
            </a:r>
            <a:r>
              <a:rPr lang="en-US" altLang="pt-BR" i="1" smtClean="0"/>
              <a:t>salt</a:t>
            </a:r>
            <a:r>
              <a:rPr lang="en-US" altLang="pt-BR" smtClean="0"/>
              <a:t> correto, o usuário provavelmente inseriu a senha errada.</a:t>
            </a:r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77C61-F2BC-4931-A37F-77695C709D93}" type="slidenum">
              <a:rPr lang="pt-BR"/>
              <a:pPr>
                <a:defRPr/>
              </a:pPr>
              <a:t>51</a:t>
            </a:fld>
            <a:endParaRPr lang="pt-BR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pt-BR" smtClean="0"/>
          </a:p>
        </p:txBody>
      </p:sp>
      <p:pic>
        <p:nvPicPr>
          <p:cNvPr id="56326" name="Picture 5" descr="Picture 042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333375"/>
            <a:ext cx="8064500" cy="5832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E5FE4-F027-4A49-A6CD-B1439D5A4F1E}" type="slidenum">
              <a:rPr lang="pt-BR"/>
              <a:pPr>
                <a:defRPr/>
              </a:pPr>
              <a:t>52</a:t>
            </a:fld>
            <a:endParaRPr lang="pt-BR"/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000" smtClean="0"/>
              <a:t>Boas senhas</a:t>
            </a:r>
          </a:p>
        </p:txBody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mtClean="0"/>
              <a:t>Ao escolher uma senha, seu objetivo é escolher uma que resista a um ataque de força bruta.</a:t>
            </a:r>
          </a:p>
          <a:p>
            <a:pPr eaLnBrk="1" hangingPunct="1">
              <a:lnSpc>
                <a:spcPct val="90000"/>
              </a:lnSpc>
            </a:pPr>
            <a:endParaRPr lang="pt-BR" altLang="pt-BR" smtClean="0"/>
          </a:p>
          <a:p>
            <a:pPr eaLnBrk="1" hangingPunct="1">
              <a:lnSpc>
                <a:spcPct val="90000"/>
              </a:lnSpc>
            </a:pPr>
            <a:r>
              <a:rPr lang="pt-BR" altLang="pt-BR" smtClean="0"/>
              <a:t>Exemplo:</a:t>
            </a:r>
            <a:br>
              <a:rPr lang="pt-BR" altLang="pt-BR" smtClean="0"/>
            </a:br>
            <a:r>
              <a:rPr lang="pt-BR" altLang="pt-BR" smtClean="0"/>
              <a:t>14G:c*%3&lt;wM*-16]Bnp?~d86</a:t>
            </a:r>
          </a:p>
          <a:p>
            <a:pPr eaLnBrk="1" hangingPunct="1">
              <a:lnSpc>
                <a:spcPct val="90000"/>
              </a:lnSpc>
            </a:pPr>
            <a:endParaRPr lang="pt-BR" altLang="pt-BR" smtClean="0"/>
          </a:p>
          <a:p>
            <a:pPr eaLnBrk="1" hangingPunct="1">
              <a:lnSpc>
                <a:spcPct val="90000"/>
              </a:lnSpc>
            </a:pPr>
            <a:r>
              <a:rPr lang="pt-BR" altLang="pt-BR" smtClean="0"/>
              <a:t>Se estivermos </a:t>
            </a:r>
            <a:r>
              <a:rPr lang="pt-BR" altLang="pt-BR" b="1" smtClean="0"/>
              <a:t>usando PBE</a:t>
            </a:r>
            <a:r>
              <a:rPr lang="pt-BR" altLang="pt-BR" smtClean="0"/>
              <a:t>, </a:t>
            </a:r>
            <a:r>
              <a:rPr lang="pt-BR" altLang="pt-BR" b="1" smtClean="0"/>
              <a:t>precisamos de uma boa senha</a:t>
            </a:r>
            <a:r>
              <a:rPr lang="pt-BR" altLang="pt-BR" smtClean="0"/>
              <a:t>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CF80E-A406-46F0-99B8-5E6FA75D64E1}" type="slidenum">
              <a:rPr lang="pt-BR"/>
              <a:pPr>
                <a:defRPr/>
              </a:pPr>
              <a:t>53</a:t>
            </a:fld>
            <a:endParaRPr lang="pt-BR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000" smtClean="0"/>
              <a:t>Geradores de senha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z="2900" smtClean="0"/>
          </a:p>
          <a:p>
            <a:pPr eaLnBrk="1" hangingPunct="1"/>
            <a:r>
              <a:rPr lang="pt-BR" altLang="pt-BR" sz="2900" smtClean="0"/>
              <a:t>Existem programas que geram senhas. </a:t>
            </a:r>
          </a:p>
          <a:p>
            <a:pPr eaLnBrk="1" hangingPunct="1">
              <a:buFont typeface="Wingdings" pitchFamily="2" charset="2"/>
              <a:buNone/>
            </a:pPr>
            <a:endParaRPr lang="pt-BR" altLang="pt-BR" sz="2900" smtClean="0"/>
          </a:p>
          <a:p>
            <a:pPr eaLnBrk="1" hangingPunct="1"/>
            <a:r>
              <a:rPr lang="pt-BR" altLang="pt-BR" sz="2900" b="1" smtClean="0"/>
              <a:t>Funcionam como PRNG</a:t>
            </a:r>
            <a:r>
              <a:rPr lang="pt-BR" altLang="pt-BR" sz="2900" smtClean="0"/>
              <a:t>, mas produzem </a:t>
            </a:r>
            <a:r>
              <a:rPr lang="pt-BR" altLang="pt-BR" sz="2900" b="1" smtClean="0"/>
              <a:t>pressionamentos de teclas</a:t>
            </a:r>
            <a:r>
              <a:rPr lang="pt-BR" altLang="pt-BR" sz="2900" smtClean="0"/>
              <a:t> em vez de números.</a:t>
            </a:r>
          </a:p>
          <a:p>
            <a:pPr eaLnBrk="1" hangingPunct="1"/>
            <a:endParaRPr lang="pt-BR" altLang="pt-BR" sz="2900" smtClean="0"/>
          </a:p>
          <a:p>
            <a:pPr eaLnBrk="1" hangingPunct="1"/>
            <a:r>
              <a:rPr lang="pt-BR" altLang="pt-BR" sz="2900" smtClean="0"/>
              <a:t>Podem especificar a duração da senha.</a:t>
            </a:r>
          </a:p>
          <a:p>
            <a:pPr eaLnBrk="1" hangingPunct="1"/>
            <a:endParaRPr lang="pt-BR" altLang="pt-BR" sz="29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EB404-591B-4C4D-9E79-53DFDE557EBE}" type="slidenum">
              <a:rPr lang="pt-BR"/>
              <a:pPr>
                <a:defRPr/>
              </a:pPr>
              <a:t>54</a:t>
            </a:fld>
            <a:endParaRPr lang="pt-BR"/>
          </a:p>
        </p:txBody>
      </p:sp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400" smtClean="0"/>
              <a:t>Geradores de senha</a:t>
            </a:r>
          </a:p>
        </p:txBody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900" smtClean="0"/>
              <a:t>Ver em JavaScript Source</a:t>
            </a:r>
            <a:br>
              <a:rPr lang="pt-BR" altLang="pt-BR" sz="2900" smtClean="0"/>
            </a:br>
            <a:r>
              <a:rPr lang="pt-BR" altLang="pt-BR" sz="2900" smtClean="0">
                <a:hlinkClick r:id="rId2"/>
              </a:rPr>
              <a:t>http://javascript.internet.com/</a:t>
            </a:r>
            <a:endParaRPr lang="pt-BR" altLang="pt-BR" sz="29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2900" smtClean="0"/>
              <a:t>   </a:t>
            </a:r>
            <a:br>
              <a:rPr lang="pt-BR" altLang="pt-BR" sz="2900" smtClean="0"/>
            </a:br>
            <a:r>
              <a:rPr lang="pt-BR" altLang="pt-BR" sz="2900" smtClean="0"/>
              <a:t>tiFXFCZcZ6</a:t>
            </a:r>
            <a:br>
              <a:rPr lang="pt-BR" altLang="pt-BR" sz="2900" smtClean="0"/>
            </a:br>
            <a:r>
              <a:rPr lang="pt-BR" altLang="pt-BR" sz="2900" smtClean="0"/>
              <a:t>K6($xV]!hl</a:t>
            </a:r>
            <a:br>
              <a:rPr lang="pt-BR" altLang="pt-BR" sz="2900" smtClean="0"/>
            </a:br>
            <a:r>
              <a:rPr lang="pt-BR" altLang="pt-BR" sz="2900" smtClean="0"/>
              <a:t>M?a84z9Wg</a:t>
            </a:r>
          </a:p>
          <a:p>
            <a:pPr eaLnBrk="1" hangingPunct="1">
              <a:lnSpc>
                <a:spcPct val="90000"/>
              </a:lnSpc>
            </a:pPr>
            <a:endParaRPr lang="pt-BR" altLang="pt-BR" sz="2900" smtClean="0"/>
          </a:p>
          <a:p>
            <a:pPr eaLnBrk="1" hangingPunct="1">
              <a:lnSpc>
                <a:spcPct val="90000"/>
              </a:lnSpc>
            </a:pPr>
            <a:r>
              <a:rPr lang="pt-BR" altLang="pt-BR" sz="2900" smtClean="0"/>
              <a:t>Mas, certifique-se de que o programa é confiável.</a:t>
            </a:r>
          </a:p>
          <a:p>
            <a:pPr eaLnBrk="1" hangingPunct="1">
              <a:lnSpc>
                <a:spcPct val="90000"/>
              </a:lnSpc>
            </a:pPr>
            <a:endParaRPr lang="pt-BR" altLang="pt-BR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A6F24-3B07-4167-A7CB-695FC47BA26C}" type="slidenum">
              <a:rPr lang="pt-BR"/>
              <a:pPr>
                <a:defRPr/>
              </a:pPr>
              <a:t>55</a:t>
            </a:fld>
            <a:endParaRPr lang="pt-BR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Exemplos práticos</a:t>
            </a:r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Na prática, como as empresas protegem suas chaves ?</a:t>
            </a:r>
          </a:p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Uma classe de produtos para proteção de chaves de sessão são aplicativos de criptografia de arquivo.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63820-49CB-4569-BE57-8151F88C2804}" type="slidenum">
              <a:rPr lang="pt-BR"/>
              <a:pPr>
                <a:defRPr/>
              </a:pPr>
              <a:t>56</a:t>
            </a:fld>
            <a:endParaRPr lang="pt-BR"/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Exemplos práticos</a:t>
            </a:r>
          </a:p>
        </p:txBody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b="1" smtClean="0"/>
              <a:t>Arquivos</a:t>
            </a:r>
            <a:r>
              <a:rPr lang="pt-BR" altLang="pt-BR" smtClean="0"/>
              <a:t> são </a:t>
            </a:r>
            <a:r>
              <a:rPr lang="pt-BR" altLang="pt-BR" u="sng" smtClean="0"/>
              <a:t>criptografados na unidade de disco</a:t>
            </a:r>
            <a:r>
              <a:rPr lang="pt-BR" altLang="pt-BR" smtClean="0"/>
              <a:t>, utilizando </a:t>
            </a:r>
            <a:r>
              <a:rPr lang="pt-BR" altLang="pt-BR" b="1" smtClean="0"/>
              <a:t>criptografia de chave simétrica</a:t>
            </a:r>
            <a:r>
              <a:rPr lang="pt-BR" altLang="pt-BR" smtClean="0"/>
              <a:t>.</a:t>
            </a:r>
          </a:p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A proteção das chaves criptográficas em grande quantidade pode ser feita de várias maneiras.</a:t>
            </a:r>
          </a:p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DD0263-2564-46FE-B20D-C3995540156C}" type="slidenum">
              <a:rPr lang="pt-BR"/>
              <a:pPr>
                <a:defRPr/>
              </a:pPr>
              <a:t>57</a:t>
            </a:fld>
            <a:endParaRPr lang="pt-BR"/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Aplicativos para criptografia de arquivo</a:t>
            </a:r>
          </a:p>
        </p:txBody>
      </p:sp>
      <p:sp>
        <p:nvSpPr>
          <p:cNvPr id="624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PGP (Pretty Good Privacy) </a:t>
            </a:r>
            <a:br>
              <a:rPr lang="pt-BR" altLang="pt-BR" smtClean="0"/>
            </a:br>
            <a:r>
              <a:rPr lang="pt-BR" altLang="pt-BR" smtClean="0"/>
              <a:t>- </a:t>
            </a:r>
            <a:r>
              <a:rPr lang="pt-BR" altLang="pt-BR" b="1" smtClean="0"/>
              <a:t>criptografia de arquivo por PBE</a:t>
            </a:r>
            <a:r>
              <a:rPr lang="pt-BR" altLang="pt-BR" smtClean="0"/>
              <a:t/>
            </a:r>
            <a:br>
              <a:rPr lang="pt-BR" altLang="pt-BR" smtClean="0"/>
            </a:br>
            <a:r>
              <a:rPr lang="pt-BR" altLang="pt-BR" smtClean="0"/>
              <a:t>- “envelopamento” para </a:t>
            </a:r>
            <a:r>
              <a:rPr lang="pt-BR" altLang="pt-BR" b="1" smtClean="0"/>
              <a:t>criptografia </a:t>
            </a:r>
            <a:br>
              <a:rPr lang="pt-BR" altLang="pt-BR" b="1" smtClean="0"/>
            </a:br>
            <a:r>
              <a:rPr lang="pt-BR" altLang="pt-BR" b="1" smtClean="0"/>
              <a:t>     avançada de arquivo</a:t>
            </a:r>
            <a:r>
              <a:rPr lang="pt-BR" altLang="pt-BR" smtClean="0"/>
              <a:t>.</a:t>
            </a:r>
          </a:p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Outros (freeware, shareware, produtos convencionais)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F88C6-7AC4-4C68-86A6-BBC36D9EB40B}" type="slidenum">
              <a:rPr lang="pt-BR"/>
              <a:pPr>
                <a:defRPr/>
              </a:pPr>
              <a:t>58</a:t>
            </a:fld>
            <a:endParaRPr lang="pt-BR"/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400" smtClean="0"/>
              <a:t>Armazenamento de chaves em HW</a:t>
            </a:r>
          </a:p>
        </p:txBody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pt-BR" altLang="pt-BR" b="1" smtClean="0"/>
          </a:p>
          <a:p>
            <a:pPr eaLnBrk="1" hangingPunct="1">
              <a:lnSpc>
                <a:spcPct val="90000"/>
              </a:lnSpc>
            </a:pPr>
            <a:r>
              <a:rPr lang="pt-BR" altLang="pt-BR" b="1" smtClean="0"/>
              <a:t>PBE </a:t>
            </a:r>
            <a:r>
              <a:rPr lang="pt-BR" altLang="pt-BR" smtClean="0"/>
              <a:t>é uma maneira possível para </a:t>
            </a:r>
            <a:r>
              <a:rPr lang="pt-BR" altLang="pt-BR" b="1" smtClean="0"/>
              <a:t>proteger chaves criptográficas</a:t>
            </a:r>
            <a:r>
              <a:rPr lang="pt-BR" altLang="pt-BR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pt-BR" altLang="pt-BR" smtClean="0"/>
          </a:p>
          <a:p>
            <a:pPr eaLnBrk="1" hangingPunct="1">
              <a:lnSpc>
                <a:spcPct val="90000"/>
              </a:lnSpc>
            </a:pPr>
            <a:r>
              <a:rPr lang="pt-BR" altLang="pt-BR" smtClean="0"/>
              <a:t>Outra maneira: </a:t>
            </a:r>
            <a:r>
              <a:rPr lang="pt-BR" altLang="pt-BR" b="1" smtClean="0"/>
              <a:t>armazenamento  em um dispositivo de HW</a:t>
            </a:r>
            <a:r>
              <a:rPr lang="pt-BR" altLang="pt-BR" smtClean="0"/>
              <a:t>:</a:t>
            </a:r>
            <a:br>
              <a:rPr lang="pt-BR" altLang="pt-BR" smtClean="0"/>
            </a:br>
            <a:r>
              <a:rPr lang="pt-BR" altLang="pt-BR" smtClean="0"/>
              <a:t>   - tokens</a:t>
            </a:r>
            <a:br>
              <a:rPr lang="pt-BR" altLang="pt-BR" smtClean="0"/>
            </a:br>
            <a:r>
              <a:rPr lang="pt-BR" altLang="pt-BR" smtClean="0"/>
              <a:t>   - aceleradores de criptografia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mtClean="0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255BA-50A4-4EE6-918E-1D8666A2355F}" type="slidenum">
              <a:rPr lang="pt-BR"/>
              <a:pPr>
                <a:defRPr/>
              </a:pPr>
              <a:t>59</a:t>
            </a:fld>
            <a:endParaRPr lang="pt-BR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000" smtClean="0"/>
              <a:t>Tokens</a:t>
            </a:r>
          </a:p>
        </p:txBody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Um cartão plástico “inteligente”</a:t>
            </a:r>
          </a:p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Uma chave plástica</a:t>
            </a:r>
          </a:p>
          <a:p>
            <a:pPr eaLnBrk="1" hangingPunct="1">
              <a:buFont typeface="Wingdings" pitchFamily="2" charset="2"/>
              <a:buNone/>
            </a:pPr>
            <a:endParaRPr lang="pt-BR" altLang="pt-BR" smtClean="0"/>
          </a:p>
          <a:p>
            <a:pPr eaLnBrk="1" hangingPunct="1"/>
            <a:r>
              <a:rPr lang="pt-BR" altLang="pt-BR" smtClean="0"/>
              <a:t>Um pequeno anexo da porta USB</a:t>
            </a:r>
          </a:p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Um anel de dedo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A9D59-1BED-40EB-A9E9-6FA65C778AEB}" type="slidenum">
              <a:rPr lang="pt-BR"/>
              <a:pPr>
                <a:defRPr/>
              </a:pPr>
              <a:t>6</a:t>
            </a:fld>
            <a:endParaRPr lang="pt-BR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Introdução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Soluções para o </a:t>
            </a:r>
            <a:r>
              <a:rPr lang="pt-BR" altLang="pt-BR" b="1" smtClean="0"/>
              <a:t>armazenamento de chaves</a:t>
            </a:r>
            <a:r>
              <a:rPr lang="pt-BR" altLang="pt-BR" smtClean="0"/>
              <a:t> podem ser </a:t>
            </a:r>
            <a:r>
              <a:rPr lang="pt-BR" altLang="pt-BR" u="sng" smtClean="0"/>
              <a:t>dispositivos pequenos</a:t>
            </a:r>
            <a:r>
              <a:rPr lang="pt-BR" altLang="pt-BR" smtClean="0"/>
              <a:t>, projetados para </a:t>
            </a:r>
            <a:r>
              <a:rPr lang="pt-BR" altLang="pt-BR" u="sng" smtClean="0"/>
              <a:t>proteger chaves ou senhas</a:t>
            </a:r>
            <a:r>
              <a:rPr lang="pt-BR" altLang="pt-BR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21642-60F9-4E67-85D8-FC9EB1067611}" type="slidenum">
              <a:rPr lang="pt-BR"/>
              <a:pPr>
                <a:defRPr/>
              </a:pPr>
              <a:t>60</a:t>
            </a:fld>
            <a:endParaRPr lang="pt-BR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000" smtClean="0"/>
              <a:t>Tokens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Contém um pequeno chip com um processador, um tipo de sistema operacional apropriado e recursos limitados de I/O, memória e espaço de armazenamento em disco.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59038-1CC6-4F64-B9FA-495A661ACA36}" type="slidenum">
              <a:rPr lang="pt-BR"/>
              <a:pPr>
                <a:defRPr/>
              </a:pPr>
              <a:t>61</a:t>
            </a:fld>
            <a:endParaRPr lang="pt-BR"/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000" smtClean="0"/>
              <a:t>Alguns Tokens</a:t>
            </a:r>
          </a:p>
        </p:txBody>
      </p:sp>
      <p:pic>
        <p:nvPicPr>
          <p:cNvPr id="66566" name="Picture 4" descr="Picture 043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260350"/>
            <a:ext cx="5040312" cy="5905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128B37-CC0F-4C7D-B4D8-093C77941AF6}" type="slidenum">
              <a:rPr lang="pt-BR"/>
              <a:pPr>
                <a:defRPr/>
              </a:pPr>
              <a:t>62</a:t>
            </a:fld>
            <a:endParaRPr lang="pt-BR"/>
          </a:p>
        </p:txBody>
      </p: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000" smtClean="0"/>
              <a:t>Tokens</a:t>
            </a: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A vantagem de se utilizar tokens é que </a:t>
            </a:r>
            <a:r>
              <a:rPr lang="pt-BR" altLang="pt-BR" b="1" smtClean="0"/>
              <a:t>um invasor não tem acesso a eles</a:t>
            </a:r>
            <a:r>
              <a:rPr lang="pt-BR" altLang="pt-BR" smtClean="0"/>
              <a:t>.</a:t>
            </a:r>
          </a:p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Quando precisar utilizar uma chave simétrica, transfere-se do token para o computador, que a utiliza para encriptar ou decriptar os dados.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C912B-56E3-4140-90D2-564D44EF3E1C}" type="slidenum">
              <a:rPr lang="pt-BR"/>
              <a:pPr>
                <a:defRPr/>
              </a:pPr>
              <a:t>63</a:t>
            </a:fld>
            <a:endParaRPr lang="pt-BR"/>
          </a:p>
        </p:txBody>
      </p:sp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000" smtClean="0"/>
              <a:t>Cartões inteligentes</a:t>
            </a:r>
          </a:p>
        </p:txBody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É simplesmente um cartão de plástico, que contém um microprocessador.</a:t>
            </a:r>
          </a:p>
          <a:p>
            <a:pPr eaLnBrk="1" hangingPunct="1"/>
            <a:r>
              <a:rPr lang="pt-BR" altLang="pt-BR" smtClean="0"/>
              <a:t>ISO publicou vários padrões descrevendo as características físicas.</a:t>
            </a:r>
          </a:p>
          <a:p>
            <a:pPr eaLnBrk="1" hangingPunct="1"/>
            <a:r>
              <a:rPr lang="pt-BR" altLang="pt-BR" smtClean="0"/>
              <a:t>A idéia é todos os cartões inteligentes serão utilizados com uma ampla gama de leitores.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45AE8-F64D-4DAE-BA5E-F93A22CEBBDA}" type="slidenum">
              <a:rPr lang="pt-BR"/>
              <a:pPr>
                <a:defRPr/>
              </a:pPr>
              <a:t>64</a:t>
            </a:fld>
            <a:endParaRPr lang="pt-BR"/>
          </a:p>
        </p:txBody>
      </p:sp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000" smtClean="0"/>
              <a:t>Tokens USB</a:t>
            </a:r>
          </a:p>
        </p:txBody>
      </p:sp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USB (Universal Serial Bus) é um padrão da indústria para conectar dispositivos Plug-and-Play.</a:t>
            </a:r>
          </a:p>
          <a:p>
            <a:pPr eaLnBrk="1" hangingPunct="1"/>
            <a:r>
              <a:rPr lang="pt-BR" altLang="pt-BR" smtClean="0"/>
              <a:t>Não é necessário reinicializar o SO depois de inserir o dispositivo. </a:t>
            </a:r>
          </a:p>
          <a:p>
            <a:pPr eaLnBrk="1" hangingPunct="1"/>
            <a:r>
              <a:rPr lang="pt-BR" altLang="pt-BR" smtClean="0"/>
              <a:t>Desde que o software esteja instalado, simplesmente conecta-se o dispositivo e trabalha-se com ele.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5DDE2-6509-4412-BFDE-A0C803559C42}" type="slidenum">
              <a:rPr lang="pt-BR"/>
              <a:pPr>
                <a:defRPr/>
              </a:pPr>
              <a:t>65</a:t>
            </a:fld>
            <a:endParaRPr lang="pt-BR"/>
          </a:p>
        </p:txBody>
      </p:sp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000" smtClean="0"/>
              <a:t>Tokens USB</a:t>
            </a:r>
          </a:p>
        </p:txBody>
      </p:sp>
      <p:sp>
        <p:nvSpPr>
          <p:cNvPr id="706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Têm um pouco mais de poder de computação e espaço de armazenamento do que os cartões inteligentes.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873A6-E4AE-4B15-947C-9719D826A57B}" type="slidenum">
              <a:rPr lang="pt-BR"/>
              <a:pPr>
                <a:defRPr/>
              </a:pPr>
              <a:t>66</a:t>
            </a:fld>
            <a:endParaRPr lang="pt-BR"/>
          </a:p>
        </p:txBody>
      </p:sp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000" smtClean="0"/>
              <a:t>Tokens como dispositivos de armazenamento de senha</a:t>
            </a: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Tokens podem armazenar senhas, de várias contas aos quais uma pessoa possa se conectar.</a:t>
            </a:r>
          </a:p>
          <a:p>
            <a:pPr eaLnBrk="1" hangingPunct="1"/>
            <a:r>
              <a:rPr lang="pt-BR" altLang="pt-BR" smtClean="0"/>
              <a:t>Utilizar um token para gerar grandes senhas aleatórias e para armazenar essas senhas.</a:t>
            </a:r>
          </a:p>
          <a:p>
            <a:pPr eaLnBrk="1" hangingPunct="1"/>
            <a:r>
              <a:rPr lang="pt-BR" altLang="pt-BR" smtClean="0"/>
              <a:t>Não é preciso lembrar da senha.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84A8C-0FD6-4322-856F-262A4E0D91CF}" type="slidenum">
              <a:rPr lang="pt-BR"/>
              <a:pPr>
                <a:defRPr/>
              </a:pPr>
              <a:t>67</a:t>
            </a:fld>
            <a:endParaRPr lang="pt-BR"/>
          </a:p>
        </p:txBody>
      </p:sp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000" smtClean="0"/>
              <a:t>Tokens como dispositivos de armazenamento de senha</a:t>
            </a:r>
          </a:p>
        </p:txBody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Quando precisar conectar-se a uma conta, conecta-se o token e faz-se com que ele envie a senha.</a:t>
            </a:r>
          </a:p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O acesso ao token é por senha.</a:t>
            </a:r>
          </a:p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Utilizar um token ajuda a prevenir de um ataque remoto.</a:t>
            </a:r>
          </a:p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3CEEA-1CD5-4A36-96FF-DBE2C35BB076}" type="slidenum">
              <a:rPr lang="pt-BR"/>
              <a:pPr>
                <a:defRPr/>
              </a:pPr>
              <a:t>68</a:t>
            </a:fld>
            <a:endParaRPr lang="pt-BR"/>
          </a:p>
        </p:txBody>
      </p:sp>
      <p:sp>
        <p:nvSpPr>
          <p:cNvPr id="737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000" smtClean="0"/>
              <a:t>Aceleradores de criptografia</a:t>
            </a:r>
          </a:p>
        </p:txBody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 Dispositivos de criptografia baseados </a:t>
            </a:r>
            <a:br>
              <a:rPr lang="pt-BR" altLang="pt-BR" smtClean="0"/>
            </a:br>
            <a:r>
              <a:rPr lang="pt-BR" altLang="pt-BR" smtClean="0"/>
              <a:t> em hardware.</a:t>
            </a:r>
          </a:p>
          <a:p>
            <a:pPr eaLnBrk="1" hangingPunct="1"/>
            <a:r>
              <a:rPr lang="pt-BR" altLang="pt-BR" smtClean="0"/>
              <a:t> Chips especializados em criptografia.</a:t>
            </a:r>
          </a:p>
          <a:p>
            <a:pPr eaLnBrk="1" hangingPunct="1"/>
            <a:r>
              <a:rPr lang="pt-BR" altLang="pt-BR" smtClean="0"/>
              <a:t> Mais rápidos que microprocessadores </a:t>
            </a:r>
            <a:br>
              <a:rPr lang="pt-BR" altLang="pt-BR" smtClean="0"/>
            </a:br>
            <a:r>
              <a:rPr lang="pt-BR" altLang="pt-BR" smtClean="0"/>
              <a:t> de uso geral.</a:t>
            </a:r>
          </a:p>
          <a:p>
            <a:pPr eaLnBrk="1" hangingPunct="1"/>
            <a:r>
              <a:rPr lang="pt-BR" altLang="pt-BR" smtClean="0"/>
              <a:t> Pode armazenar dados de maneira </a:t>
            </a:r>
            <a:br>
              <a:rPr lang="pt-BR" altLang="pt-BR" smtClean="0"/>
            </a:br>
            <a:r>
              <a:rPr lang="pt-BR" altLang="pt-BR" smtClean="0"/>
              <a:t> mais segura que um computador.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B18E73-9E37-4EE9-80E3-F4698E5B7B67}" type="slidenum">
              <a:rPr lang="pt-BR"/>
              <a:pPr>
                <a:defRPr/>
              </a:pPr>
              <a:t>69</a:t>
            </a:fld>
            <a:endParaRPr lang="pt-BR"/>
          </a:p>
        </p:txBody>
      </p:sp>
      <p:sp>
        <p:nvSpPr>
          <p:cNvPr id="747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000" smtClean="0"/>
              <a:t>Aceleradores de criptografia</a:t>
            </a:r>
          </a:p>
        </p:txBody>
      </p:sp>
      <p:sp>
        <p:nvSpPr>
          <p:cNvPr id="747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Funcionam o tempo todo conectados, </a:t>
            </a:r>
            <a:br>
              <a:rPr lang="pt-BR" altLang="pt-BR" smtClean="0"/>
            </a:br>
            <a:r>
              <a:rPr lang="pt-BR" altLang="pt-BR" smtClean="0"/>
              <a:t> internos ou externos ao computador (PC).</a:t>
            </a:r>
          </a:p>
          <a:p>
            <a:pPr eaLnBrk="1" hangingPunct="1"/>
            <a:r>
              <a:rPr lang="pt-BR" altLang="pt-BR" smtClean="0"/>
              <a:t>Com o PC convencional, a unidade de disco é visível ao mundo exterior.</a:t>
            </a:r>
          </a:p>
          <a:p>
            <a:pPr eaLnBrk="1" hangingPunct="1"/>
            <a:r>
              <a:rPr lang="pt-BR" altLang="pt-BR" smtClean="0"/>
              <a:t>Invasores podem ler a unidade de disco.</a:t>
            </a:r>
          </a:p>
          <a:p>
            <a:pPr eaLnBrk="1" hangingPunct="1">
              <a:buFont typeface="Wingdings" pitchFamily="2" charset="2"/>
              <a:buNone/>
            </a:pPr>
            <a:endParaRPr lang="pt-BR" altLang="pt-BR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55D9F-1A94-4587-A857-41D43660ACEC}" type="slidenum">
              <a:rPr lang="pt-BR"/>
              <a:pPr>
                <a:defRPr/>
              </a:pPr>
              <a:t>7</a:t>
            </a:fld>
            <a:endParaRPr lang="pt-BR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Introdução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Ou utilizar </a:t>
            </a:r>
            <a:r>
              <a:rPr lang="pt-BR" altLang="pt-BR" b="1" smtClean="0"/>
              <a:t>criptografia de chave simétrica</a:t>
            </a:r>
            <a:r>
              <a:rPr lang="pt-BR" altLang="pt-BR" smtClean="0"/>
              <a:t> para </a:t>
            </a:r>
            <a:r>
              <a:rPr lang="pt-BR" altLang="pt-BR" u="sng" smtClean="0"/>
              <a:t>proteger os megabytes de informação</a:t>
            </a:r>
            <a:r>
              <a:rPr lang="pt-BR" altLang="pt-BR" smtClean="0"/>
              <a:t> e </a:t>
            </a:r>
            <a:r>
              <a:rPr lang="pt-BR" altLang="pt-BR" u="sng" smtClean="0"/>
              <a:t>alguma ou técnica para proteger chaves</a:t>
            </a:r>
            <a:r>
              <a:rPr lang="pt-BR" altLang="pt-BR" smtClean="0"/>
              <a:t>.</a:t>
            </a:r>
          </a:p>
          <a:p>
            <a:pPr eaLnBrk="1" hangingPunct="1"/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E805F-8619-4177-8F23-C423DC0C7BCB}" type="slidenum">
              <a:rPr lang="pt-BR"/>
              <a:pPr>
                <a:defRPr/>
              </a:pPr>
              <a:t>70</a:t>
            </a:fld>
            <a:endParaRPr lang="pt-BR"/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000" smtClean="0"/>
              <a:t>Aceleradores de criptografia</a:t>
            </a:r>
          </a:p>
        </p:txBody>
      </p:sp>
      <p:sp>
        <p:nvSpPr>
          <p:cNvPr id="757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 Mesmo com </a:t>
            </a:r>
            <a:r>
              <a:rPr lang="pt-BR" altLang="pt-BR" i="1" smtClean="0"/>
              <a:t>firewalls</a:t>
            </a:r>
            <a:r>
              <a:rPr lang="pt-BR" altLang="pt-BR" smtClean="0"/>
              <a:t> para </a:t>
            </a:r>
            <a:br>
              <a:rPr lang="pt-BR" altLang="pt-BR" smtClean="0"/>
            </a:br>
            <a:r>
              <a:rPr lang="pt-BR" altLang="pt-BR" smtClean="0"/>
              <a:t> informações sigilosas, invasores     </a:t>
            </a:r>
            <a:br>
              <a:rPr lang="pt-BR" altLang="pt-BR" smtClean="0"/>
            </a:br>
            <a:r>
              <a:rPr lang="pt-BR" altLang="pt-BR" smtClean="0"/>
              <a:t> podem utilizar ferramentas como  </a:t>
            </a:r>
            <a:br>
              <a:rPr lang="pt-BR" altLang="pt-BR" smtClean="0"/>
            </a:br>
            <a:r>
              <a:rPr lang="pt-BR" altLang="pt-BR" smtClean="0"/>
              <a:t> software de recuperação de dados. </a:t>
            </a:r>
          </a:p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B7A61-64F9-4E32-A01F-ED79AF9D6020}" type="slidenum">
              <a:rPr lang="pt-BR"/>
              <a:pPr>
                <a:defRPr/>
              </a:pPr>
              <a:t>71</a:t>
            </a:fld>
            <a:endParaRPr lang="pt-BR"/>
          </a:p>
        </p:txBody>
      </p:sp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000" smtClean="0"/>
              <a:t>Aceleradores de criptografia</a:t>
            </a:r>
          </a:p>
        </p:txBody>
      </p:sp>
      <p:sp>
        <p:nvSpPr>
          <p:cNvPr id="768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z="2600" smtClean="0"/>
              <a:t> Aceleradores de criptografia são </a:t>
            </a:r>
            <a:br>
              <a:rPr lang="pt-BR" altLang="pt-BR" sz="2600" smtClean="0"/>
            </a:br>
            <a:r>
              <a:rPr lang="pt-BR" altLang="pt-BR" sz="2600" smtClean="0"/>
              <a:t> construídos de tal modo que seu  </a:t>
            </a:r>
            <a:br>
              <a:rPr lang="pt-BR" altLang="pt-BR" sz="2600" smtClean="0"/>
            </a:br>
            <a:r>
              <a:rPr lang="pt-BR" altLang="pt-BR" sz="2600" smtClean="0"/>
              <a:t> espaço de armazenamento não é </a:t>
            </a:r>
            <a:br>
              <a:rPr lang="pt-BR" altLang="pt-BR" sz="2600" smtClean="0"/>
            </a:br>
            <a:r>
              <a:rPr lang="pt-BR" altLang="pt-BR" sz="2600" smtClean="0"/>
              <a:t> visível.</a:t>
            </a:r>
          </a:p>
          <a:p>
            <a:pPr eaLnBrk="1" hangingPunct="1">
              <a:buFont typeface="Wingdings" pitchFamily="2" charset="2"/>
              <a:buNone/>
            </a:pPr>
            <a:endParaRPr lang="pt-BR" altLang="pt-BR" sz="2600" smtClean="0"/>
          </a:p>
          <a:p>
            <a:pPr eaLnBrk="1" hangingPunct="1"/>
            <a:r>
              <a:rPr lang="pt-BR" altLang="pt-BR" sz="2600" smtClean="0"/>
              <a:t> Se um invasor espionar, abrindo a </a:t>
            </a:r>
            <a:br>
              <a:rPr lang="pt-BR" altLang="pt-BR" sz="2600" smtClean="0"/>
            </a:br>
            <a:r>
              <a:rPr lang="pt-BR" altLang="pt-BR" sz="2600" smtClean="0"/>
              <a:t> parte externa, para fisicamente acessar </a:t>
            </a:r>
            <a:br>
              <a:rPr lang="pt-BR" altLang="pt-BR" sz="2600" smtClean="0"/>
            </a:br>
            <a:r>
              <a:rPr lang="pt-BR" altLang="pt-BR" sz="2600" smtClean="0"/>
              <a:t> a unidade de disco, o dispositivo apaga </a:t>
            </a:r>
            <a:br>
              <a:rPr lang="pt-BR" altLang="pt-BR" sz="2600" smtClean="0"/>
            </a:br>
            <a:r>
              <a:rPr lang="pt-BR" altLang="pt-BR" sz="2600" smtClean="0"/>
              <a:t> a si próprio.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9A2BB-FC3D-425C-92E9-56F1BC9AA991}" type="slidenum">
              <a:rPr lang="pt-BR"/>
              <a:pPr>
                <a:defRPr/>
              </a:pPr>
              <a:t>72</a:t>
            </a:fld>
            <a:endParaRPr lang="pt-BR"/>
          </a:p>
        </p:txBody>
      </p:sp>
      <p:sp>
        <p:nvSpPr>
          <p:cNvPr id="778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000" smtClean="0"/>
              <a:t>Aceleradores de criptografia</a:t>
            </a:r>
          </a:p>
        </p:txBody>
      </p:sp>
      <p:sp>
        <p:nvSpPr>
          <p:cNvPr id="778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 </a:t>
            </a:r>
            <a:r>
              <a:rPr lang="pt-BR" altLang="pt-BR" sz="2600" smtClean="0"/>
              <a:t>Gerenciador de chave e acelerador de  </a:t>
            </a:r>
            <a:br>
              <a:rPr lang="pt-BR" altLang="pt-BR" sz="2600" smtClean="0"/>
            </a:br>
            <a:r>
              <a:rPr lang="pt-BR" altLang="pt-BR" sz="2600" smtClean="0"/>
              <a:t> criptografia </a:t>
            </a:r>
            <a:r>
              <a:rPr lang="pt-BR" altLang="pt-BR" sz="2600" b="1" smtClean="0"/>
              <a:t>nShield</a:t>
            </a:r>
            <a:r>
              <a:rPr lang="pt-BR" altLang="pt-BR" sz="2600" smtClean="0"/>
              <a:t>. </a:t>
            </a:r>
          </a:p>
          <a:p>
            <a:pPr eaLnBrk="1" hangingPunct="1"/>
            <a:r>
              <a:rPr lang="pt-BR" altLang="pt-BR" sz="2600" smtClean="0"/>
              <a:t> Cryptoswift PCI E-Commerce Accelerator.</a:t>
            </a:r>
          </a:p>
          <a:p>
            <a:pPr eaLnBrk="1" hangingPunct="1"/>
            <a:r>
              <a:rPr lang="pt-BR" altLang="pt-BR" sz="2600" smtClean="0"/>
              <a:t> Luna CA</a:t>
            </a:r>
            <a:r>
              <a:rPr lang="pt-BR" altLang="pt-BR" sz="2600" baseline="36000" smtClean="0"/>
              <a:t>3</a:t>
            </a:r>
          </a:p>
          <a:p>
            <a:pPr eaLnBrk="1" hangingPunct="1"/>
            <a:r>
              <a:rPr lang="pt-BR" altLang="pt-BR" sz="2600" smtClean="0"/>
              <a:t> AXL 300</a:t>
            </a:r>
          </a:p>
          <a:p>
            <a:pPr eaLnBrk="1" hangingPunct="1"/>
            <a:endParaRPr lang="pt-BR" altLang="pt-BR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3A845-6A54-4822-96B3-BD015625F256}" type="slidenum">
              <a:rPr lang="pt-BR"/>
              <a:pPr>
                <a:defRPr/>
              </a:pPr>
              <a:t>73</a:t>
            </a:fld>
            <a:endParaRPr lang="pt-BR"/>
          </a:p>
        </p:txBody>
      </p:sp>
      <p:sp>
        <p:nvSpPr>
          <p:cNvPr id="788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400" smtClean="0"/>
              <a:t>Aceleradores </a:t>
            </a:r>
            <a:br>
              <a:rPr lang="pt-BR" altLang="pt-BR" sz="3400" smtClean="0"/>
            </a:br>
            <a:r>
              <a:rPr lang="pt-BR" altLang="pt-BR" sz="3400" smtClean="0"/>
              <a:t>de Criptografia</a:t>
            </a:r>
            <a:endParaRPr lang="en-US" altLang="pt-BR" sz="3400" smtClean="0"/>
          </a:p>
        </p:txBody>
      </p:sp>
      <p:pic>
        <p:nvPicPr>
          <p:cNvPr id="78854" name="Picture 5" descr="Picture 045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0"/>
            <a:ext cx="4679950" cy="6308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5DF83-09E0-47A9-995F-B533814259F7}" type="slidenum">
              <a:rPr lang="pt-BR"/>
              <a:pPr>
                <a:defRPr/>
              </a:pPr>
              <a:t>74</a:t>
            </a:fld>
            <a:endParaRPr lang="pt-BR"/>
          </a:p>
        </p:txBody>
      </p:sp>
      <p:sp>
        <p:nvSpPr>
          <p:cNvPr id="798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000" smtClean="0"/>
              <a:t>Aceleradores de criptografia</a:t>
            </a:r>
          </a:p>
        </p:txBody>
      </p:sp>
      <p:sp>
        <p:nvSpPr>
          <p:cNvPr id="798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z="2600" smtClean="0"/>
          </a:p>
          <a:p>
            <a:pPr eaLnBrk="1" hangingPunct="1"/>
            <a:r>
              <a:rPr lang="pt-BR" altLang="pt-BR" sz="2600" smtClean="0"/>
              <a:t> A maioria dos aceleradores funcionam    </a:t>
            </a:r>
            <a:br>
              <a:rPr lang="pt-BR" altLang="pt-BR" sz="2600" smtClean="0"/>
            </a:br>
            <a:r>
              <a:rPr lang="pt-BR" altLang="pt-BR" sz="2600" smtClean="0"/>
              <a:t> conjuntamente com um token. Não  </a:t>
            </a:r>
            <a:br>
              <a:rPr lang="pt-BR" altLang="pt-BR" sz="2600" smtClean="0"/>
            </a:br>
            <a:r>
              <a:rPr lang="pt-BR" altLang="pt-BR" sz="2600" smtClean="0"/>
              <a:t> operam sem que um token seja </a:t>
            </a:r>
            <a:br>
              <a:rPr lang="pt-BR" altLang="pt-BR" sz="2600" smtClean="0"/>
            </a:br>
            <a:r>
              <a:rPr lang="pt-BR" altLang="pt-BR" sz="2600" smtClean="0"/>
              <a:t> inserido, com uma </a:t>
            </a:r>
            <a:r>
              <a:rPr lang="pt-BR" altLang="pt-BR" sz="2600" b="1" smtClean="0"/>
              <a:t>senha</a:t>
            </a:r>
            <a:r>
              <a:rPr lang="pt-BR" altLang="pt-BR" sz="2600" smtClean="0"/>
              <a:t> correta.</a:t>
            </a:r>
          </a:p>
          <a:p>
            <a:pPr eaLnBrk="1" hangingPunct="1"/>
            <a:r>
              <a:rPr lang="pt-BR" altLang="pt-BR" sz="2600" smtClean="0"/>
              <a:t> O </a:t>
            </a:r>
            <a:r>
              <a:rPr lang="pt-BR" altLang="pt-BR" sz="2600" i="1" smtClean="0"/>
              <a:t>token </a:t>
            </a:r>
            <a:r>
              <a:rPr lang="pt-BR" altLang="pt-BR" sz="2600" smtClean="0"/>
              <a:t>requer uma chave interna ao </a:t>
            </a:r>
            <a:br>
              <a:rPr lang="pt-BR" altLang="pt-BR" sz="2600" smtClean="0"/>
            </a:br>
            <a:r>
              <a:rPr lang="pt-BR" altLang="pt-BR" sz="2600" smtClean="0"/>
              <a:t> acelerador.</a:t>
            </a:r>
          </a:p>
          <a:p>
            <a:pPr eaLnBrk="1" hangingPunct="1"/>
            <a:r>
              <a:rPr lang="pt-BR" altLang="pt-BR" sz="2600" smtClean="0"/>
              <a:t> Para encriptar dados, deve-se obter a  </a:t>
            </a:r>
            <a:br>
              <a:rPr lang="pt-BR" altLang="pt-BR" sz="2600" smtClean="0"/>
            </a:br>
            <a:r>
              <a:rPr lang="pt-BR" altLang="pt-BR" sz="2600" smtClean="0"/>
              <a:t> chave do </a:t>
            </a:r>
            <a:r>
              <a:rPr lang="pt-BR" altLang="pt-BR" sz="2600" i="1" smtClean="0"/>
              <a:t>token</a:t>
            </a:r>
            <a:r>
              <a:rPr lang="pt-BR" altLang="pt-BR" sz="2600" smtClean="0"/>
              <a:t>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06FE1-C526-4BD6-A24C-449DEA42E349}" type="slidenum">
              <a:rPr lang="pt-BR"/>
              <a:pPr>
                <a:defRPr/>
              </a:pPr>
              <a:t>75</a:t>
            </a:fld>
            <a:endParaRPr lang="pt-BR"/>
          </a:p>
        </p:txBody>
      </p:sp>
      <p:sp>
        <p:nvSpPr>
          <p:cNvPr id="809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000" smtClean="0"/>
              <a:t>Aceleradores de criptografia</a:t>
            </a:r>
          </a:p>
        </p:txBody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Com um </a:t>
            </a:r>
            <a:r>
              <a:rPr lang="pt-BR" altLang="pt-BR" b="1" smtClean="0"/>
              <a:t>acelerador</a:t>
            </a:r>
            <a:r>
              <a:rPr lang="pt-BR" altLang="pt-BR" smtClean="0"/>
              <a:t>, envia-se o texto simples ao dispositivo, ele o         </a:t>
            </a:r>
            <a:br>
              <a:rPr lang="pt-BR" altLang="pt-BR" smtClean="0"/>
            </a:br>
            <a:r>
              <a:rPr lang="pt-BR" altLang="pt-BR" b="1" smtClean="0"/>
              <a:t>criptografa</a:t>
            </a:r>
            <a:r>
              <a:rPr lang="pt-BR" altLang="pt-BR" smtClean="0"/>
              <a:t> e retorna o </a:t>
            </a:r>
            <a:r>
              <a:rPr lang="pt-BR" altLang="pt-BR" b="1" smtClean="0"/>
              <a:t>texto cifrado</a:t>
            </a:r>
            <a:r>
              <a:rPr lang="pt-BR" altLang="pt-BR" smtClean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248A7-0F03-4578-8C10-CAB00753691C}" type="slidenum">
              <a:rPr lang="pt-BR"/>
              <a:pPr>
                <a:defRPr/>
              </a:pPr>
              <a:t>8</a:t>
            </a:fld>
            <a:endParaRPr lang="pt-BR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Criptografia baseada em senha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A chave usada para </a:t>
            </a:r>
            <a:r>
              <a:rPr lang="pt-BR" altLang="pt-BR" b="1" smtClean="0"/>
              <a:t>criptografar</a:t>
            </a:r>
            <a:r>
              <a:rPr lang="pt-BR" altLang="pt-BR" smtClean="0"/>
              <a:t> os megabytes de informação (dados em grande quantidade) é conhecida como </a:t>
            </a:r>
            <a:r>
              <a:rPr lang="pt-BR" altLang="pt-BR" b="1" i="1" smtClean="0"/>
              <a:t>chave de sessão</a:t>
            </a:r>
            <a:r>
              <a:rPr lang="pt-BR" altLang="pt-BR" smtClean="0"/>
              <a:t>.</a:t>
            </a:r>
          </a:p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Uma </a:t>
            </a:r>
            <a:r>
              <a:rPr lang="pt-BR" altLang="pt-BR" b="1" i="1" smtClean="0"/>
              <a:t>sessão</a:t>
            </a:r>
            <a:r>
              <a:rPr lang="pt-BR" altLang="pt-BR" smtClean="0"/>
              <a:t> é uma instância de criptografia.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Maio de 2006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Segurança da Informação</a:t>
            </a:r>
          </a:p>
          <a:p>
            <a:pPr>
              <a:defRPr/>
            </a:pPr>
            <a:r>
              <a:rPr lang="pt-BR"/>
              <a:t>Prof. João Bosco M. Sobral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9BB7B-0260-4D62-A109-6CF7583EC908}" type="slidenum">
              <a:rPr lang="pt-BR"/>
              <a:pPr>
                <a:defRPr/>
              </a:pPr>
              <a:t>9</a:t>
            </a:fld>
            <a:endParaRPr lang="pt-BR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Criptografia baseada em senha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z="2600" smtClean="0"/>
          </a:p>
          <a:p>
            <a:pPr eaLnBrk="1" hangingPunct="1"/>
            <a:r>
              <a:rPr lang="pt-BR" altLang="pt-BR" sz="2600" b="1" smtClean="0"/>
              <a:t>Exemplos de sessão: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altLang="pt-BR" sz="2600" smtClean="0"/>
              <a:t>      - troca de email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altLang="pt-BR" sz="2600" smtClean="0"/>
              <a:t>      - uma conexão Web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altLang="pt-BR" sz="2600" smtClean="0"/>
              <a:t>      - um armazenamento de BD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altLang="pt-BR" sz="2600" smtClean="0"/>
              <a:t>      - </a:t>
            </a:r>
            <a:r>
              <a:rPr lang="pt-BR" altLang="pt-BR" sz="2600" b="1" smtClean="0"/>
              <a:t>criptografia de um arquivo</a:t>
            </a:r>
            <a:r>
              <a:rPr lang="pt-BR" altLang="pt-BR" sz="2600" smtClean="0"/>
              <a:t> antes </a:t>
            </a:r>
            <a:br>
              <a:rPr lang="pt-BR" altLang="pt-BR" sz="2600" smtClean="0"/>
            </a:br>
            <a:r>
              <a:rPr lang="pt-BR" altLang="pt-BR" sz="2600" smtClean="0"/>
              <a:t>     de armazená-lo na unidade de </a:t>
            </a:r>
            <a:br>
              <a:rPr lang="pt-BR" altLang="pt-BR" sz="2600" smtClean="0"/>
            </a:br>
            <a:r>
              <a:rPr lang="pt-BR" altLang="pt-BR" sz="2600" smtClean="0"/>
              <a:t>     disco.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altLang="pt-BR" sz="2600" smtClean="0"/>
              <a:t>   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ano grafico">
  <a:themeElements>
    <a:clrScheme name="Plano grafico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Plano grafi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o grafico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o grafico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o grafico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o grafico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fil">
  <a:themeElements>
    <a:clrScheme name="Per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er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2237</TotalTime>
  <Words>3122</Words>
  <Application>Microsoft Office PowerPoint</Application>
  <PresentationFormat>Apresentação na tela (4:3)</PresentationFormat>
  <Paragraphs>635</Paragraphs>
  <Slides>75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75</vt:i4>
      </vt:variant>
    </vt:vector>
  </HeadingPairs>
  <TitlesOfParts>
    <vt:vector size="83" baseType="lpstr">
      <vt:lpstr>Arial</vt:lpstr>
      <vt:lpstr>Tahoma</vt:lpstr>
      <vt:lpstr>Wingdings</vt:lpstr>
      <vt:lpstr>Verdana</vt:lpstr>
      <vt:lpstr>Calibri</vt:lpstr>
      <vt:lpstr>Times New Roman</vt:lpstr>
      <vt:lpstr>Plano grafico</vt:lpstr>
      <vt:lpstr>Perfil</vt:lpstr>
      <vt:lpstr>Armazenamento de  Chaves Simétricas</vt:lpstr>
      <vt:lpstr>Introdução</vt:lpstr>
      <vt:lpstr>Introdução</vt:lpstr>
      <vt:lpstr>Introdução</vt:lpstr>
      <vt:lpstr>Introdução</vt:lpstr>
      <vt:lpstr>Introdução</vt:lpstr>
      <vt:lpstr>Introdução</vt:lpstr>
      <vt:lpstr>Criptografia baseada em senha</vt:lpstr>
      <vt:lpstr>Criptografia baseada em senha</vt:lpstr>
      <vt:lpstr>Criptografia baseada em senha</vt:lpstr>
      <vt:lpstr>Criptografia baseada em senha</vt:lpstr>
      <vt:lpstr>Criptografia baseada em senha</vt:lpstr>
      <vt:lpstr>Criptografia baseada em senha</vt:lpstr>
      <vt:lpstr>Criptografia baseada em senha</vt:lpstr>
      <vt:lpstr>Criptografia baseada em senha</vt:lpstr>
      <vt:lpstr>Criptografia baseada em senha</vt:lpstr>
      <vt:lpstr>Criptografia baseada em senha</vt:lpstr>
      <vt:lpstr>Criptografia baseada em senha</vt:lpstr>
      <vt:lpstr>Criptografia baseada em senha</vt:lpstr>
      <vt:lpstr>Criptografia baseada em senha</vt:lpstr>
      <vt:lpstr>Apresentação do PowerPoint</vt:lpstr>
      <vt:lpstr>Criptografia baseada em senha</vt:lpstr>
      <vt:lpstr>Criptografia baseada em senha</vt:lpstr>
      <vt:lpstr>Criptografia baseada em senha</vt:lpstr>
      <vt:lpstr>Criptografia baseada em senha</vt:lpstr>
      <vt:lpstr>Criptografia baseada em senha</vt:lpstr>
      <vt:lpstr>Criptografia baseada em senha</vt:lpstr>
      <vt:lpstr>Criptografia baseada em senha</vt:lpstr>
      <vt:lpstr>Ataque por Dicionário</vt:lpstr>
      <vt:lpstr>Ataque por Dicionário</vt:lpstr>
      <vt:lpstr>Criptografia baseada em senha</vt:lpstr>
      <vt:lpstr>Criptografia baseada em senha</vt:lpstr>
      <vt:lpstr>Criptografia baseada em senha</vt:lpstr>
      <vt:lpstr>Razão para usar duas chaves</vt:lpstr>
      <vt:lpstr>Comentando (1)</vt:lpstr>
      <vt:lpstr>Comentando (1)</vt:lpstr>
      <vt:lpstr>Comentando (1)</vt:lpstr>
      <vt:lpstr>Comentando (1)</vt:lpstr>
      <vt:lpstr>Comentando (1)</vt:lpstr>
      <vt:lpstr>Conveniência de Programação</vt:lpstr>
      <vt:lpstr>Conveniência de Programação</vt:lpstr>
      <vt:lpstr>Conveniência de Programação</vt:lpstr>
      <vt:lpstr>Conveniência de Programação</vt:lpstr>
      <vt:lpstr>Conveniência de Programação</vt:lpstr>
      <vt:lpstr>Conveniência de Programação</vt:lpstr>
      <vt:lpstr>Criptografando dados em grande quantidade</vt:lpstr>
      <vt:lpstr>Criptografando dados em grande quantidade</vt:lpstr>
      <vt:lpstr>Decriptografando dados em grande quantidade</vt:lpstr>
      <vt:lpstr>Descriptografando dados em grande quantidade</vt:lpstr>
      <vt:lpstr>Descriptografando dados em grande quantidade</vt:lpstr>
      <vt:lpstr>Apresentação do PowerPoint</vt:lpstr>
      <vt:lpstr>Boas senhas</vt:lpstr>
      <vt:lpstr>Geradores de senha</vt:lpstr>
      <vt:lpstr>Geradores de senha</vt:lpstr>
      <vt:lpstr>Exemplos práticos</vt:lpstr>
      <vt:lpstr>Exemplos práticos</vt:lpstr>
      <vt:lpstr>Aplicativos para criptografia de arquivo</vt:lpstr>
      <vt:lpstr>Armazenamento de chaves em HW</vt:lpstr>
      <vt:lpstr>Tokens</vt:lpstr>
      <vt:lpstr>Tokens</vt:lpstr>
      <vt:lpstr>Alguns Tokens</vt:lpstr>
      <vt:lpstr>Tokens</vt:lpstr>
      <vt:lpstr>Cartões inteligentes</vt:lpstr>
      <vt:lpstr>Tokens USB</vt:lpstr>
      <vt:lpstr>Tokens USB</vt:lpstr>
      <vt:lpstr>Tokens como dispositivos de armazenamento de senha</vt:lpstr>
      <vt:lpstr>Tokens como dispositivos de armazenamento de senha</vt:lpstr>
      <vt:lpstr>Aceleradores de criptografia</vt:lpstr>
      <vt:lpstr>Aceleradores de criptografia</vt:lpstr>
      <vt:lpstr>Aceleradores de criptografia</vt:lpstr>
      <vt:lpstr>Aceleradores de criptografia</vt:lpstr>
      <vt:lpstr>Aceleradores de criptografia</vt:lpstr>
      <vt:lpstr>Aceleradores  de Criptografia</vt:lpstr>
      <vt:lpstr>Aceleradores de criptografia</vt:lpstr>
      <vt:lpstr>Aceleradores de criptografia</vt:lpstr>
    </vt:vector>
  </TitlesOfParts>
  <Company>UFSC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Bosco</dc:creator>
  <cp:lastModifiedBy>Joao Bosco M. Sobral</cp:lastModifiedBy>
  <cp:revision>92</cp:revision>
  <dcterms:created xsi:type="dcterms:W3CDTF">2006-05-01T00:35:36Z</dcterms:created>
  <dcterms:modified xsi:type="dcterms:W3CDTF">2014-08-29T12:12:39Z</dcterms:modified>
</cp:coreProperties>
</file>