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72"/>
  </p:notesMasterIdLst>
  <p:sldIdLst>
    <p:sldId id="376" r:id="rId11"/>
    <p:sldId id="403" r:id="rId12"/>
    <p:sldId id="377" r:id="rId13"/>
    <p:sldId id="386" r:id="rId14"/>
    <p:sldId id="378" r:id="rId15"/>
    <p:sldId id="380" r:id="rId16"/>
    <p:sldId id="381" r:id="rId17"/>
    <p:sldId id="382" r:id="rId18"/>
    <p:sldId id="388" r:id="rId19"/>
    <p:sldId id="390" r:id="rId20"/>
    <p:sldId id="391" r:id="rId21"/>
    <p:sldId id="407" r:id="rId22"/>
    <p:sldId id="334" r:id="rId23"/>
    <p:sldId id="401" r:id="rId24"/>
    <p:sldId id="402" r:id="rId25"/>
    <p:sldId id="410" r:id="rId26"/>
    <p:sldId id="335" r:id="rId27"/>
    <p:sldId id="408" r:id="rId28"/>
    <p:sldId id="371" r:id="rId29"/>
    <p:sldId id="372" r:id="rId30"/>
    <p:sldId id="336" r:id="rId31"/>
    <p:sldId id="260" r:id="rId32"/>
    <p:sldId id="409" r:id="rId33"/>
    <p:sldId id="339" r:id="rId34"/>
    <p:sldId id="340" r:id="rId35"/>
    <p:sldId id="342" r:id="rId36"/>
    <p:sldId id="343" r:id="rId37"/>
    <p:sldId id="344" r:id="rId38"/>
    <p:sldId id="345" r:id="rId39"/>
    <p:sldId id="346" r:id="rId40"/>
    <p:sldId id="347" r:id="rId41"/>
    <p:sldId id="370" r:id="rId42"/>
    <p:sldId id="261" r:id="rId43"/>
    <p:sldId id="264" r:id="rId44"/>
    <p:sldId id="259" r:id="rId45"/>
    <p:sldId id="292" r:id="rId46"/>
    <p:sldId id="293" r:id="rId47"/>
    <p:sldId id="294" r:id="rId48"/>
    <p:sldId id="295" r:id="rId49"/>
    <p:sldId id="374" r:id="rId50"/>
    <p:sldId id="375" r:id="rId51"/>
    <p:sldId id="373" r:id="rId52"/>
    <p:sldId id="420" r:id="rId53"/>
    <p:sldId id="356" r:id="rId54"/>
    <p:sldId id="362" r:id="rId55"/>
    <p:sldId id="332" r:id="rId56"/>
    <p:sldId id="358" r:id="rId57"/>
    <p:sldId id="422" r:id="rId58"/>
    <p:sldId id="423" r:id="rId59"/>
    <p:sldId id="365" r:id="rId60"/>
    <p:sldId id="411" r:id="rId61"/>
    <p:sldId id="412" r:id="rId62"/>
    <p:sldId id="413" r:id="rId63"/>
    <p:sldId id="414" r:id="rId64"/>
    <p:sldId id="415" r:id="rId65"/>
    <p:sldId id="416" r:id="rId66"/>
    <p:sldId id="417" r:id="rId67"/>
    <p:sldId id="419" r:id="rId68"/>
    <p:sldId id="418" r:id="rId69"/>
    <p:sldId id="367" r:id="rId70"/>
    <p:sldId id="421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7842-DD42-4263-B7F3-9006AD1D1F8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53E5-F0C7-4017-8D64-65FE823AF5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06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53E5-F0C7-4017-8D64-65FE823AF56B}" type="slidenum">
              <a:rPr lang="pt-BR" smtClean="0">
                <a:solidFill>
                  <a:prstClr val="black"/>
                </a:solidFill>
              </a:rPr>
              <a:pPr/>
              <a:t>54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6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955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1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256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3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5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92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8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5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3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2045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7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8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0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7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4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40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1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7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1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2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2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168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7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04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8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41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5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0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46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784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5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9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35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5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5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21/03/2014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8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1964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479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192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72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0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7736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826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21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21/03/2014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8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1964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6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04790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72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0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7736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826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21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65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1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81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2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0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120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087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14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74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2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21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9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9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63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5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8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6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68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82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2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675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68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44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1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365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38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589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6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107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37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14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604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047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18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9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105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942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1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1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2711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5667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riptografia" TargetMode="Externa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Técnicas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Clássicas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INE 5680 – Segurança da Informação e de Redes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000" dirty="0" smtClean="0"/>
              <a:t>Prof. João Bosco M. Sobral</a:t>
            </a:r>
            <a:endParaRPr lang="pt-BR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Equações da Criptografia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err="1">
                <a:solidFill>
                  <a:srgbClr val="000000"/>
                </a:solidFill>
              </a:rPr>
              <a:t>E</a:t>
            </a:r>
            <a:r>
              <a:rPr lang="pt-BR" sz="6000" baseline="-25000" dirty="0" err="1">
                <a:solidFill>
                  <a:srgbClr val="000000"/>
                </a:solidFill>
              </a:rPr>
              <a:t>k</a:t>
            </a:r>
            <a:r>
              <a:rPr lang="pt-BR" dirty="0">
                <a:solidFill>
                  <a:srgbClr val="000000"/>
                </a:solidFill>
              </a:rPr>
              <a:t>(P</a:t>
            </a:r>
            <a:r>
              <a:rPr lang="pt-BR" dirty="0" smtClean="0">
                <a:solidFill>
                  <a:srgbClr val="000000"/>
                </a:solidFill>
              </a:rPr>
              <a:t>) = C</a:t>
            </a:r>
          </a:p>
          <a:p>
            <a:pPr eaLnBrk="1" hangingPunct="1"/>
            <a:endParaRPr lang="pt-BR" dirty="0">
              <a:solidFill>
                <a:srgbClr val="000000"/>
              </a:solidFill>
            </a:endParaRPr>
          </a:p>
          <a:p>
            <a:pPr eaLnBrk="1" hangingPunct="1"/>
            <a:r>
              <a:rPr lang="pt-BR" dirty="0" err="1" smtClean="0"/>
              <a:t>D</a:t>
            </a:r>
            <a:r>
              <a:rPr lang="pt-BR" sz="6000" baseline="-25000" dirty="0" err="1" smtClean="0"/>
              <a:t>k</a:t>
            </a:r>
            <a:r>
              <a:rPr lang="pt-BR" dirty="0" smtClean="0"/>
              <a:t> ( </a:t>
            </a:r>
            <a:r>
              <a:rPr lang="pt-BR" dirty="0" err="1" smtClean="0"/>
              <a:t>E</a:t>
            </a:r>
            <a:r>
              <a:rPr lang="pt-BR" sz="6000" baseline="-25000" dirty="0" err="1" smtClean="0"/>
              <a:t>k</a:t>
            </a:r>
            <a:r>
              <a:rPr lang="pt-BR" dirty="0" smtClean="0"/>
              <a:t>(P) ) = </a:t>
            </a:r>
            <a:r>
              <a:rPr lang="pt-BR" dirty="0" err="1"/>
              <a:t>D</a:t>
            </a:r>
            <a:r>
              <a:rPr lang="pt-BR" sz="6000" baseline="-25000" dirty="0" err="1"/>
              <a:t>k</a:t>
            </a:r>
            <a:r>
              <a:rPr lang="pt-BR" dirty="0"/>
              <a:t> ( C</a:t>
            </a:r>
            <a:r>
              <a:rPr lang="pt-BR" dirty="0" smtClean="0"/>
              <a:t> </a:t>
            </a:r>
            <a:r>
              <a:rPr lang="pt-BR" dirty="0"/>
              <a:t>) </a:t>
            </a:r>
            <a:r>
              <a:rPr lang="pt-BR" dirty="0" smtClean="0"/>
              <a:t>= P</a:t>
            </a:r>
            <a:endParaRPr lang="pt-BR" dirty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 </a:t>
            </a:r>
            <a:r>
              <a:rPr lang="pt-BR" dirty="0" err="1" smtClean="0"/>
              <a:t>e</a:t>
            </a:r>
            <a:r>
              <a:rPr lang="pt-BR" dirty="0" smtClean="0"/>
              <a:t> D são funções matemáticas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 smtClean="0"/>
              <a:t>K é uma </a:t>
            </a:r>
            <a:r>
              <a:rPr lang="pt-BR" b="1" dirty="0" smtClean="0"/>
              <a:t>chave</a:t>
            </a:r>
            <a:r>
              <a:rPr lang="pt-BR" dirty="0" smtClean="0"/>
              <a:t> </a:t>
            </a:r>
            <a:endParaRPr lang="en-US" dirty="0" smtClean="0"/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Uma</a:t>
            </a:r>
            <a:r>
              <a:rPr lang="pt-BR" dirty="0">
                <a:solidFill>
                  <a:srgbClr val="000000"/>
                </a:solidFill>
              </a:rPr>
              <a:t> </a:t>
            </a:r>
            <a:r>
              <a:rPr lang="pt-BR" b="1" dirty="0">
                <a:solidFill>
                  <a:srgbClr val="000000"/>
                </a:solidFill>
              </a:rPr>
              <a:t>chave</a:t>
            </a:r>
            <a:r>
              <a:rPr lang="pt-BR" dirty="0">
                <a:solidFill>
                  <a:srgbClr val="000000"/>
                </a:solidFill>
              </a:rPr>
              <a:t> é um </a:t>
            </a:r>
            <a:r>
              <a:rPr lang="pt-BR" dirty="0" smtClean="0">
                <a:solidFill>
                  <a:srgbClr val="000000"/>
                </a:solidFill>
              </a:rPr>
              <a:t>código, 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</a:rPr>
              <a:t>gerado </a:t>
            </a:r>
            <a:r>
              <a:rPr lang="pt-BR" u="sng" dirty="0" err="1" smtClean="0">
                <a:solidFill>
                  <a:schemeClr val="accent1">
                    <a:lumMod val="75000"/>
                  </a:schemeClr>
                </a:solidFill>
              </a:rPr>
              <a:t>pseudo-aleatoriamente</a:t>
            </a:r>
            <a:r>
              <a:rPr lang="pt-BR" dirty="0" smtClean="0">
                <a:solidFill>
                  <a:srgbClr val="000000"/>
                </a:solidFill>
              </a:rPr>
              <a:t>, que </a:t>
            </a:r>
            <a:r>
              <a:rPr lang="pt-BR" dirty="0">
                <a:solidFill>
                  <a:srgbClr val="000000"/>
                </a:solidFill>
              </a:rPr>
              <a:t>controla a operação de um algoritmo de </a:t>
            </a:r>
            <a:r>
              <a:rPr lang="pt-BR" u="sng" dirty="0" smtClean="0">
                <a:hlinkClick r:id="rId2" tooltip="Criptografia"/>
              </a:rPr>
              <a:t>criptografia</a:t>
            </a:r>
            <a:r>
              <a:rPr lang="pt-BR" dirty="0" smtClean="0">
                <a:solidFill>
                  <a:srgbClr val="000000"/>
                </a:solidFill>
              </a:rPr>
              <a:t>.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Técnicas envolvendo </a:t>
            </a:r>
            <a:r>
              <a:rPr lang="pt-BR" dirty="0"/>
              <a:t>C</a:t>
            </a:r>
            <a:r>
              <a:rPr lang="pt-BR" dirty="0" smtClean="0"/>
              <a:t>riptografia</a:t>
            </a:r>
            <a:endParaRPr lang="en-US" dirty="0" smtClean="0"/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sz="4000" dirty="0" smtClean="0">
                <a:solidFill>
                  <a:srgbClr val="0070C0"/>
                </a:solidFill>
              </a:rPr>
              <a:t>Garantia de </a:t>
            </a:r>
            <a:r>
              <a:rPr lang="pt-BR" sz="4000" b="1" dirty="0" smtClean="0">
                <a:solidFill>
                  <a:srgbClr val="0070C0"/>
                </a:solidFill>
              </a:rPr>
              <a:t>Confidencialidade</a:t>
            </a:r>
          </a:p>
          <a:p>
            <a:pPr eaLnBrk="1" hangingPunct="1"/>
            <a:endParaRPr lang="pt-BR" sz="40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pt-BR" sz="4000" dirty="0" smtClean="0">
                <a:solidFill>
                  <a:srgbClr val="0070C0"/>
                </a:solidFill>
              </a:rPr>
              <a:t>Garantia de </a:t>
            </a:r>
            <a:r>
              <a:rPr lang="pt-BR" sz="4000" b="1" dirty="0" smtClean="0">
                <a:solidFill>
                  <a:srgbClr val="0070C0"/>
                </a:solidFill>
              </a:rPr>
              <a:t>Privacidade</a:t>
            </a:r>
          </a:p>
          <a:p>
            <a:pPr eaLnBrk="1" hangingPunct="1"/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Criptografia</a:t>
            </a:r>
            <a:r>
              <a:rPr lang="en-US" dirty="0" smtClean="0"/>
              <a:t> </a:t>
            </a:r>
            <a:r>
              <a:rPr lang="en-US" dirty="0" err="1" smtClean="0"/>
              <a:t>Clássica</a:t>
            </a:r>
            <a:endParaRPr lang="pt-B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Historicamente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métodos</a:t>
            </a:r>
            <a:r>
              <a:rPr lang="en-US" b="1" dirty="0" smtClean="0"/>
              <a:t> </a:t>
            </a:r>
            <a:r>
              <a:rPr lang="en-US" b="1" dirty="0" err="1" smtClean="0"/>
              <a:t>clássicos</a:t>
            </a:r>
            <a:r>
              <a:rPr lang="en-US" b="1" dirty="0" smtClean="0"/>
              <a:t> de </a:t>
            </a:r>
            <a:r>
              <a:rPr lang="en-US" b="1" dirty="0" err="1" smtClean="0"/>
              <a:t>criptografia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divididos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sz="3200" dirty="0" err="1" smtClean="0">
                <a:solidFill>
                  <a:srgbClr val="0070C0"/>
                </a:solidFill>
              </a:rPr>
              <a:t>Cifras</a:t>
            </a:r>
            <a:r>
              <a:rPr lang="en-US" sz="3200" dirty="0" smtClean="0">
                <a:solidFill>
                  <a:srgbClr val="0070C0"/>
                </a:solidFill>
              </a:rPr>
              <a:t> de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Substituição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sz="3200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sz="3200" dirty="0" err="1" smtClean="0">
                <a:solidFill>
                  <a:srgbClr val="0070C0"/>
                </a:solidFill>
              </a:rPr>
              <a:t>Cifras</a:t>
            </a:r>
            <a:r>
              <a:rPr lang="en-US" sz="3200" dirty="0" smtClean="0">
                <a:solidFill>
                  <a:srgbClr val="0070C0"/>
                </a:solidFill>
              </a:rPr>
              <a:t> de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Transposição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pt-BR" sz="3200" dirty="0" smtClean="0"/>
          </a:p>
        </p:txBody>
      </p:sp>
      <p:sp>
        <p:nvSpPr>
          <p:cNvPr id="399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FF24C-0475-4BCA-A706-8A026D16B3B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Técnicas básicas de Cifras Clássicas</a:t>
            </a: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P</a:t>
            </a:r>
            <a:r>
              <a:rPr lang="pt-BR" dirty="0" smtClean="0"/>
              <a:t> (Transposição é obtida por Permutação)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S</a:t>
            </a:r>
            <a:r>
              <a:rPr lang="pt-BR" dirty="0" smtClean="0"/>
              <a:t> (Substituição)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rgbClr val="0000CC"/>
                </a:solidFill>
              </a:rPr>
              <a:t>Cifra de Produto </a:t>
            </a:r>
            <a:r>
              <a:rPr lang="pt-BR" dirty="0" smtClean="0"/>
              <a:t>(Junta-se Permutações e </a:t>
            </a:r>
            <a:r>
              <a:rPr lang="pt-BR" dirty="0" err="1" smtClean="0"/>
              <a:t>Susbstituições</a:t>
            </a:r>
            <a:r>
              <a:rPr lang="pt-BR" dirty="0" smtClean="0"/>
              <a:t>) </a:t>
            </a:r>
            <a:endParaRPr lang="en-US" dirty="0" smtClean="0"/>
          </a:p>
        </p:txBody>
      </p:sp>
      <p:sp>
        <p:nvSpPr>
          <p:cNvPr id="819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C1E9-B10D-437B-B0FD-D6840AF1DC7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Elementos básicos de Cifras</a:t>
            </a:r>
          </a:p>
        </p:txBody>
      </p:sp>
      <p:sp>
        <p:nvSpPr>
          <p:cNvPr id="8294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59A68-E00B-4747-ABAC-90CBBE62280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82948" name="Imagem 11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2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As </a:t>
            </a:r>
            <a:r>
              <a:rPr lang="en-US" b="1" dirty="0" err="1" smtClean="0"/>
              <a:t>cifras</a:t>
            </a:r>
            <a:r>
              <a:rPr lang="en-US" b="1" dirty="0" smtClean="0"/>
              <a:t> de </a:t>
            </a:r>
            <a:r>
              <a:rPr lang="en-US" b="1" dirty="0" err="1" smtClean="0"/>
              <a:t>substituição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preservam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ordem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dos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símbolos</a:t>
            </a:r>
            <a:r>
              <a:rPr lang="en-US" dirty="0" smtClean="0"/>
              <a:t> no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mas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disfarçam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esses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símbolos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EAD4F-9485-4B43-A0E8-CE1D237FB15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 é </a:t>
            </a:r>
            <a:r>
              <a:rPr lang="en-US" sz="2800" dirty="0" err="1" smtClean="0"/>
              <a:t>substituído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outra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, de </a:t>
            </a:r>
            <a:r>
              <a:rPr lang="en-US" sz="2800" dirty="0" err="1" smtClean="0"/>
              <a:t>modo</a:t>
            </a:r>
            <a:r>
              <a:rPr lang="en-US" sz="2800" dirty="0" smtClean="0"/>
              <a:t> a </a:t>
            </a:r>
            <a:r>
              <a:rPr lang="en-US" sz="2800" dirty="0" err="1" smtClean="0"/>
              <a:t>criar</a:t>
            </a:r>
            <a:r>
              <a:rPr lang="en-US" sz="2800" dirty="0" smtClean="0"/>
              <a:t> um “</a:t>
            </a:r>
            <a:r>
              <a:rPr lang="en-US" sz="2800" dirty="0" err="1" smtClean="0">
                <a:solidFill>
                  <a:srgbClr val="0000FF"/>
                </a:solidFill>
              </a:rPr>
              <a:t>disfarce</a:t>
            </a:r>
            <a:r>
              <a:rPr lang="en-US" sz="2800" dirty="0" smtClean="0"/>
              <a:t>”.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09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1153-FC64-4D6D-9B71-81D9DF06EC2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000000"/>
                </a:solidFill>
              </a:rPr>
              <a:t>Cifra</a:t>
            </a:r>
            <a:r>
              <a:rPr lang="en-US" sz="4000" dirty="0">
                <a:solidFill>
                  <a:srgbClr val="000000"/>
                </a:solidFill>
              </a:rPr>
              <a:t> de César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Clr>
                <a:srgbClr val="CCCCFF"/>
              </a:buClr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 eaLnBrk="1" hangingPunct="1">
              <a:buClr>
                <a:srgbClr val="CCCCFF"/>
              </a:buClr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Considerando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as 26 </a:t>
            </a:r>
            <a:r>
              <a:rPr lang="en-US" sz="2800" dirty="0" err="1">
                <a:solidFill>
                  <a:srgbClr val="000000"/>
                </a:solidFill>
              </a:rPr>
              <a:t>letras</a:t>
            </a:r>
            <a:r>
              <a:rPr lang="en-US" sz="2800" dirty="0">
                <a:solidFill>
                  <a:srgbClr val="000000"/>
                </a:solidFill>
              </a:rPr>
              <a:t> do </a:t>
            </a:r>
            <a:r>
              <a:rPr lang="en-US" sz="2800" dirty="0" err="1">
                <a:solidFill>
                  <a:srgbClr val="000000"/>
                </a:solidFill>
              </a:rPr>
              <a:t>alfabeto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inglês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a,b,c,d,e,f,g,h,I,j,k,m,n,o,p,q,r,s,t,u,v,x,w,y,z</a:t>
            </a:r>
            <a:r>
              <a:rPr lang="en-US" sz="2800" dirty="0">
                <a:solidFill>
                  <a:srgbClr val="000000"/>
                </a:solidFill>
              </a:rPr>
              <a:t>),</a:t>
            </a:r>
          </a:p>
          <a:p>
            <a:pPr lvl="0" eaLnBrk="1" hangingPunct="1">
              <a:buClr>
                <a:srgbClr val="CCCCFF"/>
              </a:buClr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Neste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método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torna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torna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torna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dirty="0">
                <a:solidFill>
                  <a:srgbClr val="000000"/>
                </a:solidFill>
              </a:rPr>
              <a:t>, … …,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torna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CCCCFF">
                    <a:lumMod val="50000"/>
                  </a:srgbClr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pt-BR" sz="2800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Cifra</a:t>
            </a:r>
            <a:r>
              <a:rPr lang="en-US" dirty="0" smtClean="0"/>
              <a:t> de César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letra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” do </a:t>
            </a:r>
            <a:r>
              <a:rPr lang="en-US" dirty="0" err="1" smtClean="0">
                <a:solidFill>
                  <a:srgbClr val="0000FF"/>
                </a:solidFill>
              </a:rPr>
              <a:t>texto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claro</a:t>
            </a:r>
            <a:r>
              <a:rPr lang="en-US" dirty="0" smtClean="0"/>
              <a:t>, é </a:t>
            </a:r>
            <a:r>
              <a:rPr lang="en-US" dirty="0" err="1" smtClean="0"/>
              <a:t>substituída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” no </a:t>
            </a:r>
            <a:r>
              <a:rPr lang="en-US" dirty="0" err="1" smtClean="0">
                <a:solidFill>
                  <a:srgbClr val="0000FF"/>
                </a:solidFill>
              </a:rPr>
              <a:t>texto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cifrado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Atribui</a:t>
            </a:r>
            <a:r>
              <a:rPr lang="en-US" dirty="0" smtClean="0"/>
              <a:t>-se um </a:t>
            </a:r>
            <a:r>
              <a:rPr lang="en-US" dirty="0" err="1" smtClean="0"/>
              <a:t>equivalente</a:t>
            </a:r>
            <a:r>
              <a:rPr lang="en-US" dirty="0" smtClean="0"/>
              <a:t> </a:t>
            </a:r>
            <a:r>
              <a:rPr lang="en-US" dirty="0" err="1" smtClean="0"/>
              <a:t>numérico</a:t>
            </a:r>
            <a:r>
              <a:rPr lang="en-US" dirty="0" smtClean="0"/>
              <a:t>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:         (a=1, b=2, …, z=26)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 = E (p) = (p+3) mod 26 </a:t>
            </a:r>
            <a:r>
              <a:rPr lang="en-US" dirty="0" smtClean="0"/>
              <a:t>(</a:t>
            </a:r>
            <a:r>
              <a:rPr lang="pt-BR" dirty="0" smtClean="0"/>
              <a:t>cada </a:t>
            </a:r>
            <a:r>
              <a:rPr lang="pt-BR" dirty="0"/>
              <a:t>letra é deslocada 3 </a:t>
            </a:r>
            <a:r>
              <a:rPr lang="pt-BR" dirty="0" smtClean="0"/>
              <a:t>vezes)</a:t>
            </a:r>
            <a:endParaRPr lang="pt-BR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700" dirty="0" smtClean="0">
              <a:solidFill>
                <a:srgbClr val="0000FF"/>
              </a:solidFill>
            </a:endParaRPr>
          </a:p>
          <a:p>
            <a:r>
              <a:rPr lang="pt-BR" sz="2700" dirty="0" smtClean="0">
                <a:solidFill>
                  <a:srgbClr val="0000FF"/>
                </a:solidFill>
              </a:rPr>
              <a:t>Criptografia </a:t>
            </a:r>
            <a:r>
              <a:rPr lang="pt-BR" sz="2700" dirty="0">
                <a:solidFill>
                  <a:srgbClr val="0000FF"/>
                </a:solidFill>
              </a:rPr>
              <a:t>e Segurança de Redes, </a:t>
            </a:r>
            <a:r>
              <a:rPr lang="pt-BR" sz="2700" dirty="0" smtClean="0">
                <a:solidFill>
                  <a:srgbClr val="0000FF"/>
                </a:solidFill>
              </a:rPr>
              <a:t>Willian </a:t>
            </a:r>
            <a:r>
              <a:rPr lang="pt-BR" sz="2700" dirty="0" err="1" smtClean="0">
                <a:solidFill>
                  <a:srgbClr val="0000FF"/>
                </a:solidFill>
              </a:rPr>
              <a:t>Stallings</a:t>
            </a:r>
            <a:r>
              <a:rPr lang="pt-BR" sz="2700" dirty="0" smtClean="0">
                <a:solidFill>
                  <a:srgbClr val="0000FF"/>
                </a:solidFill>
              </a:rPr>
              <a:t>, 4º Edição. </a:t>
            </a:r>
            <a:r>
              <a:rPr lang="pt-BR" sz="2700" dirty="0">
                <a:solidFill>
                  <a:srgbClr val="0000FF"/>
                </a:solidFill>
              </a:rPr>
              <a:t>Pearson, </a:t>
            </a:r>
            <a:r>
              <a:rPr lang="pt-BR" sz="2700" dirty="0" smtClean="0">
                <a:solidFill>
                  <a:srgbClr val="0000FF"/>
                </a:solidFill>
              </a:rPr>
              <a:t>2008, </a:t>
            </a:r>
            <a:r>
              <a:rPr lang="pt-BR" sz="2700" dirty="0">
                <a:solidFill>
                  <a:srgbClr val="C00000"/>
                </a:solidFill>
              </a:rPr>
              <a:t>Cap. </a:t>
            </a:r>
            <a:r>
              <a:rPr lang="pt-BR" sz="2700" dirty="0" smtClean="0">
                <a:solidFill>
                  <a:srgbClr val="C00000"/>
                </a:solidFill>
              </a:rPr>
              <a:t>2</a:t>
            </a:r>
            <a:r>
              <a:rPr lang="pt-BR" sz="2700" dirty="0" smtClean="0">
                <a:solidFill>
                  <a:srgbClr val="0000FF"/>
                </a:solidFill>
              </a:rPr>
              <a:t>.</a:t>
            </a:r>
          </a:p>
          <a:p>
            <a:endParaRPr lang="pt-BR" sz="2700" dirty="0">
              <a:solidFill>
                <a:srgbClr val="0000FF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Segurança </a:t>
            </a:r>
            <a:r>
              <a:rPr lang="pt-BR" sz="2800" dirty="0">
                <a:solidFill>
                  <a:srgbClr val="0000FF"/>
                </a:solidFill>
                <a:ea typeface="Times New Roman"/>
                <a:cs typeface="Times New Roman"/>
              </a:rPr>
              <a:t>de Dados, </a:t>
            </a:r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Criptografia </a:t>
            </a:r>
            <a:r>
              <a:rPr lang="pt-BR" sz="2800" dirty="0">
                <a:solidFill>
                  <a:srgbClr val="0000FF"/>
                </a:solidFill>
                <a:ea typeface="Times New Roman"/>
                <a:cs typeface="Times New Roman"/>
              </a:rPr>
              <a:t>em rede de computadores, </a:t>
            </a:r>
            <a:r>
              <a:rPr lang="pt-BR" sz="28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Routo</a:t>
            </a:r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pt-BR" sz="2800" dirty="0" err="1">
                <a:solidFill>
                  <a:srgbClr val="0000FF"/>
                </a:solidFill>
                <a:ea typeface="Times New Roman"/>
                <a:cs typeface="Times New Roman"/>
              </a:rPr>
              <a:t>Terada</a:t>
            </a:r>
            <a:r>
              <a:rPr lang="pt-BR" sz="2800" dirty="0">
                <a:solidFill>
                  <a:srgbClr val="0000FF"/>
                </a:solidFill>
                <a:ea typeface="Times New Roman"/>
                <a:cs typeface="Times New Roman"/>
              </a:rPr>
              <a:t>, </a:t>
            </a:r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2º Edição, </a:t>
            </a:r>
            <a:r>
              <a:rPr lang="pt-BR" sz="28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Edigar</a:t>
            </a:r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pt-BR" sz="28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Blucher</a:t>
            </a:r>
            <a:r>
              <a:rPr lang="pt-BR" sz="2800" dirty="0" smtClean="0">
                <a:solidFill>
                  <a:srgbClr val="0000FF"/>
                </a:solidFill>
                <a:ea typeface="Times New Roman"/>
                <a:cs typeface="Times New Roman"/>
              </a:rPr>
              <a:t>, 2008. Cap. 1 - Seção 1.4.</a:t>
            </a:r>
            <a:r>
              <a:rPr lang="pt-BR" sz="2800" dirty="0">
                <a:solidFill>
                  <a:srgbClr val="0000FF"/>
                </a:solidFill>
              </a:rPr>
              <a:t/>
            </a:r>
            <a:br>
              <a:rPr lang="pt-BR" sz="2800" dirty="0">
                <a:solidFill>
                  <a:srgbClr val="0000FF"/>
                </a:solidFill>
              </a:rPr>
            </a:br>
            <a:r>
              <a:rPr lang="pt-BR" sz="2700" dirty="0">
                <a:solidFill>
                  <a:srgbClr val="0000FF"/>
                </a:solidFill>
              </a:rPr>
              <a:t/>
            </a:r>
            <a:br>
              <a:rPr lang="pt-BR" sz="2700" dirty="0">
                <a:solidFill>
                  <a:srgbClr val="0000FF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55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Cifra</a:t>
            </a:r>
            <a:r>
              <a:rPr lang="en-US" dirty="0" smtClean="0"/>
              <a:t> de C</a:t>
            </a:r>
            <a:r>
              <a:rPr lang="pt-BR" dirty="0" smtClean="0"/>
              <a:t>é</a:t>
            </a:r>
            <a:r>
              <a:rPr lang="en-US" dirty="0" err="1" smtClean="0"/>
              <a:t>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um texto claro como:</a:t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meet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me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toga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party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endParaRPr lang="pt-BR" dirty="0">
              <a:latin typeface="Courier New" pitchFamily="49" charset="0"/>
              <a:cs typeface="Courier New" pitchFamily="49" charset="0"/>
            </a:endParaRPr>
          </a:p>
          <a:p>
            <a:r>
              <a:rPr lang="pt-BR" dirty="0" smtClean="0">
                <a:latin typeface="+mj-lt"/>
                <a:cs typeface="Courier New" pitchFamily="49" charset="0"/>
              </a:rPr>
              <a:t>O texto cifrado será:</a:t>
            </a:r>
            <a:br>
              <a:rPr lang="pt-BR" dirty="0" smtClean="0">
                <a:latin typeface="+mj-lt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</a:t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PHHW PH DIWHU WKH WRJD SDUWB</a:t>
            </a:r>
          </a:p>
          <a:p>
            <a:endParaRPr lang="pt-BR" dirty="0" smtClean="0">
              <a:latin typeface="+mj-lt"/>
              <a:cs typeface="Courier New" pitchFamily="49" charset="0"/>
            </a:endParaRPr>
          </a:p>
          <a:p>
            <a:r>
              <a:rPr lang="pt-BR" dirty="0" smtClean="0">
                <a:latin typeface="+mj-lt"/>
                <a:cs typeface="Courier New" pitchFamily="49" charset="0"/>
              </a:rPr>
              <a:t>Teremos 25 chaves possíveis.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Generalização da Cifra de César</a:t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se </a:t>
            </a:r>
            <a:r>
              <a:rPr lang="en-US" dirty="0" err="1" smtClean="0">
                <a:solidFill>
                  <a:srgbClr val="0000FF"/>
                </a:solidFill>
              </a:rPr>
              <a:t>desloca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vezes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três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k </a:t>
            </a:r>
            <a:r>
              <a:rPr lang="en-US" dirty="0" err="1" smtClean="0">
                <a:solidFill>
                  <a:srgbClr val="0000FF"/>
                </a:solidFill>
              </a:rPr>
              <a:t>passa</a:t>
            </a:r>
            <a:r>
              <a:rPr lang="en-US" dirty="0" smtClean="0">
                <a:solidFill>
                  <a:srgbClr val="0000FF"/>
                </a:solidFill>
              </a:rPr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ser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uma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chave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para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genérico</a:t>
            </a:r>
            <a:r>
              <a:rPr lang="en-US" dirty="0" smtClean="0"/>
              <a:t> dos </a:t>
            </a:r>
            <a:r>
              <a:rPr lang="en-US" dirty="0" err="1" smtClean="0"/>
              <a:t>alfabetos</a:t>
            </a:r>
            <a:r>
              <a:rPr lang="en-US" dirty="0" smtClean="0"/>
              <a:t> </a:t>
            </a:r>
            <a:r>
              <a:rPr lang="en-US" dirty="0" err="1" smtClean="0"/>
              <a:t>deslocados</a:t>
            </a:r>
            <a:r>
              <a:rPr lang="en-US" dirty="0" smtClean="0"/>
              <a:t> de forma circular.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9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5171-C319-4998-AD04-2457161CE55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99392"/>
            <a:ext cx="95980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1844824"/>
            <a:ext cx="102251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3645024"/>
            <a:ext cx="102251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445224"/>
            <a:ext cx="102251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Força bruta na chave da Cifra de César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Os algoritmos de criptografia e </a:t>
            </a:r>
            <a:r>
              <a:rPr lang="pt-BR" dirty="0" err="1" smtClean="0"/>
              <a:t>descriptografia</a:t>
            </a:r>
            <a:r>
              <a:rPr lang="pt-BR" dirty="0" smtClean="0"/>
              <a:t> são conhecidos.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Existem apenas 25 chaves a serem experimentadas.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0000FF"/>
                </a:solidFill>
              </a:rPr>
              <a:t>linguagem do texto claro é conhecida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0070C0"/>
                </a:solidFill>
              </a:rPr>
              <a:t>facilmente reconhecível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FF"/>
                </a:solidFill>
              </a:rPr>
              <a:t>Próximo aprimoramento</a:t>
            </a:r>
            <a:r>
              <a:rPr lang="pt-BR" dirty="0" smtClean="0"/>
              <a:t>:</a:t>
            </a:r>
          </a:p>
          <a:p>
            <a:pPr lvl="1" eaLnBrk="1" hangingPunct="1">
              <a:defRPr/>
            </a:pPr>
            <a:r>
              <a:rPr lang="pt-BR" dirty="0" smtClean="0"/>
              <a:t> Cada letra do texto simples, do alfabeto de 26   </a:t>
            </a:r>
            <a:br>
              <a:rPr lang="pt-BR" dirty="0" smtClean="0"/>
            </a:br>
            <a:r>
              <a:rPr lang="pt-BR" dirty="0" smtClean="0"/>
              <a:t>  letras, seja mapeada para alguma outra letra.</a:t>
            </a:r>
          </a:p>
          <a:p>
            <a:pPr lvl="1"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 -&gt; Q,  b -&gt; W,  c -&gt; E,  d -&gt; R,  e -&gt;T, ...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Esse sistema geral é chamado </a:t>
            </a:r>
            <a:r>
              <a:rPr lang="pt-BR" dirty="0" smtClean="0">
                <a:solidFill>
                  <a:srgbClr val="0070C0"/>
                </a:solidFill>
              </a:rPr>
              <a:t>cifra de substituição </a:t>
            </a:r>
            <a:r>
              <a:rPr lang="pt-BR" dirty="0" err="1" smtClean="0">
                <a:solidFill>
                  <a:srgbClr val="0070C0"/>
                </a:solidFill>
              </a:rPr>
              <a:t>monoalfabética</a:t>
            </a:r>
            <a:r>
              <a:rPr lang="pt-BR" b="1" dirty="0" smtClean="0"/>
              <a:t>. 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FE46-5B6A-4996-9927-B0D6ADFBBF1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Sendo a </a:t>
            </a:r>
            <a:r>
              <a:rPr lang="pt-BR" b="1" u="sng" dirty="0" smtClean="0"/>
              <a:t>chave</a:t>
            </a:r>
            <a:r>
              <a:rPr lang="pt-BR" dirty="0" smtClean="0"/>
              <a:t> uma </a:t>
            </a:r>
            <a:r>
              <a:rPr lang="pt-BR" i="1" dirty="0" smtClean="0"/>
              <a:t>string</a:t>
            </a:r>
            <a:r>
              <a:rPr lang="pt-BR" dirty="0" smtClean="0"/>
              <a:t> de 26 letras correspondente ao alfabeto completo.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Quebra da chave: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26!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chaves possíveis</a:t>
            </a:r>
            <a:r>
              <a:rPr lang="pt-BR" dirty="0" smtClean="0"/>
              <a:t>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C574-86F9-457B-99EB-B0411227916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Entretanto, </a:t>
            </a:r>
            <a:r>
              <a:rPr lang="pt-BR" dirty="0" smtClean="0">
                <a:solidFill>
                  <a:srgbClr val="C00000"/>
                </a:solidFill>
              </a:rPr>
              <a:t>apesar de parecer seguro</a:t>
            </a:r>
            <a:r>
              <a:rPr lang="pt-BR" dirty="0" smtClean="0"/>
              <a:t>, com 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volume de texto cifrado surpreendentemente pequeno</a:t>
            </a:r>
            <a:r>
              <a:rPr lang="pt-BR" dirty="0" smtClean="0"/>
              <a:t>, a cifra pode ser descoberta.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Estratégia:  a propriedades estatísticas dos idiomas.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E8B44-DBE9-4D57-BF9C-30F4F96B1E5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Inglês:  e  é a letra mais comum, seguida de  </a:t>
            </a:r>
            <a:r>
              <a:rPr lang="pt-BR" i="1" smtClean="0"/>
              <a:t>t, o, a, n, i, ...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Digramas mais comuns:  </a:t>
            </a:r>
            <a:r>
              <a:rPr lang="pt-BR" i="1" smtClean="0"/>
              <a:t>th, in, er, re, na, ...</a:t>
            </a:r>
          </a:p>
          <a:p>
            <a:pPr eaLnBrk="1" hangingPunct="1"/>
            <a:endParaRPr lang="pt-BR" i="1" smtClean="0"/>
          </a:p>
          <a:p>
            <a:pPr eaLnBrk="1" hangingPunct="1"/>
            <a:r>
              <a:rPr lang="pt-BR" smtClean="0"/>
              <a:t>Trigramas mais comuns:  </a:t>
            </a:r>
            <a:r>
              <a:rPr lang="pt-BR" i="1" smtClean="0"/>
              <a:t>the, ing, and, ion.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3313E-C5E2-4AFF-BADB-6C6A540CABE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err="1" smtClean="0"/>
              <a:t>Criptoanalista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pPr lvl="1" eaLnBrk="1" hangingPunct="1"/>
            <a:r>
              <a:rPr lang="pt-BR" dirty="0" smtClean="0"/>
              <a:t> Para </a:t>
            </a:r>
            <a:r>
              <a:rPr lang="pt-BR" dirty="0" err="1" smtClean="0">
                <a:solidFill>
                  <a:srgbClr val="0000FF"/>
                </a:solidFill>
              </a:rPr>
              <a:t>decriptografar</a:t>
            </a:r>
            <a:r>
              <a:rPr lang="pt-BR" dirty="0" smtClean="0">
                <a:solidFill>
                  <a:srgbClr val="0000FF"/>
                </a:solidFill>
              </a:rPr>
              <a:t> uma cifra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</a:t>
            </a:r>
            <a:r>
              <a:rPr lang="pt-BR" dirty="0" err="1" smtClean="0">
                <a:solidFill>
                  <a:srgbClr val="0000FF"/>
                </a:solidFill>
              </a:rPr>
              <a:t>monoalfabética</a:t>
            </a:r>
            <a:r>
              <a:rPr lang="pt-BR" dirty="0" smtClean="0"/>
              <a:t> ... ...</a:t>
            </a:r>
            <a:br>
              <a:rPr lang="pt-BR" dirty="0" smtClean="0"/>
            </a:br>
            <a:endParaRPr lang="pt-BR" dirty="0" smtClean="0"/>
          </a:p>
          <a:p>
            <a:pPr lvl="1" eaLnBrk="1" hangingPunct="1"/>
            <a:r>
              <a:rPr lang="pt-BR" dirty="0" smtClean="0"/>
              <a:t> Conta as </a:t>
            </a:r>
            <a:r>
              <a:rPr lang="pt-BR" dirty="0" smtClean="0">
                <a:solidFill>
                  <a:srgbClr val="0000FF"/>
                </a:solidFill>
              </a:rPr>
              <a:t>frequências relativas de todas as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letras</a:t>
            </a:r>
            <a:r>
              <a:rPr lang="pt-BR" dirty="0" smtClean="0"/>
              <a:t> do texto cifrado.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68B2-DFAB-4BD5-AA5B-16BB2B8A8B2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Substitui com a letra </a:t>
            </a:r>
            <a:r>
              <a:rPr lang="pt-BR" i="1" dirty="0">
                <a:solidFill>
                  <a:srgbClr val="0000FF"/>
                </a:solidFill>
              </a:rPr>
              <a:t>e</a:t>
            </a:r>
            <a:r>
              <a:rPr lang="pt-BR" dirty="0"/>
              <a:t> à letra mais comum e </a:t>
            </a:r>
            <a:r>
              <a:rPr lang="pt-BR" i="1" dirty="0">
                <a:solidFill>
                  <a:srgbClr val="0000FF"/>
                </a:solidFill>
              </a:rPr>
              <a:t>t</a:t>
            </a:r>
            <a:r>
              <a:rPr lang="pt-BR" dirty="0"/>
              <a:t> à próxima letra mais comum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Em seguida, os trigramas ...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Fazendo estimativas com relação a digramas, trigramas e letras comuns ...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8DF0F-ECC0-4F6A-B439-358ED5473A9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Conceitos</a:t>
            </a:r>
            <a:endParaRPr 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dirty="0" err="1" smtClean="0"/>
              <a:t>palavra</a:t>
            </a:r>
            <a:r>
              <a:rPr lang="en-US" sz="2800" dirty="0" smtClean="0"/>
              <a:t> “</a:t>
            </a:r>
            <a:r>
              <a:rPr lang="en-US" sz="2800" dirty="0" err="1" smtClean="0">
                <a:solidFill>
                  <a:srgbClr val="0000FF"/>
                </a:solidFill>
              </a:rPr>
              <a:t>Criptografia</a:t>
            </a:r>
            <a:r>
              <a:rPr lang="en-US" sz="2800" dirty="0" smtClean="0"/>
              <a:t>”</a:t>
            </a:r>
          </a:p>
          <a:p>
            <a:pPr eaLnBrk="1" hangingPunct="1"/>
            <a:r>
              <a:rPr lang="en-US" sz="2800" dirty="0" err="1" smtClean="0"/>
              <a:t>Conceito</a:t>
            </a:r>
            <a:r>
              <a:rPr lang="en-US" sz="2800" dirty="0" smtClean="0"/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Cifra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Criptoanálise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Força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Bruta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 smtClean="0"/>
              <a:t>Técnicas</a:t>
            </a:r>
            <a:r>
              <a:rPr lang="en-US" sz="2800" dirty="0" smtClean="0"/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Substituição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 err="1" smtClean="0"/>
              <a:t>Técnicas</a:t>
            </a:r>
            <a:r>
              <a:rPr lang="en-US" sz="2800" dirty="0" smtClean="0"/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Transposição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8C1A-69B6-4830-A35C-B4C33BB9216C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 conhecendo os </a:t>
            </a:r>
            <a:r>
              <a:rPr lang="pt-BR" dirty="0" smtClean="0">
                <a:solidFill>
                  <a:srgbClr val="0070C0"/>
                </a:solidFill>
              </a:rPr>
              <a:t>prováveis padrões de vogais e consoantes</a:t>
            </a:r>
            <a:r>
              <a:rPr lang="pt-BR" dirty="0" smtClean="0"/>
              <a:t>, o </a:t>
            </a:r>
            <a:r>
              <a:rPr lang="pt-BR" dirty="0" err="1" smtClean="0"/>
              <a:t>criptoanalista</a:t>
            </a:r>
            <a:r>
              <a:rPr lang="pt-BR" dirty="0" smtClean="0"/>
              <a:t> pode criar um texto simples, através de tentativas, letra por letra.</a:t>
            </a:r>
          </a:p>
          <a:p>
            <a:endParaRPr lang="pt-BR" dirty="0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CC74-C8E5-46FE-BF66-3727C74519DC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Outra estratégia é </a:t>
            </a:r>
            <a:r>
              <a:rPr lang="pt-BR" b="1" smtClean="0">
                <a:solidFill>
                  <a:srgbClr val="C00000"/>
                </a:solidFill>
              </a:rPr>
              <a:t>descobrir uma palavra ou frase provável</a:t>
            </a:r>
            <a:r>
              <a:rPr lang="pt-BR" smtClean="0"/>
              <a:t>, a partir do conhecimento de </a:t>
            </a:r>
            <a:r>
              <a:rPr lang="pt-BR" b="1" smtClean="0">
                <a:solidFill>
                  <a:srgbClr val="C00000"/>
                </a:solidFill>
              </a:rPr>
              <a:t>alguma palavra muito provável</a:t>
            </a:r>
            <a:r>
              <a:rPr lang="pt-BR" smtClean="0"/>
              <a:t>, dentro do contexto de alguma área profissional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Como, por exemplo, </a:t>
            </a:r>
            <a:r>
              <a:rPr lang="pt-BR" b="1" i="1" smtClean="0"/>
              <a:t>financial</a:t>
            </a:r>
            <a:r>
              <a:rPr lang="pt-BR" smtClean="0"/>
              <a:t> na área de contabilidade.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9BB8-D691-46F9-89B3-28D12D3CCF9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 do Texto Claro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 smtClean="0">
                <a:solidFill>
                  <a:srgbClr val="0000FF"/>
                </a:solidFill>
              </a:rPr>
              <a:t>a linguagem do texto claro for desconhecida</a:t>
            </a:r>
            <a:r>
              <a:rPr lang="pt-BR" dirty="0" smtClean="0"/>
              <a:t>, então a saída de texto cifrado pode não ser reconhecível.</a:t>
            </a:r>
          </a:p>
          <a:p>
            <a:endParaRPr lang="pt-BR" dirty="0"/>
          </a:p>
          <a:p>
            <a:r>
              <a:rPr lang="pt-BR" dirty="0" smtClean="0"/>
              <a:t>A entrada pode até ser </a:t>
            </a:r>
            <a:r>
              <a:rPr lang="pt-BR" dirty="0" smtClean="0">
                <a:solidFill>
                  <a:srgbClr val="0000FF"/>
                </a:solidFill>
              </a:rPr>
              <a:t>compactada</a:t>
            </a:r>
            <a:r>
              <a:rPr lang="pt-BR" dirty="0" smtClean="0"/>
              <a:t> de alguma maneira ... Dificultando o reconhecimento.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340768"/>
            <a:ext cx="1051316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Cifra </a:t>
            </a:r>
            <a:r>
              <a:rPr lang="pt-BR" dirty="0" err="1" smtClean="0"/>
              <a:t>Polialfabética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modo de melhorar a cifra </a:t>
            </a:r>
            <a:r>
              <a:rPr lang="pt-BR" dirty="0" err="1" smtClean="0"/>
              <a:t>monoalfabética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Key:   </a:t>
            </a:r>
            <a:r>
              <a:rPr lang="pt-BR" i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t-BR" i="1" dirty="0">
                <a:latin typeface="Courier New" pitchFamily="49" charset="0"/>
                <a:cs typeface="Courier New" pitchFamily="49" charset="0"/>
              </a:rPr>
            </a:br>
            <a:r>
              <a:rPr lang="pt-BR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wearediscoveredsaveyourself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Cifra de </a:t>
            </a:r>
            <a:r>
              <a:rPr lang="pt-BR" b="1" dirty="0" err="1" smtClean="0">
                <a:latin typeface="Courier New" pitchFamily="49" charset="0"/>
                <a:cs typeface="Courier New" pitchFamily="49" charset="0"/>
              </a:rPr>
              <a:t>Vigènere</a:t>
            </a: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ZICVTWQNGRZGVTWAVZHCQYGLMGJ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Ver tabela de </a:t>
            </a:r>
            <a:r>
              <a:rPr lang="pt-BR" dirty="0" err="1" smtClean="0"/>
              <a:t>Vegenère</a:t>
            </a:r>
            <a:r>
              <a:rPr lang="pt-BR" dirty="0" smtClean="0"/>
              <a:t> a seguir.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5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 de Transposição</a:t>
            </a:r>
            <a:endParaRPr 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Cifras de Transposição</a:t>
            </a:r>
            <a:r>
              <a:rPr lang="en-US" smtClean="0"/>
              <a:t> </a:t>
            </a:r>
            <a:r>
              <a:rPr lang="en-US" smtClean="0">
                <a:solidFill>
                  <a:srgbClr val="0000CC"/>
                </a:solidFill>
              </a:rPr>
              <a:t>reordenam os símbolos</a:t>
            </a:r>
            <a:r>
              <a:rPr lang="en-US" smtClean="0"/>
              <a:t>, mas </a:t>
            </a:r>
            <a:r>
              <a:rPr lang="en-US" smtClean="0">
                <a:solidFill>
                  <a:srgbClr val="CC3300"/>
                </a:solidFill>
              </a:rPr>
              <a:t>não os disfarçam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Exemplo:  cifra de transposição de colunas.</a:t>
            </a:r>
            <a:endParaRPr lang="pt-BR" smtClean="0"/>
          </a:p>
        </p:txBody>
      </p:sp>
      <p:sp>
        <p:nvSpPr>
          <p:cNvPr id="542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10C4-2C40-4BCA-93D0-09C4261CFFF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 cifra se baseia numa chave que é uma palavra ou uma frase que não contém letras repetidas.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Seja a chave:   </a:t>
            </a:r>
            <a:r>
              <a:rPr lang="pt-BR" sz="2800" smtClean="0">
                <a:solidFill>
                  <a:srgbClr val="0000CC"/>
                </a:solidFill>
              </a:rPr>
              <a:t>MEGABUCK</a:t>
            </a:r>
          </a:p>
          <a:p>
            <a:pPr eaLnBrk="1" hangingPunct="1">
              <a:lnSpc>
                <a:spcPct val="90000"/>
              </a:lnSpc>
            </a:pPr>
            <a:endParaRPr lang="pt-BR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O objetivo da chave é </a:t>
            </a:r>
            <a:r>
              <a:rPr lang="pt-BR" sz="2800" smtClean="0">
                <a:solidFill>
                  <a:srgbClr val="CC3300"/>
                </a:solidFill>
              </a:rPr>
              <a:t>numerar as colunas de modo que a coluna 1 fique abaixo da letra da chave mais próxima do início do alfabeto</a:t>
            </a:r>
            <a:r>
              <a:rPr lang="pt-BR" sz="2800" smtClean="0"/>
              <a:t> e assim por diante.</a:t>
            </a:r>
            <a:endParaRPr lang="en-US" sz="2800" smtClean="0"/>
          </a:p>
        </p:txBody>
      </p:sp>
      <p:sp>
        <p:nvSpPr>
          <p:cNvPr id="553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202CC-E1B3-462D-9B74-C1D87F03F07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simples é escrito horizontalmente</a:t>
            </a:r>
            <a:r>
              <a:rPr lang="pt-BR" smtClean="0"/>
              <a:t>, em linhas.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cifrado é lido em colunas</a:t>
            </a:r>
            <a:r>
              <a:rPr lang="pt-BR" smtClean="0"/>
              <a:t>, a partir da coluna </a:t>
            </a:r>
            <a:r>
              <a:rPr lang="pt-BR" smtClean="0">
                <a:solidFill>
                  <a:srgbClr val="CC3300"/>
                </a:solidFill>
              </a:rPr>
              <a:t>cuja letra da chave tenha a ordem mais baixa no alfabeto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 </a:t>
            </a:r>
            <a:r>
              <a:rPr lang="pt-BR" smtClean="0">
                <a:solidFill>
                  <a:srgbClr val="0000CC"/>
                </a:solidFill>
              </a:rPr>
              <a:t>numeração abaixo da chave, significa a ordem das letras</a:t>
            </a:r>
            <a:r>
              <a:rPr lang="pt-BR" smtClean="0"/>
              <a:t> no alfabeto.</a:t>
            </a:r>
            <a:endParaRPr lang="en-US" smtClean="0"/>
          </a:p>
        </p:txBody>
      </p:sp>
      <p:sp>
        <p:nvSpPr>
          <p:cNvPr id="563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A2959-EE94-4028-BFE6-6CD67454B55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transposition cipher.</a:t>
            </a:r>
          </a:p>
        </p:txBody>
      </p:sp>
      <p:sp>
        <p:nvSpPr>
          <p:cNvPr id="573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83A8C-92BC-4798-880C-311AC326A41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57349" name="Picture 4" descr="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8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Cifra</a:t>
            </a:r>
            <a:endParaRPr 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transformação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caractere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caractere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bit pot bit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CC3300"/>
                </a:solidFill>
              </a:rPr>
              <a:t>sem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levar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em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conta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smtClean="0"/>
              <a:t>a </a:t>
            </a:r>
            <a:r>
              <a:rPr lang="en-US" b="1" dirty="0" err="1" smtClean="0"/>
              <a:t>estrutura</a:t>
            </a:r>
            <a:r>
              <a:rPr lang="en-US" b="1" dirty="0" smtClean="0"/>
              <a:t> </a:t>
            </a:r>
            <a:r>
              <a:rPr lang="en-US" b="1" dirty="0" err="1" smtClean="0"/>
              <a:t>linguística</a:t>
            </a:r>
            <a:r>
              <a:rPr lang="en-US" b="1" dirty="0" smtClean="0"/>
              <a:t> da </a:t>
            </a:r>
            <a:r>
              <a:rPr lang="en-US" b="1" dirty="0" err="1" smtClean="0"/>
              <a:t>mensagem</a:t>
            </a:r>
            <a:r>
              <a:rPr lang="en-US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Substituindo um por outro.</a:t>
            </a:r>
            <a:br>
              <a:rPr lang="pt-BR" dirty="0" smtClean="0"/>
            </a:br>
            <a:endParaRPr lang="pt-BR" dirty="0" smtClean="0"/>
          </a:p>
          <a:p>
            <a:pPr eaLnBrk="1" hangingPunct="1"/>
            <a:r>
              <a:rPr lang="pt-BR" dirty="0" smtClean="0"/>
              <a:t>Transpondo a ordem dos símbolos.</a:t>
            </a:r>
          </a:p>
        </p:txBody>
      </p:sp>
      <p:sp>
        <p:nvSpPr>
          <p:cNvPr id="389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0BD57-4694-4FB1-861F-0537DD39481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Confusão</a:t>
            </a:r>
            <a:r>
              <a:rPr lang="pt-BR" dirty="0" smtClean="0"/>
              <a:t>” torna a relação entre a chave k e um texto cifrado, mais complexa, de modo que seja </a:t>
            </a:r>
            <a:r>
              <a:rPr lang="pt-BR" dirty="0" smtClean="0">
                <a:solidFill>
                  <a:srgbClr val="0000FF"/>
                </a:solidFill>
              </a:rPr>
              <a:t>difícil para um </a:t>
            </a:r>
            <a:r>
              <a:rPr lang="pt-BR" dirty="0" err="1" smtClean="0">
                <a:solidFill>
                  <a:srgbClr val="0000FF"/>
                </a:solidFill>
              </a:rPr>
              <a:t>criptoanalista</a:t>
            </a:r>
            <a:r>
              <a:rPr lang="pt-BR" dirty="0" smtClean="0">
                <a:solidFill>
                  <a:srgbClr val="0000FF"/>
                </a:solidFill>
              </a:rPr>
              <a:t> deduzir qualquer propriedade da chave k</a:t>
            </a:r>
            <a:r>
              <a:rPr lang="pt-BR" dirty="0" smtClean="0"/>
              <a:t>, a partir do texto cifrado.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C00000"/>
                </a:solidFill>
              </a:rPr>
              <a:t>Difusão</a:t>
            </a:r>
            <a:r>
              <a:rPr lang="pt-BR" dirty="0" smtClean="0"/>
              <a:t>” embaralha os bits do texto legível para que qualquer </a:t>
            </a:r>
            <a:r>
              <a:rPr lang="pt-BR" dirty="0" smtClean="0">
                <a:solidFill>
                  <a:srgbClr val="0000FF"/>
                </a:solidFill>
              </a:rPr>
              <a:t>redundância</a:t>
            </a:r>
            <a:r>
              <a:rPr lang="pt-BR" dirty="0" smtClean="0"/>
              <a:t> seja eliminada no texto cifrado.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Confusão x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Diz-se que </a:t>
            </a:r>
            <a:r>
              <a:rPr lang="pt-BR" dirty="0" smtClean="0">
                <a:solidFill>
                  <a:srgbClr val="0000FF"/>
                </a:solidFill>
              </a:rPr>
              <a:t>uma substituição acrescenta “confusão”</a:t>
            </a:r>
            <a:r>
              <a:rPr lang="pt-BR" dirty="0" smtClean="0"/>
              <a:t> à informação.</a:t>
            </a:r>
          </a:p>
          <a:p>
            <a:endParaRPr lang="pt-BR" dirty="0"/>
          </a:p>
          <a:p>
            <a:r>
              <a:rPr lang="pt-BR" dirty="0" smtClean="0"/>
              <a:t>Diz-se que </a:t>
            </a:r>
            <a:r>
              <a:rPr lang="pt-BR" dirty="0" smtClean="0">
                <a:solidFill>
                  <a:srgbClr val="0000FF"/>
                </a:solidFill>
              </a:rPr>
              <a:t>uma “transposição” acrescenta “difusão”</a:t>
            </a:r>
            <a:r>
              <a:rPr lang="pt-BR" dirty="0" smtClean="0"/>
              <a:t> à informação.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pt-BR" dirty="0" err="1" smtClean="0"/>
              <a:t>éc</a:t>
            </a:r>
            <a:r>
              <a:rPr lang="en-US" dirty="0" err="1" smtClean="0"/>
              <a:t>nicas</a:t>
            </a:r>
            <a:r>
              <a:rPr lang="en-US" dirty="0" smtClean="0"/>
              <a:t> </a:t>
            </a:r>
            <a:r>
              <a:rPr lang="en-US" dirty="0" err="1" smtClean="0"/>
              <a:t>Modernas</a:t>
            </a:r>
            <a:r>
              <a:rPr lang="en-US" dirty="0" smtClean="0"/>
              <a:t> de </a:t>
            </a:r>
            <a:r>
              <a:rPr lang="en-US" dirty="0" err="1" smtClean="0"/>
              <a:t>Criptografia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Criptografia Simétrica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7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C00000"/>
                </a:solidFill>
              </a:rPr>
              <a:t>Criptografia Simétrica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1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16281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B0158A-06D4-4820-826C-F7307D9AF791}" type="slidenum">
              <a:rPr lang="pt-BR" smtClean="0"/>
              <a:pPr>
                <a:defRPr/>
              </a:pPr>
              <a:t>45</a:t>
            </a:fld>
            <a:endParaRPr lang="pt-BR" smtClean="0"/>
          </a:p>
        </p:txBody>
      </p:sp>
      <p:pic>
        <p:nvPicPr>
          <p:cNvPr id="162820" name="Picture 8" descr="cript_s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7991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Equações da Criptografia em geral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                       </a:t>
            </a:r>
            <a:r>
              <a:rPr lang="pt-BR" dirty="0" err="1" smtClean="0">
                <a:solidFill>
                  <a:srgbClr val="CCCCFF">
                    <a:lumMod val="50000"/>
                  </a:srgbClr>
                </a:solidFill>
              </a:rPr>
              <a:t>E</a:t>
            </a:r>
            <a:r>
              <a:rPr lang="pt-BR" sz="6000" baseline="-25000" dirty="0" err="1" smtClean="0">
                <a:solidFill>
                  <a:srgbClr val="CCCCFF">
                    <a:lumMod val="50000"/>
                  </a:srgbClr>
                </a:solidFill>
              </a:rPr>
              <a:t>k</a:t>
            </a: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(P</a:t>
            </a:r>
            <a:r>
              <a:rPr lang="pt-BR" dirty="0">
                <a:solidFill>
                  <a:srgbClr val="CCCCFF">
                    <a:lumMod val="50000"/>
                  </a:srgbClr>
                </a:solidFill>
              </a:rPr>
              <a:t>) = C</a:t>
            </a:r>
            <a:endParaRPr lang="pt-BR" dirty="0"/>
          </a:p>
          <a:p>
            <a:pPr eaLnBrk="1" hangingPunct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pt-BR" sz="6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6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(P) ) =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 = P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</a:t>
            </a:r>
            <a:r>
              <a:rPr lang="pt-BR" dirty="0" smtClean="0">
                <a:solidFill>
                  <a:srgbClr val="0000FF"/>
                </a:solidFill>
              </a:rPr>
              <a:t>E</a:t>
            </a:r>
            <a:r>
              <a:rPr lang="pt-BR" dirty="0" smtClean="0"/>
              <a:t> </a:t>
            </a:r>
            <a:r>
              <a:rPr lang="pt-BR" dirty="0" err="1" smtClean="0"/>
              <a:t>e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D</a:t>
            </a:r>
            <a:r>
              <a:rPr lang="pt-BR" dirty="0" smtClean="0"/>
              <a:t> são funções matemáticas.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            </a:t>
            </a:r>
            <a:br>
              <a:rPr lang="pt-BR" dirty="0" smtClean="0"/>
            </a:br>
            <a:r>
              <a:rPr lang="pt-BR" dirty="0" smtClean="0"/>
              <a:t>               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K é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Para </a:t>
            </a:r>
            <a:r>
              <a:rPr lang="pt-BR" dirty="0">
                <a:solidFill>
                  <a:srgbClr val="000000"/>
                </a:solidFill>
              </a:rPr>
              <a:t>um algoritmo bem </a:t>
            </a:r>
            <a:r>
              <a:rPr lang="pt-BR" dirty="0" smtClean="0">
                <a:solidFill>
                  <a:srgbClr val="000000"/>
                </a:solidFill>
              </a:rPr>
              <a:t>projetado (seguro), </a:t>
            </a:r>
            <a:r>
              <a:rPr lang="pt-BR" dirty="0">
                <a:solidFill>
                  <a:srgbClr val="0000FF"/>
                </a:solidFill>
              </a:rPr>
              <a:t>cifrar o mesmo texto mas com uma chave diferente</a:t>
            </a:r>
            <a:r>
              <a:rPr lang="pt-BR" dirty="0">
                <a:solidFill>
                  <a:srgbClr val="000000"/>
                </a:solidFill>
              </a:rPr>
              <a:t> deverá produzir um </a:t>
            </a:r>
            <a:r>
              <a:rPr lang="pt-BR" dirty="0">
                <a:solidFill>
                  <a:srgbClr val="0070C0"/>
                </a:solidFill>
              </a:rPr>
              <a:t>texto cifrado totalmente diferente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FF"/>
                </a:solidFill>
              </a:rPr>
              <a:t>D</a:t>
            </a:r>
            <a:r>
              <a:rPr lang="pt-BR" dirty="0" smtClean="0">
                <a:solidFill>
                  <a:srgbClr val="0000FF"/>
                </a:solidFill>
              </a:rPr>
              <a:t>ecifrar </a:t>
            </a:r>
            <a:r>
              <a:rPr lang="pt-BR" dirty="0">
                <a:solidFill>
                  <a:srgbClr val="0000FF"/>
                </a:solidFill>
              </a:rPr>
              <a:t>o texto cifrado com a chave errada </a:t>
            </a:r>
            <a:r>
              <a:rPr lang="pt-BR" dirty="0">
                <a:solidFill>
                  <a:srgbClr val="000000"/>
                </a:solidFill>
              </a:rPr>
              <a:t>deverá produzir </a:t>
            </a:r>
            <a:r>
              <a:rPr lang="pt-BR" dirty="0">
                <a:solidFill>
                  <a:srgbClr val="0070C0"/>
                </a:solidFill>
              </a:rPr>
              <a:t>um texto aleatório ininteligível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23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CCFF"/>
              </a:buClr>
            </a:pPr>
            <a:endParaRPr lang="pt-BR" dirty="0" smtClean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 dirty="0" smtClean="0">
                <a:solidFill>
                  <a:srgbClr val="0000FF"/>
                </a:solidFill>
              </a:rPr>
              <a:t>Se </a:t>
            </a:r>
            <a:r>
              <a:rPr lang="pt-BR" dirty="0">
                <a:solidFill>
                  <a:srgbClr val="0000FF"/>
                </a:solidFill>
              </a:rPr>
              <a:t>a chave de decriptação for perdida</a:t>
            </a:r>
            <a:r>
              <a:rPr lang="pt-BR" dirty="0">
                <a:solidFill>
                  <a:srgbClr val="000000"/>
                </a:solidFill>
              </a:rPr>
              <a:t>, o </a:t>
            </a:r>
            <a:r>
              <a:rPr lang="pt-BR" dirty="0" smtClean="0">
                <a:solidFill>
                  <a:srgbClr val="000000"/>
                </a:solidFill>
              </a:rPr>
              <a:t>texto cifrado, praticamente, </a:t>
            </a:r>
            <a:r>
              <a:rPr lang="pt-BR" dirty="0">
                <a:solidFill>
                  <a:srgbClr val="0070C0"/>
                </a:solidFill>
              </a:rPr>
              <a:t>não pode ser </a:t>
            </a:r>
            <a:r>
              <a:rPr lang="pt-BR" dirty="0" smtClean="0">
                <a:solidFill>
                  <a:srgbClr val="0070C0"/>
                </a:solidFill>
              </a:rPr>
              <a:t>recuperado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pelo mesmo algoritmo de criptografia.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Significado da palavra “Criptografia”</a:t>
            </a:r>
            <a:endParaRPr 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pt-BR" sz="2800" i="1" dirty="0" smtClean="0"/>
          </a:p>
          <a:p>
            <a:pPr eaLnBrk="1" hangingPunct="1"/>
            <a:r>
              <a:rPr lang="pt-BR" sz="2800" i="1" dirty="0" err="1" smtClean="0"/>
              <a:t>Kriptos</a:t>
            </a:r>
            <a:r>
              <a:rPr lang="pt-BR" sz="2800" dirty="0" smtClean="0"/>
              <a:t> (em grego) = Secreto + Grafia (de escrever)</a:t>
            </a:r>
            <a:r>
              <a:rPr lang="en-US" sz="2800" dirty="0"/>
              <a:t> </a:t>
            </a:r>
            <a:r>
              <a:rPr lang="en-US" sz="2800" dirty="0" smtClean="0"/>
              <a:t>=  “</a:t>
            </a:r>
            <a:r>
              <a:rPr lang="en-US" sz="2800" b="1" dirty="0" err="1"/>
              <a:t>escrita</a:t>
            </a:r>
            <a:r>
              <a:rPr lang="en-US" sz="2800" b="1" dirty="0"/>
              <a:t> </a:t>
            </a:r>
            <a:r>
              <a:rPr lang="en-US" sz="2800" b="1" dirty="0" err="1"/>
              <a:t>secreta</a:t>
            </a:r>
            <a:r>
              <a:rPr lang="en-US" sz="2800" dirty="0"/>
              <a:t>”.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</a:t>
            </a:r>
          </a:p>
          <a:p>
            <a:pPr eaLnBrk="1" hangingPunct="1"/>
            <a:r>
              <a:rPr lang="pt-BR" sz="2800" i="1" dirty="0" smtClean="0"/>
              <a:t>Criptografia = </a:t>
            </a:r>
            <a:r>
              <a:rPr lang="pt-BR" sz="2800" dirty="0" smtClean="0"/>
              <a:t>Escrita secreta.</a:t>
            </a:r>
            <a:endParaRPr lang="en-US" sz="2800" dirty="0" smtClean="0"/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Criar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mensagens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cifradas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err="1" smtClean="0"/>
              <a:t>História</a:t>
            </a:r>
            <a:r>
              <a:rPr lang="en-US" sz="2800" dirty="0" smtClean="0"/>
              <a:t> de </a:t>
            </a:r>
            <a:r>
              <a:rPr lang="en-US" sz="2800" dirty="0" err="1" smtClean="0"/>
              <a:t>milhares</a:t>
            </a:r>
            <a:r>
              <a:rPr lang="en-US" sz="2800" dirty="0" smtClean="0"/>
              <a:t> de </a:t>
            </a:r>
            <a:r>
              <a:rPr lang="en-US" sz="2800" dirty="0" err="1" smtClean="0"/>
              <a:t>anos</a:t>
            </a:r>
            <a:r>
              <a:rPr lang="en-US" sz="2800" dirty="0" smtClean="0"/>
              <a:t>.</a:t>
            </a:r>
            <a:endParaRPr lang="pt-BR" sz="2800" dirty="0" smtClean="0"/>
          </a:p>
        </p:txBody>
      </p:sp>
      <p:sp>
        <p:nvSpPr>
          <p:cNvPr id="2765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7A74-EEF8-4690-A644-CABA1907D00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Técnicas envolvendo criptografia simétrica</a:t>
            </a:r>
            <a:endParaRPr lang="en-US" dirty="0" smtClean="0"/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50</a:t>
            </a:fld>
            <a:endParaRPr lang="pt-B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Confidencialidade</a:t>
            </a:r>
          </a:p>
          <a:p>
            <a:pPr eaLnBrk="1" hangingPunct="1"/>
            <a:endParaRPr lang="pt-BR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Privacidade</a:t>
            </a:r>
          </a:p>
          <a:p>
            <a:pPr eaLnBrk="1" hangingPunct="1"/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Criptoanálise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Tenta </a:t>
            </a:r>
            <a:r>
              <a:rPr lang="pt-BR" dirty="0" smtClean="0">
                <a:solidFill>
                  <a:srgbClr val="0000FF"/>
                </a:solidFill>
              </a:rPr>
              <a:t>deduzir um texto claro específico </a:t>
            </a:r>
            <a:r>
              <a:rPr lang="pt-BR" dirty="0" smtClean="0"/>
              <a:t>ou </a:t>
            </a:r>
            <a:r>
              <a:rPr lang="pt-BR" dirty="0" smtClean="0">
                <a:solidFill>
                  <a:srgbClr val="0000FF"/>
                </a:solidFill>
              </a:rPr>
              <a:t>quebrar a chave </a:t>
            </a:r>
            <a:r>
              <a:rPr lang="pt-BR" dirty="0" smtClean="0"/>
              <a:t>utilizada.</a:t>
            </a:r>
          </a:p>
          <a:p>
            <a:endParaRPr lang="pt-BR" dirty="0" smtClean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testar a segurança </a:t>
            </a:r>
            <a:r>
              <a:rPr lang="pt-BR" dirty="0" smtClean="0"/>
              <a:t>de um novo algoritmo projetado.</a:t>
            </a:r>
          </a:p>
          <a:p>
            <a:endParaRPr lang="pt-BR" dirty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fazer ataques </a:t>
            </a:r>
            <a:r>
              <a:rPr lang="pt-BR" dirty="0" smtClean="0"/>
              <a:t>a mensagens criptografas.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7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Cripto-Sistema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1" cy="9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6013"/>
            <a:ext cx="8208913" cy="11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82089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97153"/>
            <a:ext cx="82089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4069-E5D7-4D2B-8828-EFC3F265F90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30723" name="Picture 6" descr="modelo-cripto-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0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6490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132856"/>
            <a:ext cx="9639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9649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78" y="4221088"/>
            <a:ext cx="9649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5301208"/>
            <a:ext cx="96390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09320"/>
            <a:ext cx="963902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Força Bruta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Na maioria da vezes o </a:t>
            </a:r>
            <a:r>
              <a:rPr lang="pt-BR" dirty="0" smtClean="0">
                <a:solidFill>
                  <a:srgbClr val="0070C0"/>
                </a:solidFill>
              </a:rPr>
              <a:t>algoritmo é conhecido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que pode tornar a </a:t>
            </a:r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impraticável </a:t>
            </a:r>
            <a:r>
              <a:rPr lang="pt-BR" dirty="0" smtClean="0"/>
              <a:t>é o uso de </a:t>
            </a:r>
            <a:r>
              <a:rPr lang="pt-BR" dirty="0" smtClean="0">
                <a:solidFill>
                  <a:srgbClr val="0000FF"/>
                </a:solidFill>
              </a:rPr>
              <a:t>um algoritmo que emprega uma chave de tamanho considerável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345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Ataque por Força Bruta para obter uma chave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Tentativa de </a:t>
            </a:r>
            <a:r>
              <a:rPr lang="pt-BR" dirty="0" smtClean="0">
                <a:solidFill>
                  <a:srgbClr val="0000FF"/>
                </a:solidFill>
              </a:rPr>
              <a:t>usar cada chave possível</a:t>
            </a:r>
            <a:r>
              <a:rPr lang="pt-BR" dirty="0" smtClean="0"/>
              <a:t> até que uma, proporcione uma tradução do texto cifrado para o texto legível. </a:t>
            </a:r>
          </a:p>
          <a:p>
            <a:endParaRPr lang="pt-BR" dirty="0"/>
          </a:p>
          <a:p>
            <a:r>
              <a:rPr lang="pt-BR" u="sng" dirty="0" smtClean="0"/>
              <a:t>Na média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metade de todas as chaves possíveis precisa ser experimentada </a:t>
            </a:r>
            <a:r>
              <a:rPr lang="pt-BR" dirty="0" smtClean="0"/>
              <a:t>para se conseguir sucesso.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4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Tempo para descoberta de Chave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9"/>
            <a:ext cx="914400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e Tipos de Ataques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2400" dirty="0" smtClean="0">
              <a:solidFill>
                <a:srgbClr val="0000FF"/>
              </a:solidFill>
            </a:endParaRPr>
          </a:p>
          <a:p>
            <a:r>
              <a:rPr lang="pt-BR" sz="2400" dirty="0" smtClean="0">
                <a:solidFill>
                  <a:srgbClr val="0000FF"/>
                </a:solidFill>
              </a:rPr>
              <a:t>http</a:t>
            </a:r>
            <a:r>
              <a:rPr lang="pt-BR" sz="2400" dirty="0">
                <a:solidFill>
                  <a:srgbClr val="0000FF"/>
                </a:solidFill>
              </a:rPr>
              <a:t>://www.inf.ufsc.br/~</a:t>
            </a:r>
            <a:r>
              <a:rPr lang="pt-BR" sz="2400" dirty="0" smtClean="0">
                <a:solidFill>
                  <a:srgbClr val="0000FF"/>
                </a:solidFill>
              </a:rPr>
              <a:t>bosco/ensino/ine5680/cripto-aplic-prot-2014-1.html</a:t>
            </a:r>
          </a:p>
        </p:txBody>
      </p:sp>
    </p:spTree>
    <p:extLst>
      <p:ext uri="{BB962C8B-B14F-4D97-AF65-F5344CB8AC3E}">
        <p14:creationId xmlns:p14="http://schemas.microsoft.com/office/powerpoint/2010/main" val="959876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Definições dignas de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esquema de criptografia é </a:t>
            </a:r>
            <a:r>
              <a:rPr lang="pt-BR" u="sng" dirty="0" smtClean="0">
                <a:solidFill>
                  <a:srgbClr val="0000FF"/>
                </a:solidFill>
              </a:rPr>
              <a:t>Computacionalmente seguro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</a:t>
            </a:r>
            <a:r>
              <a:rPr lang="pt-BR" dirty="0" smtClean="0"/>
              <a:t>Se um dos critérios for atendido:</a:t>
            </a:r>
            <a:br>
              <a:rPr lang="pt-BR" dirty="0" smtClean="0"/>
            </a:br>
            <a:r>
              <a:rPr lang="pt-BR" dirty="0" smtClean="0">
                <a:solidFill>
                  <a:srgbClr val="0000FF"/>
                </a:solidFill>
              </a:rPr>
              <a:t>   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Custo para quebrar a cifra é superior ao 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         valor da informação cifrada.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Tempo exigido para quebrar a cifra é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superior ao tempo de vida útil da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informação.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Possui emprego nas mais diferentes áreas de atuação, mas em todas, tem o mesmo significado: </a:t>
            </a:r>
          </a:p>
          <a:p>
            <a:pPr lvl="1" eaLnBrk="1" hangingPunct="1"/>
            <a:endParaRPr lang="pt-BR" b="1" smtClean="0"/>
          </a:p>
          <a:p>
            <a:pPr lvl="1" eaLnBrk="1" hangingPunct="1"/>
            <a:r>
              <a:rPr lang="pt-BR" b="1" smtClean="0">
                <a:solidFill>
                  <a:srgbClr val="CC3300"/>
                </a:solidFill>
              </a:rPr>
              <a:t>proteger informações consideradas ‘especiais’ ou de qualidade sensível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</p:txBody>
      </p:sp>
      <p:sp>
        <p:nvSpPr>
          <p:cNvPr id="327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1DA1-56B7-4510-9C32-1DA05847EFF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Técnicas envolvendo criptografia simétrica</a:t>
            </a:r>
            <a:endParaRPr lang="pt-BR" sz="3400" smtClean="0"/>
          </a:p>
        </p:txBody>
      </p:sp>
      <p:sp>
        <p:nvSpPr>
          <p:cNvPr id="163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AFD84A-6A17-4612-BD05-FC1933415AFE}" type="slidenum">
              <a:rPr lang="pt-BR" smtClean="0"/>
              <a:pPr>
                <a:defRPr/>
              </a:pPr>
              <a:t>60</a:t>
            </a:fld>
            <a:endParaRPr lang="pt-BR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Algoritmos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Criptografia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Chave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Simétrica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pt-BR" dirty="0" smtClean="0">
                <a:solidFill>
                  <a:srgbClr val="0000CC"/>
                </a:solidFill>
              </a:rPr>
              <a:t>Existem </a:t>
            </a:r>
            <a:r>
              <a:rPr lang="pt-BR" dirty="0">
                <a:solidFill>
                  <a:srgbClr val="0000CC"/>
                </a:solidFill>
              </a:rPr>
              <a:t>vários algoritmos conhecidos.</a:t>
            </a:r>
            <a:endParaRPr lang="en-US" dirty="0">
              <a:solidFill>
                <a:srgbClr val="0000CC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Modos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Cifra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Bloco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Fluxo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Gerenciamento</a:t>
            </a:r>
            <a:r>
              <a:rPr lang="en-US" b="1" dirty="0" smtClean="0">
                <a:solidFill>
                  <a:srgbClr val="0000FF"/>
                </a:solidFill>
              </a:rPr>
              <a:t> de Chaves </a:t>
            </a:r>
            <a:r>
              <a:rPr lang="en-US" b="1" dirty="0" err="1" smtClean="0">
                <a:solidFill>
                  <a:srgbClr val="0000FF"/>
                </a:solidFill>
              </a:rPr>
              <a:t>Simétricas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Geração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armazenamento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distribuição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041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3600" dirty="0" smtClean="0"/>
              <a:t>Executar uma implementação do Algoritmo DES (IBM, 1977)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94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>
                <a:solidFill>
                  <a:srgbClr val="0000CC"/>
                </a:solidFill>
              </a:rPr>
              <a:t>C</a:t>
            </a:r>
            <a:r>
              <a:rPr lang="pt-BR" dirty="0" smtClean="0">
                <a:solidFill>
                  <a:srgbClr val="0000CC"/>
                </a:solidFill>
              </a:rPr>
              <a:t>iência que oculta e/ou protege informações</a:t>
            </a:r>
            <a:r>
              <a:rPr lang="pt-BR" dirty="0" smtClean="0"/>
              <a:t> </a:t>
            </a:r>
          </a:p>
          <a:p>
            <a:pPr eaLnBrk="1" hangingPunct="1"/>
            <a:endParaRPr lang="pt-BR" dirty="0">
              <a:solidFill>
                <a:srgbClr val="CC3300"/>
              </a:solidFill>
            </a:endParaRPr>
          </a:p>
          <a:p>
            <a:pPr eaLnBrk="1" hangingPunct="1"/>
            <a:r>
              <a:rPr lang="pt-BR" dirty="0">
                <a:solidFill>
                  <a:srgbClr val="CC3300"/>
                </a:solidFill>
              </a:rPr>
              <a:t>E</a:t>
            </a:r>
            <a:r>
              <a:rPr lang="pt-BR" dirty="0" smtClean="0">
                <a:solidFill>
                  <a:srgbClr val="CC3300"/>
                </a:solidFill>
              </a:rPr>
              <a:t>scrita, eletrônica ou de comunicação</a:t>
            </a:r>
            <a:r>
              <a:rPr lang="pt-BR" dirty="0" smtClean="0"/>
              <a:t>. </a:t>
            </a:r>
          </a:p>
        </p:txBody>
      </p:sp>
      <p:sp>
        <p:nvSpPr>
          <p:cNvPr id="33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A7844-4E4B-4701-8383-588339A4A6E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É o ato de </a:t>
            </a:r>
            <a:r>
              <a:rPr lang="pt-BR" dirty="0" smtClean="0">
                <a:solidFill>
                  <a:srgbClr val="0000CC"/>
                </a:solidFill>
              </a:rPr>
              <a:t>alterar uma mensagem para esconder o significado</a:t>
            </a:r>
            <a:r>
              <a:rPr lang="pt-BR" dirty="0" smtClean="0"/>
              <a:t> desta.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Mas, como esconder ?</a:t>
            </a:r>
          </a:p>
          <a:p>
            <a:pPr lvl="1" eaLnBrk="1" hangingPunct="1"/>
            <a:r>
              <a:rPr lang="pt-BR" dirty="0" smtClean="0"/>
              <a:t> Criando </a:t>
            </a:r>
            <a:r>
              <a:rPr lang="pt-BR" b="1" dirty="0" smtClean="0">
                <a:solidFill>
                  <a:srgbClr val="0000CC"/>
                </a:solidFill>
              </a:rPr>
              <a:t>cifra </a:t>
            </a:r>
            <a:endParaRPr lang="pt-BR" dirty="0" smtClean="0"/>
          </a:p>
        </p:txBody>
      </p:sp>
      <p:sp>
        <p:nvSpPr>
          <p:cNvPr id="348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E1E4-8F8D-4A79-B690-60B39EE1B75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Procedimentos da Criptografia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1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1365</Words>
  <Application>Microsoft Office PowerPoint</Application>
  <PresentationFormat>Apresentação na tela (4:3)</PresentationFormat>
  <Paragraphs>317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61</vt:i4>
      </vt:variant>
    </vt:vector>
  </HeadingPairs>
  <TitlesOfParts>
    <vt:vector size="71" baseType="lpstr">
      <vt:lpstr>Tema do Office</vt:lpstr>
      <vt:lpstr>Marca d'água</vt:lpstr>
      <vt:lpstr>1_Tema do Office</vt:lpstr>
      <vt:lpstr>1_Marca d'água</vt:lpstr>
      <vt:lpstr>1_Mediano</vt:lpstr>
      <vt:lpstr>2_Mediano</vt:lpstr>
      <vt:lpstr>2_Tema do Office</vt:lpstr>
      <vt:lpstr>3_Marca d'água</vt:lpstr>
      <vt:lpstr>4_Marca d'água</vt:lpstr>
      <vt:lpstr>3_Tema do Office</vt:lpstr>
      <vt:lpstr>Técnicas Clássicas de Criptografia</vt:lpstr>
      <vt:lpstr>Bibliografia </vt:lpstr>
      <vt:lpstr>Conceitos</vt:lpstr>
      <vt:lpstr>Conceito de Cifra</vt:lpstr>
      <vt:lpstr>Significado da palavra “Criptografia”</vt:lpstr>
      <vt:lpstr>Criptografia</vt:lpstr>
      <vt:lpstr>Criptografia</vt:lpstr>
      <vt:lpstr>Criptografia</vt:lpstr>
      <vt:lpstr>Procedimentos da Criptografia</vt:lpstr>
      <vt:lpstr>Equações da Criptografia</vt:lpstr>
      <vt:lpstr>Chave K</vt:lpstr>
      <vt:lpstr>Técnicas envolvendo Criptografia</vt:lpstr>
      <vt:lpstr>Criptografia Clássica</vt:lpstr>
      <vt:lpstr>Técnicas básicas de Cifras Clássicas</vt:lpstr>
      <vt:lpstr>Elementos básicos de Cifras</vt:lpstr>
      <vt:lpstr>Cifras de Substituição</vt:lpstr>
      <vt:lpstr>Cifras de Substituição</vt:lpstr>
      <vt:lpstr>Cifra de César </vt:lpstr>
      <vt:lpstr>Cifra de César</vt:lpstr>
      <vt:lpstr>Cifra de César</vt:lpstr>
      <vt:lpstr>Generalização da Cifra de César </vt:lpstr>
      <vt:lpstr>Apresentação do PowerPoint</vt:lpstr>
      <vt:lpstr>Força bruta na chave da Cifra de César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Linguagem do Texto Claro</vt:lpstr>
      <vt:lpstr>Apresentação do PowerPoint</vt:lpstr>
      <vt:lpstr>Cifra Polialfabética</vt:lpstr>
      <vt:lpstr>Apresentação do PowerPoint</vt:lpstr>
      <vt:lpstr>Cifra de Transposição</vt:lpstr>
      <vt:lpstr>Exemplo de Cifra de Transposição Fonte: Redes de Computadores, A. S. Tanenbaum, Cap. 8</vt:lpstr>
      <vt:lpstr>Exemplo de Cifra de Transposição Fonte: Redes de Computadores, A. S. Tanenbaum, Cap. 8</vt:lpstr>
      <vt:lpstr>Exemplo de Cifra de Transposição Fonte: Redes de Computadores, A. S. Tanenbaum, Cap. 8</vt:lpstr>
      <vt:lpstr>Confusão </vt:lpstr>
      <vt:lpstr>Difusão</vt:lpstr>
      <vt:lpstr>Confusão x Difusão</vt:lpstr>
      <vt:lpstr>Técnicas Modernas de Criptografia </vt:lpstr>
      <vt:lpstr>Criptografia Simétrica</vt:lpstr>
      <vt:lpstr>Criptografia Simétrica</vt:lpstr>
      <vt:lpstr>Criptografia Simétrica</vt:lpstr>
      <vt:lpstr>Equações da Criptografia em geral</vt:lpstr>
      <vt:lpstr>Chave K</vt:lpstr>
      <vt:lpstr>Chave K</vt:lpstr>
      <vt:lpstr>Técnicas envolvendo criptografia simétrica</vt:lpstr>
      <vt:lpstr>Criptoanálise</vt:lpstr>
      <vt:lpstr>Modelo de Cripto-Sistema Convencional</vt:lpstr>
      <vt:lpstr>Apresentação do PowerPoint</vt:lpstr>
      <vt:lpstr>Apresentação do PowerPoint</vt:lpstr>
      <vt:lpstr>Força Bruta</vt:lpstr>
      <vt:lpstr>Ataque por Força Bruta para obter uma chave</vt:lpstr>
      <vt:lpstr>Tempo para descoberta de Chave</vt:lpstr>
      <vt:lpstr>Criptoanálise e Tipos de Ataques</vt:lpstr>
      <vt:lpstr>Definições dignas de nota</vt:lpstr>
      <vt:lpstr>Técnicas envolvendo criptografia simétrica</vt:lpstr>
      <vt:lpstr>Tarefa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Bosco M. Sobral</dc:creator>
  <cp:lastModifiedBy>Joao Bosco M. Sobral</cp:lastModifiedBy>
  <cp:revision>57</cp:revision>
  <dcterms:created xsi:type="dcterms:W3CDTF">2013-08-22T11:34:48Z</dcterms:created>
  <dcterms:modified xsi:type="dcterms:W3CDTF">2014-03-21T15:05:51Z</dcterms:modified>
</cp:coreProperties>
</file>