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1"/>
  </p:notesMasterIdLst>
  <p:sldIdLst>
    <p:sldId id="256" r:id="rId2"/>
    <p:sldId id="331" r:id="rId3"/>
    <p:sldId id="332" r:id="rId4"/>
    <p:sldId id="333" r:id="rId5"/>
    <p:sldId id="334" r:id="rId6"/>
    <p:sldId id="335" r:id="rId7"/>
    <p:sldId id="336" r:id="rId8"/>
    <p:sldId id="330" r:id="rId9"/>
    <p:sldId id="270" r:id="rId10"/>
    <p:sldId id="316" r:id="rId11"/>
    <p:sldId id="257" r:id="rId12"/>
    <p:sldId id="317" r:id="rId13"/>
    <p:sldId id="258" r:id="rId14"/>
    <p:sldId id="259" r:id="rId15"/>
    <p:sldId id="261" r:id="rId16"/>
    <p:sldId id="262" r:id="rId17"/>
    <p:sldId id="260" r:id="rId18"/>
    <p:sldId id="263" r:id="rId19"/>
    <p:sldId id="320" r:id="rId20"/>
    <p:sldId id="321" r:id="rId21"/>
    <p:sldId id="264" r:id="rId22"/>
    <p:sldId id="319" r:id="rId23"/>
    <p:sldId id="265" r:id="rId24"/>
    <p:sldId id="266" r:id="rId25"/>
    <p:sldId id="267" r:id="rId26"/>
    <p:sldId id="268" r:id="rId27"/>
    <p:sldId id="269" r:id="rId28"/>
    <p:sldId id="271" r:id="rId29"/>
    <p:sldId id="318" r:id="rId30"/>
    <p:sldId id="322" r:id="rId31"/>
    <p:sldId id="272" r:id="rId32"/>
    <p:sldId id="273" r:id="rId33"/>
    <p:sldId id="323" r:id="rId34"/>
    <p:sldId id="324" r:id="rId35"/>
    <p:sldId id="325" r:id="rId36"/>
    <p:sldId id="326" r:id="rId37"/>
    <p:sldId id="327" r:id="rId38"/>
    <p:sldId id="328" r:id="rId39"/>
    <p:sldId id="329" r:id="rId40"/>
    <p:sldId id="305" r:id="rId41"/>
    <p:sldId id="275" r:id="rId42"/>
    <p:sldId id="277" r:id="rId43"/>
    <p:sldId id="276" r:id="rId44"/>
    <p:sldId id="337" r:id="rId45"/>
    <p:sldId id="338" r:id="rId46"/>
    <p:sldId id="339" r:id="rId47"/>
    <p:sldId id="340" r:id="rId48"/>
    <p:sldId id="345" r:id="rId49"/>
    <p:sldId id="344" r:id="rId50"/>
    <p:sldId id="346" r:id="rId51"/>
    <p:sldId id="347" r:id="rId52"/>
    <p:sldId id="341" r:id="rId53"/>
    <p:sldId id="343" r:id="rId54"/>
    <p:sldId id="342" r:id="rId55"/>
    <p:sldId id="278" r:id="rId56"/>
    <p:sldId id="303" r:id="rId57"/>
    <p:sldId id="281" r:id="rId58"/>
    <p:sldId id="282" r:id="rId59"/>
    <p:sldId id="283" r:id="rId60"/>
    <p:sldId id="280" r:id="rId61"/>
    <p:sldId id="285" r:id="rId62"/>
    <p:sldId id="284" r:id="rId63"/>
    <p:sldId id="286" r:id="rId64"/>
    <p:sldId id="287" r:id="rId65"/>
    <p:sldId id="288" r:id="rId66"/>
    <p:sldId id="289" r:id="rId67"/>
    <p:sldId id="290" r:id="rId68"/>
    <p:sldId id="292" r:id="rId69"/>
    <p:sldId id="298" r:id="rId70"/>
    <p:sldId id="299" r:id="rId71"/>
    <p:sldId id="300" r:id="rId72"/>
    <p:sldId id="301" r:id="rId73"/>
    <p:sldId id="293" r:id="rId74"/>
    <p:sldId id="295" r:id="rId75"/>
    <p:sldId id="296" r:id="rId76"/>
    <p:sldId id="297" r:id="rId77"/>
    <p:sldId id="306" r:id="rId78"/>
    <p:sldId id="307" r:id="rId79"/>
    <p:sldId id="308" r:id="rId80"/>
    <p:sldId id="309" r:id="rId81"/>
    <p:sldId id="310" r:id="rId82"/>
    <p:sldId id="313" r:id="rId83"/>
    <p:sldId id="314" r:id="rId84"/>
    <p:sldId id="311" r:id="rId85"/>
    <p:sldId id="312" r:id="rId86"/>
    <p:sldId id="315" r:id="rId87"/>
    <p:sldId id="349" r:id="rId88"/>
    <p:sldId id="350" r:id="rId89"/>
    <p:sldId id="351" r:id="rId9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30" autoAdjust="0"/>
  </p:normalViewPr>
  <p:slideViewPr>
    <p:cSldViewPr>
      <p:cViewPr>
        <p:scale>
          <a:sx n="73" d="100"/>
          <a:sy n="73" d="100"/>
        </p:scale>
        <p:origin x="-522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95212-F540-4BDC-8A64-CDB77D4AD2A4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CD989-8C08-41B7-AC30-B9A36F5CADC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15844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CD989-8C08-41B7-AC30-B9A36F5CADC3}" type="slidenum">
              <a:rPr lang="pt-BR" smtClean="0"/>
              <a:pPr/>
              <a:t>47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39031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A406-8522-41B8-A189-53828B922279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9CD683A-4800-4C56-8F9F-8AC8D36E71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A406-8522-41B8-A189-53828B922279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683A-4800-4C56-8F9F-8AC8D36E71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A406-8522-41B8-A189-53828B922279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683A-4800-4C56-8F9F-8AC8D36E71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A406-8522-41B8-A189-53828B922279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683A-4800-4C56-8F9F-8AC8D36E71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A406-8522-41B8-A189-53828B922279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9CD683A-4800-4C56-8F9F-8AC8D36E71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A406-8522-41B8-A189-53828B922279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683A-4800-4C56-8F9F-8AC8D36E71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A406-8522-41B8-A189-53828B922279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683A-4800-4C56-8F9F-8AC8D36E71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A406-8522-41B8-A189-53828B922279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683A-4800-4C56-8F9F-8AC8D36E71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A406-8522-41B8-A189-53828B922279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683A-4800-4C56-8F9F-8AC8D36E71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A406-8522-41B8-A189-53828B922279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683A-4800-4C56-8F9F-8AC8D36E71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A406-8522-41B8-A189-53828B922279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9CD683A-4800-4C56-8F9F-8AC8D36E71C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D1CA406-8522-41B8-A189-53828B922279}" type="datetimeFigureOut">
              <a:rPr lang="pt-BR" smtClean="0"/>
              <a:pPr/>
              <a:t>13/09/2013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9CD683A-4800-4C56-8F9F-8AC8D36E71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i.gov.br/index.php/icp-brasil/legislacao/83-icp-brasil/139-decretos" TargetMode="External"/><Relationship Id="rId2" Type="http://schemas.openxmlformats.org/officeDocument/2006/relationships/hyperlink" Target="http://www.iti.gov.br/index.php/icp-brasil/legislacao/83-icp-brasil/138-medida-provisor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i.gov.br/index.php/icp-brasil/legislacao/83-icp-brasil/141-portarias" TargetMode="External"/><Relationship Id="rId5" Type="http://schemas.openxmlformats.org/officeDocument/2006/relationships/hyperlink" Target="http://www.iti.gov.br/index.php/icp-brasil/legislacao/83-icp-brasil/140-instrucoes-normativas" TargetMode="External"/><Relationship Id="rId4" Type="http://schemas.openxmlformats.org/officeDocument/2006/relationships/hyperlink" Target="http://www.iti.gov.br/index.php/icp-brasil/legislacao/83-icp-brasil/145-resolucoes" TargetMode="Externa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i.gov.br/images/icp-brasil/Normas%20ICP-Brasil/Glossario/GLOSSaRIOV1.4.pdf" TargetMode="External"/><Relationship Id="rId3" Type="http://schemas.openxmlformats.org/officeDocument/2006/relationships/hyperlink" Target="http://www.iti.gov.br/index.php/icp-brasil/legislacao/143-icp-brasil/legislacao/790-doc-icp" TargetMode="External"/><Relationship Id="rId7" Type="http://schemas.openxmlformats.org/officeDocument/2006/relationships/hyperlink" Target="http://www.iti.gov.br/images/icp-brasil/Normas%20ICP-Brasil/Plano%20de%20Adocao%20de%20novos%20padroes%20criptograficos/PLANO_DE_ADOCAO.pdf" TargetMode="External"/><Relationship Id="rId2" Type="http://schemas.openxmlformats.org/officeDocument/2006/relationships/hyperlink" Target="http://www.iti.gov.br/images/icp-brasil/Normas%20ICP-Brasil/Estrutura%20Normativa/ESTRUTURA_NORMATIVA_DA_ICP-BRASIL_V.3.6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i.gov.br/images/icp-brasil/Normas%20ICP-Brasil/Manual%20de%20Uso%20da%20Marca%20ICP%20Brasil/Manual_de_Uso_da_Marca_ICP-Brasil.pdf" TargetMode="External"/><Relationship Id="rId5" Type="http://schemas.openxmlformats.org/officeDocument/2006/relationships/hyperlink" Target="http://www.iti.gov.br/index.php/icp-brasil/legislacao/84-legislacao/777-adendos" TargetMode="External"/><Relationship Id="rId4" Type="http://schemas.openxmlformats.org/officeDocument/2006/relationships/hyperlink" Target="http://www.iti.gov.br/index.php/icp-brasil/legislacao/132-servicos/homologacoes/1360-documentos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acraiz.icpbrasil.gov.br/repositorio/v1_ff.der" TargetMode="External"/><Relationship Id="rId2" Type="http://schemas.openxmlformats.org/officeDocument/2006/relationships/hyperlink" Target="http://www.iti.gov.br/index.php/icp-brasil/repositori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craiz.icpbrasil.gov.br/repositorio/v3_ff.der" TargetMode="External"/><Relationship Id="rId4" Type="http://schemas.openxmlformats.org/officeDocument/2006/relationships/hyperlink" Target="http://acraiz.icpbrasil.gov.br/repositorio/v2_ff.der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acraiz.icpbrasil.gov.br/repositorio/v1_v2_v3_msie.p7b" TargetMode="External"/><Relationship Id="rId2" Type="http://schemas.openxmlformats.org/officeDocument/2006/relationships/hyperlink" Target="http://acraiz.icpbrasil.gov.br/ICP-Brasilv2.crt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hyperlink" Target="http://acraiz.icpbrasil.gov.br/LCRacraizv2.crl" TargetMode="External"/><Relationship Id="rId3" Type="http://schemas.openxmlformats.org/officeDocument/2006/relationships/hyperlink" Target="http://acraiz.icpbrasil.gov.br/ICP-Brasil.crt" TargetMode="External"/><Relationship Id="rId7" Type="http://schemas.openxmlformats.org/officeDocument/2006/relationships/hyperlink" Target="http://acraiz.icpbrasil.gov.br/LCRacraizv1.crl" TargetMode="External"/><Relationship Id="rId2" Type="http://schemas.openxmlformats.org/officeDocument/2006/relationships/hyperlink" Target="http://acraiz.icpbrasil.gov.br/CertificadoACRaiz.cr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craiz.icpbrasil.gov.br/LCRacraiz.crl" TargetMode="External"/><Relationship Id="rId5" Type="http://schemas.openxmlformats.org/officeDocument/2006/relationships/hyperlink" Target="http://acraiz.icpbrasil.gov.br/ICP-Brasilv3.crt" TargetMode="External"/><Relationship Id="rId4" Type="http://schemas.openxmlformats.org/officeDocument/2006/relationships/hyperlink" Target="http://acraiz.icpbrasil.gov.br/ICP-Brasilv2.crt" TargetMode="External"/><Relationship Id="rId9" Type="http://schemas.openxmlformats.org/officeDocument/2006/relationships/hyperlink" Target="http://acraiz.icpbrasil.gov.br/LCRacraizv3.crl" TargetMode="Externa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acraiz.icpbrasil.gov.br/DPCacraiz.pdf" TargetMode="External"/><Relationship Id="rId2" Type="http://schemas.openxmlformats.org/officeDocument/2006/relationships/hyperlink" Target="http://www.iti.gov.br/index.php/icp-brasil/repositorio/144-icp-brasil/repositorio/3886-repositorio-de-certificados-arquivo-unico-compactado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ti.gov.br/index.php/icp-brasil/repositorio/144-icp-brasil/repositorio/3974-artefatos-de-assinatura-digital" TargetMode="External"/><Relationship Id="rId4" Type="http://schemas.openxmlformats.org/officeDocument/2006/relationships/hyperlink" Target="http://acraiz.icpbrasil.gov.br/PSacraiz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informatica.hsw.uol.com.br/framed.htm?parent=certificado-digital.htm&amp;url=http://www.receita.fazenda.gov.br/atendvirtual/default.htm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i.gov.br/images/institucional/politicas/MAPA_ESTRAT%C3%89GICO_ITI-vf.pdf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gital_certificate" TargetMode="External"/><Relationship Id="rId2" Type="http://schemas.openxmlformats.org/officeDocument/2006/relationships/hyperlink" Target="http://en.wikipedia.org/wiki/X.50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ertificate_revocation_list" TargetMode="External"/><Relationship Id="rId5" Type="http://schemas.openxmlformats.org/officeDocument/2006/relationships/hyperlink" Target="http://en.wikipedia.org/wiki/Internet_standard" TargetMode="External"/><Relationship Id="rId4" Type="http://schemas.openxmlformats.org/officeDocument/2006/relationships/hyperlink" Target="http://tools.ietf.org/html/rfc2560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ublic_key_certificate" TargetMode="External"/><Relationship Id="rId2" Type="http://schemas.openxmlformats.org/officeDocument/2006/relationships/hyperlink" Target="http://en.wikipedia.org/wiki/Alice_and_Bo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Certificate_Authority" TargetMode="Externa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igital_signature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/index.php?title=Equifax&amp;action=edit&amp;redlink=1" TargetMode="External"/><Relationship Id="rId2" Type="http://schemas.openxmlformats.org/officeDocument/2006/relationships/hyperlink" Target="http://pt.wikipedia.org/wiki/VeriSig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Certisign" TargetMode="External"/><Relationship Id="rId5" Type="http://schemas.openxmlformats.org/officeDocument/2006/relationships/hyperlink" Target="http://pt.wikipedia.org/wiki/Multicert" TargetMode="External"/><Relationship Id="rId4" Type="http://schemas.openxmlformats.org/officeDocument/2006/relationships/hyperlink" Target="http://pt.wikipedia.org/wiki/Saphety" TargetMode="Externa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rpro.gov.br/conteudo-solucoes/servicos/portlet-certificacao-digital" TargetMode="External"/><Relationship Id="rId2" Type="http://schemas.openxmlformats.org/officeDocument/2006/relationships/hyperlink" Target="http://www.iti.gov.br/images/icp-brasil/estrutura/atualiza%C3%A7%C3%A3o15/AC_SERPRO_-_site.pdf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tificado.caixa.gov.br/" TargetMode="External"/><Relationship Id="rId2" Type="http://schemas.openxmlformats.org/officeDocument/2006/relationships/hyperlink" Target="http://www.iti.gov.br/images/icp-brasil/estrutura/atualiza%C3%A7%C3%A3o15/AC_CEF_-_site.pdf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hyperlink" Target="http://serasa.certificadodigital.com.br/" TargetMode="External"/><Relationship Id="rId2" Type="http://schemas.openxmlformats.org/officeDocument/2006/relationships/hyperlink" Target="http://www.iti.gov.br/images/icp-brasil/estrutura/atualiza%C3%A7%C3%A3o15/SERASA_ACP_-_site.pdf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ceita.fazenda.gov.br/atendvirtual/Orientacoes/orientacoesgerais.htm" TargetMode="External"/><Relationship Id="rId2" Type="http://schemas.openxmlformats.org/officeDocument/2006/relationships/hyperlink" Target="http://www.iti.gov.br/images/icp-brasil/estrutura/atualiza%C3%A7%C3%A3o15/AC_RFB_-_site.pdf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tisign.com.br/" TargetMode="External"/><Relationship Id="rId2" Type="http://schemas.openxmlformats.org/officeDocument/2006/relationships/hyperlink" Target="http://www.iti.gov.br/images/icp-brasil/estrutura/atualiza%C3%A7%C3%A3o15/AC_CERTISIGN_-_site.pdf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hyperlink" Target="https://ccd.serpro.gov.br/ACPR/" TargetMode="External"/><Relationship Id="rId2" Type="http://schemas.openxmlformats.org/officeDocument/2006/relationships/hyperlink" Target="http://www.iti.gov.br/images/icp-brasil/estrutura/atualiza%C3%A7%C3%A3o15/AC_PR_-_site.pdf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adamoeda.gov.br/" TargetMode="External"/><Relationship Id="rId2" Type="http://schemas.openxmlformats.org/officeDocument/2006/relationships/hyperlink" Target="http://www.iti.gov.br/images/icp-brasil/estrutura/atualiza%C3%A7%C3%A3o15/AC_CMB_-_site.pdf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prensaoficial.com.br/PortalIO/Certificacao/Sobre/Apresentacao_7_0.aspx" TargetMode="External"/><Relationship Id="rId2" Type="http://schemas.openxmlformats.org/officeDocument/2006/relationships/hyperlink" Target="http://www.iti.gov.br/images/icp-brasil/estrutura/atualiza%C3%A7%C3%A3o15/AC_IMESP_-_site.pdf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jus.gov.br/" TargetMode="External"/><Relationship Id="rId2" Type="http://schemas.openxmlformats.org/officeDocument/2006/relationships/hyperlink" Target="http://www.iti.gov.br/images/icp-brasil/estrutura/atualiza%C3%A7%C3%A3o15/AC_JUS_-_site.pdf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lidcertificadora.com.br/" TargetMode="External"/><Relationship Id="rId2" Type="http://schemas.openxmlformats.org/officeDocument/2006/relationships/hyperlink" Target="http://www.iti.gov.br/images/icp-brasil/estrutura/atualiza%C3%A7%C3%A3o15/AC_VALID_-_site.pdf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7.png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i.gov.br/index.php/icp-brasil" TargetMode="Externa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i.gov.b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5400" y="3573016"/>
            <a:ext cx="6400800" cy="1728192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pPr algn="r"/>
            <a:r>
              <a:rPr lang="pt-BR" sz="4000" b="1" dirty="0" smtClean="0"/>
              <a:t>Certificação Digital </a:t>
            </a:r>
          </a:p>
          <a:p>
            <a:pPr algn="r"/>
            <a:r>
              <a:rPr lang="pt-BR" sz="4000" b="1" dirty="0" smtClean="0"/>
              <a:t>ICP-Brasil </a:t>
            </a:r>
            <a:endParaRPr lang="pt-BR" sz="4000" b="1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Infra-Estrutura de </a:t>
            </a:r>
            <a:br>
              <a:rPr lang="pt-BR" dirty="0" smtClean="0"/>
            </a:br>
            <a:r>
              <a:rPr lang="pt-BR" dirty="0" smtClean="0"/>
              <a:t>Chaves Públicas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282154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ICP-Brasil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endParaRPr lang="pt-BR" dirty="0" smtClean="0"/>
          </a:p>
          <a:p>
            <a:pPr fontAlgn="base"/>
            <a:r>
              <a:rPr lang="pt-BR" dirty="0" smtClean="0"/>
              <a:t>A </a:t>
            </a:r>
            <a:r>
              <a:rPr lang="pt-BR" dirty="0"/>
              <a:t>Autoridade Certificadora Raiz da ICP-Brasil é a primeira autoridade da cadeia de certificação. </a:t>
            </a:r>
            <a:endParaRPr lang="pt-BR" dirty="0" smtClean="0"/>
          </a:p>
          <a:p>
            <a:pPr fontAlgn="base"/>
            <a:endParaRPr lang="pt-BR" dirty="0"/>
          </a:p>
          <a:p>
            <a:pPr fontAlgn="base"/>
            <a:r>
              <a:rPr lang="pt-BR" dirty="0" smtClean="0"/>
              <a:t>É </a:t>
            </a:r>
            <a:r>
              <a:rPr lang="pt-BR" dirty="0"/>
              <a:t>executora das Políticas de Certificados e normas técnicas e operacionais aprovadas pelo Comitê Gestor da ICP-Brasil</a:t>
            </a:r>
            <a:r>
              <a:rPr lang="pt-BR" dirty="0" smtClean="0"/>
              <a:t>.</a:t>
            </a:r>
          </a:p>
          <a:p>
            <a:pPr fontAlgn="base"/>
            <a:endParaRPr lang="pt-BR" dirty="0"/>
          </a:p>
          <a:p>
            <a:pPr fontAlgn="base"/>
            <a:r>
              <a:rPr lang="pt-BR" dirty="0" smtClean="0"/>
              <a:t> </a:t>
            </a:r>
            <a:r>
              <a:rPr lang="pt-BR" dirty="0"/>
              <a:t>Portanto, compete à AC-Raiz emitir, expedir, distribuir, revogar e gerenciar os certificados das autoridades certificadoras de nível imediatamente </a:t>
            </a:r>
            <a:r>
              <a:rPr lang="pt-BR" dirty="0" err="1"/>
              <a:t>subseqüente</a:t>
            </a:r>
            <a:r>
              <a:rPr lang="pt-BR" dirty="0"/>
              <a:t> ao seu.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1629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187624" y="1268760"/>
            <a:ext cx="1512168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Comitê Gestor</a:t>
            </a:r>
            <a:endParaRPr lang="pt-BR" sz="1400" dirty="0"/>
          </a:p>
        </p:txBody>
      </p:sp>
      <p:sp>
        <p:nvSpPr>
          <p:cNvPr id="5" name="Retângulo 4"/>
          <p:cNvSpPr/>
          <p:nvPr/>
        </p:nvSpPr>
        <p:spPr>
          <a:xfrm>
            <a:off x="3707904" y="1268760"/>
            <a:ext cx="1728192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AC  Raiz</a:t>
            </a:r>
            <a:endParaRPr lang="pt-BR" sz="1400" dirty="0"/>
          </a:p>
        </p:txBody>
      </p:sp>
      <p:sp>
        <p:nvSpPr>
          <p:cNvPr id="6" name="Retângulo 5"/>
          <p:cNvSpPr/>
          <p:nvPr/>
        </p:nvSpPr>
        <p:spPr>
          <a:xfrm>
            <a:off x="1187624" y="2204864"/>
            <a:ext cx="1512168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COTEC</a:t>
            </a:r>
            <a:endParaRPr lang="pt-BR" sz="1400" dirty="0"/>
          </a:p>
        </p:txBody>
      </p:sp>
      <p:sp>
        <p:nvSpPr>
          <p:cNvPr id="7" name="Retângulo 6"/>
          <p:cNvSpPr/>
          <p:nvPr/>
        </p:nvSpPr>
        <p:spPr>
          <a:xfrm>
            <a:off x="1187624" y="3284984"/>
            <a:ext cx="1512168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AC  (Nível 1)</a:t>
            </a:r>
            <a:endParaRPr lang="pt-BR" sz="1400" dirty="0"/>
          </a:p>
        </p:txBody>
      </p:sp>
      <p:sp>
        <p:nvSpPr>
          <p:cNvPr id="8" name="Retângulo 7"/>
          <p:cNvSpPr/>
          <p:nvPr/>
        </p:nvSpPr>
        <p:spPr>
          <a:xfrm>
            <a:off x="3707904" y="3284984"/>
            <a:ext cx="1728192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AC  (Nível 1)</a:t>
            </a:r>
            <a:endParaRPr lang="pt-BR" sz="1400" dirty="0"/>
          </a:p>
        </p:txBody>
      </p:sp>
      <p:sp>
        <p:nvSpPr>
          <p:cNvPr id="9" name="Retângulo 8"/>
          <p:cNvSpPr/>
          <p:nvPr/>
        </p:nvSpPr>
        <p:spPr>
          <a:xfrm>
            <a:off x="6300192" y="3284984"/>
            <a:ext cx="1656184" cy="36004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AC (Nível 1)</a:t>
            </a:r>
            <a:endParaRPr lang="pt-BR" sz="1400" dirty="0"/>
          </a:p>
        </p:txBody>
      </p:sp>
      <p:sp>
        <p:nvSpPr>
          <p:cNvPr id="11" name="Retângulo 10"/>
          <p:cNvSpPr/>
          <p:nvPr/>
        </p:nvSpPr>
        <p:spPr>
          <a:xfrm>
            <a:off x="2483768" y="4437112"/>
            <a:ext cx="1656184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AC  (Nível 2)</a:t>
            </a:r>
            <a:endParaRPr lang="pt-BR" sz="1400" dirty="0"/>
          </a:p>
        </p:txBody>
      </p:sp>
      <p:sp>
        <p:nvSpPr>
          <p:cNvPr id="13" name="Retângulo 12"/>
          <p:cNvSpPr/>
          <p:nvPr/>
        </p:nvSpPr>
        <p:spPr>
          <a:xfrm>
            <a:off x="5148064" y="4437112"/>
            <a:ext cx="1584176" cy="4320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AC  (Nível 2)</a:t>
            </a:r>
            <a:endParaRPr lang="pt-BR" sz="1400" dirty="0"/>
          </a:p>
        </p:txBody>
      </p:sp>
      <p:sp>
        <p:nvSpPr>
          <p:cNvPr id="14" name="Elipse 13"/>
          <p:cNvSpPr/>
          <p:nvPr/>
        </p:nvSpPr>
        <p:spPr>
          <a:xfrm>
            <a:off x="179512" y="3212976"/>
            <a:ext cx="576064" cy="50405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AR</a:t>
            </a:r>
            <a:endParaRPr lang="pt-BR" sz="1400" dirty="0"/>
          </a:p>
        </p:txBody>
      </p:sp>
      <p:sp>
        <p:nvSpPr>
          <p:cNvPr id="15" name="Elipse 14"/>
          <p:cNvSpPr/>
          <p:nvPr/>
        </p:nvSpPr>
        <p:spPr>
          <a:xfrm>
            <a:off x="8244408" y="3573016"/>
            <a:ext cx="576064" cy="50405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AR</a:t>
            </a:r>
            <a:endParaRPr lang="pt-BR" sz="1400" dirty="0"/>
          </a:p>
        </p:txBody>
      </p:sp>
      <p:sp>
        <p:nvSpPr>
          <p:cNvPr id="16" name="Elipse 15"/>
          <p:cNvSpPr/>
          <p:nvPr/>
        </p:nvSpPr>
        <p:spPr>
          <a:xfrm>
            <a:off x="8244408" y="2924944"/>
            <a:ext cx="576064" cy="5040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PSS</a:t>
            </a:r>
            <a:endParaRPr lang="pt-BR" sz="1200" dirty="0"/>
          </a:p>
        </p:txBody>
      </p:sp>
      <p:sp>
        <p:nvSpPr>
          <p:cNvPr id="19" name="Retângulo 18"/>
          <p:cNvSpPr/>
          <p:nvPr/>
        </p:nvSpPr>
        <p:spPr>
          <a:xfrm>
            <a:off x="3347864" y="5733256"/>
            <a:ext cx="2592288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Auditorias Independentes</a:t>
            </a:r>
            <a:endParaRPr lang="pt-BR" sz="1400" dirty="0"/>
          </a:p>
        </p:txBody>
      </p:sp>
      <p:sp>
        <p:nvSpPr>
          <p:cNvPr id="22" name="Elipse 21"/>
          <p:cNvSpPr/>
          <p:nvPr/>
        </p:nvSpPr>
        <p:spPr>
          <a:xfrm>
            <a:off x="1259632" y="4005064"/>
            <a:ext cx="648072" cy="57606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PSS</a:t>
            </a:r>
            <a:endParaRPr lang="pt-BR" sz="1400" dirty="0"/>
          </a:p>
        </p:txBody>
      </p:sp>
      <p:sp>
        <p:nvSpPr>
          <p:cNvPr id="23" name="Elipse 22"/>
          <p:cNvSpPr/>
          <p:nvPr/>
        </p:nvSpPr>
        <p:spPr>
          <a:xfrm>
            <a:off x="1259632" y="4797152"/>
            <a:ext cx="648072" cy="57606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AR</a:t>
            </a:r>
            <a:endParaRPr lang="pt-BR" sz="1400" dirty="0"/>
          </a:p>
        </p:txBody>
      </p:sp>
      <p:sp>
        <p:nvSpPr>
          <p:cNvPr id="25" name="Elipse 24"/>
          <p:cNvSpPr/>
          <p:nvPr/>
        </p:nvSpPr>
        <p:spPr>
          <a:xfrm>
            <a:off x="7236296" y="4365104"/>
            <a:ext cx="576064" cy="57606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AR</a:t>
            </a:r>
            <a:endParaRPr lang="pt-BR" sz="1400" dirty="0"/>
          </a:p>
        </p:txBody>
      </p:sp>
      <p:cxnSp>
        <p:nvCxnSpPr>
          <p:cNvPr id="27" name="Conector de seta reta 26"/>
          <p:cNvCxnSpPr/>
          <p:nvPr/>
        </p:nvCxnSpPr>
        <p:spPr>
          <a:xfrm>
            <a:off x="2771800" y="148478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>
            <a:stCxn id="5" idx="2"/>
            <a:endCxn id="8" idx="0"/>
          </p:cNvCxnSpPr>
          <p:nvPr/>
        </p:nvCxnSpPr>
        <p:spPr>
          <a:xfrm>
            <a:off x="4572000" y="1628800"/>
            <a:ext cx="0" cy="1656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2771800" y="2420888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1907704" y="2996952"/>
            <a:ext cx="5328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1907704" y="299695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/>
          <p:nvPr/>
        </p:nvCxnSpPr>
        <p:spPr>
          <a:xfrm>
            <a:off x="7236296" y="2996952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>
            <a:stCxn id="8" idx="2"/>
          </p:cNvCxnSpPr>
          <p:nvPr/>
        </p:nvCxnSpPr>
        <p:spPr>
          <a:xfrm>
            <a:off x="4572000" y="3645024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to 46"/>
          <p:cNvCxnSpPr/>
          <p:nvPr/>
        </p:nvCxnSpPr>
        <p:spPr>
          <a:xfrm>
            <a:off x="3203848" y="4077072"/>
            <a:ext cx="2736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to 50"/>
          <p:cNvCxnSpPr/>
          <p:nvPr/>
        </p:nvCxnSpPr>
        <p:spPr>
          <a:xfrm>
            <a:off x="3203848" y="407707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to 53"/>
          <p:cNvCxnSpPr>
            <a:endCxn id="13" idx="0"/>
          </p:cNvCxnSpPr>
          <p:nvPr/>
        </p:nvCxnSpPr>
        <p:spPr>
          <a:xfrm>
            <a:off x="5940152" y="407707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to 56"/>
          <p:cNvCxnSpPr>
            <a:stCxn id="13" idx="3"/>
            <a:endCxn id="25" idx="2"/>
          </p:cNvCxnSpPr>
          <p:nvPr/>
        </p:nvCxnSpPr>
        <p:spPr>
          <a:xfrm>
            <a:off x="6732240" y="465313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to 61"/>
          <p:cNvCxnSpPr/>
          <p:nvPr/>
        </p:nvCxnSpPr>
        <p:spPr>
          <a:xfrm>
            <a:off x="7956376" y="357301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endCxn id="16" idx="3"/>
          </p:cNvCxnSpPr>
          <p:nvPr/>
        </p:nvCxnSpPr>
        <p:spPr>
          <a:xfrm flipV="1">
            <a:off x="7956376" y="3355183"/>
            <a:ext cx="372395" cy="1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ector reto 87"/>
          <p:cNvCxnSpPr>
            <a:stCxn id="14" idx="6"/>
            <a:endCxn id="7" idx="1"/>
          </p:cNvCxnSpPr>
          <p:nvPr/>
        </p:nvCxnSpPr>
        <p:spPr>
          <a:xfrm>
            <a:off x="755576" y="3465004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ector reto 89"/>
          <p:cNvCxnSpPr>
            <a:stCxn id="22" idx="5"/>
          </p:cNvCxnSpPr>
          <p:nvPr/>
        </p:nvCxnSpPr>
        <p:spPr>
          <a:xfrm>
            <a:off x="1812796" y="4496765"/>
            <a:ext cx="670972" cy="12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to 91"/>
          <p:cNvCxnSpPr>
            <a:stCxn id="23" idx="0"/>
          </p:cNvCxnSpPr>
          <p:nvPr/>
        </p:nvCxnSpPr>
        <p:spPr>
          <a:xfrm>
            <a:off x="1583668" y="4797152"/>
            <a:ext cx="9001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de seta reta 97"/>
          <p:cNvCxnSpPr/>
          <p:nvPr/>
        </p:nvCxnSpPr>
        <p:spPr>
          <a:xfrm>
            <a:off x="1547664" y="5445224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ector de seta reta 99"/>
          <p:cNvCxnSpPr/>
          <p:nvPr/>
        </p:nvCxnSpPr>
        <p:spPr>
          <a:xfrm>
            <a:off x="7524328" y="50131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de seta reta 101"/>
          <p:cNvCxnSpPr/>
          <p:nvPr/>
        </p:nvCxnSpPr>
        <p:spPr>
          <a:xfrm>
            <a:off x="8532440" y="414908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ector de seta reta 103"/>
          <p:cNvCxnSpPr/>
          <p:nvPr/>
        </p:nvCxnSpPr>
        <p:spPr>
          <a:xfrm>
            <a:off x="467544" y="378904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CaixaDeTexto 105"/>
          <p:cNvSpPr txBox="1"/>
          <p:nvPr/>
        </p:nvSpPr>
        <p:spPr>
          <a:xfrm>
            <a:off x="2267744" y="404664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               </a:t>
            </a:r>
            <a:r>
              <a:rPr lang="pt-BR" dirty="0" smtClean="0"/>
              <a:t>ESTRUTURA   DA   ICP-BRASIL</a:t>
            </a:r>
            <a:br>
              <a:rPr lang="pt-BR" dirty="0" smtClean="0"/>
            </a:br>
            <a:r>
              <a:rPr lang="pt-BR" dirty="0" smtClean="0"/>
              <a:t>                 Organograma  Simplificado</a:t>
            </a:r>
            <a:endParaRPr lang="pt-BR" dirty="0"/>
          </a:p>
        </p:txBody>
      </p:sp>
      <p:sp>
        <p:nvSpPr>
          <p:cNvPr id="107" name="CaixaDeTexto 106"/>
          <p:cNvSpPr txBox="1"/>
          <p:nvPr/>
        </p:nvSpPr>
        <p:spPr>
          <a:xfrm>
            <a:off x="1043608" y="5733256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      Titulares</a:t>
            </a:r>
            <a:endParaRPr lang="pt-BR" sz="1200" dirty="0"/>
          </a:p>
        </p:txBody>
      </p:sp>
      <p:sp>
        <p:nvSpPr>
          <p:cNvPr id="108" name="CaixaDeTexto 107"/>
          <p:cNvSpPr txBox="1"/>
          <p:nvPr/>
        </p:nvSpPr>
        <p:spPr>
          <a:xfrm>
            <a:off x="7020272" y="5373216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     Titulares</a:t>
            </a:r>
            <a:endParaRPr lang="pt-BR" sz="1200" dirty="0"/>
          </a:p>
        </p:txBody>
      </p:sp>
      <p:sp>
        <p:nvSpPr>
          <p:cNvPr id="109" name="CaixaDeTexto 108"/>
          <p:cNvSpPr txBox="1"/>
          <p:nvPr/>
        </p:nvSpPr>
        <p:spPr>
          <a:xfrm>
            <a:off x="0" y="4077072"/>
            <a:ext cx="10436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    Titulares</a:t>
            </a:r>
            <a:endParaRPr lang="pt-BR" sz="1200" dirty="0"/>
          </a:p>
        </p:txBody>
      </p:sp>
      <p:sp>
        <p:nvSpPr>
          <p:cNvPr id="110" name="CaixaDeTexto 109"/>
          <p:cNvSpPr txBox="1"/>
          <p:nvPr/>
        </p:nvSpPr>
        <p:spPr>
          <a:xfrm>
            <a:off x="8172400" y="450912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Titulares</a:t>
            </a:r>
            <a:endParaRPr lang="pt-BR" sz="1200" dirty="0"/>
          </a:p>
        </p:txBody>
      </p:sp>
      <p:sp>
        <p:nvSpPr>
          <p:cNvPr id="111" name="CaixaDeTexto 110"/>
          <p:cNvSpPr txBox="1"/>
          <p:nvPr/>
        </p:nvSpPr>
        <p:spPr>
          <a:xfrm>
            <a:off x="395536" y="6381328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Fonte:   Ribeiro , A. M.  </a:t>
            </a:r>
            <a:r>
              <a:rPr lang="pt-BR" sz="1100" dirty="0" err="1"/>
              <a:t>e</a:t>
            </a:r>
            <a:r>
              <a:rPr lang="pt-BR" sz="1100" dirty="0" err="1" smtClean="0"/>
              <a:t>t</a:t>
            </a:r>
            <a:r>
              <a:rPr lang="pt-BR" sz="1100" dirty="0" smtClean="0"/>
              <a:t> ali 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AC-Raiz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AC-Raiz também está encarregada de emitir a lista de certificados revogados e de fiscalizar e auditar as autoridades certificadoras, autoridades de registro e demais prestadores de serviço habilitados na ICP-Brasil.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Além </a:t>
            </a:r>
            <a:r>
              <a:rPr lang="pt-BR" dirty="0"/>
              <a:t>disso, verifica se as Autoridades Certificadoras (</a:t>
            </a:r>
            <a:r>
              <a:rPr lang="pt-BR" dirty="0" err="1"/>
              <a:t>ACs</a:t>
            </a:r>
            <a:r>
              <a:rPr lang="pt-BR" dirty="0"/>
              <a:t>) estão atuando em conformidade com as diretrizes e normas técnicas estabelecidas pelo </a:t>
            </a:r>
            <a:r>
              <a:rPr lang="pt-BR" b="1" dirty="0">
                <a:solidFill>
                  <a:srgbClr val="0000FF"/>
                </a:solidFill>
              </a:rPr>
              <a:t>Comitê Gestor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05731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Comitê Gestor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Coordena a implantação e o funcionamento da </a:t>
            </a:r>
            <a:r>
              <a:rPr lang="pt-BR" dirty="0" err="1" smtClean="0"/>
              <a:t>ICP-Brasil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Estabelece a política, os critérios e normas para credenciamento das </a:t>
            </a:r>
            <a:r>
              <a:rPr lang="pt-BR" dirty="0" err="1" smtClean="0"/>
              <a:t>ACs</a:t>
            </a:r>
            <a:r>
              <a:rPr lang="pt-BR" dirty="0" smtClean="0"/>
              <a:t> (Autoridades Certificadoras), (</a:t>
            </a:r>
            <a:r>
              <a:rPr lang="pt-BR" dirty="0" err="1" smtClean="0"/>
              <a:t>ARs</a:t>
            </a:r>
            <a:r>
              <a:rPr lang="pt-BR" dirty="0" smtClean="0"/>
              <a:t>) (Autoridade de Registro) e prestadores de serviços em todos os níveis da cadeia de certificação.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Comitê Gestor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Órgão responsável por auditar a AC Raiz.</a:t>
            </a:r>
          </a:p>
          <a:p>
            <a:endParaRPr lang="pt-BR" dirty="0" smtClean="0"/>
          </a:p>
          <a:p>
            <a:r>
              <a:rPr lang="pt-BR" dirty="0" smtClean="0"/>
              <a:t>Estabelece políticas de certificado e regras operacionais das </a:t>
            </a:r>
            <a:r>
              <a:rPr lang="pt-BR" dirty="0" err="1" smtClean="0"/>
              <a:t>ACs</a:t>
            </a:r>
            <a:r>
              <a:rPr lang="pt-BR" dirty="0" smtClean="0"/>
              <a:t> e </a:t>
            </a:r>
            <a:r>
              <a:rPr lang="pt-BR" dirty="0" err="1" smtClean="0"/>
              <a:t>ARs</a:t>
            </a:r>
            <a:r>
              <a:rPr lang="pt-BR" dirty="0" smtClean="0"/>
              <a:t> e define níveis da cadeia.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Atualiza, ajusta e revisa procedimentos e práticas para a </a:t>
            </a:r>
            <a:r>
              <a:rPr lang="pt-BR" dirty="0" err="1" smtClean="0"/>
              <a:t>ICP-Brasil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Comitê Gestor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Promove a atualização tecnológica do sistema e sua conformidade com as políticas de segurança.</a:t>
            </a:r>
          </a:p>
          <a:p>
            <a:endParaRPr lang="pt-BR" dirty="0"/>
          </a:p>
          <a:p>
            <a:r>
              <a:rPr lang="pt-BR" dirty="0" smtClean="0"/>
              <a:t>Estabelece a política de certificação e as regras operacionais da AC Raiz.</a:t>
            </a:r>
          </a:p>
          <a:p>
            <a:endParaRPr lang="pt-BR" dirty="0"/>
          </a:p>
          <a:p>
            <a:r>
              <a:rPr lang="pt-BR" dirty="0" smtClean="0"/>
              <a:t>Homologa, audita e fiscaliza a AC Raiz e seus prestadores de serviço.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Comitê Gestor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Credencia e autoriza o funcionamento das </a:t>
            </a:r>
            <a:r>
              <a:rPr lang="pt-BR" dirty="0" err="1" smtClean="0"/>
              <a:t>ACs</a:t>
            </a:r>
            <a:r>
              <a:rPr lang="pt-BR" dirty="0" smtClean="0"/>
              <a:t> e das </a:t>
            </a:r>
            <a:r>
              <a:rPr lang="pt-BR" dirty="0" err="1" smtClean="0"/>
              <a:t>ARs</a:t>
            </a:r>
            <a:r>
              <a:rPr lang="pt-BR" dirty="0" smtClean="0"/>
              <a:t>, emitindo o correspondente certificado.</a:t>
            </a:r>
          </a:p>
          <a:p>
            <a:endParaRPr lang="pt-BR" dirty="0"/>
          </a:p>
          <a:p>
            <a:r>
              <a:rPr lang="pt-BR" dirty="0" smtClean="0"/>
              <a:t>Avalia as políticas de </a:t>
            </a:r>
            <a:r>
              <a:rPr lang="pt-BR" dirty="0" err="1" smtClean="0"/>
              <a:t>ICPs</a:t>
            </a:r>
            <a:r>
              <a:rPr lang="pt-BR" dirty="0" smtClean="0"/>
              <a:t> externas.</a:t>
            </a:r>
          </a:p>
          <a:p>
            <a:endParaRPr lang="pt-BR" dirty="0" smtClean="0"/>
          </a:p>
          <a:p>
            <a:r>
              <a:rPr lang="pt-BR" dirty="0" smtClean="0"/>
              <a:t>Negocia e aprova acordos bilaterais de certificação e outras formas de cooperação internacional, verificando sua compatibilidade com a </a:t>
            </a:r>
            <a:r>
              <a:rPr lang="pt-BR" dirty="0" err="1" smtClean="0"/>
              <a:t>ICP-Brasil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COTEC - Comitê Técnico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Comitê Técnico presta suporte técnico e assistência ao Comitê Gestor, podendo manifestar-se previamente sobre matérias apreciadas e decididas por este.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 Raiz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É a primeira AC da cadeia de certificação.</a:t>
            </a:r>
          </a:p>
          <a:p>
            <a:r>
              <a:rPr lang="pt-BR" dirty="0" smtClean="0"/>
              <a:t>Executa tudo o que é aprovado pelo Comitê Gestor.</a:t>
            </a:r>
          </a:p>
          <a:p>
            <a:r>
              <a:rPr lang="pt-BR" dirty="0" smtClean="0"/>
              <a:t>Expede, gerencia e revoga os certificados das </a:t>
            </a:r>
            <a:r>
              <a:rPr lang="pt-BR" dirty="0" err="1" smtClean="0"/>
              <a:t>ACs</a:t>
            </a:r>
            <a:r>
              <a:rPr lang="pt-BR" dirty="0" smtClean="0"/>
              <a:t> de níveis subsequentes.</a:t>
            </a:r>
          </a:p>
          <a:p>
            <a:r>
              <a:rPr lang="pt-BR" dirty="0" smtClean="0"/>
              <a:t>Executa atividades de auditoria das </a:t>
            </a:r>
            <a:r>
              <a:rPr lang="pt-BR" dirty="0" err="1" smtClean="0"/>
              <a:t>ACs</a:t>
            </a:r>
            <a:r>
              <a:rPr lang="pt-BR" dirty="0" smtClean="0"/>
              <a:t> e </a:t>
            </a:r>
            <a:r>
              <a:rPr lang="pt-BR" dirty="0" err="1" smtClean="0"/>
              <a:t>ARs</a:t>
            </a:r>
            <a:r>
              <a:rPr lang="pt-BR" dirty="0"/>
              <a:t> </a:t>
            </a:r>
            <a:r>
              <a:rPr lang="pt-BR" dirty="0" smtClean="0"/>
              <a:t>e dos PSS habilitados na ICP.</a:t>
            </a:r>
          </a:p>
          <a:p>
            <a:r>
              <a:rPr lang="pt-BR" dirty="0" smtClean="0"/>
              <a:t>Participa na celebração de convênios internacionais.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/>
              <a:t> </a:t>
            </a:r>
            <a:br>
              <a:rPr lang="pt-BR" dirty="0"/>
            </a:br>
            <a:r>
              <a:rPr lang="pt-BR" dirty="0"/>
              <a:t>AC - Autoridade Certificadora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pt-BR" dirty="0" smtClean="0"/>
              <a:t>Uma </a:t>
            </a:r>
            <a:r>
              <a:rPr lang="pt-BR" dirty="0"/>
              <a:t>Autoridade Certificadora é uma entidade, pública ou privada, subordinada à hierarquia da ICP-Brasil, responsável por emitir, distribuir, renovar, revogar e gerenciar certificados digitais. </a:t>
            </a:r>
            <a:endParaRPr lang="pt-BR" dirty="0" smtClean="0"/>
          </a:p>
          <a:p>
            <a:pPr fontAlgn="base"/>
            <a:endParaRPr lang="pt-BR" dirty="0"/>
          </a:p>
          <a:p>
            <a:pPr fontAlgn="base"/>
            <a:r>
              <a:rPr lang="pt-BR" dirty="0" smtClean="0"/>
              <a:t>Desempenha </a:t>
            </a:r>
            <a:r>
              <a:rPr lang="pt-BR" dirty="0"/>
              <a:t>como função essencial a responsabilidade de verificar se o titular do certificado possui a chave privada que corresponde à chave pública que faz parte do certificado. </a:t>
            </a:r>
            <a:endParaRPr lang="pt-BR" dirty="0" smtClean="0"/>
          </a:p>
          <a:p>
            <a:pPr fontAlgn="base"/>
            <a:endParaRPr lang="pt-BR" dirty="0"/>
          </a:p>
          <a:p>
            <a:pPr fontAlgn="base"/>
            <a:r>
              <a:rPr lang="pt-BR" dirty="0" smtClean="0"/>
              <a:t>Cria </a:t>
            </a:r>
            <a:r>
              <a:rPr lang="pt-BR" dirty="0"/>
              <a:t>e assina digitalmente o certificado do assinante, onde o certificado emitido pela AC representa a declaração da identidade do titular, que possui um par único de chaves (pública/privada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0560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ITI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endParaRPr lang="pt-BR" dirty="0" smtClean="0"/>
          </a:p>
          <a:p>
            <a:pPr fontAlgn="base"/>
            <a:endParaRPr lang="pt-BR" dirty="0"/>
          </a:p>
          <a:p>
            <a:pPr fontAlgn="base"/>
            <a:r>
              <a:rPr lang="pt-BR" dirty="0" smtClean="0"/>
              <a:t>O </a:t>
            </a:r>
            <a:r>
              <a:rPr lang="pt-BR" dirty="0">
                <a:solidFill>
                  <a:srgbClr val="0000FF"/>
                </a:solidFill>
              </a:rPr>
              <a:t>Instituto Nacional de Tecnologia da Informação (ITI) </a:t>
            </a:r>
            <a:r>
              <a:rPr lang="pt-BR" dirty="0"/>
              <a:t>é uma autarquia federal vinculada à Casa Civil da Presidência da República, cujo objetivo é manter a </a:t>
            </a:r>
            <a:r>
              <a:rPr lang="pt-BR" dirty="0">
                <a:solidFill>
                  <a:srgbClr val="0000FF"/>
                </a:solidFill>
              </a:rPr>
              <a:t>Infraestrutura de Chaves Públicas Brasileira - ICP-Brasil</a:t>
            </a:r>
            <a:r>
              <a:rPr lang="pt-BR" dirty="0"/>
              <a:t>, sendo </a:t>
            </a:r>
            <a:r>
              <a:rPr lang="pt-BR" dirty="0">
                <a:solidFill>
                  <a:srgbClr val="0000FF"/>
                </a:solidFill>
              </a:rPr>
              <a:t>a primeira autoridade da cadeia de certificação - AC Raiz</a:t>
            </a:r>
            <a:r>
              <a:rPr lang="pt-BR" dirty="0"/>
              <a:t>.</a:t>
            </a:r>
          </a:p>
          <a:p>
            <a:pPr fontAlgn="base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3187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AC - Autoridade Certificadora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endParaRPr lang="pt-BR" dirty="0" smtClean="0"/>
          </a:p>
          <a:p>
            <a:pPr fontAlgn="base"/>
            <a:r>
              <a:rPr lang="pt-BR" dirty="0" smtClean="0"/>
              <a:t>Cabe </a:t>
            </a:r>
            <a:r>
              <a:rPr lang="pt-BR" dirty="0"/>
              <a:t>também à AC emitir listas de certificados revogados - LCR e manter registros de suas operações sempre obedecendo às práticas definidas na Declaração de Práticas de Certificação - DPC. </a:t>
            </a:r>
            <a:endParaRPr lang="pt-BR" dirty="0" smtClean="0"/>
          </a:p>
          <a:p>
            <a:pPr fontAlgn="base"/>
            <a:endParaRPr lang="pt-BR" dirty="0"/>
          </a:p>
          <a:p>
            <a:pPr fontAlgn="base"/>
            <a:r>
              <a:rPr lang="pt-BR" dirty="0" smtClean="0"/>
              <a:t>Além </a:t>
            </a:r>
            <a:r>
              <a:rPr lang="pt-BR" dirty="0"/>
              <a:t>de estabelecer e fazer cumprir, pelas Autoridades Registradoras a ela vinculadas, as políticas de segurança necessárias para garantir a autenticidade da identificação feita.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1938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ACs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Entidades credenciadas a emitir certificados digitais.</a:t>
            </a:r>
          </a:p>
          <a:p>
            <a:endParaRPr lang="pt-BR" dirty="0"/>
          </a:p>
          <a:p>
            <a:r>
              <a:rPr lang="pt-BR" dirty="0" smtClean="0"/>
              <a:t>Expedem, gerenciam e revogam os certificados de titulares-usuários.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Mantém as </a:t>
            </a:r>
            <a:r>
              <a:rPr lang="pt-BR" dirty="0" err="1" smtClean="0"/>
              <a:t>LCRs</a:t>
            </a:r>
            <a:r>
              <a:rPr lang="pt-BR" dirty="0" smtClean="0"/>
              <a:t> e registros de suas operações.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AR - Autoridade de Registro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endParaRPr lang="pt-BR" dirty="0"/>
          </a:p>
          <a:p>
            <a:pPr fontAlgn="base"/>
            <a:r>
              <a:rPr lang="pt-BR" dirty="0"/>
              <a:t>Entidade responsável pela interface entre o usuário e a Autoridade Certificadora. </a:t>
            </a:r>
            <a:endParaRPr lang="pt-BR" dirty="0" smtClean="0"/>
          </a:p>
          <a:p>
            <a:pPr fontAlgn="base"/>
            <a:endParaRPr lang="pt-BR" dirty="0"/>
          </a:p>
          <a:p>
            <a:pPr fontAlgn="base"/>
            <a:r>
              <a:rPr lang="pt-BR" dirty="0" smtClean="0"/>
              <a:t>Vinculada </a:t>
            </a:r>
            <a:r>
              <a:rPr lang="pt-BR" dirty="0"/>
              <a:t>a uma AC que tem por objetivo o recebimento, validação, encaminhamento de solicitações de emissão ou revogação de certificados digitais às AC e identificação, de forma presencial, de seus solicitantes. </a:t>
            </a:r>
            <a:endParaRPr lang="pt-BR" dirty="0" smtClean="0"/>
          </a:p>
          <a:p>
            <a:pPr fontAlgn="base"/>
            <a:endParaRPr lang="pt-BR" dirty="0"/>
          </a:p>
          <a:p>
            <a:pPr fontAlgn="base"/>
            <a:r>
              <a:rPr lang="pt-BR" dirty="0" smtClean="0"/>
              <a:t>É </a:t>
            </a:r>
            <a:r>
              <a:rPr lang="pt-BR" dirty="0"/>
              <a:t>responsabilidade da AR manter registros de suas operações. Pode estar fisicamente localizada em uma AC ou ser uma entidade de registro remota.</a:t>
            </a:r>
          </a:p>
          <a:p>
            <a:pPr marL="0" indent="0" fontAlgn="base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6539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ARs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Autoridades de Registro são entidades operacionalmente vinculadas à determinada AC. </a:t>
            </a:r>
          </a:p>
          <a:p>
            <a:endParaRPr lang="pt-BR" dirty="0"/>
          </a:p>
          <a:p>
            <a:r>
              <a:rPr lang="pt-BR" dirty="0" smtClean="0"/>
              <a:t>Compete-lhes identificar e cadastrar usuários na presença destes.</a:t>
            </a:r>
          </a:p>
          <a:p>
            <a:endParaRPr lang="pt-BR" dirty="0" smtClean="0"/>
          </a:p>
          <a:p>
            <a:r>
              <a:rPr lang="pt-BR" dirty="0" smtClean="0"/>
              <a:t>Encaminhar solicitações de certificados às </a:t>
            </a:r>
            <a:r>
              <a:rPr lang="pt-BR" dirty="0" err="1" smtClean="0"/>
              <a:t>ACs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 smtClean="0"/>
              <a:t>Manter registros de suas operações.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PSS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Prestador de Serviços de Suporte são empresas contratadas por uma AC ou AR para realizar:</a:t>
            </a:r>
          </a:p>
          <a:p>
            <a:pPr>
              <a:buNone/>
            </a:pPr>
            <a:endParaRPr lang="pt-BR" dirty="0" smtClean="0"/>
          </a:p>
          <a:p>
            <a:pPr lvl="1"/>
            <a:r>
              <a:rPr lang="pt-BR" dirty="0" smtClean="0"/>
              <a:t>Disponibilização de infra-estrutura física e lógica;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Disponibilização de recursos humanos especializados.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Auditorias Independentes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São empresas, autorizadas pela AC Raiz,  contratadas pelas </a:t>
            </a:r>
            <a:r>
              <a:rPr lang="pt-BR" dirty="0" err="1" smtClean="0"/>
              <a:t>ACs</a:t>
            </a:r>
            <a:r>
              <a:rPr lang="pt-BR" dirty="0" smtClean="0"/>
              <a:t> para realizar auditorias operacionais em entidades a elas subordinadas.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Titulares de Certificados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São pessoas físicas ou jurídicas que podem ser titulares dos certificados digitais emitidos por uma das </a:t>
            </a:r>
            <a:r>
              <a:rPr lang="pt-BR" dirty="0" err="1" smtClean="0"/>
              <a:t>ACs</a:t>
            </a:r>
            <a:r>
              <a:rPr lang="pt-BR" dirty="0" smtClean="0"/>
              <a:t> integrantes da </a:t>
            </a:r>
            <a:r>
              <a:rPr lang="pt-BR" dirty="0" err="1" smtClean="0"/>
              <a:t>ICP-Brasil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Terceira Parte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parte que confia no teor, validade e aplicabilidade do certificado digital por uma das </a:t>
            </a:r>
            <a:r>
              <a:rPr lang="pt-BR" dirty="0" err="1" smtClean="0"/>
              <a:t>ACs</a:t>
            </a:r>
            <a:r>
              <a:rPr lang="pt-BR" dirty="0" smtClean="0"/>
              <a:t>, integrantes da </a:t>
            </a:r>
            <a:r>
              <a:rPr lang="pt-BR" dirty="0" err="1" smtClean="0"/>
              <a:t>ICP-Brasil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Garantias da </a:t>
            </a:r>
            <a:r>
              <a:rPr lang="pt-BR" dirty="0" err="1" smtClean="0"/>
              <a:t>ICP-Brasil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par de chaves criptográficas  deve ser gerado sempre pelo próprio titular e sua chave privada de assinatura é de seu exclusivo controle.</a:t>
            </a:r>
          </a:p>
          <a:p>
            <a:endParaRPr lang="pt-BR" dirty="0" smtClean="0"/>
          </a:p>
          <a:p>
            <a:r>
              <a:rPr lang="pt-BR" dirty="0" smtClean="0"/>
              <a:t>Os documentos assinados com processo de certificação da </a:t>
            </a:r>
            <a:r>
              <a:rPr lang="pt-BR" dirty="0" err="1" smtClean="0"/>
              <a:t>ICP-Brasil</a:t>
            </a:r>
            <a:r>
              <a:rPr lang="pt-BR" dirty="0" smtClean="0"/>
              <a:t> possuem presunção de validade jurídica.</a:t>
            </a:r>
          </a:p>
          <a:p>
            <a:endParaRPr lang="pt-BR" dirty="0" smtClean="0"/>
          </a:p>
          <a:p>
            <a:r>
              <a:rPr lang="pt-BR" dirty="0" smtClean="0"/>
              <a:t>São utilizados padrões internacionais: algoritmos criptográficos e tamanhos de chaves que oferecem segurança.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800" b="1" cap="all" dirty="0" smtClean="0"/>
              <a:t/>
            </a:r>
            <a:br>
              <a:rPr lang="pt-BR" sz="2800" b="1" cap="all" dirty="0" smtClean="0"/>
            </a:br>
            <a:r>
              <a:rPr lang="pt-BR" sz="2800" b="1" cap="all" dirty="0" smtClean="0"/>
              <a:t/>
            </a:r>
            <a:br>
              <a:rPr lang="pt-BR" sz="2800" b="1" cap="all" dirty="0" smtClean="0"/>
            </a:br>
            <a:r>
              <a:rPr lang="pt-BR" sz="2800" b="1" cap="all" dirty="0" smtClean="0"/>
              <a:t/>
            </a:r>
            <a:br>
              <a:rPr lang="pt-BR" sz="2800" b="1" cap="all" dirty="0" smtClean="0"/>
            </a:br>
            <a:r>
              <a:rPr lang="pt-BR" sz="2800" b="1" cap="all" dirty="0" smtClean="0"/>
              <a:t/>
            </a:r>
            <a:br>
              <a:rPr lang="pt-BR" sz="2800" b="1" cap="all" dirty="0" smtClean="0"/>
            </a:br>
            <a:r>
              <a:rPr lang="pt-BR" sz="2800" b="1" cap="all" dirty="0" smtClean="0"/>
              <a:t/>
            </a:r>
            <a:br>
              <a:rPr lang="pt-BR" sz="2800" b="1" cap="all" dirty="0" smtClean="0"/>
            </a:br>
            <a:r>
              <a:rPr lang="pt-BR" sz="2800" b="1" cap="all" dirty="0" smtClean="0"/>
              <a:t>ICP-BRASIL</a:t>
            </a:r>
            <a:r>
              <a:rPr lang="pt-BR" sz="2800" b="1" cap="all" dirty="0"/>
              <a:t/>
            </a:r>
            <a:br>
              <a:rPr lang="pt-BR" sz="2800" b="1" cap="all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endParaRPr lang="pt-BR" dirty="0"/>
          </a:p>
          <a:p>
            <a:pPr fontAlgn="base"/>
            <a:endParaRPr lang="pt-BR" dirty="0" smtClean="0"/>
          </a:p>
          <a:p>
            <a:pPr fontAlgn="base"/>
            <a:endParaRPr lang="pt-BR" dirty="0"/>
          </a:p>
          <a:p>
            <a:pPr fontAlgn="base"/>
            <a:r>
              <a:rPr lang="pt-BR" dirty="0" smtClean="0"/>
              <a:t>A </a:t>
            </a:r>
            <a:r>
              <a:rPr lang="pt-BR" b="1" dirty="0">
                <a:solidFill>
                  <a:srgbClr val="0000FF"/>
                </a:solidFill>
              </a:rPr>
              <a:t>Infraestrutura de Chaves Públicas Brasileira (ICP-Brasil) </a:t>
            </a:r>
            <a:r>
              <a:rPr lang="pt-BR" dirty="0"/>
              <a:t>é uma cadeia hierárquica e de confiança que viabiliza a emissão de certificados digitais para identificação virtual do cidadão. </a:t>
            </a:r>
            <a:endParaRPr lang="pt-BR" dirty="0" smtClean="0"/>
          </a:p>
          <a:p>
            <a:pPr fontAlgn="base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2240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ITI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fontAlgn="base"/>
            <a:endParaRPr lang="pt-BR" dirty="0" smtClean="0"/>
          </a:p>
          <a:p>
            <a:pPr fontAlgn="base"/>
            <a:r>
              <a:rPr lang="pt-BR" dirty="0" smtClean="0"/>
              <a:t>A </a:t>
            </a:r>
            <a:r>
              <a:rPr lang="pt-BR" dirty="0"/>
              <a:t>Medida Provisória 2.200-2 de </a:t>
            </a:r>
            <a:r>
              <a:rPr lang="pt-BR" dirty="0">
                <a:solidFill>
                  <a:srgbClr val="0000FF"/>
                </a:solidFill>
              </a:rPr>
              <a:t>24 de agosto de 2001 </a:t>
            </a:r>
            <a:r>
              <a:rPr lang="pt-BR" dirty="0"/>
              <a:t>deu início à </a:t>
            </a:r>
            <a:r>
              <a:rPr lang="pt-BR" dirty="0">
                <a:solidFill>
                  <a:srgbClr val="0000FF"/>
                </a:solidFill>
              </a:rPr>
              <a:t>implantação do sistema nacional de certificação digital </a:t>
            </a:r>
            <a:r>
              <a:rPr lang="pt-BR" dirty="0"/>
              <a:t>da ICP-Brasil. </a:t>
            </a:r>
            <a:endParaRPr lang="pt-BR" dirty="0" smtClean="0"/>
          </a:p>
          <a:p>
            <a:pPr fontAlgn="base"/>
            <a:endParaRPr lang="pt-BR" dirty="0"/>
          </a:p>
          <a:p>
            <a:pPr fontAlgn="base"/>
            <a:r>
              <a:rPr lang="pt-BR" dirty="0" smtClean="0"/>
              <a:t>Isso </a:t>
            </a:r>
            <a:r>
              <a:rPr lang="pt-BR" dirty="0"/>
              <a:t>significa que o Brasil possui uma infraestrutura pública, mantida e auditada por um órgão público, no caso, o ITI, que segue regras de funcionamento estabelecidas </a:t>
            </a:r>
            <a:r>
              <a:rPr lang="pt-BR" dirty="0" smtClean="0"/>
              <a:t>por um </a:t>
            </a:r>
            <a:r>
              <a:rPr lang="pt-BR" dirty="0"/>
              <a:t>Comitê Gestor da ICP-Brasil, cujos membros, representantes dos poderes públicos, sociedade civil organizada e pesquisa acadêmica, são nomeados pelo Presidente da República.</a:t>
            </a:r>
          </a:p>
          <a:p>
            <a:pPr marL="0" indent="0" fontAlgn="base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8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ICP-Brasil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Observa-se </a:t>
            </a:r>
            <a:r>
              <a:rPr lang="pt-BR" dirty="0"/>
              <a:t>que o modelo adotado pelo Brasil foi o de certificação com </a:t>
            </a:r>
            <a:r>
              <a:rPr lang="pt-BR" dirty="0" err="1"/>
              <a:t>raíz</a:t>
            </a:r>
            <a:r>
              <a:rPr lang="pt-BR" dirty="0"/>
              <a:t> única, sendo que o ITI além de desempenhar o papel de Autoridade Certificadora Raiz (AC-Raiz), também, tem o papel de credenciar e descredenciar os demais participantes da cadeia, supervisionar e fazer auditoria dos processos.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18841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Garantias da </a:t>
            </a:r>
            <a:r>
              <a:rPr lang="pt-BR" dirty="0" err="1" smtClean="0"/>
              <a:t>ICP-Brasil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As instalações e procedimentos das entidades credenciadas possuem um nível pré-estabelecido de segurança física, lógica e de pessoal, seguindo padrões internacionais.</a:t>
            </a:r>
          </a:p>
          <a:p>
            <a:endParaRPr lang="pt-BR" dirty="0" smtClean="0"/>
          </a:p>
          <a:p>
            <a:r>
              <a:rPr lang="pt-BR" dirty="0" smtClean="0"/>
              <a:t>As entidades componentes da </a:t>
            </a:r>
            <a:r>
              <a:rPr lang="pt-BR" dirty="0" err="1" smtClean="0"/>
              <a:t>ICP-Brasil</a:t>
            </a:r>
            <a:r>
              <a:rPr lang="pt-BR" dirty="0" smtClean="0"/>
              <a:t> são obrigadas a declararem em repositório públicas práticas de segurança. </a:t>
            </a:r>
          </a:p>
          <a:p>
            <a:endParaRPr lang="pt-BR" dirty="0" smtClean="0"/>
          </a:p>
          <a:p>
            <a:r>
              <a:rPr lang="pt-BR" dirty="0" smtClean="0"/>
              <a:t>As entidades estão sujeitas as auditorias, de credenciamento e para manter-se credenciadas.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Garantias da </a:t>
            </a:r>
            <a:r>
              <a:rPr lang="pt-BR" dirty="0" err="1" smtClean="0"/>
              <a:t>ICP-Brasil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Os dados de certificados são mantidos por no mínimo 30 anos.</a:t>
            </a:r>
          </a:p>
          <a:p>
            <a:endParaRPr lang="pt-BR" dirty="0" smtClean="0"/>
          </a:p>
          <a:p>
            <a:r>
              <a:rPr lang="pt-BR" dirty="0" smtClean="0"/>
              <a:t>Todas as </a:t>
            </a:r>
            <a:r>
              <a:rPr lang="pt-BR" dirty="0" err="1" smtClean="0"/>
              <a:t>ACs</a:t>
            </a:r>
            <a:r>
              <a:rPr lang="pt-BR" dirty="0" smtClean="0"/>
              <a:t> são obrigadas a contratar seguro para cobertura de responsabilidade civil suficiente e compatível com o risco. </a:t>
            </a:r>
          </a:p>
          <a:p>
            <a:endParaRPr lang="pt-BR" dirty="0" smtClean="0"/>
          </a:p>
          <a:p>
            <a:r>
              <a:rPr lang="pt-BR" dirty="0" smtClean="0"/>
              <a:t>É obrigatória a validação presencial dos titulares para obtenção de certificados.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cap="all" dirty="0" smtClean="0"/>
              <a:t/>
            </a:r>
            <a:br>
              <a:rPr lang="pt-BR" cap="all" dirty="0" smtClean="0"/>
            </a:br>
            <a:r>
              <a:rPr lang="pt-BR" cap="all" dirty="0" smtClean="0"/>
              <a:t/>
            </a:r>
            <a:br>
              <a:rPr lang="pt-BR" cap="all" dirty="0" smtClean="0"/>
            </a:br>
            <a:r>
              <a:rPr lang="pt-BR" cap="all" dirty="0" smtClean="0"/>
              <a:t/>
            </a:r>
            <a:br>
              <a:rPr lang="pt-BR" cap="all" dirty="0" smtClean="0"/>
            </a:br>
            <a:r>
              <a:rPr lang="pt-BR" cap="all" dirty="0"/>
              <a:t/>
            </a:r>
            <a:br>
              <a:rPr lang="pt-BR" cap="all" dirty="0"/>
            </a:br>
            <a:r>
              <a:rPr lang="pt-BR" cap="all" dirty="0"/>
              <a:t>LEGISLAÇÃO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pt-BR" i="1" dirty="0"/>
              <a:t> </a:t>
            </a:r>
            <a:endParaRPr lang="pt-BR" dirty="0"/>
          </a:p>
          <a:p>
            <a:pPr fontAlgn="base"/>
            <a:r>
              <a:rPr lang="pt-BR" b="1" dirty="0"/>
              <a:t>Abaixo a legislação pertinente à </a:t>
            </a:r>
            <a:r>
              <a:rPr lang="pt-BR" b="1" dirty="0" smtClean="0"/>
              <a:t>ICP-Brasil</a:t>
            </a:r>
          </a:p>
          <a:p>
            <a:pPr marL="0" indent="0" fontAlgn="base">
              <a:buNone/>
            </a:pPr>
            <a:endParaRPr lang="pt-BR" dirty="0"/>
          </a:p>
          <a:p>
            <a:pPr fontAlgn="base"/>
            <a:r>
              <a:rPr lang="pt-BR" b="1" dirty="0">
                <a:hlinkClick r:id="rId2" tooltip="Medida Provisoria"/>
              </a:rPr>
              <a:t>Medida Provisória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>
                <a:hlinkClick r:id="rId3" tooltip="Decretos"/>
              </a:rPr>
              <a:t>Decretos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>
                <a:hlinkClick r:id="rId4" tooltip="Resoluções"/>
              </a:rPr>
              <a:t>Resoluções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>
                <a:hlinkClick r:id="rId5" tooltip="Instruções Normativas"/>
              </a:rPr>
              <a:t>Instruções Normativas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>
                <a:hlinkClick r:id="rId6" tooltip="Portarias"/>
              </a:rPr>
              <a:t>Portarias</a:t>
            </a:r>
            <a:endParaRPr lang="pt-BR" dirty="0"/>
          </a:p>
          <a:p>
            <a:pPr marL="0" indent="0" fontAlgn="base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2779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>Normas ICP-Brasil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endParaRPr lang="pt-BR" b="1" dirty="0" smtClean="0">
              <a:hlinkClick r:id="rId2" tooltip="Estrutura Normativa da ICP-Brasil"/>
            </a:endParaRPr>
          </a:p>
          <a:p>
            <a:pPr fontAlgn="base"/>
            <a:r>
              <a:rPr lang="pt-BR" b="1" dirty="0" smtClean="0">
                <a:hlinkClick r:id="rId2" tooltip="Estrutura Normativa da ICP-Brasil"/>
              </a:rPr>
              <a:t>Estrutura </a:t>
            </a:r>
            <a:r>
              <a:rPr lang="pt-BR" b="1" dirty="0">
                <a:hlinkClick r:id="rId2" tooltip="Estrutura Normativa da ICP-Brasil"/>
              </a:rPr>
              <a:t>Normativa da </a:t>
            </a:r>
            <a:r>
              <a:rPr lang="pt-BR" b="1" dirty="0" smtClean="0">
                <a:hlinkClick r:id="rId2" tooltip="Estrutura Normativa da ICP-Brasil"/>
              </a:rPr>
              <a:t>ICP-Brasil</a:t>
            </a:r>
            <a:endParaRPr lang="pt-BR" dirty="0"/>
          </a:p>
          <a:p>
            <a:pPr fontAlgn="base"/>
            <a:r>
              <a:rPr lang="pt-BR" b="1" dirty="0" smtClean="0">
                <a:hlinkClick r:id="rId3" tooltip="Documentos Principais"/>
              </a:rPr>
              <a:t>Documentos Principais</a:t>
            </a:r>
            <a:endParaRPr lang="pt-BR" dirty="0"/>
          </a:p>
          <a:p>
            <a:pPr fontAlgn="base"/>
            <a:r>
              <a:rPr lang="pt-BR" b="1" dirty="0" smtClean="0">
                <a:hlinkClick r:id="rId4" tooltip="Manuais de Condutas Técnicas"/>
              </a:rPr>
              <a:t>Manuais </a:t>
            </a:r>
            <a:r>
              <a:rPr lang="pt-BR" b="1" dirty="0">
                <a:hlinkClick r:id="rId4" tooltip="Manuais de Condutas Técnicas"/>
              </a:rPr>
              <a:t>de Condutas </a:t>
            </a:r>
            <a:r>
              <a:rPr lang="pt-BR" b="1" dirty="0" smtClean="0">
                <a:hlinkClick r:id="rId4" tooltip="Manuais de Condutas Técnicas"/>
              </a:rPr>
              <a:t>Técnicas</a:t>
            </a:r>
            <a:endParaRPr lang="pt-BR" dirty="0"/>
          </a:p>
          <a:p>
            <a:pPr fontAlgn="base"/>
            <a:r>
              <a:rPr lang="pt-BR" b="1" dirty="0" smtClean="0">
                <a:hlinkClick r:id="rId5" tooltip="Adendos"/>
              </a:rPr>
              <a:t>Adendos</a:t>
            </a:r>
            <a:endParaRPr lang="pt-BR" dirty="0"/>
          </a:p>
          <a:p>
            <a:pPr fontAlgn="base"/>
            <a:r>
              <a:rPr lang="pt-BR" b="1" dirty="0" smtClean="0">
                <a:hlinkClick r:id="rId6" tooltip="Manual de uso da marca ICP-Brasil"/>
              </a:rPr>
              <a:t>Manual </a:t>
            </a:r>
            <a:r>
              <a:rPr lang="pt-BR" b="1" dirty="0">
                <a:hlinkClick r:id="rId6" tooltip="Manual de uso da marca ICP-Brasil"/>
              </a:rPr>
              <a:t>de uso da marca </a:t>
            </a:r>
            <a:r>
              <a:rPr lang="pt-BR" b="1" dirty="0" smtClean="0">
                <a:hlinkClick r:id="rId6" tooltip="Manual de uso da marca ICP-Brasil"/>
              </a:rPr>
              <a:t>ICP-Brasil</a:t>
            </a:r>
            <a:endParaRPr lang="pt-BR" dirty="0"/>
          </a:p>
          <a:p>
            <a:pPr fontAlgn="base"/>
            <a:r>
              <a:rPr lang="pt-BR" b="1" dirty="0" smtClean="0">
                <a:hlinkClick r:id="rId7" tooltip="Plano de adoção de novos padrões criptográficos"/>
              </a:rPr>
              <a:t>Plano </a:t>
            </a:r>
            <a:r>
              <a:rPr lang="pt-BR" b="1" dirty="0">
                <a:hlinkClick r:id="rId7" tooltip="Plano de adoção de novos padrões criptográficos"/>
              </a:rPr>
              <a:t>de adoção de novos padrões </a:t>
            </a:r>
            <a:r>
              <a:rPr lang="pt-BR" b="1" dirty="0" smtClean="0">
                <a:hlinkClick r:id="rId7" tooltip="Plano de adoção de novos padrões criptográficos"/>
              </a:rPr>
              <a:t>criptográficos</a:t>
            </a:r>
            <a:endParaRPr lang="pt-BR" dirty="0"/>
          </a:p>
          <a:p>
            <a:pPr fontAlgn="base"/>
            <a:r>
              <a:rPr lang="pt-BR" b="1" dirty="0" smtClean="0">
                <a:hlinkClick r:id="rId8" tooltip="Glossario ICP-Brasil"/>
              </a:rPr>
              <a:t>Glossário </a:t>
            </a:r>
            <a:r>
              <a:rPr lang="pt-BR" b="1" dirty="0">
                <a:hlinkClick r:id="rId8" tooltip="Glossario ICP-Brasil"/>
              </a:rPr>
              <a:t>ICP-Brasil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3605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cap="all" dirty="0"/>
              <a:t>REPOSITÓRIO</a:t>
            </a:r>
            <a:br>
              <a:rPr lang="pt-BR" b="1" cap="all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pt-BR" b="1" dirty="0" smtClean="0"/>
              <a:t>Atualização </a:t>
            </a:r>
            <a:r>
              <a:rPr lang="pt-BR" b="1" dirty="0"/>
              <a:t>de Navegadores e Visualizadores de Arquivos</a:t>
            </a:r>
            <a:endParaRPr lang="pt-BR" dirty="0"/>
          </a:p>
          <a:p>
            <a:pPr fontAlgn="base"/>
            <a:endParaRPr lang="pt-BR" dirty="0" smtClean="0"/>
          </a:p>
          <a:p>
            <a:pPr fontAlgn="base"/>
            <a:r>
              <a:rPr lang="pt-BR" dirty="0" smtClean="0"/>
              <a:t>Para </a:t>
            </a:r>
            <a:r>
              <a:rPr lang="pt-BR" dirty="0"/>
              <a:t>facilitar o uso do Certificado Digital, você encontra aqui um passo a passo de como baixar a cadeia de certificados da ICP-Brasil. </a:t>
            </a:r>
            <a:endParaRPr lang="pt-BR" dirty="0" smtClean="0"/>
          </a:p>
          <a:p>
            <a:pPr fontAlgn="base"/>
            <a:endParaRPr lang="pt-BR" dirty="0"/>
          </a:p>
          <a:p>
            <a:pPr fontAlgn="base"/>
            <a:r>
              <a:rPr lang="pt-BR" dirty="0" smtClean="0"/>
              <a:t>Com </a:t>
            </a:r>
            <a:r>
              <a:rPr lang="pt-BR" dirty="0"/>
              <a:t>esse repositório você pode atualizar os navegadores Mozilla Firefox, Microsoft Internet Explorer e Adobe Acrobat Reader, baixando arquivos conforme as instruções </a:t>
            </a:r>
            <a:r>
              <a:rPr lang="pt-BR" dirty="0" smtClean="0"/>
              <a:t>a seguir: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88776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800" b="1" dirty="0" smtClean="0"/>
              <a:t/>
            </a:r>
            <a:br>
              <a:rPr lang="pt-BR" sz="2800" b="1" dirty="0" smtClean="0"/>
            </a:br>
            <a:r>
              <a:rPr lang="pt-BR" sz="2800" b="1" dirty="0"/>
              <a:t/>
            </a:r>
            <a:br>
              <a:rPr lang="pt-BR" sz="2800" b="1" dirty="0"/>
            </a:br>
            <a:r>
              <a:rPr lang="pt-BR" sz="2800" b="1" dirty="0" smtClean="0"/>
              <a:t>Atualização </a:t>
            </a:r>
            <a:r>
              <a:rPr lang="pt-BR" sz="2800" b="1" dirty="0"/>
              <a:t>no Mozilla Firefox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pt-BR" dirty="0" smtClean="0">
                <a:hlinkClick r:id="rId2"/>
              </a:rPr>
              <a:t>Passo </a:t>
            </a:r>
            <a:r>
              <a:rPr lang="pt-BR" dirty="0">
                <a:hlinkClick r:id="rId2"/>
              </a:rPr>
              <a:t>1:</a:t>
            </a:r>
            <a:r>
              <a:rPr lang="pt-BR" dirty="0">
                <a:hlinkClick r:id="rId3"/>
              </a:rPr>
              <a:t>Clique aqui</a:t>
            </a:r>
            <a:r>
              <a:rPr lang="pt-BR" dirty="0"/>
              <a:t> ou acesse a URL:&lt;http://acraiz.icpbrasil.gov.br/repositorio/v1_ff.der/&gt;;. para baixar a cadeia v1</a:t>
            </a:r>
            <a:br>
              <a:rPr lang="pt-BR" dirty="0"/>
            </a:br>
            <a:r>
              <a:rPr lang="pt-BR" dirty="0"/>
              <a:t>Passo 2: O browser disponibilizará opções para proceder a instalação;</a:t>
            </a:r>
            <a:br>
              <a:rPr lang="pt-BR" dirty="0"/>
            </a:br>
            <a:r>
              <a:rPr lang="pt-BR" dirty="0"/>
              <a:t>Passo 3: clique no botão 'Ok';</a:t>
            </a:r>
            <a:br>
              <a:rPr lang="pt-BR" dirty="0"/>
            </a:br>
            <a:r>
              <a:rPr lang="pt-BR" dirty="0"/>
              <a:t>Passo 4:</a:t>
            </a:r>
            <a:r>
              <a:rPr lang="pt-BR" dirty="0">
                <a:hlinkClick r:id="rId4"/>
              </a:rPr>
              <a:t>Clique </a:t>
            </a:r>
            <a:r>
              <a:rPr lang="pt-BR" dirty="0" err="1">
                <a:hlinkClick r:id="rId4"/>
              </a:rPr>
              <a:t>aqui</a:t>
            </a:r>
            <a:r>
              <a:rPr lang="pt-BR" dirty="0" err="1"/>
              <a:t>ou</a:t>
            </a:r>
            <a:r>
              <a:rPr lang="pt-BR" dirty="0"/>
              <a:t> acesse a URL:&lt;http://acraiz.icpbrasil.gov.br/repositorio/v2_ff.der/&gt;;. para baixar a cadeia v2</a:t>
            </a:r>
            <a:br>
              <a:rPr lang="pt-BR" dirty="0"/>
            </a:br>
            <a:r>
              <a:rPr lang="pt-BR" dirty="0"/>
              <a:t>Obs.: Executar os passos 2 e 3 acima designados;</a:t>
            </a:r>
            <a:br>
              <a:rPr lang="pt-BR" dirty="0"/>
            </a:br>
            <a:r>
              <a:rPr lang="pt-BR" dirty="0"/>
              <a:t>Passo 5:</a:t>
            </a:r>
            <a:r>
              <a:rPr lang="pt-BR" dirty="0">
                <a:hlinkClick r:id="rId5"/>
              </a:rPr>
              <a:t> Clique aqui</a:t>
            </a:r>
            <a:r>
              <a:rPr lang="pt-BR" dirty="0"/>
              <a:t> ou acesse a URL:&lt;http://acraiz.icpbrasil.gov.br/repositorio/v3_ff.der/&gt;;. para baixar a cadeia v3</a:t>
            </a:r>
            <a:br>
              <a:rPr lang="pt-BR" dirty="0"/>
            </a:br>
            <a:r>
              <a:rPr lang="pt-BR" dirty="0"/>
              <a:t>Obs.: Executar os passos 2 e 3 acima designados;</a:t>
            </a:r>
          </a:p>
          <a:p>
            <a:pPr marL="0" indent="0" fontAlgn="base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73069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3100" dirty="0" smtClean="0"/>
              <a:t>Atualização </a:t>
            </a:r>
            <a:r>
              <a:rPr lang="pt-BR" sz="3100" dirty="0"/>
              <a:t>no Microsoft Internet </a:t>
            </a:r>
            <a:r>
              <a:rPr lang="pt-BR" sz="3100" dirty="0" smtClean="0"/>
              <a:t>Explorer</a:t>
            </a:r>
            <a:r>
              <a:rPr lang="pt-BR" sz="3100" dirty="0"/>
              <a:t/>
            </a:r>
            <a:br>
              <a:rPr lang="pt-BR" sz="3100" dirty="0"/>
            </a:b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pt-BR" dirty="0" smtClean="0"/>
              <a:t>Passo </a:t>
            </a:r>
            <a:r>
              <a:rPr lang="pt-BR" dirty="0"/>
              <a:t>1: </a:t>
            </a:r>
            <a:r>
              <a:rPr lang="pt-BR" dirty="0">
                <a:hlinkClick r:id="rId2"/>
              </a:rPr>
              <a:t>Clique aqui</a:t>
            </a:r>
            <a:r>
              <a:rPr lang="pt-BR" dirty="0"/>
              <a:t> para baixar o certificado digital raiz da cadeia v2 ; </a:t>
            </a:r>
            <a:br>
              <a:rPr lang="pt-BR" dirty="0"/>
            </a:br>
            <a:r>
              <a:rPr lang="pt-BR" dirty="0"/>
              <a:t>Passo 2: Salve o arquivo em um diretório; </a:t>
            </a:r>
            <a:br>
              <a:rPr lang="pt-BR" dirty="0"/>
            </a:br>
            <a:r>
              <a:rPr lang="pt-BR" dirty="0"/>
              <a:t>Passo 3: Clique com o botão direito do mouse sobre o arquivo salvo; </a:t>
            </a:r>
            <a:br>
              <a:rPr lang="pt-BR" dirty="0"/>
            </a:br>
            <a:r>
              <a:rPr lang="pt-BR" dirty="0"/>
              <a:t>Passo 4: Escolha a opção 'Instalar Certificado' ou '</a:t>
            </a:r>
            <a:r>
              <a:rPr lang="pt-BR" dirty="0" err="1"/>
              <a:t>Install</a:t>
            </a:r>
            <a:r>
              <a:rPr lang="pt-BR" dirty="0"/>
              <a:t> </a:t>
            </a:r>
            <a:r>
              <a:rPr lang="pt-BR" dirty="0" err="1"/>
              <a:t>Certificate</a:t>
            </a:r>
            <a:r>
              <a:rPr lang="pt-BR" dirty="0"/>
              <a:t>'; </a:t>
            </a:r>
            <a:br>
              <a:rPr lang="pt-BR" dirty="0"/>
            </a:br>
            <a:r>
              <a:rPr lang="pt-BR" dirty="0"/>
              <a:t>Passo 5: Responda às perguntas que aparecem para proceder a instalação; </a:t>
            </a:r>
            <a:br>
              <a:rPr lang="pt-BR" dirty="0"/>
            </a:br>
            <a:r>
              <a:rPr lang="pt-BR" dirty="0"/>
              <a:t>Passo 6: </a:t>
            </a:r>
            <a:r>
              <a:rPr lang="pt-BR" dirty="0">
                <a:hlinkClick r:id="rId3"/>
              </a:rPr>
              <a:t>Clique aqui</a:t>
            </a:r>
            <a:r>
              <a:rPr lang="pt-BR" dirty="0"/>
              <a:t> ou acesse a URL:, para baixar as cadeias v1, v2 e v3 </a:t>
            </a:r>
            <a:br>
              <a:rPr lang="pt-BR" dirty="0"/>
            </a:br>
            <a:r>
              <a:rPr lang="pt-BR" dirty="0"/>
              <a:t>Passo 7: Repita os passos 2 ao 5 acima descritos para finalizar a instalação das cadeias.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2709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3600" dirty="0" smtClean="0"/>
              <a:t>Repositório </a:t>
            </a:r>
            <a:r>
              <a:rPr lang="pt-BR" sz="3600" dirty="0"/>
              <a:t>da AC Raiz</a:t>
            </a:r>
            <a:br>
              <a:rPr lang="pt-BR" sz="3600" dirty="0"/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pt-BR" dirty="0" smtClean="0">
                <a:hlinkClick r:id="rId2"/>
              </a:rPr>
              <a:t>Certificado </a:t>
            </a:r>
            <a:r>
              <a:rPr lang="pt-BR" dirty="0">
                <a:hlinkClick r:id="rId2"/>
              </a:rPr>
              <a:t>da AC Raiz da ICP-Brasil</a:t>
            </a:r>
            <a:r>
              <a:rPr lang="pt-BR" dirty="0"/>
              <a:t> </a:t>
            </a:r>
          </a:p>
          <a:p>
            <a:pPr fontAlgn="base"/>
            <a:r>
              <a:rPr lang="pt-BR" dirty="0">
                <a:hlinkClick r:id="rId3"/>
              </a:rPr>
              <a:t>Certificado da AC Raiz da ICP-Brasil v1</a:t>
            </a:r>
            <a:r>
              <a:rPr lang="pt-BR" dirty="0"/>
              <a:t> </a:t>
            </a:r>
          </a:p>
          <a:p>
            <a:pPr fontAlgn="base"/>
            <a:r>
              <a:rPr lang="pt-BR" dirty="0">
                <a:hlinkClick r:id="rId4"/>
              </a:rPr>
              <a:t>Certificado da AC Raiz da ICP-Brasil v2</a:t>
            </a:r>
            <a:r>
              <a:rPr lang="pt-BR" dirty="0"/>
              <a:t> </a:t>
            </a:r>
          </a:p>
          <a:p>
            <a:pPr fontAlgn="base"/>
            <a:r>
              <a:rPr lang="pt-BR" dirty="0">
                <a:hlinkClick r:id="rId5"/>
              </a:rPr>
              <a:t>Certificado da AC Raiz da ICP-Brasil v3</a:t>
            </a:r>
            <a:r>
              <a:rPr lang="pt-BR" dirty="0"/>
              <a:t> </a:t>
            </a:r>
          </a:p>
          <a:p>
            <a:pPr fontAlgn="base"/>
            <a:r>
              <a:rPr lang="pt-BR" dirty="0">
                <a:hlinkClick r:id="rId6"/>
              </a:rPr>
              <a:t>Lista de Certificados Revogados da AC-Raiz</a:t>
            </a:r>
            <a:r>
              <a:rPr lang="pt-BR" dirty="0"/>
              <a:t> </a:t>
            </a:r>
          </a:p>
          <a:p>
            <a:pPr fontAlgn="base"/>
            <a:r>
              <a:rPr lang="pt-BR" dirty="0">
                <a:hlinkClick r:id="rId7"/>
              </a:rPr>
              <a:t>Lista de Certificados Revogados da AC-Raiz v1 - Emitida em 28/09/2012</a:t>
            </a:r>
            <a:endParaRPr lang="pt-BR" dirty="0"/>
          </a:p>
          <a:p>
            <a:pPr fontAlgn="base"/>
            <a:r>
              <a:rPr lang="pt-BR" dirty="0">
                <a:hlinkClick r:id="rId8"/>
              </a:rPr>
              <a:t>Lista de Certificados Revogados da AC-Raiz v2 - Emitida em 28/09/2012</a:t>
            </a:r>
            <a:endParaRPr lang="pt-BR" dirty="0"/>
          </a:p>
          <a:p>
            <a:pPr fontAlgn="base"/>
            <a:r>
              <a:rPr lang="pt-BR" dirty="0">
                <a:hlinkClick r:id="rId9"/>
              </a:rPr>
              <a:t>Lista de Certificados Revogados da AC-Raiz v3 - Emitida em 28/09/2012</a:t>
            </a:r>
            <a:endParaRPr lang="pt-BR" dirty="0"/>
          </a:p>
          <a:p>
            <a:pPr marL="0" indent="0" fontAlgn="base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1147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Repositório da AC Raiz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endParaRPr lang="pt-BR" dirty="0" smtClean="0">
              <a:hlinkClick r:id="rId2"/>
            </a:endParaRPr>
          </a:p>
          <a:p>
            <a:pPr fontAlgn="base"/>
            <a:r>
              <a:rPr lang="pt-BR" dirty="0" smtClean="0">
                <a:hlinkClick r:id="rId2"/>
              </a:rPr>
              <a:t>Certificados </a:t>
            </a:r>
            <a:r>
              <a:rPr lang="pt-BR" dirty="0">
                <a:hlinkClick r:id="rId2"/>
              </a:rPr>
              <a:t>das AC da ICP-Brasil - Arquivo Único Compactado</a:t>
            </a:r>
            <a:r>
              <a:rPr lang="pt-BR" dirty="0"/>
              <a:t> </a:t>
            </a:r>
          </a:p>
          <a:p>
            <a:pPr fontAlgn="base"/>
            <a:r>
              <a:rPr lang="pt-BR" dirty="0">
                <a:hlinkClick r:id="rId3"/>
              </a:rPr>
              <a:t>Declaração das Práticas de Certificação da AC-Raiz</a:t>
            </a:r>
            <a:r>
              <a:rPr lang="pt-BR" dirty="0"/>
              <a:t> </a:t>
            </a:r>
          </a:p>
          <a:p>
            <a:pPr fontAlgn="base"/>
            <a:r>
              <a:rPr lang="pt-BR" dirty="0">
                <a:hlinkClick r:id="rId3"/>
              </a:rPr>
              <a:t>Declaração das Práticas de Certificação da AC-Raiz</a:t>
            </a:r>
            <a:r>
              <a:rPr lang="pt-BR" dirty="0"/>
              <a:t> </a:t>
            </a:r>
          </a:p>
          <a:p>
            <a:pPr fontAlgn="base"/>
            <a:r>
              <a:rPr lang="pt-BR" dirty="0">
                <a:hlinkClick r:id="rId4"/>
              </a:rPr>
              <a:t>Política de Segurança da AC-Raiz</a:t>
            </a:r>
            <a:r>
              <a:rPr lang="pt-BR" dirty="0"/>
              <a:t> </a:t>
            </a:r>
          </a:p>
          <a:p>
            <a:pPr fontAlgn="base"/>
            <a:r>
              <a:rPr lang="pt-BR" dirty="0">
                <a:hlinkClick r:id="rId5"/>
              </a:rPr>
              <a:t>Artefatos de Assinatura Digital</a:t>
            </a:r>
            <a:endParaRPr lang="pt-BR" dirty="0"/>
          </a:p>
          <a:p>
            <a:pPr fontAlgn="base"/>
            <a:r>
              <a:rPr lang="pt-BR" dirty="0">
                <a:hlinkClick r:id="rId4"/>
              </a:rPr>
              <a:t>Política de Segurança da AC-Raiz</a:t>
            </a:r>
            <a:r>
              <a:rPr lang="pt-BR" dirty="0"/>
              <a:t> </a:t>
            </a:r>
          </a:p>
          <a:p>
            <a:pPr fontAlgn="base"/>
            <a:r>
              <a:rPr lang="pt-BR" dirty="0">
                <a:hlinkClick r:id="rId5"/>
              </a:rPr>
              <a:t>Artefatos de Assinatura Digital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200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ITI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Compete </a:t>
            </a:r>
            <a:r>
              <a:rPr lang="pt-BR" dirty="0"/>
              <a:t>ainda ao ITI estimular e articular projetos de pesquisa científica e de desenvolvimento tecnológico voltados à ampliação da cidadania digital.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Sua </a:t>
            </a:r>
            <a:r>
              <a:rPr lang="pt-BR" dirty="0"/>
              <a:t>principal linha de ação é a popularização da certificação digital ICP-Brasil e a inclusão digital, atuando sobre questões como sistemas criptográficos, hardware compatíveis com padrões abertos e universais, convergência digital de mídias, desmaterialização de processos, entre outras.</a:t>
            </a:r>
          </a:p>
        </p:txBody>
      </p:sp>
    </p:spTree>
    <p:extLst>
      <p:ext uri="{BB962C8B-B14F-4D97-AF65-F5344CB8AC3E}">
        <p14:creationId xmlns:p14="http://schemas.microsoft.com/office/powerpoint/2010/main" xmlns="" val="355423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0B7382-0FF7-474E-B210-6575FB5E3FE3}" type="slidenum">
              <a:rPr lang="pt-BR"/>
              <a:pPr>
                <a:defRPr/>
              </a:pPr>
              <a:t>40</a:t>
            </a:fld>
            <a:endParaRPr lang="pt-BR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Certificado Digital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 maneira mais segura de saber se uma </a:t>
            </a:r>
            <a:r>
              <a:rPr lang="pt-BR" b="1" dirty="0" smtClean="0"/>
              <a:t>chave pública pertence ou não</a:t>
            </a:r>
            <a:r>
              <a:rPr lang="pt-BR" dirty="0" smtClean="0"/>
              <a:t> a uma entidade de destino (uma pessoa ou empresa) é por meio de um </a:t>
            </a:r>
            <a:r>
              <a:rPr lang="pt-BR" b="1" dirty="0" smtClean="0"/>
              <a:t>certificado digital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Um </a:t>
            </a:r>
            <a:r>
              <a:rPr lang="pt-BR" b="1" dirty="0" smtClean="0"/>
              <a:t>certificado digital</a:t>
            </a:r>
            <a:r>
              <a:rPr lang="pt-BR" dirty="0" smtClean="0"/>
              <a:t> associa um </a:t>
            </a:r>
            <a:r>
              <a:rPr lang="pt-BR" b="1" dirty="0" smtClean="0"/>
              <a:t>nome</a:t>
            </a:r>
            <a:r>
              <a:rPr lang="pt-BR" dirty="0" smtClean="0"/>
              <a:t> a uma </a:t>
            </a:r>
            <a:r>
              <a:rPr lang="pt-BR" b="1" dirty="0" smtClean="0"/>
              <a:t>chave pública</a:t>
            </a:r>
            <a:r>
              <a:rPr lang="pt-BR" dirty="0" smtClean="0"/>
              <a:t>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ço Reservado para Data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15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1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399CF-0DD3-48E5-9FFE-9D6131534943}" type="slidenum">
              <a:rPr lang="pt-BR"/>
              <a:pPr>
                <a:defRPr/>
              </a:pPr>
              <a:t>41</a:t>
            </a:fld>
            <a:endParaRPr lang="pt-BR"/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Estrutura Básica de um Certificado</a:t>
            </a:r>
          </a:p>
        </p:txBody>
      </p:sp>
      <p:sp>
        <p:nvSpPr>
          <p:cNvPr id="81929" name="Document"/>
          <p:cNvSpPr>
            <a:spLocks noEditPoints="1" noChangeArrowheads="1"/>
          </p:cNvSpPr>
          <p:nvPr/>
        </p:nvSpPr>
        <p:spPr bwMode="auto">
          <a:xfrm rot="10800000">
            <a:off x="2627313" y="1700213"/>
            <a:ext cx="3600450" cy="417671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10800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</a:endParaRPr>
          </a:p>
        </p:txBody>
      </p:sp>
      <p:sp>
        <p:nvSpPr>
          <p:cNvPr id="81930" name="Document"/>
          <p:cNvSpPr>
            <a:spLocks noEditPoints="1" noChangeArrowheads="1"/>
          </p:cNvSpPr>
          <p:nvPr/>
        </p:nvSpPr>
        <p:spPr bwMode="auto">
          <a:xfrm rot="10800000">
            <a:off x="3419475" y="2060575"/>
            <a:ext cx="1512888" cy="216058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t-BR">
              <a:latin typeface="+mn-lt"/>
            </a:endParaRPr>
          </a:p>
        </p:txBody>
      </p:sp>
      <p:sp>
        <p:nvSpPr>
          <p:cNvPr id="81931" name="Document"/>
          <p:cNvSpPr>
            <a:spLocks noEditPoints="1" noChangeArrowheads="1"/>
          </p:cNvSpPr>
          <p:nvPr/>
        </p:nvSpPr>
        <p:spPr bwMode="auto">
          <a:xfrm rot="10800000">
            <a:off x="3419475" y="4652963"/>
            <a:ext cx="1512888" cy="8636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10800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>
                <a:latin typeface="+mn-lt"/>
              </a:rPr>
              <a:t>Assinatura</a:t>
            </a:r>
            <a:br>
              <a:rPr lang="pt-BR" sz="1600" b="1" dirty="0">
                <a:latin typeface="+mn-lt"/>
              </a:rPr>
            </a:br>
            <a:r>
              <a:rPr lang="pt-BR" sz="1600" b="1" dirty="0">
                <a:latin typeface="+mn-lt"/>
              </a:rPr>
              <a:t>      CA</a:t>
            </a:r>
          </a:p>
        </p:txBody>
      </p:sp>
      <p:sp>
        <p:nvSpPr>
          <p:cNvPr id="24585" name="Rectangle 12"/>
          <p:cNvSpPr>
            <a:spLocks noChangeArrowheads="1"/>
          </p:cNvSpPr>
          <p:nvPr/>
        </p:nvSpPr>
        <p:spPr bwMode="auto">
          <a:xfrm>
            <a:off x="3779838" y="2565400"/>
            <a:ext cx="863600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Nome</a:t>
            </a:r>
          </a:p>
        </p:txBody>
      </p:sp>
      <p:sp>
        <p:nvSpPr>
          <p:cNvPr id="24586" name="Rectangle 13"/>
          <p:cNvSpPr>
            <a:spLocks noChangeArrowheads="1"/>
          </p:cNvSpPr>
          <p:nvPr/>
        </p:nvSpPr>
        <p:spPr bwMode="auto">
          <a:xfrm>
            <a:off x="3779838" y="3357563"/>
            <a:ext cx="863600" cy="647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pt-BR" sz="1600" b="1" dirty="0">
                <a:latin typeface="Calibri" pitchFamily="34" charset="0"/>
              </a:rPr>
              <a:t>Chave</a:t>
            </a:r>
          </a:p>
          <a:p>
            <a:pPr algn="ctr"/>
            <a:r>
              <a:rPr lang="pt-BR" sz="1600" b="1" dirty="0">
                <a:latin typeface="Calibri" pitchFamily="34" charset="0"/>
              </a:rPr>
              <a:t>Pública</a:t>
            </a:r>
          </a:p>
        </p:txBody>
      </p:sp>
      <p:sp>
        <p:nvSpPr>
          <p:cNvPr id="24587" name="Text Box 16"/>
          <p:cNvSpPr txBox="1">
            <a:spLocks noChangeArrowheads="1"/>
          </p:cNvSpPr>
          <p:nvPr/>
        </p:nvSpPr>
        <p:spPr bwMode="auto">
          <a:xfrm>
            <a:off x="971550" y="2924175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latin typeface="Calibri" pitchFamily="34" charset="0"/>
            </a:endParaRPr>
          </a:p>
        </p:txBody>
      </p:sp>
      <p:sp>
        <p:nvSpPr>
          <p:cNvPr id="24588" name="Text Box 19"/>
          <p:cNvSpPr txBox="1">
            <a:spLocks noChangeArrowheads="1"/>
          </p:cNvSpPr>
          <p:nvPr/>
        </p:nvSpPr>
        <p:spPr bwMode="auto">
          <a:xfrm>
            <a:off x="900113" y="3068638"/>
            <a:ext cx="1368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Calibri" pitchFamily="34" charset="0"/>
              </a:rPr>
              <a:t>Mensagem</a:t>
            </a:r>
          </a:p>
        </p:txBody>
      </p:sp>
      <p:sp>
        <p:nvSpPr>
          <p:cNvPr id="24589" name="Line 20"/>
          <p:cNvSpPr>
            <a:spLocks noChangeShapeType="1"/>
          </p:cNvSpPr>
          <p:nvPr/>
        </p:nvSpPr>
        <p:spPr bwMode="auto">
          <a:xfrm>
            <a:off x="2268538" y="3284538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4590" name="Text Box 21"/>
          <p:cNvSpPr txBox="1">
            <a:spLocks noChangeArrowheads="1"/>
          </p:cNvSpPr>
          <p:nvPr/>
        </p:nvSpPr>
        <p:spPr bwMode="auto">
          <a:xfrm>
            <a:off x="7308850" y="364490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latin typeface="Calibri" pitchFamily="34" charset="0"/>
            </a:endParaRPr>
          </a:p>
        </p:txBody>
      </p:sp>
      <p:sp>
        <p:nvSpPr>
          <p:cNvPr id="24591" name="Text Box 22"/>
          <p:cNvSpPr txBox="1">
            <a:spLocks noChangeArrowheads="1"/>
          </p:cNvSpPr>
          <p:nvPr/>
        </p:nvSpPr>
        <p:spPr bwMode="auto">
          <a:xfrm>
            <a:off x="7451725" y="3429000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Calibri" pitchFamily="34" charset="0"/>
              </a:rPr>
              <a:t>Certificado</a:t>
            </a:r>
          </a:p>
        </p:txBody>
      </p:sp>
      <p:sp>
        <p:nvSpPr>
          <p:cNvPr id="24592" name="Line 23"/>
          <p:cNvSpPr>
            <a:spLocks noChangeShapeType="1"/>
          </p:cNvSpPr>
          <p:nvPr/>
        </p:nvSpPr>
        <p:spPr bwMode="auto">
          <a:xfrm flipH="1" flipV="1">
            <a:off x="6443663" y="36449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88C5E-A555-4BA8-9312-37EEA4463E26}" type="slidenum">
              <a:rPr lang="pt-BR"/>
              <a:pPr>
                <a:defRPr/>
              </a:pPr>
              <a:t>42</a:t>
            </a:fld>
            <a:endParaRPr lang="pt-BR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Fraude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Talvez o </a:t>
            </a:r>
            <a:r>
              <a:rPr lang="pt-BR" b="1" u="sng" dirty="0" smtClean="0"/>
              <a:t>nome</a:t>
            </a:r>
            <a:r>
              <a:rPr lang="pt-BR" dirty="0" smtClean="0"/>
              <a:t> ou a </a:t>
            </a:r>
            <a:r>
              <a:rPr lang="pt-BR" b="1" u="sng" dirty="0" smtClean="0"/>
              <a:t>chave pública</a:t>
            </a:r>
            <a:r>
              <a:rPr lang="pt-BR" dirty="0" smtClean="0"/>
              <a:t> esteja errado; </a:t>
            </a:r>
          </a:p>
          <a:p>
            <a:endParaRPr lang="pt-BR" dirty="0" smtClean="0"/>
          </a:p>
          <a:p>
            <a:r>
              <a:rPr lang="pt-BR" dirty="0" smtClean="0"/>
              <a:t>Portanto, não se pode confiar nesse certificado, ou seja, o par (</a:t>
            </a:r>
            <a:r>
              <a:rPr lang="pt-BR" b="1" dirty="0" smtClean="0"/>
              <a:t>nome</a:t>
            </a:r>
            <a:r>
              <a:rPr lang="pt-BR" dirty="0" smtClean="0"/>
              <a:t>,</a:t>
            </a:r>
            <a:r>
              <a:rPr lang="pt-BR" b="1" dirty="0" smtClean="0"/>
              <a:t>chave</a:t>
            </a:r>
            <a:r>
              <a:rPr lang="pt-BR" dirty="0" smtClean="0"/>
              <a:t>).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4701E-F2C4-4A4A-8B17-A28D73ADC1B7}" type="slidenum">
              <a:rPr lang="pt-BR"/>
              <a:pPr>
                <a:defRPr/>
              </a:pPr>
              <a:t>43</a:t>
            </a:fld>
            <a:endParaRPr lang="pt-BR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Percepção à Fraude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Um certificado é produzido de tal maneira que o torna perceptível se um impostor pegou um certificado existente e substituiu a chave pública ou o nome.</a:t>
            </a:r>
          </a:p>
          <a:p>
            <a:endParaRPr lang="pt-BR" dirty="0" smtClean="0"/>
          </a:p>
          <a:p>
            <a:r>
              <a:rPr lang="pt-BR" dirty="0" smtClean="0"/>
              <a:t>Qualquer pessoa ao examinar esse certificado saberá se está errado.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Certificados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Na </a:t>
            </a:r>
            <a:r>
              <a:rPr lang="pt-BR" dirty="0"/>
              <a:t>ICP-Brasil estão previstos </a:t>
            </a:r>
            <a:r>
              <a:rPr lang="pt-BR" dirty="0">
                <a:solidFill>
                  <a:srgbClr val="0000FF"/>
                </a:solidFill>
              </a:rPr>
              <a:t>oito tipos de certificado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São </a:t>
            </a:r>
            <a:r>
              <a:rPr lang="pt-BR" dirty="0"/>
              <a:t>duas séries de certificados, com quatro tipos cada.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</a:t>
            </a:r>
            <a:r>
              <a:rPr lang="pt-BR" dirty="0"/>
              <a:t> </a:t>
            </a:r>
            <a:r>
              <a:rPr lang="pt-BR" b="1" dirty="0"/>
              <a:t>série A (A1, A2, A3 e 4)</a:t>
            </a:r>
            <a:r>
              <a:rPr lang="pt-BR" dirty="0"/>
              <a:t> reúne os certificados de assinatura digital, utilizados na confirmação de identidade na Web, em e-mail, em redes privadas virtuais (VPN) e em documentos eletrônicos com verificação da integridade de suas informações.</a:t>
            </a:r>
          </a:p>
        </p:txBody>
      </p:sp>
    </p:spTree>
    <p:extLst>
      <p:ext uri="{BB962C8B-B14F-4D97-AF65-F5344CB8AC3E}">
        <p14:creationId xmlns:p14="http://schemas.microsoft.com/office/powerpoint/2010/main" xmlns="" val="23823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Certificados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</a:t>
            </a:r>
            <a:r>
              <a:rPr lang="pt-BR" dirty="0"/>
              <a:t> </a:t>
            </a:r>
            <a:r>
              <a:rPr lang="pt-BR" b="1" dirty="0"/>
              <a:t>série S (S1, S2, S3 e S4)</a:t>
            </a:r>
            <a:r>
              <a:rPr lang="pt-BR" dirty="0"/>
              <a:t> reúne os </a:t>
            </a:r>
            <a:r>
              <a:rPr lang="pt-BR" dirty="0">
                <a:solidFill>
                  <a:srgbClr val="0000FF"/>
                </a:solidFill>
              </a:rPr>
              <a:t>certificados de sigilo</a:t>
            </a:r>
            <a:r>
              <a:rPr lang="pt-BR" dirty="0"/>
              <a:t>, que são utilizados na codificação de documentos, de bases de dados, de mensagens e de outras informações eletrônicas sigilosas.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Os </a:t>
            </a:r>
            <a:r>
              <a:rPr lang="pt-BR" dirty="0"/>
              <a:t>oito tipos são diferenciados pelo </a:t>
            </a:r>
            <a:r>
              <a:rPr lang="pt-BR" dirty="0" smtClean="0">
                <a:solidFill>
                  <a:srgbClr val="0000FF"/>
                </a:solidFill>
              </a:rPr>
              <a:t>uso</a:t>
            </a:r>
            <a:r>
              <a:rPr lang="pt-BR" dirty="0" smtClean="0"/>
              <a:t> (aplicação), </a:t>
            </a:r>
            <a:r>
              <a:rPr lang="pt-BR" dirty="0"/>
              <a:t>pelo </a:t>
            </a:r>
            <a:r>
              <a:rPr lang="pt-BR" dirty="0">
                <a:solidFill>
                  <a:srgbClr val="0000FF"/>
                </a:solidFill>
              </a:rPr>
              <a:t>nível de segurança </a:t>
            </a:r>
            <a:r>
              <a:rPr lang="pt-BR" dirty="0"/>
              <a:t>e pela </a:t>
            </a:r>
            <a:r>
              <a:rPr lang="pt-BR" dirty="0">
                <a:solidFill>
                  <a:srgbClr val="0000FF"/>
                </a:solidFill>
              </a:rPr>
              <a:t>validade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7152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Certificados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Nos </a:t>
            </a:r>
            <a:r>
              <a:rPr lang="pt-BR" dirty="0"/>
              <a:t>certificados do tipo A1 e S1, as chaves privadas ficam armazenadas no próprio computador do usuário.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Nos </a:t>
            </a:r>
            <a:r>
              <a:rPr lang="pt-BR" dirty="0"/>
              <a:t>tipos A2, A3, A4, S2, S3 e S4, as chaves privadas e as informações referentes ao seu certificado ficam armazenadas em um hardware criptográfico - cartão inteligente (</a:t>
            </a:r>
            <a:r>
              <a:rPr lang="pt-BR" dirty="0" err="1"/>
              <a:t>smart</a:t>
            </a:r>
            <a:r>
              <a:rPr lang="pt-BR" dirty="0"/>
              <a:t> </a:t>
            </a:r>
            <a:r>
              <a:rPr lang="pt-BR" dirty="0" err="1"/>
              <a:t>card</a:t>
            </a:r>
            <a:r>
              <a:rPr lang="pt-BR" dirty="0"/>
              <a:t>) ou cartão de memória (</a:t>
            </a:r>
            <a:r>
              <a:rPr lang="pt-BR" dirty="0" err="1"/>
              <a:t>token</a:t>
            </a:r>
            <a:r>
              <a:rPr lang="pt-BR" dirty="0"/>
              <a:t> USB ou pen drive).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Para </a:t>
            </a:r>
            <a:r>
              <a:rPr lang="pt-BR" dirty="0"/>
              <a:t>acessar essas informações você usará uma senha pessoal determinada no momento da compra.</a:t>
            </a:r>
          </a:p>
        </p:txBody>
      </p:sp>
    </p:spTree>
    <p:extLst>
      <p:ext uri="{BB962C8B-B14F-4D97-AF65-F5344CB8AC3E}">
        <p14:creationId xmlns:p14="http://schemas.microsoft.com/office/powerpoint/2010/main" xmlns="" val="233070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xmlns="" val="1437086233"/>
              </p:ext>
            </p:extLst>
          </p:nvPr>
        </p:nvGraphicFramePr>
        <p:xfrm>
          <a:off x="971602" y="519674"/>
          <a:ext cx="7272805" cy="6016243"/>
        </p:xfrm>
        <a:graphic>
          <a:graphicData uri="http://schemas.openxmlformats.org/drawingml/2006/table">
            <a:tbl>
              <a:tblPr/>
              <a:tblGrid>
                <a:gridCol w="1454561"/>
                <a:gridCol w="1454561"/>
                <a:gridCol w="1454561"/>
                <a:gridCol w="1454561"/>
                <a:gridCol w="1454561"/>
              </a:tblGrid>
              <a:tr h="966385">
                <a:tc rowSpan="2"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Tipo de certificado</a:t>
                      </a:r>
                      <a:endParaRPr lang="pt-BR" sz="1800" dirty="0"/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Chave criptográfica</a:t>
                      </a:r>
                      <a:endParaRPr lang="pt-BR" sz="2000" dirty="0"/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800" b="1"/>
                        <a:t>Validade máxima (anos)</a:t>
                      </a:r>
                      <a:endParaRPr lang="pt-BR" sz="1800"/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77373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Tamanho (bits)</a:t>
                      </a:r>
                      <a:endParaRPr lang="pt-BR" sz="1800" dirty="0"/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/>
                        <a:t>Processo de geração</a:t>
                      </a:r>
                      <a:endParaRPr lang="pt-BR" sz="1800" dirty="0"/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/>
                        <a:t>Mídia armazenadora</a:t>
                      </a:r>
                      <a:endParaRPr lang="pt-BR" sz="1800"/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83390">
                <a:tc>
                  <a:txBody>
                    <a:bodyPr/>
                    <a:lstStyle/>
                    <a:p>
                      <a:pPr algn="ctr"/>
                      <a:r>
                        <a:rPr lang="pt-BR" sz="1800"/>
                        <a:t>A1 e S2</a:t>
                      </a:r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1024</a:t>
                      </a:r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/>
                        <a:t>Software</a:t>
                      </a:r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/>
                        <a:t>Arquivo</a:t>
                      </a:r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/>
                        <a:t>1</a:t>
                      </a:r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  <a:tr h="1283584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A2 e S2</a:t>
                      </a:r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1024</a:t>
                      </a:r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/>
                        <a:t>Sofware</a:t>
                      </a:r>
                      <a:endParaRPr lang="pt-BR" sz="1800" dirty="0"/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/>
                        <a:t>Smart</a:t>
                      </a:r>
                      <a:r>
                        <a:rPr lang="pt-BR" sz="1800" dirty="0"/>
                        <a:t> </a:t>
                      </a:r>
                      <a:r>
                        <a:rPr lang="pt-BR" sz="1800" dirty="0" err="1"/>
                        <a:t>card</a:t>
                      </a:r>
                      <a:r>
                        <a:rPr lang="pt-BR" sz="1800" dirty="0"/>
                        <a:t> ou </a:t>
                      </a:r>
                      <a:r>
                        <a:rPr lang="pt-BR" sz="1800" dirty="0" err="1"/>
                        <a:t>token</a:t>
                      </a:r>
                      <a:r>
                        <a:rPr lang="pt-BR" sz="1800" dirty="0"/>
                        <a:t>, sem capacidade de geração de chave</a:t>
                      </a:r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2</a:t>
                      </a:r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  <a:tr h="1283584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A3 e S3</a:t>
                      </a:r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/>
                        <a:t>1024</a:t>
                      </a:r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Hardware</a:t>
                      </a:r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/>
                        <a:t>Smart</a:t>
                      </a:r>
                      <a:r>
                        <a:rPr lang="pt-BR" sz="1800" dirty="0"/>
                        <a:t> </a:t>
                      </a:r>
                      <a:r>
                        <a:rPr lang="pt-BR" sz="1800" dirty="0" err="1"/>
                        <a:t>card</a:t>
                      </a:r>
                      <a:r>
                        <a:rPr lang="pt-BR" sz="1800" dirty="0"/>
                        <a:t> ou </a:t>
                      </a:r>
                      <a:r>
                        <a:rPr lang="pt-BR" sz="1800" dirty="0" err="1"/>
                        <a:t>token</a:t>
                      </a:r>
                      <a:r>
                        <a:rPr lang="pt-BR" sz="1800" dirty="0"/>
                        <a:t>, com capacidade de geração de chave</a:t>
                      </a:r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3</a:t>
                      </a:r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  <a:tr h="1283584">
                <a:tc>
                  <a:txBody>
                    <a:bodyPr/>
                    <a:lstStyle/>
                    <a:p>
                      <a:pPr algn="ctr"/>
                      <a:r>
                        <a:rPr lang="pt-BR" sz="1800"/>
                        <a:t>A4 e S4</a:t>
                      </a:r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/>
                        <a:t>2048</a:t>
                      </a:r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Hardware</a:t>
                      </a:r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err="1"/>
                        <a:t>Smart</a:t>
                      </a:r>
                      <a:r>
                        <a:rPr lang="pt-BR" sz="1800" dirty="0"/>
                        <a:t> </a:t>
                      </a:r>
                      <a:r>
                        <a:rPr lang="pt-BR" sz="1800" dirty="0" err="1"/>
                        <a:t>card</a:t>
                      </a:r>
                      <a:r>
                        <a:rPr lang="pt-BR" sz="1800" dirty="0"/>
                        <a:t> ou </a:t>
                      </a:r>
                      <a:r>
                        <a:rPr lang="pt-BR" sz="1800" dirty="0" err="1"/>
                        <a:t>token</a:t>
                      </a:r>
                      <a:r>
                        <a:rPr lang="pt-BR" sz="1800" dirty="0"/>
                        <a:t>, com capacidade de geração de chave</a:t>
                      </a:r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/>
                        <a:t>3</a:t>
                      </a:r>
                    </a:p>
                  </a:txBody>
                  <a:tcPr marL="4823" marR="4823" marT="4823" marB="482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0"/>
                    </a:solidFill>
                  </a:tcPr>
                </a:tc>
              </a:tr>
              <a:tr h="131406">
                <a:tc>
                  <a:txBody>
                    <a:bodyPr/>
                    <a:lstStyle/>
                    <a:p>
                      <a:endParaRPr lang="pt-BR" sz="700"/>
                    </a:p>
                  </a:txBody>
                  <a:tcPr marL="34724" marR="34724" marT="17362" marB="17362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pt-BR" sz="700"/>
                    </a:p>
                  </a:txBody>
                  <a:tcPr marL="34724" marR="34724" marT="17362" marB="17362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pt-BR" sz="700" dirty="0"/>
                    </a:p>
                  </a:txBody>
                  <a:tcPr marL="34724" marR="34724" marT="17362" marB="17362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pt-BR" sz="700"/>
                    </a:p>
                  </a:txBody>
                  <a:tcPr marL="34724" marR="34724" marT="17362" marB="17362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pt-BR" sz="700" dirty="0"/>
                    </a:p>
                  </a:txBody>
                  <a:tcPr marL="34724" marR="34724" marT="17362" marB="17362">
                    <a:lnT>
                      <a:noFill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8668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 </a:t>
            </a:r>
            <a:r>
              <a:rPr lang="pt-BR" dirty="0" err="1" smtClean="0"/>
              <a:t>Smart</a:t>
            </a:r>
            <a:r>
              <a:rPr lang="pt-BR" dirty="0" smtClean="0"/>
              <a:t> </a:t>
            </a:r>
            <a:r>
              <a:rPr lang="pt-BR" dirty="0" err="1" smtClean="0"/>
              <a:t>Card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348880"/>
            <a:ext cx="3888432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4617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 Token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060848"/>
            <a:ext cx="4464495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5504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Missão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endParaRPr lang="pt-BR" dirty="0" smtClean="0"/>
          </a:p>
          <a:p>
            <a:pPr fontAlgn="base"/>
            <a:endParaRPr lang="pt-BR" dirty="0"/>
          </a:p>
          <a:p>
            <a:pPr fontAlgn="base"/>
            <a:r>
              <a:rPr lang="pt-BR" dirty="0" smtClean="0"/>
              <a:t>Atuar </a:t>
            </a:r>
            <a:r>
              <a:rPr lang="pt-BR" dirty="0"/>
              <a:t>na </a:t>
            </a:r>
            <a:r>
              <a:rPr lang="pt-BR" dirty="0">
                <a:solidFill>
                  <a:srgbClr val="0000FF"/>
                </a:solidFill>
              </a:rPr>
              <a:t>inovação</a:t>
            </a:r>
            <a:r>
              <a:rPr lang="pt-BR" dirty="0"/>
              <a:t>, </a:t>
            </a:r>
            <a:r>
              <a:rPr lang="pt-BR" dirty="0">
                <a:solidFill>
                  <a:srgbClr val="0000FF"/>
                </a:solidFill>
              </a:rPr>
              <a:t>regulação</a:t>
            </a:r>
            <a:r>
              <a:rPr lang="pt-BR" dirty="0"/>
              <a:t> e </a:t>
            </a:r>
            <a:r>
              <a:rPr lang="pt-BR" dirty="0">
                <a:solidFill>
                  <a:srgbClr val="0000FF"/>
                </a:solidFill>
              </a:rPr>
              <a:t>provimento de soluções tecnológicas</a:t>
            </a:r>
            <a:r>
              <a:rPr lang="pt-BR" dirty="0"/>
              <a:t> que garantam segurança, </a:t>
            </a:r>
            <a:r>
              <a:rPr lang="pt-BR" dirty="0">
                <a:solidFill>
                  <a:srgbClr val="0000FF"/>
                </a:solidFill>
              </a:rPr>
              <a:t>autenticidade</a:t>
            </a:r>
            <a:r>
              <a:rPr lang="pt-BR" dirty="0"/>
              <a:t>, </a:t>
            </a:r>
            <a:r>
              <a:rPr lang="pt-BR" dirty="0">
                <a:solidFill>
                  <a:srgbClr val="0000FF"/>
                </a:solidFill>
              </a:rPr>
              <a:t>integridade</a:t>
            </a:r>
            <a:r>
              <a:rPr lang="pt-BR" dirty="0"/>
              <a:t>, </a:t>
            </a:r>
            <a:r>
              <a:rPr lang="pt-BR" dirty="0">
                <a:solidFill>
                  <a:srgbClr val="0000FF"/>
                </a:solidFill>
              </a:rPr>
              <a:t>privacidade</a:t>
            </a:r>
            <a:r>
              <a:rPr lang="pt-BR" dirty="0"/>
              <a:t> e </a:t>
            </a:r>
            <a:r>
              <a:rPr lang="pt-BR" dirty="0">
                <a:solidFill>
                  <a:srgbClr val="0000FF"/>
                </a:solidFill>
              </a:rPr>
              <a:t>validade jurídica de documentos </a:t>
            </a:r>
            <a:r>
              <a:rPr lang="pt-BR" dirty="0"/>
              <a:t>e transações eletrônicas, respeitando o cidadão, a sociedade e o meio ambiente.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0839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E-CPF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 smtClean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O e-CPF é a versão eletrônica do CPF, que garante a autenticidade e a integridade nas transações eletrônicas de pessoas físicas.</a:t>
            </a:r>
          </a:p>
          <a:p>
            <a:endParaRPr lang="pt-BR" dirty="0" smtClean="0"/>
          </a:p>
          <a:p>
            <a:r>
              <a:rPr lang="pt-BR" dirty="0" smtClean="0"/>
              <a:t>Criado </a:t>
            </a:r>
            <a:r>
              <a:rPr lang="pt-BR" dirty="0"/>
              <a:t>para identificar o contribuinte pessoa física na Internet, o e-CPF é emitido pelas seguintes autoridades certificadoras Serasa, </a:t>
            </a:r>
            <a:r>
              <a:rPr lang="pt-BR" dirty="0" err="1"/>
              <a:t>Certisign</a:t>
            </a:r>
            <a:r>
              <a:rPr lang="pt-BR" dirty="0"/>
              <a:t>, </a:t>
            </a:r>
            <a:r>
              <a:rPr lang="pt-BR" dirty="0" err="1"/>
              <a:t>Prodemg</a:t>
            </a:r>
            <a:r>
              <a:rPr lang="pt-BR" dirty="0"/>
              <a:t>, Serpro, </a:t>
            </a:r>
            <a:r>
              <a:rPr lang="pt-BR" dirty="0" err="1"/>
              <a:t>Imesp</a:t>
            </a:r>
            <a:r>
              <a:rPr lang="pt-BR" dirty="0"/>
              <a:t> e </a:t>
            </a:r>
            <a:r>
              <a:rPr lang="pt-BR" dirty="0" err="1"/>
              <a:t>Sincor</a:t>
            </a:r>
            <a:r>
              <a:rPr lang="pt-BR" dirty="0"/>
              <a:t>. Ele pode ser do tipo A1 e A3.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20888"/>
            <a:ext cx="2674783" cy="2964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3832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E-CNPJ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E-CNPJ  -  A1  e  A3 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dirty="0" smtClean="0"/>
              <a:t>O que se pode fazer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half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Emitir comprovantes de arrecadação de pagamento de </a:t>
            </a:r>
            <a:r>
              <a:rPr lang="pt-BR" dirty="0" smtClean="0"/>
              <a:t>tributos.</a:t>
            </a:r>
            <a:endParaRPr lang="pt-BR" dirty="0"/>
          </a:p>
          <a:p>
            <a:r>
              <a:rPr lang="pt-BR" dirty="0"/>
              <a:t>Retificar possíveis erros no preenchimento de </a:t>
            </a:r>
            <a:r>
              <a:rPr lang="pt-BR" dirty="0" err="1"/>
              <a:t>Darf</a:t>
            </a:r>
            <a:r>
              <a:rPr lang="pt-BR" dirty="0"/>
              <a:t> (Documento de Arrecadação de Receitas Federais</a:t>
            </a:r>
            <a:r>
              <a:rPr lang="pt-BR" dirty="0" smtClean="0"/>
              <a:t>).</a:t>
            </a:r>
            <a:endParaRPr lang="pt-BR" dirty="0"/>
          </a:p>
          <a:p>
            <a:r>
              <a:rPr lang="pt-BR" dirty="0"/>
              <a:t>Parcelar débitos </a:t>
            </a:r>
            <a:r>
              <a:rPr lang="pt-BR" dirty="0" smtClean="0"/>
              <a:t>fiscais.</a:t>
            </a:r>
            <a:endParaRPr lang="pt-BR" dirty="0"/>
          </a:p>
          <a:p>
            <a:r>
              <a:rPr lang="pt-BR" dirty="0"/>
              <a:t>Realizar todas as transações relativas ao comércio </a:t>
            </a:r>
            <a:r>
              <a:rPr lang="pt-BR" dirty="0" smtClean="0"/>
              <a:t>exterior.</a:t>
            </a:r>
            <a:endParaRPr lang="pt-BR" dirty="0"/>
          </a:p>
          <a:p>
            <a:r>
              <a:rPr lang="pt-BR" dirty="0"/>
              <a:t>Emitir nota fiscal </a:t>
            </a:r>
            <a:r>
              <a:rPr lang="pt-BR" dirty="0" smtClean="0"/>
              <a:t>eletrônica.</a:t>
            </a:r>
            <a:endParaRPr lang="pt-BR" dirty="0"/>
          </a:p>
          <a:p>
            <a:endParaRPr lang="pt-B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08920"/>
            <a:ext cx="2575505" cy="3317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6207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Os certificados mais comuns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dirty="0"/>
          </a:p>
          <a:p>
            <a:r>
              <a:rPr lang="pt-BR" b="1" dirty="0"/>
              <a:t>A1</a:t>
            </a:r>
            <a:r>
              <a:rPr lang="pt-BR" dirty="0"/>
              <a:t> - de </a:t>
            </a:r>
            <a:r>
              <a:rPr lang="pt-BR" dirty="0">
                <a:solidFill>
                  <a:srgbClr val="0000FF"/>
                </a:solidFill>
              </a:rPr>
              <a:t>menor nível de segurança</a:t>
            </a:r>
            <a:r>
              <a:rPr lang="pt-BR" dirty="0"/>
              <a:t>, é gerado e armazenado no computador do usuário. Os dados são protegidos por uma senha de acesso. Somente com essa senha é possível acessar, mover e copiar a chave privada a ele </a:t>
            </a:r>
            <a:r>
              <a:rPr lang="pt-BR" dirty="0" smtClean="0"/>
              <a:t>associada.</a:t>
            </a:r>
          </a:p>
          <a:p>
            <a:endParaRPr lang="pt-BR" dirty="0"/>
          </a:p>
          <a:p>
            <a:r>
              <a:rPr lang="pt-BR" b="1" dirty="0"/>
              <a:t>A3</a:t>
            </a:r>
            <a:r>
              <a:rPr lang="pt-BR" dirty="0"/>
              <a:t> - de </a:t>
            </a:r>
            <a:r>
              <a:rPr lang="pt-BR" dirty="0">
                <a:solidFill>
                  <a:srgbClr val="0000FF"/>
                </a:solidFill>
              </a:rPr>
              <a:t>nível de segurança médio a alto</a:t>
            </a:r>
            <a:r>
              <a:rPr lang="pt-BR" dirty="0"/>
              <a:t>, é gerado e armazenado em um hardware criptográfico, que pode ser um cartão inteligente ou um </a:t>
            </a:r>
            <a:r>
              <a:rPr lang="pt-BR" dirty="0" err="1"/>
              <a:t>token</a:t>
            </a:r>
            <a:r>
              <a:rPr lang="pt-BR" dirty="0"/>
              <a:t>. Apenas o detentor da senha de acesso pode utilizar a chave privada, e as informações não podem ser copiadas ou reproduzidas.</a:t>
            </a:r>
          </a:p>
        </p:txBody>
      </p:sp>
    </p:spTree>
    <p:extLst>
      <p:ext uri="{BB962C8B-B14F-4D97-AF65-F5344CB8AC3E}">
        <p14:creationId xmlns:p14="http://schemas.microsoft.com/office/powerpoint/2010/main" xmlns="" val="101728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A1 e A3 para NF-e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b="1" dirty="0"/>
              <a:t> A1</a:t>
            </a:r>
            <a:r>
              <a:rPr lang="pt-BR" dirty="0"/>
              <a:t> é indicado para empresas que emitem poucas notas fiscais por dia. É válido por 1 ano e é armazenado no computador do titular.</a:t>
            </a:r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A3 é indicado </a:t>
            </a:r>
            <a:r>
              <a:rPr lang="pt-BR" dirty="0"/>
              <a:t>para empresas que emitem poucas notas fiscais por dia</a:t>
            </a:r>
            <a:r>
              <a:rPr lang="pt-BR" dirty="0" smtClean="0"/>
              <a:t>. </a:t>
            </a:r>
            <a:r>
              <a:rPr lang="pt-BR" dirty="0"/>
              <a:t>É válido por 3 </a:t>
            </a:r>
            <a:r>
              <a:rPr lang="pt-BR" dirty="0" smtClean="0"/>
              <a:t>anos.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2531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Certificados </a:t>
            </a:r>
            <a:r>
              <a:rPr lang="pt-BR" dirty="0"/>
              <a:t>da Receita Federal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b="1" dirty="0">
                <a:solidFill>
                  <a:srgbClr val="0000FF"/>
                </a:solidFill>
              </a:rPr>
              <a:t>e-CPF</a:t>
            </a:r>
            <a:r>
              <a:rPr lang="pt-BR" dirty="0"/>
              <a:t> e o </a:t>
            </a:r>
            <a:r>
              <a:rPr lang="pt-BR" b="1" dirty="0">
                <a:solidFill>
                  <a:srgbClr val="0000FF"/>
                </a:solidFill>
              </a:rPr>
              <a:t>e-CNPJ</a:t>
            </a:r>
            <a:r>
              <a:rPr lang="pt-BR" dirty="0"/>
              <a:t> são os certificados digitais que pessoas físicas e jurídicas podem usar para acessar todos os serviços online que envolvem sigilo fiscal no Brasil e que estão disponíveis no </a:t>
            </a:r>
            <a:r>
              <a:rPr lang="pt-BR" u="sng" dirty="0" err="1">
                <a:hlinkClick r:id="rId2"/>
              </a:rPr>
              <a:t>e-CAC</a:t>
            </a:r>
            <a:r>
              <a:rPr lang="pt-BR" dirty="0"/>
              <a:t>, Centro Virtual de Atendimento ao Contribuinte. </a:t>
            </a:r>
          </a:p>
        </p:txBody>
      </p:sp>
    </p:spTree>
    <p:extLst>
      <p:ext uri="{BB962C8B-B14F-4D97-AF65-F5344CB8AC3E}">
        <p14:creationId xmlns:p14="http://schemas.microsoft.com/office/powerpoint/2010/main" xmlns="" val="158369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914EC-F5A1-4F35-8ECA-5377E6968086}" type="slidenum">
              <a:rPr lang="pt-BR"/>
              <a:pPr>
                <a:defRPr/>
              </a:pPr>
              <a:t>55</a:t>
            </a:fld>
            <a:endParaRPr lang="pt-BR"/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smtClean="0"/>
              <a:t>Certificados de Chave Pública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endParaRPr lang="pt-BR" sz="2800" dirty="0" smtClean="0"/>
          </a:p>
          <a:p>
            <a:pPr>
              <a:lnSpc>
                <a:spcPct val="90000"/>
              </a:lnSpc>
            </a:pPr>
            <a:r>
              <a:rPr lang="pt-BR" sz="2800" dirty="0" smtClean="0"/>
              <a:t>Um meio seguro de distribuir chaves públicas para as partes verificadoras dentro de uma rede.</a:t>
            </a:r>
          </a:p>
          <a:p>
            <a:pPr>
              <a:lnSpc>
                <a:spcPct val="90000"/>
              </a:lnSpc>
            </a:pPr>
            <a:endParaRPr lang="pt-BR" sz="2800" dirty="0" smtClean="0"/>
          </a:p>
          <a:p>
            <a:pPr>
              <a:lnSpc>
                <a:spcPct val="90000"/>
              </a:lnSpc>
            </a:pPr>
            <a:r>
              <a:rPr lang="pt-BR" sz="2800" dirty="0" err="1" smtClean="0"/>
              <a:t>Pretty</a:t>
            </a:r>
            <a:r>
              <a:rPr lang="pt-BR" sz="2800" dirty="0" smtClean="0"/>
              <a:t> </a:t>
            </a:r>
            <a:r>
              <a:rPr lang="pt-BR" sz="2800" dirty="0" err="1" smtClean="0"/>
              <a:t>Good</a:t>
            </a:r>
            <a:r>
              <a:rPr lang="pt-BR" sz="2800" dirty="0" smtClean="0"/>
              <a:t> </a:t>
            </a:r>
            <a:r>
              <a:rPr lang="pt-BR" sz="2800" dirty="0" err="1" smtClean="0"/>
              <a:t>Privacy</a:t>
            </a:r>
            <a:r>
              <a:rPr lang="pt-BR" sz="2800" dirty="0" smtClean="0"/>
              <a:t> (PGP)</a:t>
            </a:r>
          </a:p>
          <a:p>
            <a:pPr>
              <a:lnSpc>
                <a:spcPct val="90000"/>
              </a:lnSpc>
            </a:pPr>
            <a:endParaRPr lang="pt-BR" sz="2800" dirty="0" smtClean="0"/>
          </a:p>
          <a:p>
            <a:pPr>
              <a:lnSpc>
                <a:spcPct val="90000"/>
              </a:lnSpc>
            </a:pPr>
            <a:r>
              <a:rPr lang="pt-BR" sz="2800" dirty="0" smtClean="0"/>
              <a:t>SET (</a:t>
            </a:r>
            <a:r>
              <a:rPr lang="pt-BR" sz="2800" dirty="0" err="1" smtClean="0"/>
              <a:t>Secure</a:t>
            </a:r>
            <a:r>
              <a:rPr lang="pt-BR" sz="2800" dirty="0" smtClean="0"/>
              <a:t> </a:t>
            </a:r>
            <a:r>
              <a:rPr lang="pt-BR" sz="2800" dirty="0" err="1" smtClean="0"/>
              <a:t>Electronic</a:t>
            </a:r>
            <a:r>
              <a:rPr lang="pt-BR" sz="2800" dirty="0" smtClean="0"/>
              <a:t> </a:t>
            </a:r>
            <a:r>
              <a:rPr lang="pt-BR" sz="2800" dirty="0" err="1" smtClean="0"/>
              <a:t>Transactions</a:t>
            </a:r>
            <a:r>
              <a:rPr lang="pt-BR" sz="2800" dirty="0" smtClean="0"/>
              <a:t>)</a:t>
            </a:r>
          </a:p>
          <a:p>
            <a:pPr>
              <a:lnSpc>
                <a:spcPct val="90000"/>
              </a:lnSpc>
            </a:pPr>
            <a:endParaRPr lang="pt-BR" sz="2800" dirty="0" smtClean="0"/>
          </a:p>
          <a:p>
            <a:pPr>
              <a:lnSpc>
                <a:spcPct val="90000"/>
              </a:lnSpc>
            </a:pPr>
            <a:r>
              <a:rPr lang="pt-BR" sz="2800" dirty="0" err="1" smtClean="0"/>
              <a:t>IPSec</a:t>
            </a:r>
            <a:r>
              <a:rPr lang="pt-BR" sz="2800" dirty="0" smtClean="0"/>
              <a:t>  (IP </a:t>
            </a:r>
            <a:r>
              <a:rPr lang="pt-BR" sz="2800" dirty="0" err="1" smtClean="0"/>
              <a:t>Security</a:t>
            </a:r>
            <a:r>
              <a:rPr lang="pt-BR" sz="2800" dirty="0" smtClean="0"/>
              <a:t>)</a:t>
            </a:r>
          </a:p>
          <a:p>
            <a:pPr>
              <a:lnSpc>
                <a:spcPct val="90000"/>
              </a:lnSpc>
              <a:buNone/>
            </a:pPr>
            <a:endParaRPr lang="pt-BR" sz="2800" dirty="0" smtClean="0"/>
          </a:p>
          <a:p>
            <a:pPr>
              <a:lnSpc>
                <a:spcPct val="90000"/>
              </a:lnSpc>
            </a:pPr>
            <a:r>
              <a:rPr lang="pt-BR" sz="2800" dirty="0" smtClean="0">
                <a:solidFill>
                  <a:srgbClr val="0000FF"/>
                </a:solidFill>
              </a:rPr>
              <a:t>X.509  v3 (padrão internacional  ITU-1988, 1993, 1995, </a:t>
            </a:r>
            <a:br>
              <a:rPr lang="pt-BR" sz="2800" dirty="0" smtClean="0">
                <a:solidFill>
                  <a:srgbClr val="0000FF"/>
                </a:solidFill>
              </a:rPr>
            </a:br>
            <a:r>
              <a:rPr lang="pt-BR" sz="2800" dirty="0" smtClean="0">
                <a:solidFill>
                  <a:srgbClr val="0000FF"/>
                </a:solidFill>
              </a:rPr>
              <a:t>                                 IETF-RFC2459-1999)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pt-BR" sz="3600" b="1">
                <a:solidFill>
                  <a:srgbClr val="006600"/>
                </a:solidFill>
              </a:rPr>
              <a:t>Estrutura do Certificado X.509 </a:t>
            </a:r>
          </a:p>
        </p:txBody>
      </p:sp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457200" y="1700213"/>
            <a:ext cx="82296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endParaRPr lang="pt-BR" sz="3200">
              <a:solidFill>
                <a:schemeClr val="accent2"/>
              </a:solidFill>
            </a:endParaRPr>
          </a:p>
        </p:txBody>
      </p:sp>
      <p:pic>
        <p:nvPicPr>
          <p:cNvPr id="169988" name="Picture 4" descr="img_estrutu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349500"/>
            <a:ext cx="7043738" cy="3243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BF21DD-ECA4-4BAB-A381-AE6C052C13C8}" type="slidenum">
              <a:rPr lang="pt-BR"/>
              <a:pPr>
                <a:defRPr/>
              </a:pPr>
              <a:t>57</a:t>
            </a:fld>
            <a:endParaRPr lang="pt-BR"/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smtClean="0"/>
              <a:t>Estrutura de Certificado X.509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endParaRPr lang="pt-BR" dirty="0" smtClean="0"/>
          </a:p>
          <a:p>
            <a:pPr marL="609600" indent="-609600">
              <a:buFontTx/>
              <a:buAutoNum type="arabicPeriod"/>
            </a:pPr>
            <a:endParaRPr lang="pt-BR" dirty="0" smtClean="0"/>
          </a:p>
          <a:p>
            <a:pPr marL="609600" indent="-609600">
              <a:buFontTx/>
              <a:buAutoNum type="arabicPeriod"/>
            </a:pPr>
            <a:r>
              <a:rPr lang="pt-BR" dirty="0" smtClean="0"/>
              <a:t>Versão</a:t>
            </a:r>
          </a:p>
          <a:p>
            <a:pPr marL="609600" indent="-609600">
              <a:buFontTx/>
              <a:buAutoNum type="arabicPeriod"/>
            </a:pPr>
            <a:r>
              <a:rPr lang="pt-BR" dirty="0" smtClean="0"/>
              <a:t>Número Serial</a:t>
            </a:r>
          </a:p>
          <a:p>
            <a:pPr marL="609600" indent="-609600">
              <a:buFontTx/>
              <a:buAutoNum type="arabicPeriod"/>
            </a:pPr>
            <a:r>
              <a:rPr lang="pt-BR" dirty="0" smtClean="0"/>
              <a:t>Identificador do algoritmo de assinatura</a:t>
            </a:r>
          </a:p>
          <a:p>
            <a:pPr marL="609600" indent="-609600">
              <a:buFontTx/>
              <a:buAutoNum type="arabicPeriod"/>
            </a:pPr>
            <a:r>
              <a:rPr lang="pt-BR" dirty="0" smtClean="0"/>
              <a:t>Nome do Emissor – nome DN da CA que cria e emite.</a:t>
            </a:r>
          </a:p>
          <a:p>
            <a:pPr marL="609600" indent="-609600">
              <a:buFontTx/>
              <a:buAutoNum type="arabicPeriod"/>
            </a:pPr>
            <a:r>
              <a:rPr lang="pt-BR" dirty="0" smtClean="0"/>
              <a:t>Validade</a:t>
            </a:r>
          </a:p>
          <a:p>
            <a:pPr marL="609600" indent="-609600">
              <a:buFontTx/>
              <a:buAutoNum type="arabicPeriod"/>
            </a:pPr>
            <a:endParaRPr lang="pt-BR" dirty="0" smtClean="0"/>
          </a:p>
          <a:p>
            <a:pPr marL="609600" indent="-609600">
              <a:buFontTx/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65B59-5A12-4700-AABD-67885241C68A}" type="slidenum">
              <a:rPr lang="pt-BR"/>
              <a:pPr>
                <a:defRPr/>
              </a:pPr>
              <a:t>58</a:t>
            </a:fld>
            <a:endParaRPr lang="pt-BR"/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smtClean="0"/>
              <a:t>Estrutura de Certificado X.509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6"/>
            </a:pPr>
            <a:endParaRPr lang="pt-BR" dirty="0" smtClean="0"/>
          </a:p>
          <a:p>
            <a:pPr marL="609600" indent="-609600">
              <a:buFontTx/>
              <a:buAutoNum type="arabicPeriod" startAt="6"/>
            </a:pPr>
            <a:endParaRPr lang="pt-BR" dirty="0" smtClean="0"/>
          </a:p>
          <a:p>
            <a:pPr marL="609600" indent="-609600">
              <a:buFontTx/>
              <a:buAutoNum type="arabicPeriod" startAt="6"/>
            </a:pPr>
            <a:r>
              <a:rPr lang="pt-BR" dirty="0" smtClean="0"/>
              <a:t>Nome do </a:t>
            </a:r>
            <a:r>
              <a:rPr lang="pt-BR" b="1" dirty="0" smtClean="0"/>
              <a:t>Sujeito</a:t>
            </a:r>
            <a:r>
              <a:rPr lang="pt-BR" dirty="0" smtClean="0"/>
              <a:t> – nome DN da entidade final (</a:t>
            </a:r>
            <a:r>
              <a:rPr lang="pt-BR" b="1" dirty="0" smtClean="0"/>
              <a:t>usuário</a:t>
            </a:r>
            <a:r>
              <a:rPr lang="pt-BR" dirty="0" smtClean="0"/>
              <a:t> ou uma </a:t>
            </a:r>
            <a:r>
              <a:rPr lang="pt-BR" b="1" dirty="0" smtClean="0"/>
              <a:t>empresa</a:t>
            </a:r>
            <a:r>
              <a:rPr lang="pt-BR" dirty="0" smtClean="0"/>
              <a:t>).</a:t>
            </a:r>
          </a:p>
          <a:p>
            <a:pPr marL="609600" indent="-609600">
              <a:buFontTx/>
              <a:buAutoNum type="arabicPeriod" startAt="6"/>
            </a:pPr>
            <a:endParaRPr lang="pt-BR" dirty="0" smtClean="0"/>
          </a:p>
          <a:p>
            <a:pPr marL="609600" indent="-609600">
              <a:buFontTx/>
              <a:buAutoNum type="arabicPeriod" startAt="7"/>
            </a:pPr>
            <a:r>
              <a:rPr lang="pt-BR" dirty="0" smtClean="0"/>
              <a:t>Informação da Chave Pública do sujeito:                           (</a:t>
            </a:r>
            <a:r>
              <a:rPr lang="pt-BR" b="1" dirty="0" smtClean="0"/>
              <a:t>valor</a:t>
            </a:r>
            <a:r>
              <a:rPr lang="pt-BR" dirty="0" smtClean="0"/>
              <a:t> da chave, identificador do </a:t>
            </a:r>
            <a:r>
              <a:rPr lang="pt-BR" b="1" dirty="0" smtClean="0"/>
              <a:t>algoritmo</a:t>
            </a:r>
            <a:r>
              <a:rPr lang="pt-BR" dirty="0" smtClean="0"/>
              <a:t>, </a:t>
            </a:r>
            <a:r>
              <a:rPr lang="pt-BR" b="1" dirty="0" smtClean="0"/>
              <a:t>parâmetros</a:t>
            </a:r>
            <a:r>
              <a:rPr lang="pt-BR" dirty="0" smtClean="0"/>
              <a:t> do mesmo)</a:t>
            </a:r>
          </a:p>
          <a:p>
            <a:pPr marL="609600" indent="-609600">
              <a:buFontTx/>
              <a:buNone/>
            </a:pPr>
            <a:endParaRPr lang="pt-BR" dirty="0" smtClean="0"/>
          </a:p>
          <a:p>
            <a:pPr marL="609600" indent="-609600">
              <a:buFontTx/>
              <a:buAutoNum type="arabicPeriod" startAt="8"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897A1-C178-4D53-A959-F1664B07C67B}" type="slidenum">
              <a:rPr lang="pt-BR"/>
              <a:pPr>
                <a:defRPr/>
              </a:pPr>
              <a:t>59</a:t>
            </a:fld>
            <a:endParaRPr lang="pt-BR"/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smtClean="0"/>
              <a:t>Estrutura de Certificado X.509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8"/>
            </a:pPr>
            <a:endParaRPr lang="pt-BR" dirty="0" smtClean="0"/>
          </a:p>
          <a:p>
            <a:pPr marL="609600" indent="-609600">
              <a:buFontTx/>
              <a:buAutoNum type="arabicPeriod" startAt="8"/>
            </a:pPr>
            <a:endParaRPr lang="pt-BR" dirty="0" smtClean="0"/>
          </a:p>
          <a:p>
            <a:pPr marL="609600" indent="-609600">
              <a:buFontTx/>
              <a:buAutoNum type="arabicPeriod" startAt="8"/>
            </a:pPr>
            <a:r>
              <a:rPr lang="pt-BR" dirty="0" smtClean="0"/>
              <a:t>Identificador único do emissor:</a:t>
            </a:r>
          </a:p>
          <a:p>
            <a:pPr marL="609600" indent="-609600">
              <a:buFontTx/>
              <a:buNone/>
            </a:pPr>
            <a:r>
              <a:rPr lang="pt-BR" dirty="0" smtClean="0"/>
              <a:t>            (</a:t>
            </a:r>
            <a:r>
              <a:rPr lang="pt-BR" b="1" dirty="0" smtClean="0"/>
              <a:t>não recomendado</a:t>
            </a:r>
            <a:r>
              <a:rPr lang="pt-BR" dirty="0" smtClean="0"/>
              <a:t> pela RFC 2459)</a:t>
            </a:r>
          </a:p>
          <a:p>
            <a:pPr marL="609600" indent="-609600">
              <a:buFontTx/>
              <a:buNone/>
            </a:pPr>
            <a:endParaRPr lang="pt-BR" dirty="0" smtClean="0"/>
          </a:p>
          <a:p>
            <a:pPr marL="609600" indent="-609600">
              <a:buFontTx/>
              <a:buNone/>
            </a:pPr>
            <a:r>
              <a:rPr lang="pt-BR" sz="2000" dirty="0" smtClean="0">
                <a:solidFill>
                  <a:schemeClr val="accent1"/>
                </a:solidFill>
              </a:rPr>
              <a:t>9.</a:t>
            </a:r>
            <a:r>
              <a:rPr lang="pt-BR" sz="2000" dirty="0" smtClean="0">
                <a:solidFill>
                  <a:srgbClr val="C00000"/>
                </a:solidFill>
              </a:rPr>
              <a:t>        </a:t>
            </a:r>
            <a:r>
              <a:rPr lang="pt-BR" dirty="0" smtClean="0"/>
              <a:t>Identificador único do sujeito:</a:t>
            </a:r>
            <a:br>
              <a:rPr lang="pt-BR" dirty="0" smtClean="0"/>
            </a:br>
            <a:r>
              <a:rPr lang="pt-BR" dirty="0" smtClean="0"/>
              <a:t>    (</a:t>
            </a:r>
            <a:r>
              <a:rPr lang="pt-BR" b="1" dirty="0" smtClean="0"/>
              <a:t>não recomendado</a:t>
            </a:r>
            <a:r>
              <a:rPr lang="pt-BR" dirty="0" smtClean="0"/>
              <a:t> pela RFC2459)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Planejamento Estratégico - 2012-2014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endParaRPr lang="pt-BR" b="1" dirty="0">
              <a:hlinkClick r:id="rId2" tooltip="Planejamento Estratégico - 2012-2014 (Arquivo PDF - 1,8 MB)"/>
            </a:endParaRPr>
          </a:p>
          <a:p>
            <a:pPr fontAlgn="base"/>
            <a:r>
              <a:rPr lang="pt-BR" sz="3100" b="1" dirty="0" smtClean="0">
                <a:hlinkClick r:id="rId2" tooltip="Planejamento Estratégico - 2012-2014 (Arquivo PDF - 1,8 MB)"/>
              </a:rPr>
              <a:t>Planejamento </a:t>
            </a:r>
            <a:r>
              <a:rPr lang="pt-BR" sz="3100" b="1" dirty="0">
                <a:hlinkClick r:id="rId2" tooltip="Planejamento Estratégico - 2012-2014 (Arquivo PDF - 1,8 MB)"/>
              </a:rPr>
              <a:t>Estratégico - 2012-2014 </a:t>
            </a:r>
            <a:r>
              <a:rPr lang="pt-BR" sz="3100" dirty="0"/>
              <a:t>(Arquivo PDF - 1,8 MB)</a:t>
            </a:r>
            <a:endParaRPr lang="pt-BR" sz="3100" dirty="0" smtClean="0"/>
          </a:p>
          <a:p>
            <a:pPr fontAlgn="base"/>
            <a:endParaRPr lang="pt-BR" sz="3100" dirty="0" smtClean="0"/>
          </a:p>
          <a:p>
            <a:pPr fontAlgn="base"/>
            <a:r>
              <a:rPr lang="pt-BR" sz="3100" dirty="0" smtClean="0"/>
              <a:t>O </a:t>
            </a:r>
            <a:r>
              <a:rPr lang="pt-BR" sz="3100" dirty="0"/>
              <a:t>presente documento foi desenvolvido pelo Grupo Técnico de Trabalho designado na Portaria n° 9, de 07 de março de 2012, com a colaboração de todas as áreas do Instituto.</a:t>
            </a:r>
          </a:p>
          <a:p>
            <a:pPr fontAlgn="base"/>
            <a:endParaRPr lang="pt-BR" sz="3100" dirty="0" smtClean="0"/>
          </a:p>
          <a:p>
            <a:pPr marL="0" indent="0">
              <a:buNone/>
            </a:pPr>
            <a:r>
              <a:rPr lang="pt-BR" sz="3100" dirty="0"/>
              <a:t/>
            </a:r>
            <a:br>
              <a:rPr lang="pt-BR" sz="3100" dirty="0"/>
            </a:br>
            <a:endParaRPr lang="pt-BR" sz="3100" dirty="0"/>
          </a:p>
        </p:txBody>
      </p:sp>
    </p:spTree>
    <p:extLst>
      <p:ext uri="{BB962C8B-B14F-4D97-AF65-F5344CB8AC3E}">
        <p14:creationId xmlns:p14="http://schemas.microsoft.com/office/powerpoint/2010/main" xmlns="" val="372285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7A7B1-424C-4AB3-9D50-406CF5FDC50A}" type="slidenum">
              <a:rPr lang="pt-BR"/>
              <a:pPr>
                <a:defRPr/>
              </a:pPr>
              <a:t>60</a:t>
            </a:fld>
            <a:endParaRPr lang="pt-BR"/>
          </a:p>
        </p:txBody>
      </p:sp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smtClean="0"/>
              <a:t>Estrutura de Certificado X.509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pt-BR" sz="2000" dirty="0" smtClean="0">
                <a:solidFill>
                  <a:schemeClr val="accent1"/>
                </a:solidFill>
              </a:rPr>
              <a:t>10.   </a:t>
            </a:r>
            <a:r>
              <a:rPr lang="pt-BR" sz="2000" dirty="0" smtClean="0"/>
              <a:t>E</a:t>
            </a:r>
            <a:r>
              <a:rPr lang="pt-BR" dirty="0" smtClean="0"/>
              <a:t>xtensões de versões de certificados.</a:t>
            </a:r>
            <a:br>
              <a:rPr lang="pt-BR" dirty="0" smtClean="0"/>
            </a:b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 Identificador de Chave de Autoridade     </a:t>
            </a:r>
            <a:br>
              <a:rPr lang="pt-BR" dirty="0" smtClean="0"/>
            </a:br>
            <a:r>
              <a:rPr lang="pt-BR" dirty="0" smtClean="0"/>
              <a:t> para qualquer </a:t>
            </a:r>
            <a:r>
              <a:rPr lang="pt-BR" u="sng" dirty="0" smtClean="0"/>
              <a:t>certificado auto-assinado</a:t>
            </a:r>
            <a:r>
              <a:rPr lang="pt-BR" dirty="0" smtClean="0"/>
              <a:t>.</a:t>
            </a:r>
            <a:br>
              <a:rPr lang="pt-BR" dirty="0" smtClean="0"/>
            </a:b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 Identificador de Chave de Sujeito</a:t>
            </a:r>
          </a:p>
          <a:p>
            <a:pPr marL="609600" indent="-609600">
              <a:buFontTx/>
              <a:buNone/>
            </a:pPr>
            <a:r>
              <a:rPr lang="pt-BR" dirty="0" smtClean="0"/>
              <a:t>         </a:t>
            </a:r>
            <a:br>
              <a:rPr lang="pt-BR" dirty="0" smtClean="0"/>
            </a:br>
            <a:r>
              <a:rPr lang="pt-BR" dirty="0" smtClean="0"/>
              <a:t> Utilização de chave</a:t>
            </a:r>
          </a:p>
          <a:p>
            <a:pPr marL="609600" indent="-609600">
              <a:buFontTx/>
              <a:buNone/>
            </a:pPr>
            <a:endParaRPr lang="pt-BR" dirty="0" smtClean="0"/>
          </a:p>
          <a:p>
            <a:pPr marL="609600" indent="-609600">
              <a:buNone/>
            </a:pPr>
            <a:r>
              <a:rPr lang="pt-BR" sz="2000" dirty="0" smtClean="0">
                <a:solidFill>
                  <a:schemeClr val="accent1"/>
                </a:solidFill>
              </a:rPr>
              <a:t>11.</a:t>
            </a:r>
            <a:r>
              <a:rPr lang="pt-BR" dirty="0" smtClean="0"/>
              <a:t>  </a:t>
            </a:r>
            <a:r>
              <a:rPr lang="pt-BR" b="1" dirty="0" smtClean="0"/>
              <a:t>Assinatura da CA</a:t>
            </a:r>
          </a:p>
          <a:p>
            <a:pPr marL="609600" indent="-609600">
              <a:buFontTx/>
              <a:buNone/>
            </a:pPr>
            <a:endParaRPr lang="pt-BR" dirty="0" smtClean="0"/>
          </a:p>
          <a:p>
            <a:pPr marL="609600" indent="-609600">
              <a:buFontTx/>
              <a:buNone/>
            </a:pPr>
            <a:endParaRPr lang="pt-BR" dirty="0" smtClean="0"/>
          </a:p>
          <a:p>
            <a:pPr marL="609600" indent="-609600">
              <a:buFontTx/>
              <a:buNone/>
            </a:pPr>
            <a:endParaRPr lang="pt-BR" dirty="0" smtClean="0"/>
          </a:p>
          <a:p>
            <a:pPr marL="609600" indent="-609600">
              <a:buFontTx/>
              <a:buNone/>
            </a:pPr>
            <a:endParaRPr lang="pt-BR" dirty="0" smtClean="0"/>
          </a:p>
          <a:p>
            <a:pPr marL="609600" indent="-609600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42FB9C-D4DE-4C9F-9B4C-6FE41A66F88D}" type="slidenum">
              <a:rPr lang="pt-BR"/>
              <a:pPr>
                <a:defRPr/>
              </a:pPr>
              <a:t>61</a:t>
            </a:fld>
            <a:endParaRPr lang="pt-BR"/>
          </a:p>
        </p:txBody>
      </p:sp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Nomes de Entidades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400" smtClean="0"/>
              <a:t>Certificados X.509 v3 concedem flexibilidade para </a:t>
            </a:r>
            <a:r>
              <a:rPr lang="pt-BR" sz="2400" b="1" smtClean="0"/>
              <a:t>nomes de entidades</a:t>
            </a:r>
            <a:r>
              <a:rPr lang="pt-BR" sz="2400" smtClean="0"/>
              <a:t>.</a:t>
            </a:r>
          </a:p>
          <a:p>
            <a:pPr>
              <a:lnSpc>
                <a:spcPct val="80000"/>
              </a:lnSpc>
            </a:pPr>
            <a:endParaRPr lang="pt-BR" sz="2400" smtClean="0"/>
          </a:p>
          <a:p>
            <a:pPr>
              <a:lnSpc>
                <a:spcPct val="80000"/>
              </a:lnSpc>
            </a:pPr>
            <a:r>
              <a:rPr lang="pt-BR" sz="2400" smtClean="0"/>
              <a:t>As entidades podem ser identificadas pelas seguintes formas de nomes: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/>
              <a:t>     - endereço de e-mail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/>
              <a:t>     - domínio de Internet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/>
              <a:t>     - e-mail X.400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/>
              <a:t>     - nome de diretório X.500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/>
              <a:t>     - nome de EDI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/>
              <a:t>     - URI da Web:  URN, URL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t-BR" sz="2400" smtClean="0"/>
              <a:t>     - endereço 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4A6F8F-6D75-4E4C-B802-6400033A1E80}" type="slidenum">
              <a:rPr lang="pt-BR"/>
              <a:pPr>
                <a:defRPr/>
              </a:pPr>
              <a:t>62</a:t>
            </a:fld>
            <a:endParaRPr lang="pt-BR"/>
          </a:p>
        </p:txBody>
      </p:sp>
      <p:sp>
        <p:nvSpPr>
          <p:cNvPr id="614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Nomes de Entidades</a:t>
            </a:r>
          </a:p>
        </p:txBody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smtClean="0"/>
          </a:p>
          <a:p>
            <a:endParaRPr lang="pt-BR" smtClean="0"/>
          </a:p>
          <a:p>
            <a:r>
              <a:rPr lang="pt-BR" smtClean="0"/>
              <a:t>Em um </a:t>
            </a:r>
            <a:r>
              <a:rPr lang="pt-BR" b="1" smtClean="0"/>
              <a:t>certificado de chave pública</a:t>
            </a:r>
            <a:r>
              <a:rPr lang="pt-BR" smtClean="0"/>
              <a:t>, os </a:t>
            </a:r>
            <a:r>
              <a:rPr lang="pt-BR" b="1" smtClean="0"/>
              <a:t>nomes</a:t>
            </a:r>
            <a:r>
              <a:rPr lang="pt-BR" smtClean="0"/>
              <a:t> de entidades (emissor e sujeito) devem ser </a:t>
            </a:r>
            <a:r>
              <a:rPr lang="pt-BR" b="1" smtClean="0"/>
              <a:t>únicos</a:t>
            </a:r>
            <a:r>
              <a:rPr lang="pt-BR" smtClean="0"/>
              <a:t>.</a:t>
            </a:r>
          </a:p>
          <a:p>
            <a:endParaRPr lang="pt-BR" smtClean="0"/>
          </a:p>
          <a:p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spaço Reservado para Data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32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33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4FEB6-A27E-45D3-8680-EFCD7A939681}" type="slidenum">
              <a:rPr lang="pt-BR"/>
              <a:pPr>
                <a:defRPr/>
              </a:pPr>
              <a:t>63</a:t>
            </a:fld>
            <a:endParaRPr lang="pt-BR"/>
          </a:p>
        </p:txBody>
      </p:sp>
      <p:sp>
        <p:nvSpPr>
          <p:cNvPr id="6554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Componentes de uma ICP (PKI)</a:t>
            </a:r>
          </a:p>
        </p:txBody>
      </p:sp>
      <p:sp>
        <p:nvSpPr>
          <p:cNvPr id="65542" name="Rectangle 11"/>
          <p:cNvSpPr>
            <a:spLocks noChangeArrowheads="1"/>
          </p:cNvSpPr>
          <p:nvPr/>
        </p:nvSpPr>
        <p:spPr bwMode="auto">
          <a:xfrm>
            <a:off x="3492500" y="2060575"/>
            <a:ext cx="2087563" cy="792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pt-BR" b="1" dirty="0">
                <a:latin typeface="Calibri" pitchFamily="34" charset="0"/>
              </a:rPr>
              <a:t>Autoridade </a:t>
            </a:r>
            <a:br>
              <a:rPr lang="pt-BR" b="1" dirty="0">
                <a:latin typeface="Calibri" pitchFamily="34" charset="0"/>
              </a:rPr>
            </a:br>
            <a:r>
              <a:rPr lang="pt-BR" b="1" dirty="0">
                <a:latin typeface="Calibri" pitchFamily="34" charset="0"/>
              </a:rPr>
              <a:t>Certificadora (CA)</a:t>
            </a: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2555875" y="3500438"/>
            <a:ext cx="2016125" cy="720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latin typeface="+mn-lt"/>
              </a:rPr>
              <a:t>Autoridade </a:t>
            </a:r>
            <a:br>
              <a:rPr lang="pt-BR" b="1" dirty="0">
                <a:latin typeface="+mn-lt"/>
              </a:rPr>
            </a:br>
            <a:r>
              <a:rPr lang="pt-BR" b="1" dirty="0">
                <a:latin typeface="+mn-lt"/>
              </a:rPr>
              <a:t>Registradora (RA)</a:t>
            </a:r>
          </a:p>
        </p:txBody>
      </p:sp>
      <p:sp>
        <p:nvSpPr>
          <p:cNvPr id="65544" name="Line 16"/>
          <p:cNvSpPr>
            <a:spLocks noChangeShapeType="1"/>
          </p:cNvSpPr>
          <p:nvPr/>
        </p:nvSpPr>
        <p:spPr bwMode="auto">
          <a:xfrm flipV="1">
            <a:off x="1692275" y="4292600"/>
            <a:ext cx="7191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5545" name="Line 18"/>
          <p:cNvSpPr>
            <a:spLocks noChangeShapeType="1"/>
          </p:cNvSpPr>
          <p:nvPr/>
        </p:nvSpPr>
        <p:spPr bwMode="auto">
          <a:xfrm flipH="1" flipV="1">
            <a:off x="3348038" y="42926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5546" name="Line 19"/>
          <p:cNvSpPr>
            <a:spLocks noChangeShapeType="1"/>
          </p:cNvSpPr>
          <p:nvPr/>
        </p:nvSpPr>
        <p:spPr bwMode="auto">
          <a:xfrm flipH="1" flipV="1">
            <a:off x="4716463" y="4221163"/>
            <a:ext cx="5762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5547" name="Line 20"/>
          <p:cNvSpPr>
            <a:spLocks noChangeShapeType="1"/>
          </p:cNvSpPr>
          <p:nvPr/>
        </p:nvSpPr>
        <p:spPr bwMode="auto">
          <a:xfrm flipV="1">
            <a:off x="3132138" y="2924175"/>
            <a:ext cx="1008062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5548" name="Line 21"/>
          <p:cNvSpPr>
            <a:spLocks noChangeShapeType="1"/>
          </p:cNvSpPr>
          <p:nvPr/>
        </p:nvSpPr>
        <p:spPr bwMode="auto">
          <a:xfrm flipH="1">
            <a:off x="3851275" y="2924175"/>
            <a:ext cx="10080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5549" name="Line 22"/>
          <p:cNvSpPr>
            <a:spLocks noChangeShapeType="1"/>
          </p:cNvSpPr>
          <p:nvPr/>
        </p:nvSpPr>
        <p:spPr bwMode="auto">
          <a:xfrm flipH="1">
            <a:off x="1979613" y="2420938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5550" name="computr2"/>
          <p:cNvSpPr>
            <a:spLocks noEditPoints="1" noChangeArrowheads="1"/>
          </p:cNvSpPr>
          <p:nvPr/>
        </p:nvSpPr>
        <p:spPr bwMode="auto">
          <a:xfrm rot="10748969" flipV="1">
            <a:off x="1187450" y="4940300"/>
            <a:ext cx="855663" cy="787400"/>
          </a:xfrm>
          <a:custGeom>
            <a:avLst/>
            <a:gdLst>
              <a:gd name="T0" fmla="*/ 427832 w 21600"/>
              <a:gd name="T1" fmla="*/ 0 h 21600"/>
              <a:gd name="T2" fmla="*/ 427832 w 21600"/>
              <a:gd name="T3" fmla="*/ 787400 h 21600"/>
              <a:gd name="T4" fmla="*/ 686353 w 21600"/>
              <a:gd name="T5" fmla="*/ 0 h 21600"/>
              <a:gd name="T6" fmla="*/ 169310 w 21600"/>
              <a:gd name="T7" fmla="*/ 0 h 21600"/>
              <a:gd name="T8" fmla="*/ 169310 w 21600"/>
              <a:gd name="T9" fmla="*/ 423993 h 21600"/>
              <a:gd name="T10" fmla="*/ 686353 w 21600"/>
              <a:gd name="T11" fmla="*/ 423993 h 21600"/>
              <a:gd name="T12" fmla="*/ 169310 w 21600"/>
              <a:gd name="T13" fmla="*/ 212015 h 21600"/>
              <a:gd name="T14" fmla="*/ 686353 w 21600"/>
              <a:gd name="T15" fmla="*/ 212015 h 21600"/>
              <a:gd name="T16" fmla="*/ 745853 w 21600"/>
              <a:gd name="T17" fmla="*/ 575422 h 21600"/>
              <a:gd name="T18" fmla="*/ 109810 w 21600"/>
              <a:gd name="T19" fmla="*/ 575422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5551" name="computr2"/>
          <p:cNvSpPr>
            <a:spLocks noEditPoints="1" noChangeArrowheads="1"/>
          </p:cNvSpPr>
          <p:nvPr/>
        </p:nvSpPr>
        <p:spPr bwMode="auto">
          <a:xfrm rot="10748969" flipV="1">
            <a:off x="3054350" y="4941888"/>
            <a:ext cx="868363" cy="788987"/>
          </a:xfrm>
          <a:custGeom>
            <a:avLst/>
            <a:gdLst>
              <a:gd name="T0" fmla="*/ 434182 w 21600"/>
              <a:gd name="T1" fmla="*/ 0 h 21600"/>
              <a:gd name="T2" fmla="*/ 434182 w 21600"/>
              <a:gd name="T3" fmla="*/ 788987 h 21600"/>
              <a:gd name="T4" fmla="*/ 696540 w 21600"/>
              <a:gd name="T5" fmla="*/ 0 h 21600"/>
              <a:gd name="T6" fmla="*/ 171823 w 21600"/>
              <a:gd name="T7" fmla="*/ 0 h 21600"/>
              <a:gd name="T8" fmla="*/ 171823 w 21600"/>
              <a:gd name="T9" fmla="*/ 424848 h 21600"/>
              <a:gd name="T10" fmla="*/ 696540 w 21600"/>
              <a:gd name="T11" fmla="*/ 424848 h 21600"/>
              <a:gd name="T12" fmla="*/ 171823 w 21600"/>
              <a:gd name="T13" fmla="*/ 212442 h 21600"/>
              <a:gd name="T14" fmla="*/ 696540 w 21600"/>
              <a:gd name="T15" fmla="*/ 212442 h 21600"/>
              <a:gd name="T16" fmla="*/ 756923 w 21600"/>
              <a:gd name="T17" fmla="*/ 576581 h 21600"/>
              <a:gd name="T18" fmla="*/ 111440 w 21600"/>
              <a:gd name="T19" fmla="*/ 576581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5552" name="computr2"/>
          <p:cNvSpPr>
            <a:spLocks noEditPoints="1" noChangeArrowheads="1"/>
          </p:cNvSpPr>
          <p:nvPr/>
        </p:nvSpPr>
        <p:spPr bwMode="auto">
          <a:xfrm>
            <a:off x="5003800" y="4941888"/>
            <a:ext cx="863600" cy="792162"/>
          </a:xfrm>
          <a:custGeom>
            <a:avLst/>
            <a:gdLst>
              <a:gd name="T0" fmla="*/ 431800 w 21600"/>
              <a:gd name="T1" fmla="*/ 0 h 21600"/>
              <a:gd name="T2" fmla="*/ 431800 w 21600"/>
              <a:gd name="T3" fmla="*/ 792162 h 21600"/>
              <a:gd name="T4" fmla="*/ 692719 w 21600"/>
              <a:gd name="T5" fmla="*/ 0 h 21600"/>
              <a:gd name="T6" fmla="*/ 170881 w 21600"/>
              <a:gd name="T7" fmla="*/ 0 h 21600"/>
              <a:gd name="T8" fmla="*/ 170881 w 21600"/>
              <a:gd name="T9" fmla="*/ 426557 h 21600"/>
              <a:gd name="T10" fmla="*/ 692719 w 21600"/>
              <a:gd name="T11" fmla="*/ 426557 h 21600"/>
              <a:gd name="T12" fmla="*/ 170881 w 21600"/>
              <a:gd name="T13" fmla="*/ 213297 h 21600"/>
              <a:gd name="T14" fmla="*/ 692719 w 21600"/>
              <a:gd name="T15" fmla="*/ 213297 h 21600"/>
              <a:gd name="T16" fmla="*/ 752771 w 21600"/>
              <a:gd name="T17" fmla="*/ 578902 h 21600"/>
              <a:gd name="T18" fmla="*/ 110829 w 21600"/>
              <a:gd name="T19" fmla="*/ 578902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5553" name="computr3"/>
          <p:cNvSpPr>
            <a:spLocks noEditPoints="1" noChangeArrowheads="1"/>
          </p:cNvSpPr>
          <p:nvPr/>
        </p:nvSpPr>
        <p:spPr bwMode="auto">
          <a:xfrm flipH="1">
            <a:off x="539750" y="1700213"/>
            <a:ext cx="1368425" cy="1441450"/>
          </a:xfrm>
          <a:custGeom>
            <a:avLst/>
            <a:gdLst>
              <a:gd name="T0" fmla="*/ 0 w 21600"/>
              <a:gd name="T1" fmla="*/ 720725 h 21600"/>
              <a:gd name="T2" fmla="*/ 684213 w 21600"/>
              <a:gd name="T3" fmla="*/ 0 h 21600"/>
              <a:gd name="T4" fmla="*/ 684213 w 21600"/>
              <a:gd name="T5" fmla="*/ 1441450 h 21600"/>
              <a:gd name="T6" fmla="*/ 1148907 w 21600"/>
              <a:gd name="T7" fmla="*/ 720725 h 21600"/>
              <a:gd name="T8" fmla="*/ 0 60000 65536"/>
              <a:gd name="T9" fmla="*/ 0 60000 65536"/>
              <a:gd name="T10" fmla="*/ 0 60000 65536"/>
              <a:gd name="T11" fmla="*/ 0 60000 65536"/>
              <a:gd name="T12" fmla="*/ 7811 w 21600"/>
              <a:gd name="T13" fmla="*/ 2584 h 21600"/>
              <a:gd name="T14" fmla="*/ 16359 w 21600"/>
              <a:gd name="T15" fmla="*/ 1176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8250" y="17743"/>
                </a:moveTo>
                <a:lnTo>
                  <a:pt x="17557" y="16971"/>
                </a:lnTo>
                <a:lnTo>
                  <a:pt x="5429" y="16971"/>
                </a:lnTo>
                <a:lnTo>
                  <a:pt x="4736" y="17743"/>
                </a:lnTo>
                <a:lnTo>
                  <a:pt x="18250" y="17743"/>
                </a:lnTo>
                <a:close/>
              </a:path>
              <a:path w="21600" h="21600" extrusionOk="0">
                <a:moveTo>
                  <a:pt x="18250" y="17743"/>
                </a:moveTo>
                <a:moveTo>
                  <a:pt x="19405" y="19131"/>
                </a:moveTo>
                <a:lnTo>
                  <a:pt x="18712" y="18360"/>
                </a:lnTo>
                <a:lnTo>
                  <a:pt x="4274" y="18360"/>
                </a:lnTo>
                <a:lnTo>
                  <a:pt x="3581" y="19131"/>
                </a:lnTo>
                <a:lnTo>
                  <a:pt x="19405" y="19131"/>
                </a:lnTo>
                <a:close/>
              </a:path>
              <a:path w="21600" h="21600" extrusionOk="0">
                <a:moveTo>
                  <a:pt x="19405" y="19131"/>
                </a:moveTo>
                <a:moveTo>
                  <a:pt x="20560" y="20520"/>
                </a:moveTo>
                <a:lnTo>
                  <a:pt x="19867" y="19749"/>
                </a:lnTo>
                <a:lnTo>
                  <a:pt x="3119" y="19749"/>
                </a:lnTo>
                <a:lnTo>
                  <a:pt x="2426" y="20520"/>
                </a:lnTo>
                <a:lnTo>
                  <a:pt x="20560" y="20520"/>
                </a:lnTo>
                <a:close/>
              </a:path>
              <a:path w="21600" h="21600" extrusionOk="0">
                <a:moveTo>
                  <a:pt x="20560" y="20520"/>
                </a:moveTo>
                <a:moveTo>
                  <a:pt x="4620" y="16971"/>
                </a:moveTo>
                <a:lnTo>
                  <a:pt x="5313" y="16200"/>
                </a:lnTo>
                <a:lnTo>
                  <a:pt x="7624" y="16200"/>
                </a:lnTo>
                <a:lnTo>
                  <a:pt x="7624" y="14194"/>
                </a:lnTo>
                <a:lnTo>
                  <a:pt x="5891" y="14194"/>
                </a:lnTo>
                <a:lnTo>
                  <a:pt x="5891" y="0"/>
                </a:lnTo>
                <a:lnTo>
                  <a:pt x="12013" y="0"/>
                </a:lnTo>
                <a:lnTo>
                  <a:pt x="18135" y="0"/>
                </a:lnTo>
                <a:lnTo>
                  <a:pt x="18135" y="10800"/>
                </a:lnTo>
                <a:lnTo>
                  <a:pt x="18135" y="14194"/>
                </a:lnTo>
                <a:lnTo>
                  <a:pt x="16402" y="14194"/>
                </a:lnTo>
                <a:lnTo>
                  <a:pt x="16402" y="16200"/>
                </a:lnTo>
                <a:lnTo>
                  <a:pt x="17788" y="16200"/>
                </a:lnTo>
                <a:lnTo>
                  <a:pt x="19059" y="17743"/>
                </a:lnTo>
                <a:lnTo>
                  <a:pt x="21022" y="19903"/>
                </a:lnTo>
                <a:lnTo>
                  <a:pt x="21253" y="20057"/>
                </a:lnTo>
                <a:lnTo>
                  <a:pt x="21369" y="20366"/>
                </a:lnTo>
                <a:lnTo>
                  <a:pt x="21600" y="20674"/>
                </a:lnTo>
                <a:lnTo>
                  <a:pt x="21600" y="20829"/>
                </a:lnTo>
                <a:lnTo>
                  <a:pt x="21600" y="20983"/>
                </a:lnTo>
                <a:lnTo>
                  <a:pt x="21600" y="21137"/>
                </a:lnTo>
                <a:lnTo>
                  <a:pt x="21600" y="21291"/>
                </a:lnTo>
                <a:lnTo>
                  <a:pt x="21484" y="21446"/>
                </a:lnTo>
                <a:lnTo>
                  <a:pt x="21369" y="21446"/>
                </a:lnTo>
                <a:lnTo>
                  <a:pt x="21138" y="21600"/>
                </a:lnTo>
                <a:lnTo>
                  <a:pt x="21022" y="21600"/>
                </a:lnTo>
                <a:lnTo>
                  <a:pt x="10973" y="21600"/>
                </a:lnTo>
                <a:lnTo>
                  <a:pt x="2079" y="21600"/>
                </a:lnTo>
                <a:lnTo>
                  <a:pt x="1848" y="21600"/>
                </a:lnTo>
                <a:lnTo>
                  <a:pt x="1733" y="21446"/>
                </a:lnTo>
                <a:lnTo>
                  <a:pt x="1617" y="21446"/>
                </a:lnTo>
                <a:lnTo>
                  <a:pt x="1502" y="21291"/>
                </a:lnTo>
                <a:lnTo>
                  <a:pt x="1386" y="21291"/>
                </a:lnTo>
                <a:lnTo>
                  <a:pt x="1386" y="21137"/>
                </a:lnTo>
                <a:lnTo>
                  <a:pt x="1386" y="20983"/>
                </a:lnTo>
                <a:lnTo>
                  <a:pt x="1386" y="20829"/>
                </a:lnTo>
                <a:lnTo>
                  <a:pt x="1502" y="20674"/>
                </a:lnTo>
                <a:lnTo>
                  <a:pt x="1617" y="20366"/>
                </a:lnTo>
                <a:lnTo>
                  <a:pt x="1733" y="20057"/>
                </a:lnTo>
                <a:lnTo>
                  <a:pt x="1964" y="19903"/>
                </a:lnTo>
                <a:lnTo>
                  <a:pt x="0" y="19903"/>
                </a:lnTo>
                <a:lnTo>
                  <a:pt x="0" y="10800"/>
                </a:lnTo>
                <a:lnTo>
                  <a:pt x="0" y="2777"/>
                </a:lnTo>
                <a:lnTo>
                  <a:pt x="4620" y="2777"/>
                </a:lnTo>
                <a:lnTo>
                  <a:pt x="4620" y="16971"/>
                </a:lnTo>
                <a:moveTo>
                  <a:pt x="4620" y="16971"/>
                </a:moveTo>
                <a:moveTo>
                  <a:pt x="4620" y="16971"/>
                </a:moveTo>
                <a:lnTo>
                  <a:pt x="4158" y="17434"/>
                </a:lnTo>
                <a:lnTo>
                  <a:pt x="2541" y="19286"/>
                </a:lnTo>
                <a:lnTo>
                  <a:pt x="1964" y="19903"/>
                </a:lnTo>
                <a:lnTo>
                  <a:pt x="4620" y="16971"/>
                </a:lnTo>
                <a:close/>
              </a:path>
              <a:path w="21600" h="21600" extrusionOk="0">
                <a:moveTo>
                  <a:pt x="7624" y="2314"/>
                </a:moveTo>
                <a:moveTo>
                  <a:pt x="16402" y="2314"/>
                </a:moveTo>
                <a:lnTo>
                  <a:pt x="16402" y="11880"/>
                </a:lnTo>
                <a:lnTo>
                  <a:pt x="7624" y="11880"/>
                </a:lnTo>
                <a:lnTo>
                  <a:pt x="7624" y="2314"/>
                </a:lnTo>
                <a:close/>
              </a:path>
              <a:path w="21600" h="21600" extrusionOk="0">
                <a:moveTo>
                  <a:pt x="578" y="4011"/>
                </a:moveTo>
                <a:moveTo>
                  <a:pt x="4043" y="4011"/>
                </a:moveTo>
                <a:lnTo>
                  <a:pt x="4043" y="4320"/>
                </a:lnTo>
                <a:lnTo>
                  <a:pt x="578" y="4320"/>
                </a:lnTo>
                <a:lnTo>
                  <a:pt x="578" y="4011"/>
                </a:lnTo>
                <a:close/>
                <a:moveTo>
                  <a:pt x="7624" y="14194"/>
                </a:moveTo>
                <a:lnTo>
                  <a:pt x="16402" y="14194"/>
                </a:lnTo>
                <a:lnTo>
                  <a:pt x="16402" y="16200"/>
                </a:lnTo>
                <a:lnTo>
                  <a:pt x="7624" y="16200"/>
                </a:lnTo>
              </a:path>
            </a:pathLst>
          </a:custGeom>
          <a:gradFill rotWithShape="1">
            <a:gsLst>
              <a:gs pos="0">
                <a:srgbClr val="FFFFCC"/>
              </a:gs>
              <a:gs pos="50000">
                <a:srgbClr val="76765E"/>
              </a:gs>
              <a:gs pos="100000">
                <a:srgbClr val="FFFFCC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5554" name="AutoShape 28"/>
          <p:cNvSpPr>
            <a:spLocks noChangeArrowheads="1"/>
          </p:cNvSpPr>
          <p:nvPr/>
        </p:nvSpPr>
        <p:spPr bwMode="auto">
          <a:xfrm>
            <a:off x="6732588" y="2492896"/>
            <a:ext cx="1223962" cy="1512367"/>
          </a:xfrm>
          <a:prstGeom prst="flowChartMagneticDisk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pt-BR" b="1" dirty="0">
                <a:solidFill>
                  <a:schemeClr val="tx2"/>
                </a:solidFill>
                <a:latin typeface="Calibri" pitchFamily="34" charset="0"/>
              </a:rPr>
              <a:t>Diretório</a:t>
            </a:r>
            <a:br>
              <a:rPr lang="pt-BR" b="1" dirty="0">
                <a:solidFill>
                  <a:schemeClr val="tx2"/>
                </a:solidFill>
                <a:latin typeface="Calibri" pitchFamily="34" charset="0"/>
              </a:rPr>
            </a:br>
            <a:r>
              <a:rPr lang="pt-BR" b="1" dirty="0" smtClean="0">
                <a:solidFill>
                  <a:schemeClr val="tx2"/>
                </a:solidFill>
                <a:latin typeface="Calibri" pitchFamily="34" charset="0"/>
              </a:rPr>
              <a:t>X.500</a:t>
            </a:r>
            <a:endParaRPr lang="pt-BR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5555" name="Text Box 33"/>
          <p:cNvSpPr txBox="1">
            <a:spLocks noChangeArrowheads="1"/>
          </p:cNvSpPr>
          <p:nvPr/>
        </p:nvSpPr>
        <p:spPr bwMode="auto">
          <a:xfrm>
            <a:off x="468313" y="3213100"/>
            <a:ext cx="1582737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>
                <a:latin typeface="Calibri" pitchFamily="34" charset="0"/>
              </a:rPr>
              <a:t>Servidor de Recuperação de Chave</a:t>
            </a:r>
          </a:p>
        </p:txBody>
      </p:sp>
      <p:sp>
        <p:nvSpPr>
          <p:cNvPr id="65556" name="Text Box 34"/>
          <p:cNvSpPr txBox="1">
            <a:spLocks noChangeArrowheads="1"/>
          </p:cNvSpPr>
          <p:nvPr/>
        </p:nvSpPr>
        <p:spPr bwMode="auto">
          <a:xfrm>
            <a:off x="2051050" y="4941888"/>
            <a:ext cx="10080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>
                <a:latin typeface="Calibri" pitchFamily="34" charset="0"/>
              </a:rPr>
              <a:t>Usuários     </a:t>
            </a:r>
            <a:br>
              <a:rPr lang="pt-BR" sz="1400" b="1">
                <a:latin typeface="Calibri" pitchFamily="34" charset="0"/>
              </a:rPr>
            </a:br>
            <a:r>
              <a:rPr lang="pt-BR" sz="1400" b="1">
                <a:latin typeface="Calibri" pitchFamily="34" charset="0"/>
              </a:rPr>
              <a:t>   Finais</a:t>
            </a:r>
          </a:p>
        </p:txBody>
      </p:sp>
      <p:sp>
        <p:nvSpPr>
          <p:cNvPr id="65557" name="Text Box 35"/>
          <p:cNvSpPr txBox="1">
            <a:spLocks noChangeArrowheads="1"/>
          </p:cNvSpPr>
          <p:nvPr/>
        </p:nvSpPr>
        <p:spPr bwMode="auto">
          <a:xfrm>
            <a:off x="3995738" y="4941888"/>
            <a:ext cx="10080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>
                <a:latin typeface="Calibri" pitchFamily="34" charset="0"/>
              </a:rPr>
              <a:t>Usuários</a:t>
            </a:r>
            <a:br>
              <a:rPr lang="pt-BR" sz="1400" b="1">
                <a:latin typeface="Calibri" pitchFamily="34" charset="0"/>
              </a:rPr>
            </a:br>
            <a:r>
              <a:rPr lang="pt-BR" sz="1400" b="1">
                <a:latin typeface="Calibri" pitchFamily="34" charset="0"/>
              </a:rPr>
              <a:t>  Finais</a:t>
            </a:r>
          </a:p>
        </p:txBody>
      </p:sp>
      <p:sp>
        <p:nvSpPr>
          <p:cNvPr id="65558" name="Line 36"/>
          <p:cNvSpPr>
            <a:spLocks noChangeShapeType="1"/>
          </p:cNvSpPr>
          <p:nvPr/>
        </p:nvSpPr>
        <p:spPr bwMode="auto">
          <a:xfrm>
            <a:off x="5651500" y="2492375"/>
            <a:ext cx="935038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5559" name="Text Box 37"/>
          <p:cNvSpPr txBox="1">
            <a:spLocks noChangeArrowheads="1"/>
          </p:cNvSpPr>
          <p:nvPr/>
        </p:nvSpPr>
        <p:spPr bwMode="auto">
          <a:xfrm>
            <a:off x="2987675" y="4365625"/>
            <a:ext cx="360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1</a:t>
            </a:r>
          </a:p>
        </p:txBody>
      </p:sp>
      <p:sp>
        <p:nvSpPr>
          <p:cNvPr id="65560" name="Text Box 38"/>
          <p:cNvSpPr txBox="1">
            <a:spLocks noChangeArrowheads="1"/>
          </p:cNvSpPr>
          <p:nvPr/>
        </p:nvSpPr>
        <p:spPr bwMode="auto">
          <a:xfrm>
            <a:off x="3132138" y="2924175"/>
            <a:ext cx="234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Calibri" pitchFamily="34" charset="0"/>
              </a:rPr>
              <a:t>2</a:t>
            </a:r>
          </a:p>
        </p:txBody>
      </p:sp>
      <p:sp>
        <p:nvSpPr>
          <p:cNvPr id="65561" name="Text Box 39"/>
          <p:cNvSpPr txBox="1">
            <a:spLocks noChangeArrowheads="1"/>
          </p:cNvSpPr>
          <p:nvPr/>
        </p:nvSpPr>
        <p:spPr bwMode="auto">
          <a:xfrm>
            <a:off x="2608263" y="19891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3</a:t>
            </a:r>
          </a:p>
        </p:txBody>
      </p:sp>
      <p:sp>
        <p:nvSpPr>
          <p:cNvPr id="65562" name="Text Box 40"/>
          <p:cNvSpPr txBox="1">
            <a:spLocks noChangeArrowheads="1"/>
          </p:cNvSpPr>
          <p:nvPr/>
        </p:nvSpPr>
        <p:spPr bwMode="auto">
          <a:xfrm>
            <a:off x="4572000" y="30686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5</a:t>
            </a:r>
          </a:p>
        </p:txBody>
      </p:sp>
      <p:sp>
        <p:nvSpPr>
          <p:cNvPr id="65563" name="Text Box 41"/>
          <p:cNvSpPr txBox="1">
            <a:spLocks noChangeArrowheads="1"/>
          </p:cNvSpPr>
          <p:nvPr/>
        </p:nvSpPr>
        <p:spPr bwMode="auto">
          <a:xfrm>
            <a:off x="6064250" y="24923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4</a:t>
            </a:r>
          </a:p>
        </p:txBody>
      </p:sp>
      <p:sp>
        <p:nvSpPr>
          <p:cNvPr id="65564" name="Line 42"/>
          <p:cNvSpPr>
            <a:spLocks noChangeShapeType="1"/>
          </p:cNvSpPr>
          <p:nvPr/>
        </p:nvSpPr>
        <p:spPr bwMode="auto">
          <a:xfrm>
            <a:off x="3563938" y="42926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5565" name="Text Box 43"/>
          <p:cNvSpPr txBox="1">
            <a:spLocks noChangeArrowheads="1"/>
          </p:cNvSpPr>
          <p:nvPr/>
        </p:nvSpPr>
        <p:spPr bwMode="auto">
          <a:xfrm>
            <a:off x="3563938" y="4365625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6</a:t>
            </a:r>
          </a:p>
        </p:txBody>
      </p:sp>
      <p:sp>
        <p:nvSpPr>
          <p:cNvPr id="65566" name="Line 44"/>
          <p:cNvSpPr>
            <a:spLocks noChangeShapeType="1"/>
          </p:cNvSpPr>
          <p:nvPr/>
        </p:nvSpPr>
        <p:spPr bwMode="auto">
          <a:xfrm flipH="1">
            <a:off x="1835150" y="4365625"/>
            <a:ext cx="7207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5567" name="Line 45"/>
          <p:cNvSpPr>
            <a:spLocks noChangeShapeType="1"/>
          </p:cNvSpPr>
          <p:nvPr/>
        </p:nvSpPr>
        <p:spPr bwMode="auto">
          <a:xfrm>
            <a:off x="4643438" y="4365625"/>
            <a:ext cx="5048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65568" name="Text Box 47"/>
          <p:cNvSpPr txBox="1">
            <a:spLocks noChangeArrowheads="1"/>
          </p:cNvSpPr>
          <p:nvPr/>
        </p:nvSpPr>
        <p:spPr bwMode="auto">
          <a:xfrm>
            <a:off x="7019925" y="1916113"/>
            <a:ext cx="14398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>
                <a:latin typeface="Calibri" pitchFamily="34" charset="0"/>
              </a:rPr>
              <a:t>Repositório de</a:t>
            </a:r>
            <a:br>
              <a:rPr lang="pt-BR" sz="1400" b="1">
                <a:latin typeface="Calibri" pitchFamily="34" charset="0"/>
              </a:rPr>
            </a:br>
            <a:r>
              <a:rPr lang="pt-BR" sz="1400" b="1">
                <a:latin typeface="Calibri" pitchFamily="34" charset="0"/>
              </a:rPr>
              <a:t>Certificados</a:t>
            </a:r>
          </a:p>
        </p:txBody>
      </p:sp>
      <p:sp>
        <p:nvSpPr>
          <p:cNvPr id="65569" name="printer2"/>
          <p:cNvSpPr>
            <a:spLocks noEditPoints="1" noChangeArrowheads="1"/>
          </p:cNvSpPr>
          <p:nvPr/>
        </p:nvSpPr>
        <p:spPr bwMode="auto">
          <a:xfrm rot="10800000" flipV="1">
            <a:off x="6588125" y="5013325"/>
            <a:ext cx="647700" cy="576263"/>
          </a:xfrm>
          <a:custGeom>
            <a:avLst/>
            <a:gdLst>
              <a:gd name="T0" fmla="*/ 320042 w 21600"/>
              <a:gd name="T1" fmla="*/ 0 h 21600"/>
              <a:gd name="T2" fmla="*/ 575314 w 21600"/>
              <a:gd name="T3" fmla="*/ 0 h 21600"/>
              <a:gd name="T4" fmla="*/ 647700 w 21600"/>
              <a:gd name="T5" fmla="*/ 125471 h 21600"/>
              <a:gd name="T6" fmla="*/ 647700 w 21600"/>
              <a:gd name="T7" fmla="*/ 288132 h 21600"/>
              <a:gd name="T8" fmla="*/ 647700 w 21600"/>
              <a:gd name="T9" fmla="*/ 441482 h 21600"/>
              <a:gd name="T10" fmla="*/ 541009 w 21600"/>
              <a:gd name="T11" fmla="*/ 576263 h 21600"/>
              <a:gd name="T12" fmla="*/ 320042 w 21600"/>
              <a:gd name="T13" fmla="*/ 576263 h 21600"/>
              <a:gd name="T14" fmla="*/ 95236 w 21600"/>
              <a:gd name="T15" fmla="*/ 576263 h 21600"/>
              <a:gd name="T16" fmla="*/ 0 w 21600"/>
              <a:gd name="T17" fmla="*/ 441482 h 21600"/>
              <a:gd name="T18" fmla="*/ 0 w 21600"/>
              <a:gd name="T19" fmla="*/ 288132 h 21600"/>
              <a:gd name="T20" fmla="*/ 0 w 21600"/>
              <a:gd name="T21" fmla="*/ 125471 h 21600"/>
              <a:gd name="T22" fmla="*/ 72386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397 w 21600"/>
              <a:gd name="T37" fmla="*/ 23298 h 21600"/>
              <a:gd name="T38" fmla="*/ 20266 w 21600"/>
              <a:gd name="T39" fmla="*/ 31137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8E649C-5D83-4BF6-81B6-A80DA7B6CB41}" type="slidenum">
              <a:rPr lang="pt-BR"/>
              <a:pPr>
                <a:defRPr/>
              </a:pPr>
              <a:t>64</a:t>
            </a:fld>
            <a:endParaRPr lang="pt-BR"/>
          </a:p>
        </p:txBody>
      </p:sp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Componentes de uma PKI</a:t>
            </a:r>
          </a:p>
        </p:txBody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b="1" dirty="0" smtClean="0"/>
          </a:p>
          <a:p>
            <a:endParaRPr lang="pt-BR" b="1" dirty="0" smtClean="0"/>
          </a:p>
          <a:p>
            <a:r>
              <a:rPr lang="pt-BR" b="1" dirty="0" smtClean="0"/>
              <a:t>Autoridade Certificadora (CA)</a:t>
            </a:r>
          </a:p>
          <a:p>
            <a:r>
              <a:rPr lang="pt-BR" b="1" dirty="0" smtClean="0"/>
              <a:t>Autoridade Registradora (RA)</a:t>
            </a:r>
          </a:p>
          <a:p>
            <a:r>
              <a:rPr lang="pt-BR" b="1" dirty="0" smtClean="0"/>
              <a:t>Diretório de Certificados (X.500)</a:t>
            </a:r>
          </a:p>
          <a:p>
            <a:r>
              <a:rPr lang="pt-BR" b="1" dirty="0" smtClean="0"/>
              <a:t>Servidor de Recuperação de Chave </a:t>
            </a:r>
          </a:p>
          <a:p>
            <a:r>
              <a:rPr lang="pt-BR" b="1" dirty="0" smtClean="0"/>
              <a:t>Protocolos de Gerenciamento</a:t>
            </a:r>
          </a:p>
          <a:p>
            <a:r>
              <a:rPr lang="pt-BR" b="1" dirty="0" smtClean="0"/>
              <a:t>Protocolos Operacionais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Protocolos de Gerenciamento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3600" b="1" dirty="0" smtClean="0"/>
              <a:t>Comunicação on-line com os usuários finais e o gerenciamento dentro de uma ICP: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pt-BR" b="1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3400" dirty="0" smtClean="0"/>
              <a:t>Entre RA e um usuário final.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3400" dirty="0" smtClean="0"/>
              <a:t>Entre duas </a:t>
            </a:r>
            <a:r>
              <a:rPr lang="pt-BR" sz="3400" dirty="0" err="1" smtClean="0"/>
              <a:t>CAs</a:t>
            </a:r>
            <a:r>
              <a:rPr lang="pt-BR" sz="3400" dirty="0" smtClean="0"/>
              <a:t>.</a:t>
            </a:r>
          </a:p>
          <a:p>
            <a:pPr lvl="1" fontAlgn="auto">
              <a:spcAft>
                <a:spcPts val="0"/>
              </a:spcAft>
              <a:buNone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sz="3600" b="1" dirty="0" smtClean="0"/>
              <a:t>Funções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b="1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3800" dirty="0" smtClean="0"/>
              <a:t>Inicialização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3800" dirty="0" smtClean="0"/>
              <a:t>Registro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3800" dirty="0" smtClean="0"/>
              <a:t>Certificação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3800" dirty="0" smtClean="0"/>
              <a:t>Recuperação de chave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3800" dirty="0" smtClean="0"/>
              <a:t>Atualização de chave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3800" dirty="0" smtClean="0"/>
              <a:t>Revogação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sz="3800" dirty="0" smtClean="0"/>
              <a:t>Certificação cruzada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Protocolos Operacionais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Permitem a </a:t>
            </a:r>
            <a:r>
              <a:rPr lang="pt-BR" b="1" dirty="0" smtClean="0"/>
              <a:t>transferência de certificados e das informações de status de revogação, entre diretórios, usuários finais e parte verificadoras.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X.509 não especifica nenhum único protocolo operacional para uso dentro de um domínio de ICP.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Protocolos usados: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HTTP,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/>
              <a:t>FTP,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err="1" smtClean="0"/>
              <a:t>LDAP-</a:t>
            </a:r>
            <a:r>
              <a:rPr lang="pt-BR" i="1" dirty="0" err="1" smtClean="0"/>
              <a:t>LightweightDiretoryAccessProtocol</a:t>
            </a:r>
            <a:endParaRPr lang="pt-BR" i="1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i="1" dirty="0" smtClean="0"/>
              <a:t>Email 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7B2008-0930-4662-9D97-44F3EEA6EC4D}" type="slidenum">
              <a:rPr lang="pt-BR"/>
              <a:pPr>
                <a:defRPr/>
              </a:pPr>
              <a:t>67</a:t>
            </a:fld>
            <a:endParaRPr lang="pt-BR"/>
          </a:p>
        </p:txBody>
      </p:sp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Partes de sistema PKI </a:t>
            </a:r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b="1" dirty="0" smtClean="0"/>
          </a:p>
          <a:p>
            <a:r>
              <a:rPr lang="pt-BR" b="1" dirty="0" err="1" smtClean="0"/>
              <a:t>Infra-estrutura</a:t>
            </a:r>
            <a:r>
              <a:rPr lang="pt-BR" b="1" dirty="0" smtClean="0"/>
              <a:t> PKI</a:t>
            </a:r>
          </a:p>
          <a:p>
            <a:endParaRPr lang="pt-BR" b="1" dirty="0" smtClean="0"/>
          </a:p>
          <a:p>
            <a:r>
              <a:rPr lang="pt-BR" b="1" dirty="0" smtClean="0"/>
              <a:t>Usuário Final / Empresa</a:t>
            </a:r>
          </a:p>
          <a:p>
            <a:endParaRPr lang="pt-BR" b="1" dirty="0" smtClean="0"/>
          </a:p>
          <a:p>
            <a:r>
              <a:rPr lang="pt-BR" b="1" dirty="0" smtClean="0"/>
              <a:t>Parte Verificadora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22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2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533C9-B5A4-4B46-A898-698A94695FC4}" type="slidenum">
              <a:rPr lang="pt-BR"/>
              <a:pPr>
                <a:defRPr/>
              </a:pPr>
              <a:t>68</a:t>
            </a:fld>
            <a:endParaRPr lang="pt-BR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Interação das partes em PKI</a:t>
            </a:r>
          </a:p>
        </p:txBody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t-BR" smtClean="0"/>
              <a:t> </a:t>
            </a:r>
          </a:p>
        </p:txBody>
      </p:sp>
      <p:sp>
        <p:nvSpPr>
          <p:cNvPr id="70663" name="computr2"/>
          <p:cNvSpPr>
            <a:spLocks noEditPoints="1" noChangeArrowheads="1"/>
          </p:cNvSpPr>
          <p:nvPr/>
        </p:nvSpPr>
        <p:spPr bwMode="auto">
          <a:xfrm>
            <a:off x="755650" y="3357563"/>
            <a:ext cx="1512888" cy="1727200"/>
          </a:xfrm>
          <a:custGeom>
            <a:avLst/>
            <a:gdLst>
              <a:gd name="T0" fmla="*/ 756444 w 21600"/>
              <a:gd name="T1" fmla="*/ 0 h 21600"/>
              <a:gd name="T2" fmla="*/ 756444 w 21600"/>
              <a:gd name="T3" fmla="*/ 1727200 h 21600"/>
              <a:gd name="T4" fmla="*/ 1213532 w 21600"/>
              <a:gd name="T5" fmla="*/ 0 h 21600"/>
              <a:gd name="T6" fmla="*/ 299356 w 21600"/>
              <a:gd name="T7" fmla="*/ 0 h 21600"/>
              <a:gd name="T8" fmla="*/ 299356 w 21600"/>
              <a:gd name="T9" fmla="*/ 930049 h 21600"/>
              <a:gd name="T10" fmla="*/ 1213532 w 21600"/>
              <a:gd name="T11" fmla="*/ 930049 h 21600"/>
              <a:gd name="T12" fmla="*/ 299356 w 21600"/>
              <a:gd name="T13" fmla="*/ 465065 h 21600"/>
              <a:gd name="T14" fmla="*/ 1213532 w 21600"/>
              <a:gd name="T15" fmla="*/ 465065 h 21600"/>
              <a:gd name="T16" fmla="*/ 1318734 w 21600"/>
              <a:gd name="T17" fmla="*/ 1262215 h 21600"/>
              <a:gd name="T18" fmla="*/ 194154 w 21600"/>
              <a:gd name="T19" fmla="*/ 1262215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0664" name="computr4"/>
          <p:cNvSpPr>
            <a:spLocks noEditPoints="1" noChangeArrowheads="1"/>
          </p:cNvSpPr>
          <p:nvPr/>
        </p:nvSpPr>
        <p:spPr bwMode="auto">
          <a:xfrm>
            <a:off x="6516688" y="3429000"/>
            <a:ext cx="1079500" cy="1655763"/>
          </a:xfrm>
          <a:custGeom>
            <a:avLst/>
            <a:gdLst>
              <a:gd name="T0" fmla="*/ 539750 w 21600"/>
              <a:gd name="T1" fmla="*/ 0 h 21600"/>
              <a:gd name="T2" fmla="*/ 1079500 w 21600"/>
              <a:gd name="T3" fmla="*/ 827882 h 21600"/>
              <a:gd name="T4" fmla="*/ 539750 w 21600"/>
              <a:gd name="T5" fmla="*/ 1655763 h 21600"/>
              <a:gd name="T6" fmla="*/ 0 w 21600"/>
              <a:gd name="T7" fmla="*/ 827882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09 w 21600"/>
              <a:gd name="T13" fmla="*/ 2414 h 21600"/>
              <a:gd name="T14" fmla="*/ 18090 w 21600"/>
              <a:gd name="T15" fmla="*/ 1102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00" y="21600"/>
                </a:moveTo>
                <a:lnTo>
                  <a:pt x="19872" y="21600"/>
                </a:lnTo>
                <a:lnTo>
                  <a:pt x="19872" y="19623"/>
                </a:lnTo>
                <a:lnTo>
                  <a:pt x="21600" y="19623"/>
                </a:lnTo>
                <a:lnTo>
                  <a:pt x="21600" y="11104"/>
                </a:lnTo>
                <a:lnTo>
                  <a:pt x="21600" y="1217"/>
                </a:lnTo>
                <a:lnTo>
                  <a:pt x="21600" y="913"/>
                </a:lnTo>
                <a:lnTo>
                  <a:pt x="21384" y="761"/>
                </a:lnTo>
                <a:lnTo>
                  <a:pt x="21168" y="456"/>
                </a:lnTo>
                <a:lnTo>
                  <a:pt x="20952" y="304"/>
                </a:lnTo>
                <a:lnTo>
                  <a:pt x="20736" y="152"/>
                </a:lnTo>
                <a:lnTo>
                  <a:pt x="20520" y="0"/>
                </a:lnTo>
                <a:lnTo>
                  <a:pt x="19872" y="0"/>
                </a:lnTo>
                <a:lnTo>
                  <a:pt x="19440" y="0"/>
                </a:lnTo>
                <a:lnTo>
                  <a:pt x="10800" y="0"/>
                </a:lnTo>
                <a:lnTo>
                  <a:pt x="1944" y="0"/>
                </a:lnTo>
                <a:lnTo>
                  <a:pt x="1512" y="0"/>
                </a:lnTo>
                <a:lnTo>
                  <a:pt x="1080" y="0"/>
                </a:lnTo>
                <a:lnTo>
                  <a:pt x="648" y="152"/>
                </a:lnTo>
                <a:lnTo>
                  <a:pt x="432" y="304"/>
                </a:lnTo>
                <a:lnTo>
                  <a:pt x="216" y="456"/>
                </a:lnTo>
                <a:lnTo>
                  <a:pt x="0" y="761"/>
                </a:lnTo>
                <a:lnTo>
                  <a:pt x="0" y="913"/>
                </a:lnTo>
                <a:lnTo>
                  <a:pt x="0" y="1217"/>
                </a:lnTo>
                <a:lnTo>
                  <a:pt x="0" y="11104"/>
                </a:lnTo>
                <a:lnTo>
                  <a:pt x="0" y="19623"/>
                </a:lnTo>
                <a:lnTo>
                  <a:pt x="1728" y="19623"/>
                </a:lnTo>
                <a:lnTo>
                  <a:pt x="1728" y="21600"/>
                </a:lnTo>
                <a:lnTo>
                  <a:pt x="10800" y="21600"/>
                </a:lnTo>
                <a:close/>
              </a:path>
              <a:path w="21600" h="21600" extrusionOk="0">
                <a:moveTo>
                  <a:pt x="17496" y="11256"/>
                </a:moveTo>
                <a:lnTo>
                  <a:pt x="17712" y="11256"/>
                </a:lnTo>
                <a:lnTo>
                  <a:pt x="17928" y="11256"/>
                </a:lnTo>
                <a:lnTo>
                  <a:pt x="17928" y="11104"/>
                </a:lnTo>
                <a:lnTo>
                  <a:pt x="18144" y="11104"/>
                </a:lnTo>
                <a:lnTo>
                  <a:pt x="18144" y="10952"/>
                </a:lnTo>
                <a:lnTo>
                  <a:pt x="18144" y="10800"/>
                </a:lnTo>
                <a:lnTo>
                  <a:pt x="18144" y="2586"/>
                </a:lnTo>
                <a:lnTo>
                  <a:pt x="18144" y="2434"/>
                </a:lnTo>
                <a:lnTo>
                  <a:pt x="18144" y="2282"/>
                </a:lnTo>
                <a:lnTo>
                  <a:pt x="17928" y="2130"/>
                </a:lnTo>
                <a:lnTo>
                  <a:pt x="17712" y="1977"/>
                </a:lnTo>
                <a:lnTo>
                  <a:pt x="17496" y="1977"/>
                </a:lnTo>
                <a:lnTo>
                  <a:pt x="3888" y="1977"/>
                </a:lnTo>
                <a:lnTo>
                  <a:pt x="3672" y="1977"/>
                </a:lnTo>
                <a:lnTo>
                  <a:pt x="3456" y="1977"/>
                </a:lnTo>
                <a:lnTo>
                  <a:pt x="3456" y="2130"/>
                </a:lnTo>
                <a:lnTo>
                  <a:pt x="3240" y="2130"/>
                </a:lnTo>
                <a:lnTo>
                  <a:pt x="3240" y="2282"/>
                </a:lnTo>
                <a:lnTo>
                  <a:pt x="3024" y="2282"/>
                </a:lnTo>
                <a:lnTo>
                  <a:pt x="3024" y="2434"/>
                </a:lnTo>
                <a:lnTo>
                  <a:pt x="3024" y="2586"/>
                </a:lnTo>
                <a:lnTo>
                  <a:pt x="3024" y="10800"/>
                </a:lnTo>
                <a:lnTo>
                  <a:pt x="3024" y="10952"/>
                </a:lnTo>
                <a:lnTo>
                  <a:pt x="3240" y="11104"/>
                </a:lnTo>
                <a:lnTo>
                  <a:pt x="3456" y="11256"/>
                </a:lnTo>
                <a:lnTo>
                  <a:pt x="3672" y="11256"/>
                </a:lnTo>
                <a:lnTo>
                  <a:pt x="3888" y="11256"/>
                </a:lnTo>
                <a:lnTo>
                  <a:pt x="17496" y="11256"/>
                </a:lnTo>
                <a:moveTo>
                  <a:pt x="2808" y="19623"/>
                </a:moveTo>
                <a:lnTo>
                  <a:pt x="2808" y="19927"/>
                </a:lnTo>
                <a:lnTo>
                  <a:pt x="2808" y="21144"/>
                </a:lnTo>
                <a:lnTo>
                  <a:pt x="2808" y="21600"/>
                </a:lnTo>
                <a:lnTo>
                  <a:pt x="2808" y="19623"/>
                </a:lnTo>
                <a:moveTo>
                  <a:pt x="4104" y="19623"/>
                </a:moveTo>
                <a:lnTo>
                  <a:pt x="4104" y="19927"/>
                </a:lnTo>
                <a:lnTo>
                  <a:pt x="4104" y="21144"/>
                </a:lnTo>
                <a:lnTo>
                  <a:pt x="4104" y="21600"/>
                </a:lnTo>
                <a:lnTo>
                  <a:pt x="4104" y="19623"/>
                </a:lnTo>
                <a:moveTo>
                  <a:pt x="5184" y="19623"/>
                </a:moveTo>
                <a:lnTo>
                  <a:pt x="5184" y="19927"/>
                </a:lnTo>
                <a:lnTo>
                  <a:pt x="5184" y="21144"/>
                </a:lnTo>
                <a:lnTo>
                  <a:pt x="5184" y="21600"/>
                </a:lnTo>
                <a:lnTo>
                  <a:pt x="5184" y="19623"/>
                </a:lnTo>
                <a:moveTo>
                  <a:pt x="6480" y="19623"/>
                </a:moveTo>
                <a:lnTo>
                  <a:pt x="6480" y="19927"/>
                </a:lnTo>
                <a:lnTo>
                  <a:pt x="6480" y="21144"/>
                </a:lnTo>
                <a:lnTo>
                  <a:pt x="6480" y="21600"/>
                </a:lnTo>
                <a:lnTo>
                  <a:pt x="6480" y="19623"/>
                </a:lnTo>
                <a:moveTo>
                  <a:pt x="7560" y="19623"/>
                </a:moveTo>
                <a:lnTo>
                  <a:pt x="7560" y="19927"/>
                </a:lnTo>
                <a:lnTo>
                  <a:pt x="7560" y="21144"/>
                </a:lnTo>
                <a:lnTo>
                  <a:pt x="7560" y="21600"/>
                </a:lnTo>
                <a:lnTo>
                  <a:pt x="7560" y="19623"/>
                </a:lnTo>
                <a:moveTo>
                  <a:pt x="8856" y="19623"/>
                </a:moveTo>
                <a:lnTo>
                  <a:pt x="8856" y="19927"/>
                </a:lnTo>
                <a:lnTo>
                  <a:pt x="8856" y="21144"/>
                </a:lnTo>
                <a:lnTo>
                  <a:pt x="8856" y="21600"/>
                </a:lnTo>
                <a:lnTo>
                  <a:pt x="8856" y="19623"/>
                </a:lnTo>
                <a:moveTo>
                  <a:pt x="10152" y="19623"/>
                </a:moveTo>
                <a:lnTo>
                  <a:pt x="10152" y="19927"/>
                </a:lnTo>
                <a:lnTo>
                  <a:pt x="10152" y="21144"/>
                </a:lnTo>
                <a:lnTo>
                  <a:pt x="10152" y="21600"/>
                </a:lnTo>
                <a:lnTo>
                  <a:pt x="10152" y="19623"/>
                </a:lnTo>
                <a:moveTo>
                  <a:pt x="11232" y="19623"/>
                </a:moveTo>
                <a:lnTo>
                  <a:pt x="11232" y="19927"/>
                </a:lnTo>
                <a:lnTo>
                  <a:pt x="11232" y="21144"/>
                </a:lnTo>
                <a:lnTo>
                  <a:pt x="11232" y="21600"/>
                </a:lnTo>
                <a:lnTo>
                  <a:pt x="11232" y="19623"/>
                </a:lnTo>
                <a:moveTo>
                  <a:pt x="12528" y="19623"/>
                </a:moveTo>
                <a:lnTo>
                  <a:pt x="12528" y="19927"/>
                </a:lnTo>
                <a:lnTo>
                  <a:pt x="12528" y="21144"/>
                </a:lnTo>
                <a:lnTo>
                  <a:pt x="12528" y="21600"/>
                </a:lnTo>
                <a:lnTo>
                  <a:pt x="12528" y="19623"/>
                </a:lnTo>
                <a:moveTo>
                  <a:pt x="13608" y="19623"/>
                </a:moveTo>
                <a:lnTo>
                  <a:pt x="13608" y="19927"/>
                </a:lnTo>
                <a:lnTo>
                  <a:pt x="13608" y="21144"/>
                </a:lnTo>
                <a:lnTo>
                  <a:pt x="13608" y="21600"/>
                </a:lnTo>
                <a:lnTo>
                  <a:pt x="13608" y="19623"/>
                </a:lnTo>
                <a:moveTo>
                  <a:pt x="14904" y="19623"/>
                </a:moveTo>
                <a:lnTo>
                  <a:pt x="14904" y="19927"/>
                </a:lnTo>
                <a:lnTo>
                  <a:pt x="14904" y="21144"/>
                </a:lnTo>
                <a:lnTo>
                  <a:pt x="14904" y="21600"/>
                </a:lnTo>
                <a:lnTo>
                  <a:pt x="14904" y="19623"/>
                </a:lnTo>
                <a:moveTo>
                  <a:pt x="16200" y="19623"/>
                </a:moveTo>
                <a:lnTo>
                  <a:pt x="16200" y="19927"/>
                </a:lnTo>
                <a:lnTo>
                  <a:pt x="16200" y="21144"/>
                </a:lnTo>
                <a:lnTo>
                  <a:pt x="16200" y="21600"/>
                </a:lnTo>
                <a:lnTo>
                  <a:pt x="16200" y="19623"/>
                </a:lnTo>
                <a:moveTo>
                  <a:pt x="17280" y="19623"/>
                </a:moveTo>
                <a:lnTo>
                  <a:pt x="17280" y="19927"/>
                </a:lnTo>
                <a:lnTo>
                  <a:pt x="17280" y="21144"/>
                </a:lnTo>
                <a:lnTo>
                  <a:pt x="17280" y="21600"/>
                </a:lnTo>
                <a:lnTo>
                  <a:pt x="17280" y="19623"/>
                </a:lnTo>
                <a:moveTo>
                  <a:pt x="18576" y="19623"/>
                </a:moveTo>
                <a:lnTo>
                  <a:pt x="18576" y="19927"/>
                </a:lnTo>
                <a:lnTo>
                  <a:pt x="18576" y="21144"/>
                </a:lnTo>
                <a:lnTo>
                  <a:pt x="18576" y="21600"/>
                </a:lnTo>
                <a:lnTo>
                  <a:pt x="18576" y="19623"/>
                </a:lnTo>
                <a:moveTo>
                  <a:pt x="19872" y="19623"/>
                </a:moveTo>
                <a:lnTo>
                  <a:pt x="16848" y="19623"/>
                </a:lnTo>
                <a:lnTo>
                  <a:pt x="5400" y="19623"/>
                </a:lnTo>
                <a:lnTo>
                  <a:pt x="1728" y="19623"/>
                </a:lnTo>
                <a:lnTo>
                  <a:pt x="19872" y="19623"/>
                </a:lnTo>
                <a:moveTo>
                  <a:pt x="12096" y="14146"/>
                </a:moveTo>
                <a:lnTo>
                  <a:pt x="12096" y="13386"/>
                </a:lnTo>
                <a:lnTo>
                  <a:pt x="19224" y="13386"/>
                </a:lnTo>
                <a:lnTo>
                  <a:pt x="19224" y="14146"/>
                </a:lnTo>
                <a:lnTo>
                  <a:pt x="12096" y="141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70665" name="AutoShape 6"/>
          <p:cNvSpPr>
            <a:spLocks noChangeArrowheads="1"/>
          </p:cNvSpPr>
          <p:nvPr/>
        </p:nvSpPr>
        <p:spPr bwMode="auto">
          <a:xfrm>
            <a:off x="3059113" y="1700213"/>
            <a:ext cx="2592387" cy="1512887"/>
          </a:xfrm>
          <a:custGeom>
            <a:avLst/>
            <a:gdLst>
              <a:gd name="T0" fmla="*/ 0 w 37012"/>
              <a:gd name="T1" fmla="*/ 756444 h 21600"/>
              <a:gd name="T2" fmla="*/ 648097 w 37012"/>
              <a:gd name="T3" fmla="*/ 756444 h 21600"/>
              <a:gd name="T4" fmla="*/ 2221052 w 37012"/>
              <a:gd name="T5" fmla="*/ 1512887 h 21600"/>
              <a:gd name="T6" fmla="*/ 2221052 w 37012"/>
              <a:gd name="T7" fmla="*/ 1134665 h 21600"/>
              <a:gd name="T8" fmla="*/ 4442103 w 37012"/>
              <a:gd name="T9" fmla="*/ 756444 h 21600"/>
              <a:gd name="T10" fmla="*/ 3794006 w 37012"/>
              <a:gd name="T11" fmla="*/ 756444 h 21600"/>
              <a:gd name="T12" fmla="*/ 2221052 w 37012"/>
              <a:gd name="T13" fmla="*/ 0 h 21600"/>
              <a:gd name="T14" fmla="*/ 2221052 w 37012"/>
              <a:gd name="T15" fmla="*/ 378222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9253 w 37012"/>
              <a:gd name="T25" fmla="*/ 5400 h 21600"/>
              <a:gd name="T26" fmla="*/ 27759 w 37012"/>
              <a:gd name="T27" fmla="*/ 162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7012" h="21600">
                <a:moveTo>
                  <a:pt x="0" y="0"/>
                </a:moveTo>
                <a:lnTo>
                  <a:pt x="0" y="21600"/>
                </a:lnTo>
                <a:lnTo>
                  <a:pt x="37012" y="21600"/>
                </a:lnTo>
                <a:lnTo>
                  <a:pt x="37012" y="0"/>
                </a:lnTo>
                <a:close/>
                <a:moveTo>
                  <a:pt x="5400" y="5400"/>
                </a:moveTo>
                <a:lnTo>
                  <a:pt x="5400" y="16200"/>
                </a:lnTo>
                <a:lnTo>
                  <a:pt x="31612" y="16200"/>
                </a:lnTo>
                <a:lnTo>
                  <a:pt x="31612" y="5400"/>
                </a:lnTo>
                <a:close/>
              </a:path>
            </a:pathLst>
          </a:custGeom>
          <a:solidFill>
            <a:srgbClr val="D8ECB3"/>
          </a:solidFill>
          <a:ln w="9525">
            <a:round/>
            <a:headEnd/>
            <a:tailEnd/>
          </a:ln>
          <a:scene3d>
            <a:camera prst="legacyPerspectiveFront"/>
            <a:lightRig rig="legacyFlat2" dir="t"/>
          </a:scene3d>
          <a:sp3d extrusionH="887400" prstMaterial="legacyMatte">
            <a:bevelT w="13500" h="13500" prst="angle"/>
            <a:bevelB w="13500" h="13500" prst="angle"/>
            <a:extrusionClr>
              <a:srgbClr val="D8ECB3"/>
            </a:extrusionClr>
          </a:sp3d>
        </p:spPr>
        <p:txBody>
          <a:bodyPr>
            <a:flatTx/>
          </a:bodyPr>
          <a:lstStyle/>
          <a:p>
            <a:endParaRPr lang="pt-BR"/>
          </a:p>
        </p:txBody>
      </p:sp>
      <p:sp>
        <p:nvSpPr>
          <p:cNvPr id="70666" name="Text Box 7"/>
          <p:cNvSpPr txBox="1">
            <a:spLocks noChangeArrowheads="1"/>
          </p:cNvSpPr>
          <p:nvPr/>
        </p:nvSpPr>
        <p:spPr bwMode="auto">
          <a:xfrm>
            <a:off x="3348038" y="2152650"/>
            <a:ext cx="1944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latin typeface="Calibri" pitchFamily="34" charset="0"/>
              </a:rPr>
              <a:t>  </a:t>
            </a:r>
            <a:r>
              <a:rPr lang="pt-BR" b="1">
                <a:latin typeface="Calibri" pitchFamily="34" charset="0"/>
              </a:rPr>
              <a:t>Infra-estrutura </a:t>
            </a:r>
            <a:br>
              <a:rPr lang="pt-BR" b="1">
                <a:latin typeface="Calibri" pitchFamily="34" charset="0"/>
              </a:rPr>
            </a:br>
            <a:r>
              <a:rPr lang="pt-BR" b="1">
                <a:latin typeface="Calibri" pitchFamily="34" charset="0"/>
              </a:rPr>
              <a:t>        de PKI</a:t>
            </a:r>
          </a:p>
        </p:txBody>
      </p:sp>
      <p:sp>
        <p:nvSpPr>
          <p:cNvPr id="70667" name="Text Box 8"/>
          <p:cNvSpPr txBox="1">
            <a:spLocks noChangeArrowheads="1"/>
          </p:cNvSpPr>
          <p:nvPr/>
        </p:nvSpPr>
        <p:spPr bwMode="auto">
          <a:xfrm>
            <a:off x="755650" y="5229225"/>
            <a:ext cx="1728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Calibri" pitchFamily="34" charset="0"/>
              </a:rPr>
              <a:t>Usuário Final</a:t>
            </a:r>
            <a:br>
              <a:rPr lang="pt-BR" b="1">
                <a:latin typeface="Calibri" pitchFamily="34" charset="0"/>
              </a:rPr>
            </a:br>
            <a:r>
              <a:rPr lang="pt-BR" b="1">
                <a:latin typeface="Calibri" pitchFamily="34" charset="0"/>
              </a:rPr>
              <a:t>ou Empresa</a:t>
            </a:r>
          </a:p>
        </p:txBody>
      </p:sp>
      <p:sp>
        <p:nvSpPr>
          <p:cNvPr id="70668" name="Text Box 9"/>
          <p:cNvSpPr txBox="1">
            <a:spLocks noChangeArrowheads="1"/>
          </p:cNvSpPr>
          <p:nvPr/>
        </p:nvSpPr>
        <p:spPr bwMode="auto">
          <a:xfrm>
            <a:off x="6084888" y="5229225"/>
            <a:ext cx="2232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Calibri" pitchFamily="34" charset="0"/>
              </a:rPr>
              <a:t>Parte Verificadora</a:t>
            </a:r>
          </a:p>
        </p:txBody>
      </p:sp>
      <p:sp>
        <p:nvSpPr>
          <p:cNvPr id="70669" name="Line 10"/>
          <p:cNvSpPr>
            <a:spLocks noChangeShapeType="1"/>
          </p:cNvSpPr>
          <p:nvPr/>
        </p:nvSpPr>
        <p:spPr bwMode="auto">
          <a:xfrm flipV="1">
            <a:off x="2268538" y="3357563"/>
            <a:ext cx="93503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0670" name="Line 11"/>
          <p:cNvSpPr>
            <a:spLocks noChangeShapeType="1"/>
          </p:cNvSpPr>
          <p:nvPr/>
        </p:nvSpPr>
        <p:spPr bwMode="auto">
          <a:xfrm flipH="1">
            <a:off x="2124075" y="3284538"/>
            <a:ext cx="7921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0671" name="Line 12"/>
          <p:cNvSpPr>
            <a:spLocks noChangeShapeType="1"/>
          </p:cNvSpPr>
          <p:nvPr/>
        </p:nvSpPr>
        <p:spPr bwMode="auto">
          <a:xfrm>
            <a:off x="2411413" y="4652963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0672" name="Line 13"/>
          <p:cNvSpPr>
            <a:spLocks noChangeShapeType="1"/>
          </p:cNvSpPr>
          <p:nvPr/>
        </p:nvSpPr>
        <p:spPr bwMode="auto">
          <a:xfrm flipH="1" flipV="1">
            <a:off x="2411413" y="4868863"/>
            <a:ext cx="37449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0673" name="Line 14"/>
          <p:cNvSpPr>
            <a:spLocks noChangeShapeType="1"/>
          </p:cNvSpPr>
          <p:nvPr/>
        </p:nvSpPr>
        <p:spPr bwMode="auto">
          <a:xfrm>
            <a:off x="5867400" y="2133600"/>
            <a:ext cx="1296988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0674" name="Line 15"/>
          <p:cNvSpPr>
            <a:spLocks noChangeShapeType="1"/>
          </p:cNvSpPr>
          <p:nvPr/>
        </p:nvSpPr>
        <p:spPr bwMode="auto">
          <a:xfrm flipH="1" flipV="1">
            <a:off x="5795963" y="2420938"/>
            <a:ext cx="9366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70675" name="Text Box 16"/>
          <p:cNvSpPr txBox="1">
            <a:spLocks noChangeArrowheads="1"/>
          </p:cNvSpPr>
          <p:nvPr/>
        </p:nvSpPr>
        <p:spPr bwMode="auto">
          <a:xfrm>
            <a:off x="3348038" y="4221163"/>
            <a:ext cx="2303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>
                <a:latin typeface="Calibri" pitchFamily="34" charset="0"/>
              </a:rPr>
              <a:t>  </a:t>
            </a:r>
            <a:r>
              <a:rPr lang="pt-BR" b="1">
                <a:latin typeface="Calibri" pitchFamily="34" charset="0"/>
              </a:rPr>
              <a:t>Certificado X.509 </a:t>
            </a:r>
          </a:p>
        </p:txBody>
      </p:sp>
      <p:sp>
        <p:nvSpPr>
          <p:cNvPr id="70676" name="Text Box 17"/>
          <p:cNvSpPr txBox="1">
            <a:spLocks noChangeArrowheads="1"/>
          </p:cNvSpPr>
          <p:nvPr/>
        </p:nvSpPr>
        <p:spPr bwMode="auto">
          <a:xfrm flipH="1" flipV="1">
            <a:off x="6523038" y="1844675"/>
            <a:ext cx="2376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r>
              <a:rPr lang="pt-BR" sz="1600" b="1">
                <a:latin typeface="Calibri" pitchFamily="34" charset="0"/>
              </a:rPr>
              <a:t>Informação de Status  de Revogação de Certificado</a:t>
            </a:r>
          </a:p>
        </p:txBody>
      </p:sp>
      <p:sp>
        <p:nvSpPr>
          <p:cNvPr id="70677" name="Text Box 18"/>
          <p:cNvSpPr txBox="1">
            <a:spLocks noChangeArrowheads="1"/>
          </p:cNvSpPr>
          <p:nvPr/>
        </p:nvSpPr>
        <p:spPr bwMode="auto">
          <a:xfrm>
            <a:off x="2843213" y="5013325"/>
            <a:ext cx="295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>
                <a:latin typeface="Calibri" pitchFamily="34" charset="0"/>
              </a:rPr>
              <a:t>LDAP, HTTP, FTP, e-mail</a:t>
            </a:r>
          </a:p>
        </p:txBody>
      </p:sp>
      <p:sp>
        <p:nvSpPr>
          <p:cNvPr id="70678" name="Text Box 19"/>
          <p:cNvSpPr txBox="1">
            <a:spLocks noChangeArrowheads="1"/>
          </p:cNvSpPr>
          <p:nvPr/>
        </p:nvSpPr>
        <p:spPr bwMode="auto">
          <a:xfrm>
            <a:off x="2771775" y="37163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Calibri" pitchFamily="34" charset="0"/>
              </a:rPr>
              <a:t>LDAP</a:t>
            </a:r>
          </a:p>
        </p:txBody>
      </p:sp>
      <p:sp>
        <p:nvSpPr>
          <p:cNvPr id="70679" name="Text Box 20"/>
          <p:cNvSpPr txBox="1">
            <a:spLocks noChangeArrowheads="1"/>
          </p:cNvSpPr>
          <p:nvPr/>
        </p:nvSpPr>
        <p:spPr bwMode="auto">
          <a:xfrm rot="10772316" flipV="1">
            <a:off x="6878638" y="2705100"/>
            <a:ext cx="1652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latin typeface="Calibri" pitchFamily="34" charset="0"/>
              </a:rPr>
              <a:t>OCSP / CRL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Online Certificate Status Protocol</a:t>
            </a:r>
            <a:r>
              <a:rPr lang="en-US" dirty="0" smtClean="0"/>
              <a:t> (</a:t>
            </a:r>
            <a:r>
              <a:rPr lang="en-US" b="1" dirty="0" smtClean="0"/>
              <a:t>OCSP</a:t>
            </a:r>
            <a:r>
              <a:rPr lang="en-US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/>
              <a:t>Online Certificate Status Protocol</a:t>
            </a:r>
            <a:r>
              <a:rPr lang="en-US" dirty="0" smtClean="0"/>
              <a:t> (</a:t>
            </a:r>
            <a:r>
              <a:rPr lang="en-US" b="1" dirty="0" smtClean="0"/>
              <a:t>OCSP</a:t>
            </a:r>
            <a:r>
              <a:rPr lang="en-US" dirty="0" smtClean="0"/>
              <a:t>) é um </a:t>
            </a:r>
            <a:r>
              <a:rPr lang="en-US" dirty="0" err="1" smtClean="0"/>
              <a:t>protocolo</a:t>
            </a:r>
            <a:r>
              <a:rPr lang="en-US" dirty="0" smtClean="0"/>
              <a:t> Internet </a:t>
            </a:r>
            <a:r>
              <a:rPr lang="en-US" dirty="0" err="1" smtClean="0"/>
              <a:t>usado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obter</a:t>
            </a:r>
            <a:r>
              <a:rPr lang="en-US" dirty="0" smtClean="0"/>
              <a:t> o “status” de </a:t>
            </a:r>
            <a:r>
              <a:rPr lang="en-US" dirty="0" err="1" smtClean="0"/>
              <a:t>revogação</a:t>
            </a:r>
            <a:r>
              <a:rPr lang="en-US" dirty="0" smtClean="0"/>
              <a:t> de um </a:t>
            </a:r>
            <a:r>
              <a:rPr lang="en-US" dirty="0" err="1" smtClean="0"/>
              <a:t>certificado</a:t>
            </a:r>
            <a:r>
              <a:rPr lang="en-US" dirty="0" smtClean="0"/>
              <a:t> digital  X.509 (</a:t>
            </a:r>
            <a:r>
              <a:rPr lang="en-US" dirty="0" smtClean="0">
                <a:hlinkClick r:id="rId2" tooltip="X.509"/>
              </a:rPr>
              <a:t>X.509</a:t>
            </a:r>
            <a:r>
              <a:rPr lang="en-US" dirty="0" smtClean="0"/>
              <a:t> </a:t>
            </a:r>
            <a:r>
              <a:rPr lang="en-US" dirty="0" smtClean="0">
                <a:hlinkClick r:id="rId3" tooltip="Digital certificate"/>
              </a:rPr>
              <a:t>digital certificate</a:t>
            </a:r>
            <a:r>
              <a:rPr lang="en-US" dirty="0" smtClean="0"/>
              <a:t>). </a:t>
            </a:r>
          </a:p>
          <a:p>
            <a:endParaRPr lang="en-US" dirty="0"/>
          </a:p>
          <a:p>
            <a:r>
              <a:rPr lang="en-US" dirty="0" smtClean="0"/>
              <a:t>Este </a:t>
            </a:r>
            <a:r>
              <a:rPr lang="en-US" dirty="0" err="1" smtClean="0"/>
              <a:t>protocolo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descrito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RFC 2560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padrões</a:t>
            </a:r>
            <a:r>
              <a:rPr lang="en-US" dirty="0" smtClean="0"/>
              <a:t> Internet (</a:t>
            </a:r>
            <a:r>
              <a:rPr lang="en-US" dirty="0" smtClean="0">
                <a:hlinkClick r:id="rId5" tooltip="Internet standard"/>
              </a:rPr>
              <a:t>Internet standards</a:t>
            </a:r>
            <a:r>
              <a:rPr lang="en-US" dirty="0" smtClean="0"/>
              <a:t> track), e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cirado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alternativa</a:t>
            </a:r>
            <a:r>
              <a:rPr lang="en-US" dirty="0" smtClean="0"/>
              <a:t> </a:t>
            </a:r>
            <a:r>
              <a:rPr lang="en-US" dirty="0" err="1" smtClean="0"/>
              <a:t>às</a:t>
            </a:r>
            <a:r>
              <a:rPr lang="en-US" dirty="0" smtClean="0"/>
              <a:t>  </a:t>
            </a:r>
            <a:r>
              <a:rPr lang="en-US" dirty="0" err="1" smtClean="0"/>
              <a:t>Listas</a:t>
            </a:r>
            <a:r>
              <a:rPr lang="en-US" dirty="0" smtClean="0"/>
              <a:t> de </a:t>
            </a:r>
            <a:r>
              <a:rPr lang="en-US" dirty="0" err="1" smtClean="0"/>
              <a:t>Certificados</a:t>
            </a:r>
            <a:r>
              <a:rPr lang="en-US" dirty="0" smtClean="0"/>
              <a:t> </a:t>
            </a:r>
            <a:r>
              <a:rPr lang="en-US" dirty="0" err="1" smtClean="0"/>
              <a:t>Revogados</a:t>
            </a:r>
            <a:r>
              <a:rPr lang="en-US" dirty="0" smtClean="0"/>
              <a:t> (LCR) (</a:t>
            </a:r>
            <a:r>
              <a:rPr lang="en-US" dirty="0" smtClean="0">
                <a:hlinkClick r:id="rId6" tooltip="Certificate revocation list"/>
              </a:rPr>
              <a:t>certificate revocation lists</a:t>
            </a:r>
            <a:r>
              <a:rPr lang="en-US" dirty="0" smtClean="0"/>
              <a:t> – CRL</a:t>
            </a:r>
            <a:r>
              <a:rPr lang="en-US" dirty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Planejamento Estratégico - 2012-2014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endParaRPr lang="pt-BR" sz="2800" dirty="0" smtClean="0"/>
          </a:p>
          <a:p>
            <a:pPr fontAlgn="base"/>
            <a:r>
              <a:rPr lang="pt-BR" sz="2800" dirty="0" smtClean="0"/>
              <a:t>O </a:t>
            </a:r>
            <a:r>
              <a:rPr lang="pt-BR" sz="2800" dirty="0"/>
              <a:t>Planejamento é uma obrigação legal, conforme a Constituição Federal de 1988, art. 174:</a:t>
            </a:r>
            <a:br>
              <a:rPr lang="pt-BR" sz="2800" dirty="0"/>
            </a:br>
            <a:endParaRPr lang="pt-BR" sz="2800" dirty="0"/>
          </a:p>
          <a:p>
            <a:pPr fontAlgn="base"/>
            <a:r>
              <a:rPr lang="pt-BR" sz="2800" b="1" dirty="0"/>
              <a:t>“Art.174. Como agente normativo e regulador da atividade econômica, o Estado exercerá, na forma da Lei, as funções de fiscalização, incentivo e planejamento, sendo este determinante para o setor público e indicativo para o setor privado.”</a:t>
            </a: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7057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Online Certificate Status Protocol</a:t>
            </a:r>
            <a:r>
              <a:rPr lang="en-US" dirty="0" smtClean="0"/>
              <a:t> (</a:t>
            </a:r>
            <a:r>
              <a:rPr lang="en-US" b="1" dirty="0" smtClean="0"/>
              <a:t>OCSP</a:t>
            </a:r>
            <a:r>
              <a:rPr lang="en-US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hlinkClick r:id="rId2" tooltip="Alice and Bob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2" tooltip="Alice and Bob"/>
              </a:rPr>
              <a:t>Alice and Bob</a:t>
            </a:r>
            <a:r>
              <a:rPr lang="en-US" dirty="0" smtClean="0"/>
              <a:t> have </a:t>
            </a:r>
            <a:r>
              <a:rPr lang="en-US" dirty="0" smtClean="0">
                <a:hlinkClick r:id="rId3" tooltip="Public key certificate"/>
              </a:rPr>
              <a:t>public key certificates</a:t>
            </a:r>
            <a:r>
              <a:rPr lang="en-US" dirty="0" smtClean="0"/>
              <a:t> issued by Ivan, the </a:t>
            </a:r>
            <a:r>
              <a:rPr lang="en-US" dirty="0" smtClean="0">
                <a:hlinkClick r:id="rId4" tooltip="Certificate Authority"/>
              </a:rPr>
              <a:t>Certificate Authority</a:t>
            </a:r>
            <a:r>
              <a:rPr lang="en-US" dirty="0" smtClean="0"/>
              <a:t> (CA).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Bob, concerned that Alice's key may have been compromised, creates an 'OCSP request' that contains Alice's certificate serial number and sends it to Ivan.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Online Certificate Status Protocol</a:t>
            </a:r>
            <a:r>
              <a:rPr lang="en-US" dirty="0" smtClean="0"/>
              <a:t> (</a:t>
            </a:r>
            <a:r>
              <a:rPr lang="en-US" b="1" dirty="0" smtClean="0"/>
              <a:t>OCSP</a:t>
            </a:r>
            <a:r>
              <a:rPr lang="en-US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514350" indent="-51435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4.</a:t>
            </a:r>
            <a:r>
              <a:rPr lang="en-US" dirty="0" smtClean="0">
                <a:solidFill>
                  <a:schemeClr val="accent1"/>
                </a:solidFill>
              </a:rPr>
              <a:t>    </a:t>
            </a:r>
            <a:r>
              <a:rPr lang="en-US" dirty="0" smtClean="0"/>
              <a:t>Ivan's OCSP responder reads the certificate serial number from Bob's request. The OCSP responder uses the certificate serial number to look up the </a:t>
            </a:r>
            <a:r>
              <a:rPr lang="en-US" b="1" dirty="0" smtClean="0"/>
              <a:t>revocation status of Alice's certificate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         </a:t>
            </a:r>
            <a:r>
              <a:rPr lang="en-US" dirty="0" smtClean="0"/>
              <a:t>The OCSP responder looks in a CA database that Ivan      </a:t>
            </a:r>
            <a:br>
              <a:rPr lang="en-US" dirty="0" smtClean="0"/>
            </a:br>
            <a:r>
              <a:rPr lang="en-US" dirty="0" smtClean="0"/>
              <a:t>    maintains. In this scenario, Ivan's CA database is the only </a:t>
            </a:r>
            <a:br>
              <a:rPr lang="en-US" dirty="0" smtClean="0"/>
            </a:br>
            <a:r>
              <a:rPr lang="en-US" dirty="0" smtClean="0"/>
              <a:t>    trusted location where a compromise to Alice's certificate </a:t>
            </a:r>
            <a:br>
              <a:rPr lang="en-US" dirty="0" smtClean="0"/>
            </a:br>
            <a:r>
              <a:rPr lang="en-US" dirty="0" smtClean="0"/>
              <a:t>    would be recorded.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Online Certificate Status Protocol</a:t>
            </a:r>
            <a:r>
              <a:rPr lang="en-US" dirty="0" smtClean="0"/>
              <a:t> (</a:t>
            </a:r>
            <a:r>
              <a:rPr lang="en-US" b="1" dirty="0" smtClean="0"/>
              <a:t>OCSP</a:t>
            </a:r>
            <a:r>
              <a:rPr lang="en-US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5.     </a:t>
            </a:r>
            <a:r>
              <a:rPr lang="en-US" dirty="0" smtClean="0"/>
              <a:t>Ivan's OCSP responder confirms that Alice's certificate is </a:t>
            </a:r>
            <a:br>
              <a:rPr lang="en-US" dirty="0" smtClean="0"/>
            </a:br>
            <a:r>
              <a:rPr lang="en-US" dirty="0" smtClean="0"/>
              <a:t>   still OK, and returns a </a:t>
            </a:r>
            <a:r>
              <a:rPr lang="en-US" dirty="0" smtClean="0">
                <a:hlinkClick r:id="rId2" tooltip="Digital signature"/>
              </a:rPr>
              <a:t>signed</a:t>
            </a:r>
            <a:r>
              <a:rPr lang="en-US" dirty="0" smtClean="0"/>
              <a:t>, successful 'OCSP response' </a:t>
            </a:r>
            <a:br>
              <a:rPr lang="en-US" dirty="0" smtClean="0"/>
            </a:br>
            <a:r>
              <a:rPr lang="en-US" dirty="0" smtClean="0"/>
              <a:t>   to Bob.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sz="2000" dirty="0" smtClean="0">
                <a:solidFill>
                  <a:schemeClr val="accent1"/>
                </a:solidFill>
              </a:rPr>
              <a:t>6.     </a:t>
            </a:r>
            <a:r>
              <a:rPr lang="en-US" dirty="0" smtClean="0"/>
              <a:t>Bob cryptographically verifies Ivan's signed response. Bob </a:t>
            </a:r>
            <a:br>
              <a:rPr lang="en-US" dirty="0" smtClean="0"/>
            </a:br>
            <a:r>
              <a:rPr lang="en-US" dirty="0" smtClean="0"/>
              <a:t>   has stored Ivan's public key sometime before this </a:t>
            </a:r>
            <a:br>
              <a:rPr lang="en-US" dirty="0" smtClean="0"/>
            </a:br>
            <a:r>
              <a:rPr lang="en-US" dirty="0" smtClean="0"/>
              <a:t>   transaction. Bob uses Ivan's public key to verify Ivan's </a:t>
            </a:r>
            <a:br>
              <a:rPr lang="en-US" dirty="0" smtClean="0"/>
            </a:br>
            <a:r>
              <a:rPr lang="en-US" dirty="0" smtClean="0"/>
              <a:t>   response.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7.     </a:t>
            </a:r>
            <a:r>
              <a:rPr lang="en-US" dirty="0" smtClean="0"/>
              <a:t>Bob completes the transaction with Alice.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Abril de 2006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Infra-estrutura de Chave Pública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24887-A5A4-48F2-B228-48A961A6DB2B}" type="slidenum">
              <a:rPr lang="pt-BR"/>
              <a:pPr>
                <a:defRPr/>
              </a:pPr>
              <a:t>73</a:t>
            </a:fld>
            <a:endParaRPr lang="pt-BR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Tipo de Autoridades Certificadora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b="1" i="1" dirty="0" smtClean="0"/>
          </a:p>
          <a:p>
            <a:endParaRPr lang="pt-BR" b="1" i="1" dirty="0" smtClean="0"/>
          </a:p>
          <a:p>
            <a:r>
              <a:rPr lang="pt-BR" b="1" i="1" dirty="0" smtClean="0"/>
              <a:t>Autoridades de Certificação de Raiz</a:t>
            </a:r>
            <a:r>
              <a:rPr lang="pt-BR" b="1" dirty="0" smtClean="0"/>
              <a:t> </a:t>
            </a:r>
            <a:r>
              <a:rPr lang="pt-BR" dirty="0" smtClean="0"/>
              <a:t>(ou </a:t>
            </a:r>
            <a:r>
              <a:rPr lang="pt-BR" i="1" dirty="0" smtClean="0"/>
              <a:t>Autoridades de Certificação Superiores</a:t>
            </a:r>
            <a:r>
              <a:rPr lang="pt-BR" dirty="0" smtClean="0"/>
              <a:t> ou ainda </a:t>
            </a:r>
            <a:r>
              <a:rPr lang="pt-BR" i="1" dirty="0" smtClean="0"/>
              <a:t>Autoridades de Certificação de Maior Nível</a:t>
            </a:r>
            <a:r>
              <a:rPr lang="pt-BR" dirty="0" smtClean="0"/>
              <a:t>), que emitem diretamente os certificados, ... ...</a:t>
            </a:r>
          </a:p>
          <a:p>
            <a:endParaRPr lang="pt-BR" dirty="0" smtClean="0"/>
          </a:p>
          <a:p>
            <a:r>
              <a:rPr lang="pt-BR" b="1" i="1" dirty="0" smtClean="0"/>
              <a:t>Autoridades de Certificação Intermediárias</a:t>
            </a:r>
            <a:r>
              <a:rPr lang="pt-BR" dirty="0" smtClean="0"/>
              <a:t>, cujos certificados são emitidos indiretamente pelas </a:t>
            </a:r>
            <a:r>
              <a:rPr lang="pt-BR" i="1" dirty="0" smtClean="0"/>
              <a:t>Autoridades de Certificação Raiz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Autoridades de Certificação</a:t>
            </a:r>
          </a:p>
        </p:txBody>
      </p:sp>
      <p:sp>
        <p:nvSpPr>
          <p:cNvPr id="778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Podemos pensar no caminho entre a </a:t>
            </a:r>
            <a:r>
              <a:rPr lang="pt-BR" b="1" i="1" dirty="0" smtClean="0"/>
              <a:t>Autoridades de Certificação Raiz</a:t>
            </a:r>
            <a:r>
              <a:rPr lang="pt-BR" b="1" dirty="0" smtClean="0"/>
              <a:t> </a:t>
            </a:r>
            <a:r>
              <a:rPr lang="pt-BR" dirty="0" smtClean="0"/>
              <a:t>e o </a:t>
            </a:r>
            <a:r>
              <a:rPr lang="pt-BR" b="1" i="1" dirty="0" smtClean="0"/>
              <a:t>Cliente</a:t>
            </a:r>
            <a:r>
              <a:rPr lang="pt-BR" dirty="0" smtClean="0"/>
              <a:t> como uma </a:t>
            </a:r>
            <a:r>
              <a:rPr lang="pt-BR" b="1" i="1" dirty="0" smtClean="0"/>
              <a:t>cadeia de certificação</a:t>
            </a:r>
            <a:r>
              <a:rPr lang="pt-BR" dirty="0" smtClean="0"/>
              <a:t>, já que existe a </a:t>
            </a:r>
            <a:r>
              <a:rPr lang="pt-BR" i="1" dirty="0" smtClean="0"/>
              <a:t>Autoridades de Certificação Raiz</a:t>
            </a:r>
            <a:r>
              <a:rPr lang="pt-BR" dirty="0" smtClean="0"/>
              <a:t>, que emitem os certificados para as </a:t>
            </a:r>
            <a:r>
              <a:rPr lang="pt-BR" i="1" dirty="0" smtClean="0"/>
              <a:t>Autoridades de Certificação Intermediárias</a:t>
            </a:r>
            <a:r>
              <a:rPr lang="pt-BR" dirty="0" smtClean="0"/>
              <a:t>, se existirem, e essas para o </a:t>
            </a:r>
            <a:r>
              <a:rPr lang="pt-BR" i="1" dirty="0" smtClean="0"/>
              <a:t>Cliente</a:t>
            </a:r>
            <a:r>
              <a:rPr lang="pt-BR" dirty="0" smtClean="0"/>
              <a:t> (ou utilizador final) que aplica o certificado.</a:t>
            </a:r>
          </a:p>
          <a:p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Autoridades de Certificação</a:t>
            </a:r>
          </a:p>
        </p:txBody>
      </p:sp>
      <p:sp>
        <p:nvSpPr>
          <p:cNvPr id="788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Caso o certificado não seja emitido por uma </a:t>
            </a:r>
            <a:r>
              <a:rPr lang="pt-BR" i="1" dirty="0" smtClean="0"/>
              <a:t>Autoridade de Certificação</a:t>
            </a:r>
            <a:r>
              <a:rPr lang="pt-BR" dirty="0" smtClean="0"/>
              <a:t>, este é chamado </a:t>
            </a:r>
            <a:r>
              <a:rPr lang="pt-BR" b="1" i="1" dirty="0" smtClean="0"/>
              <a:t>auto-assinado</a:t>
            </a:r>
            <a:r>
              <a:rPr lang="pt-BR" dirty="0" smtClean="0"/>
              <a:t>, ou seja, o proprietário ocupa os lugares de </a:t>
            </a:r>
            <a:r>
              <a:rPr lang="pt-BR" i="1" dirty="0" smtClean="0"/>
              <a:t>Autoridade de Certificação (AC)</a:t>
            </a:r>
            <a:r>
              <a:rPr lang="pt-BR" dirty="0" smtClean="0"/>
              <a:t>, </a:t>
            </a:r>
            <a:r>
              <a:rPr lang="pt-BR" i="1" dirty="0" smtClean="0"/>
              <a:t>Autoridade de Registo (AR)</a:t>
            </a:r>
            <a:r>
              <a:rPr lang="pt-BR" dirty="0" smtClean="0"/>
              <a:t> e </a:t>
            </a:r>
            <a:r>
              <a:rPr lang="pt-BR" i="1" dirty="0" smtClean="0"/>
              <a:t>Cliente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Este é o caso quando se utiliza o </a:t>
            </a:r>
            <a:r>
              <a:rPr lang="pt-BR" dirty="0" err="1" smtClean="0"/>
              <a:t>OpenSSL</a:t>
            </a:r>
            <a:r>
              <a:rPr lang="pt-BR" dirty="0"/>
              <a:t> </a:t>
            </a:r>
            <a:r>
              <a:rPr lang="pt-BR" dirty="0" smtClean="0"/>
              <a:t>ou no </a:t>
            </a:r>
            <a:r>
              <a:rPr lang="pt-BR" dirty="0" err="1" smtClean="0"/>
              <a:t>OpenVPN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Autoridades de Certificação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Exemplos de </a:t>
            </a:r>
            <a:r>
              <a:rPr lang="pt-BR" b="1" i="1" dirty="0" smtClean="0"/>
              <a:t>Autoridades de Certificação </a:t>
            </a:r>
            <a:r>
              <a:rPr lang="pt-BR" dirty="0" smtClean="0"/>
              <a:t>internacionais são a americana </a:t>
            </a:r>
            <a:r>
              <a:rPr lang="pt-BR" dirty="0" err="1" smtClean="0">
                <a:hlinkClick r:id="rId2" tooltip="VeriSign"/>
              </a:rPr>
              <a:t>VeriSign</a:t>
            </a:r>
            <a:r>
              <a:rPr lang="pt-BR" dirty="0" smtClean="0"/>
              <a:t> ou a britânica </a:t>
            </a:r>
            <a:r>
              <a:rPr lang="pt-BR" dirty="0" err="1" smtClean="0">
                <a:hlinkClick r:id="rId3" tooltip="Equifax (página não existe)"/>
              </a:rPr>
              <a:t>Equifax</a:t>
            </a:r>
            <a:r>
              <a:rPr lang="pt-BR" dirty="0" smtClean="0"/>
              <a:t>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Exemplos de </a:t>
            </a:r>
            <a:r>
              <a:rPr lang="pt-BR" b="1" i="1" dirty="0" smtClean="0"/>
              <a:t>Autoridades de Certificação Intermediárias</a:t>
            </a:r>
            <a:r>
              <a:rPr lang="pt-BR" b="1" dirty="0" smtClean="0"/>
              <a:t> </a:t>
            </a:r>
            <a:r>
              <a:rPr lang="pt-BR" dirty="0" smtClean="0"/>
              <a:t>são as portuguesas </a:t>
            </a:r>
            <a:r>
              <a:rPr lang="pt-BR" dirty="0" err="1" smtClean="0">
                <a:hlinkClick r:id="rId4" tooltip="Saphety"/>
              </a:rPr>
              <a:t>Saphety</a:t>
            </a:r>
            <a:r>
              <a:rPr lang="pt-BR" dirty="0" smtClean="0"/>
              <a:t>, </a:t>
            </a:r>
            <a:r>
              <a:rPr lang="pt-BR" dirty="0" err="1" smtClean="0">
                <a:hlinkClick r:id="rId5" tooltip="Multicert"/>
              </a:rPr>
              <a:t>Multicert</a:t>
            </a:r>
            <a:r>
              <a:rPr lang="pt-BR" dirty="0" smtClean="0"/>
              <a:t> e a brasileira </a:t>
            </a:r>
            <a:r>
              <a:rPr lang="pt-BR" dirty="0" err="1" smtClean="0">
                <a:hlinkClick r:id="rId6" tooltip="Certisign"/>
              </a:rPr>
              <a:t>Certisign</a:t>
            </a:r>
            <a:r>
              <a:rPr lang="pt-BR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 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SERPRO</a:t>
            </a:r>
            <a:endParaRPr lang="pt-BR" sz="360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pt-BR" b="1" dirty="0"/>
              <a:t>SERPRO - Serviço Federal de Processamento de Dados</a:t>
            </a:r>
            <a:br>
              <a:rPr lang="pt-BR" b="1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Primeira </a:t>
            </a:r>
            <a:r>
              <a:rPr lang="pt-BR" dirty="0"/>
              <a:t>Autoridade Certificadora de 1º nível credenciada pela ICP-Brasil, a empresa busca desde a criação de seu Centro de Certificação Digital - CCD, em 1999, divulgar o uso dessa tecnologia para os vários segmentos com que trabalha.</a:t>
            </a:r>
          </a:p>
          <a:p>
            <a:pPr fontAlgn="base"/>
            <a:endParaRPr lang="pt-BR" dirty="0"/>
          </a:p>
          <a:p>
            <a:pPr fontAlgn="base"/>
            <a:r>
              <a:rPr lang="pt-BR" dirty="0">
                <a:hlinkClick r:id="rId2" tooltip="Estrutura ICP-Brasil: AC Serpro"/>
              </a:rPr>
              <a:t>Acesso a </a:t>
            </a:r>
            <a:r>
              <a:rPr lang="pt-BR" dirty="0" err="1">
                <a:hlinkClick r:id="rId2" tooltip="Estrutura ICP-Brasil: AC Serpro"/>
              </a:rPr>
              <a:t>esturutra</a:t>
            </a:r>
            <a:r>
              <a:rPr lang="pt-BR" dirty="0">
                <a:hlinkClick r:id="rId2" tooltip="Estrutura ICP-Brasil: AC Serpro"/>
              </a:rPr>
              <a:t> completa das Autoridades Certificadoras (AC), Autoridades de Registro (AR) e prestadores de serviços relacionados à AC Serpro</a:t>
            </a:r>
            <a:endParaRPr lang="pt-BR" dirty="0"/>
          </a:p>
          <a:p>
            <a:pPr marL="0" indent="0" fontAlgn="base">
              <a:buNone/>
            </a:pPr>
            <a:r>
              <a:rPr lang="pt-BR" dirty="0"/>
              <a:t> </a:t>
            </a:r>
          </a:p>
          <a:p>
            <a:pPr fontAlgn="base"/>
            <a:r>
              <a:rPr lang="pt-BR" dirty="0">
                <a:hlinkClick r:id="rId3" tooltip="Site da AC Serpro"/>
              </a:rPr>
              <a:t>Acesso ao site da AC Serpro</a:t>
            </a:r>
            <a:endParaRPr lang="pt-BR" dirty="0"/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89151"/>
            <a:ext cx="15811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7075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Caixa Econômica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pt-BR" b="1" dirty="0"/>
              <a:t>CAIXA ECONÔMICA FEDERAL</a:t>
            </a:r>
            <a:br>
              <a:rPr lang="pt-BR" b="1" dirty="0"/>
            </a:br>
            <a:endParaRPr lang="pt-BR" dirty="0"/>
          </a:p>
          <a:p>
            <a:pPr fontAlgn="base"/>
            <a:r>
              <a:rPr lang="pt-BR" dirty="0"/>
              <a:t>Única instituição financeira credenciada como Autoridade Certificadora ICP-Brasil, a Caixa Econômica Federal tem trabalhado também para que a certificação digital integre serviços que resultem em melhoras para seus funcionários, clientes e titulares das contas de Fundo de Garantia por Tempo de Serviço - FGTS</a:t>
            </a:r>
            <a:br>
              <a:rPr lang="pt-BR" dirty="0"/>
            </a:br>
            <a:endParaRPr lang="pt-BR" dirty="0"/>
          </a:p>
          <a:p>
            <a:pPr marL="0" indent="0" fontAlgn="base">
              <a:buNone/>
            </a:pPr>
            <a:endParaRPr lang="pt-BR" dirty="0"/>
          </a:p>
          <a:p>
            <a:pPr fontAlgn="base"/>
            <a:r>
              <a:rPr lang="pt-BR" dirty="0">
                <a:hlinkClick r:id="rId2" tooltip="Estrutura ICP-Brasil: AC Caixa"/>
              </a:rPr>
              <a:t>Acesso a </a:t>
            </a:r>
            <a:r>
              <a:rPr lang="pt-BR" dirty="0" err="1">
                <a:hlinkClick r:id="rId2" tooltip="Estrutura ICP-Brasil: AC Caixa"/>
              </a:rPr>
              <a:t>esturutra</a:t>
            </a:r>
            <a:r>
              <a:rPr lang="pt-BR" dirty="0">
                <a:hlinkClick r:id="rId2" tooltip="Estrutura ICP-Brasil: AC Caixa"/>
              </a:rPr>
              <a:t> completa das Autoridades Certificadoras (AC), Autoridades de Registro (AR) e prestadores de serviços relacionados à AC Caixa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 </a:t>
            </a:r>
          </a:p>
          <a:p>
            <a:pPr fontAlgn="base"/>
            <a:r>
              <a:rPr lang="pt-BR" dirty="0">
                <a:hlinkClick r:id="rId3" tooltip="Site da AC Caixa"/>
              </a:rPr>
              <a:t>Acesso ao site da AC Caixa</a:t>
            </a:r>
            <a:endParaRPr lang="pt-BR" dirty="0"/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96952"/>
            <a:ext cx="15811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4106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Serasa </a:t>
            </a:r>
            <a:r>
              <a:rPr lang="pt-BR" dirty="0" err="1" smtClean="0"/>
              <a:t>Experian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pt-BR" b="1" dirty="0"/>
              <a:t>SERASA EXPERIAN</a:t>
            </a:r>
            <a:endParaRPr lang="pt-BR" dirty="0"/>
          </a:p>
          <a:p>
            <a:pPr fontAlgn="base"/>
            <a:endParaRPr lang="pt-BR" dirty="0" smtClean="0"/>
          </a:p>
          <a:p>
            <a:pPr fontAlgn="base"/>
            <a:r>
              <a:rPr lang="pt-BR" dirty="0" smtClean="0"/>
              <a:t>Autoridade </a:t>
            </a:r>
            <a:r>
              <a:rPr lang="pt-BR" dirty="0"/>
              <a:t>Certificadora do setor privado, a Serasa fornece a segurança dos certificados digitais para quase todos os grupos financeiros participantes do Sistema de Pagamentos Brasileiro (SPB</a:t>
            </a:r>
            <a:r>
              <a:rPr lang="pt-BR" dirty="0" smtClean="0"/>
              <a:t>).</a:t>
            </a:r>
            <a:endParaRPr lang="pt-BR" b="1" dirty="0"/>
          </a:p>
          <a:p>
            <a:pPr fontAlgn="base"/>
            <a:endParaRPr lang="pt-BR" b="1" dirty="0">
              <a:hlinkClick r:id="rId2" tooltip="Estrutura ICP-Brasil: AC Serasa Experian"/>
            </a:endParaRPr>
          </a:p>
          <a:p>
            <a:pPr fontAlgn="base"/>
            <a:r>
              <a:rPr lang="pt-BR" dirty="0" smtClean="0">
                <a:hlinkClick r:id="rId2" tooltip="Estrutura ICP-Brasil: AC Serasa Experian"/>
              </a:rPr>
              <a:t>Acesso </a:t>
            </a:r>
            <a:r>
              <a:rPr lang="pt-BR" dirty="0">
                <a:hlinkClick r:id="rId2" tooltip="Estrutura ICP-Brasil: AC Serasa Experian"/>
              </a:rPr>
              <a:t>a </a:t>
            </a:r>
            <a:r>
              <a:rPr lang="pt-BR" dirty="0" err="1">
                <a:hlinkClick r:id="rId2" tooltip="Estrutura ICP-Brasil: AC Serasa Experian"/>
              </a:rPr>
              <a:t>esturutra</a:t>
            </a:r>
            <a:r>
              <a:rPr lang="pt-BR" dirty="0">
                <a:hlinkClick r:id="rId2" tooltip="Estrutura ICP-Brasil: AC Serasa Experian"/>
              </a:rPr>
              <a:t> completa das Autoridades Certificadoras (AC), Autoridades de Registro (AR) e prestadores de serviços relacionados à AC Serasa </a:t>
            </a:r>
            <a:r>
              <a:rPr lang="pt-BR" dirty="0" err="1">
                <a:hlinkClick r:id="rId2" tooltip="Estrutura ICP-Brasil: AC Serasa Experian"/>
              </a:rPr>
              <a:t>Experian</a:t>
            </a:r>
            <a:endParaRPr lang="pt-BR" dirty="0"/>
          </a:p>
          <a:p>
            <a:pPr fontAlgn="base"/>
            <a:endParaRPr lang="pt-BR" dirty="0" smtClean="0">
              <a:hlinkClick r:id="rId3" tooltip="Site Serasa Experian"/>
            </a:endParaRPr>
          </a:p>
          <a:p>
            <a:pPr fontAlgn="base"/>
            <a:r>
              <a:rPr lang="pt-BR" dirty="0" smtClean="0">
                <a:hlinkClick r:id="rId3" tooltip="Site Serasa Experian"/>
              </a:rPr>
              <a:t>Acesso </a:t>
            </a:r>
            <a:r>
              <a:rPr lang="pt-BR" dirty="0">
                <a:hlinkClick r:id="rId3" tooltip="Site Serasa Experian"/>
              </a:rPr>
              <a:t>ao site da AC Serasa </a:t>
            </a:r>
            <a:r>
              <a:rPr lang="pt-BR" dirty="0" err="1">
                <a:hlinkClick r:id="rId3" tooltip="Site Serasa Experian"/>
              </a:rPr>
              <a:t>Experian</a:t>
            </a:r>
            <a:endParaRPr lang="pt-BR" dirty="0"/>
          </a:p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24944"/>
            <a:ext cx="15811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2863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older Sigl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052736"/>
            <a:ext cx="3600400" cy="471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1811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Receita Federal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pt-BR" b="1" dirty="0"/>
              <a:t>RECEITA FEDERAL DO BRASIL</a:t>
            </a:r>
            <a:br>
              <a:rPr lang="pt-BR" b="1" dirty="0"/>
            </a:br>
            <a:endParaRPr lang="pt-BR" dirty="0"/>
          </a:p>
          <a:p>
            <a:pPr fontAlgn="base"/>
            <a:r>
              <a:rPr lang="pt-BR" dirty="0"/>
              <a:t>A Receita Federal do Brasil (RFB) disponibiliza uma grande quantidade de serviços com o objetivo de simplificar ao máximo a vida dos contribuintes, facilitando o cumprimento espontâneo das obrigações tributárias para os que possuem certificados digitais ICP-Brasil. </a:t>
            </a:r>
            <a:br>
              <a:rPr lang="pt-BR" dirty="0"/>
            </a:br>
            <a:endParaRPr lang="pt-BR" dirty="0"/>
          </a:p>
          <a:p>
            <a:pPr fontAlgn="base"/>
            <a:r>
              <a:rPr lang="pt-BR" dirty="0">
                <a:hlinkClick r:id="rId2" tooltip="Estrutura ICP-Brasil: RFB"/>
              </a:rPr>
              <a:t>Acesso a </a:t>
            </a:r>
            <a:r>
              <a:rPr lang="pt-BR" dirty="0" err="1">
                <a:hlinkClick r:id="rId2" tooltip="Estrutura ICP-Brasil: RFB"/>
              </a:rPr>
              <a:t>esturutra</a:t>
            </a:r>
            <a:r>
              <a:rPr lang="pt-BR" dirty="0">
                <a:hlinkClick r:id="rId2" tooltip="Estrutura ICP-Brasil: RFB"/>
              </a:rPr>
              <a:t> completa das Autoridades Certificadoras (AC), Autoridades de Registro (AR) e prestadores de serviços relacionados à AC RFB</a:t>
            </a:r>
            <a:endParaRPr lang="pt-BR" dirty="0"/>
          </a:p>
          <a:p>
            <a:pPr marL="0" indent="0" fontAlgn="base">
              <a:buNone/>
            </a:pPr>
            <a:endParaRPr lang="pt-BR" dirty="0"/>
          </a:p>
          <a:p>
            <a:pPr fontAlgn="base"/>
            <a:r>
              <a:rPr lang="pt-BR" dirty="0">
                <a:hlinkClick r:id="rId3" tooltip="Site da AC RFB"/>
              </a:rPr>
              <a:t>Acesso ao site da AC Receita Federal</a:t>
            </a:r>
            <a:r>
              <a:rPr lang="pt-BR" dirty="0"/>
              <a:t> </a:t>
            </a:r>
          </a:p>
          <a:p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96952"/>
            <a:ext cx="15811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9778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Certisign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pt-BR" b="1" dirty="0" smtClean="0"/>
              <a:t>CERTISIGN</a:t>
            </a:r>
            <a:br>
              <a:rPr lang="pt-BR" b="1" dirty="0" smtClean="0"/>
            </a:br>
            <a:endParaRPr lang="pt-BR" dirty="0"/>
          </a:p>
          <a:p>
            <a:pPr fontAlgn="base"/>
            <a:r>
              <a:rPr lang="pt-BR" dirty="0"/>
              <a:t>A </a:t>
            </a:r>
            <a:r>
              <a:rPr lang="pt-BR" dirty="0" err="1"/>
              <a:t>Certisign</a:t>
            </a:r>
            <a:r>
              <a:rPr lang="pt-BR" dirty="0"/>
              <a:t> tem duplo foco no ramo da certificação digital. Além de fornecer a ferramenta tecnológica, o grupo desenvolve soluções para uso exclusivo com certificados digitais ICP-Brasil.</a:t>
            </a:r>
            <a:br>
              <a:rPr lang="pt-BR" dirty="0"/>
            </a:br>
            <a:endParaRPr lang="pt-BR" dirty="0"/>
          </a:p>
          <a:p>
            <a:pPr fontAlgn="base"/>
            <a:r>
              <a:rPr lang="pt-BR" dirty="0">
                <a:hlinkClick r:id="rId2" tooltip="Estrutura da ICP-Brasil: AC Certisign"/>
              </a:rPr>
              <a:t>Acesso a estrutura completa das Autoridades Certificadoras (AC), Autoridades de Registro (AR) e prestadores de serviços relacionados à AC </a:t>
            </a:r>
            <a:r>
              <a:rPr lang="pt-BR" dirty="0" err="1">
                <a:hlinkClick r:id="rId2" tooltip="Estrutura da ICP-Brasil: AC Certisign"/>
              </a:rPr>
              <a:t>Certisign</a:t>
            </a:r>
            <a:endParaRPr lang="pt-BR" dirty="0"/>
          </a:p>
          <a:p>
            <a:pPr marL="0" indent="0" fontAlgn="base">
              <a:buNone/>
            </a:pPr>
            <a:endParaRPr lang="pt-BR" dirty="0"/>
          </a:p>
          <a:p>
            <a:pPr fontAlgn="base"/>
            <a:r>
              <a:rPr lang="pt-BR" dirty="0">
                <a:hlinkClick r:id="rId3" tooltip="Site da AC Certisign"/>
              </a:rPr>
              <a:t>Acesso ao site da AC </a:t>
            </a:r>
            <a:r>
              <a:rPr lang="pt-BR" dirty="0" err="1">
                <a:hlinkClick r:id="rId3" tooltip="Site da AC Certisign"/>
              </a:rPr>
              <a:t>Certisign</a:t>
            </a:r>
            <a:endParaRPr lang="pt-BR" dirty="0"/>
          </a:p>
          <a:p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068960"/>
            <a:ext cx="15811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7212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 Presidência da República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pt-BR" b="1" dirty="0"/>
              <a:t>AC PR</a:t>
            </a:r>
            <a:endParaRPr lang="pt-BR" dirty="0"/>
          </a:p>
          <a:p>
            <a:pPr fontAlgn="base"/>
            <a:endParaRPr lang="pt-BR" dirty="0" smtClean="0"/>
          </a:p>
          <a:p>
            <a:pPr fontAlgn="base"/>
            <a:r>
              <a:rPr lang="pt-BR" sz="2900" dirty="0" smtClean="0"/>
              <a:t>Credenciada </a:t>
            </a:r>
            <a:r>
              <a:rPr lang="pt-BR" sz="2900" dirty="0"/>
              <a:t>a emitir Certificados Digitais totalmente aderentes às normas, padrões e recomendações estabelecidos pelo Comitê Gestor da ICP-Brasil, a AC PR foi criada em abril de 2002, por uma iniciativa da Casa Civil, no âmbito do governo eletrônico (</a:t>
            </a:r>
            <a:r>
              <a:rPr lang="pt-BR" sz="2900" dirty="0" err="1"/>
              <a:t>e-Gov</a:t>
            </a:r>
            <a:r>
              <a:rPr lang="pt-BR" sz="2900" dirty="0"/>
              <a:t>) e tem como objetivo emitir e gerir certificados digitais das autoridades da Presidência da República, ministros de estado, secretários-executivos e assessores </a:t>
            </a:r>
            <a:r>
              <a:rPr lang="pt-BR" sz="2900" dirty="0" smtClean="0"/>
              <a:t>jurídicos </a:t>
            </a:r>
            <a:r>
              <a:rPr lang="pt-BR" sz="2900" dirty="0"/>
              <a:t>que se relacionem com a PR. </a:t>
            </a:r>
            <a:br>
              <a:rPr lang="pt-BR" sz="2900" dirty="0"/>
            </a:br>
            <a:endParaRPr lang="pt-BR" sz="2900" dirty="0"/>
          </a:p>
          <a:p>
            <a:pPr marL="0" indent="0" fontAlgn="base">
              <a:buNone/>
            </a:pPr>
            <a:r>
              <a:rPr lang="pt-BR" sz="2900" dirty="0"/>
              <a:t> </a:t>
            </a:r>
          </a:p>
          <a:p>
            <a:pPr fontAlgn="base"/>
            <a:r>
              <a:rPr lang="pt-BR" sz="2900" dirty="0">
                <a:hlinkClick r:id="rId2" tooltip="Estrutura da ICP-Brasil: AC PR"/>
              </a:rPr>
              <a:t>Acesso a estrutura completa das Autoridades Certificadoras (AC), Autoridades de Registro (AR) e prestadores de serviços relacionados à AC PR</a:t>
            </a:r>
            <a:endParaRPr lang="pt-BR" sz="2900" dirty="0"/>
          </a:p>
          <a:p>
            <a:pPr marL="0" indent="0" fontAlgn="base">
              <a:buNone/>
            </a:pPr>
            <a:r>
              <a:rPr lang="pt-BR" sz="2900" dirty="0"/>
              <a:t> </a:t>
            </a:r>
          </a:p>
          <a:p>
            <a:pPr fontAlgn="base"/>
            <a:r>
              <a:rPr lang="pt-BR" sz="2900" dirty="0">
                <a:hlinkClick r:id="rId3" tooltip="Site da AC PR"/>
              </a:rPr>
              <a:t>Acesso ao site da AC PR</a:t>
            </a:r>
            <a:endParaRPr lang="pt-BR" sz="2900" dirty="0"/>
          </a:p>
          <a:p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24944"/>
            <a:ext cx="15811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0514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Casa da Moeda do Brasil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pt-BR" b="1" dirty="0"/>
              <a:t>CASA DA MOEDA DO BRASIL </a:t>
            </a:r>
            <a:br>
              <a:rPr lang="pt-BR" b="1" dirty="0"/>
            </a:br>
            <a:endParaRPr lang="pt-BR" dirty="0"/>
          </a:p>
          <a:p>
            <a:pPr fontAlgn="base"/>
            <a:r>
              <a:rPr lang="pt-BR" dirty="0"/>
              <a:t>Entre as mais antigas instituições públicas brasileira, a instituição consolida o objetivo de modernização de sua estrutura produtiva e administrativa, bem como se habilita para atender ao mercado de segurança na era virtual.</a:t>
            </a:r>
            <a:br>
              <a:rPr lang="pt-BR" dirty="0"/>
            </a:br>
            <a:endParaRPr lang="pt-BR" dirty="0"/>
          </a:p>
          <a:p>
            <a:pPr fontAlgn="base"/>
            <a:r>
              <a:rPr lang="pt-BR" dirty="0">
                <a:hlinkClick r:id="rId2" tooltip="Estrutura da ICP-Brasil: AC CMB"/>
              </a:rPr>
              <a:t>Acesso a estrutura completa das Autoridades Certificadoras (AC), Autoridades de Registro (AR) e prestadores de serviços relacionados à AC Casa da Moeda do Brasil</a:t>
            </a:r>
            <a:endParaRPr lang="pt-BR" dirty="0"/>
          </a:p>
          <a:p>
            <a:pPr marL="0" indent="0" fontAlgn="base">
              <a:buNone/>
            </a:pPr>
            <a:r>
              <a:rPr lang="pt-BR" dirty="0"/>
              <a:t> </a:t>
            </a:r>
          </a:p>
          <a:p>
            <a:pPr fontAlgn="base"/>
            <a:r>
              <a:rPr lang="pt-BR" dirty="0">
                <a:hlinkClick r:id="rId3" tooltip="Acesso ao site AC CMB"/>
              </a:rPr>
              <a:t>Acesso ao site AC CMB</a:t>
            </a:r>
            <a:endParaRPr lang="pt-BR" dirty="0"/>
          </a:p>
          <a:p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52936"/>
            <a:ext cx="15811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06742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Imprensa Oficial do </a:t>
            </a:r>
            <a:br>
              <a:rPr lang="pt-BR" dirty="0" smtClean="0"/>
            </a:br>
            <a:r>
              <a:rPr lang="pt-BR" dirty="0" smtClean="0"/>
              <a:t>Estado de São Paulo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pt-BR" sz="2000" b="1" dirty="0"/>
              <a:t>IMPRENSA OFICIAL DO ESTADO </a:t>
            </a:r>
            <a:r>
              <a:rPr lang="pt-BR" sz="2000" b="1" dirty="0" smtClean="0"/>
              <a:t>DE SP</a:t>
            </a:r>
            <a:endParaRPr lang="pt-BR" sz="2000" dirty="0"/>
          </a:p>
          <a:p>
            <a:pPr fontAlgn="base"/>
            <a:r>
              <a:rPr lang="pt-BR" sz="2000" dirty="0"/>
              <a:t>A Imprensa Oficial é a Autoridade Certificadora Oficial do Estado de São Paulo credenciada para oferecer produtos e serviços de certificação digital para os poderes executivo, legislativo e judiciário</a:t>
            </a:r>
            <a:r>
              <a:rPr lang="pt-BR" sz="2000" dirty="0" smtClean="0"/>
              <a:t>, incluindo </a:t>
            </a:r>
            <a:r>
              <a:rPr lang="pt-BR" sz="2000" dirty="0"/>
              <a:t>todas as esferas da administração pública, direta e indireta, nos âmbitos federal, estadual e municipal. </a:t>
            </a:r>
            <a:br>
              <a:rPr lang="pt-BR" sz="2000" dirty="0"/>
            </a:br>
            <a:r>
              <a:rPr lang="pt-BR" sz="2000" dirty="0"/>
              <a:t> </a:t>
            </a:r>
          </a:p>
          <a:p>
            <a:pPr fontAlgn="base"/>
            <a:r>
              <a:rPr lang="pt-BR" sz="2000" dirty="0">
                <a:hlinkClick r:id="rId2" tooltip="Estrutura da ICP-Brasil: AC Impresa Oficial do Estado de São Paulo"/>
              </a:rPr>
              <a:t>Acesso a estrutura completa das Autoridades Certificadoras (AC), Autoridades de Registro (AR) e prestadores de serviços relacionados à AC Imprensa oficial do Estado de São Paulo</a:t>
            </a:r>
            <a:endParaRPr lang="pt-BR" sz="2000" dirty="0"/>
          </a:p>
          <a:p>
            <a:pPr marL="0" indent="0" fontAlgn="base">
              <a:buNone/>
            </a:pPr>
            <a:endParaRPr lang="pt-BR" sz="2000" dirty="0"/>
          </a:p>
          <a:p>
            <a:pPr fontAlgn="base"/>
            <a:r>
              <a:rPr lang="pt-BR" sz="2000" dirty="0">
                <a:hlinkClick r:id="rId3" tooltip="Site da AC Imprensa Oficial do Estado de São Paulo"/>
              </a:rPr>
              <a:t>Acesso ao site da AC Imprensa Oficial do Estado de São Paulo</a:t>
            </a:r>
            <a:endParaRPr lang="pt-BR" sz="2000" dirty="0"/>
          </a:p>
          <a:p>
            <a:endParaRPr lang="pt-BR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12976"/>
            <a:ext cx="15811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4445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 JUS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pt-BR" b="1" dirty="0"/>
              <a:t>AC JUS</a:t>
            </a:r>
            <a:endParaRPr lang="pt-BR" dirty="0"/>
          </a:p>
          <a:p>
            <a:pPr fontAlgn="base"/>
            <a:endParaRPr lang="pt-BR" dirty="0" smtClean="0"/>
          </a:p>
          <a:p>
            <a:pPr fontAlgn="base"/>
            <a:r>
              <a:rPr lang="pt-BR" dirty="0" smtClean="0"/>
              <a:t>A </a:t>
            </a:r>
            <a:r>
              <a:rPr lang="pt-BR" dirty="0"/>
              <a:t>AC-JUS alavancou definitivamente a implantação da Certificação Digital no Judiciário com o desenvolvimento de aplicações para comunicação e troca de documentos, agora com validade legal, viabilizando dessa forma o advento do Processo Judicial Eletrônico (</a:t>
            </a:r>
            <a:r>
              <a:rPr lang="pt-BR" dirty="0" err="1"/>
              <a:t>PJ-e</a:t>
            </a:r>
            <a:r>
              <a:rPr lang="pt-BR" dirty="0"/>
              <a:t>). </a:t>
            </a:r>
            <a:br>
              <a:rPr lang="pt-BR" dirty="0"/>
            </a:br>
            <a:endParaRPr lang="pt-BR" dirty="0"/>
          </a:p>
          <a:p>
            <a:pPr fontAlgn="base"/>
            <a:r>
              <a:rPr lang="pt-BR" dirty="0"/>
              <a:t> </a:t>
            </a:r>
            <a:r>
              <a:rPr lang="pt-BR" dirty="0" smtClean="0">
                <a:hlinkClick r:id="rId2" tooltip="Estrutura da ICP-Brasil: AC JUS"/>
              </a:rPr>
              <a:t>Acesso </a:t>
            </a:r>
            <a:r>
              <a:rPr lang="pt-BR" dirty="0">
                <a:hlinkClick r:id="rId2" tooltip="Estrutura da ICP-Brasil: AC JUS"/>
              </a:rPr>
              <a:t>a estrutura completa das Autoridades Certificadoras (AC), Autoridades de Registro (AR) e prestadores de serviços relacionados à AC JUS</a:t>
            </a:r>
            <a:endParaRPr lang="pt-BR" dirty="0"/>
          </a:p>
          <a:p>
            <a:pPr marL="0" indent="0" fontAlgn="base">
              <a:buNone/>
            </a:pPr>
            <a:endParaRPr lang="pt-BR" dirty="0"/>
          </a:p>
          <a:p>
            <a:pPr fontAlgn="base"/>
            <a:r>
              <a:rPr lang="pt-BR" dirty="0">
                <a:hlinkClick r:id="rId3" tooltip="Site da AC JUS"/>
              </a:rPr>
              <a:t>Acesso ao site da AC JUS</a:t>
            </a:r>
            <a:endParaRPr lang="pt-BR" dirty="0"/>
          </a:p>
          <a:p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96952"/>
            <a:ext cx="15811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8314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VALID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endParaRPr lang="pt-BR" b="1" dirty="0" smtClean="0"/>
          </a:p>
          <a:p>
            <a:pPr fontAlgn="base"/>
            <a:r>
              <a:rPr lang="pt-BR" b="1" dirty="0" smtClean="0"/>
              <a:t>VALID</a:t>
            </a:r>
            <a:r>
              <a:rPr lang="pt-BR" b="1" dirty="0"/>
              <a:t>  CERTIFICADORA DIGITAL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pPr fontAlgn="base"/>
            <a:r>
              <a:rPr lang="pt-BR" dirty="0"/>
              <a:t>A AC </a:t>
            </a:r>
            <a:r>
              <a:rPr lang="pt-BR" dirty="0" err="1"/>
              <a:t>Valid</a:t>
            </a:r>
            <a:r>
              <a:rPr lang="pt-BR" dirty="0"/>
              <a:t>, 10ª entidade a credenciar-se como AC de 1° nível, atua no mercado de certificação digital focando suas atividades em tecnologias que resultem na prestação de serviços. Além da emissão dos certificados, a </a:t>
            </a:r>
            <a:r>
              <a:rPr lang="pt-BR" dirty="0" err="1"/>
              <a:t>Valid</a:t>
            </a:r>
            <a:r>
              <a:rPr lang="pt-BR" dirty="0"/>
              <a:t> oferece serviços de tecnologia para infraestrutura de chaves públicas, consultoria e suporte no comando de processos e atividades de apoio a Autoridades de Registro</a:t>
            </a:r>
            <a:r>
              <a:rPr lang="pt-BR" dirty="0" smtClean="0"/>
              <a:t>.</a:t>
            </a:r>
          </a:p>
          <a:p>
            <a:pPr marL="0" indent="0" fontAlgn="base">
              <a:buNone/>
            </a:pPr>
            <a:r>
              <a:rPr lang="pt-BR" dirty="0"/>
              <a:t> </a:t>
            </a:r>
          </a:p>
          <a:p>
            <a:pPr fontAlgn="base"/>
            <a:r>
              <a:rPr lang="pt-BR" dirty="0">
                <a:hlinkClick r:id="rId2" tooltip="Estrutura da ICP-Brasil: AC VALID Certificadora Digital"/>
              </a:rPr>
              <a:t>Acesso a estrutura completa das Autoridades Certificadoras (AC), Autoridades de Registro (AR) e prestadores de serviços relacionados à AC </a:t>
            </a:r>
            <a:r>
              <a:rPr lang="pt-BR" dirty="0" err="1">
                <a:hlinkClick r:id="rId2" tooltip="Estrutura da ICP-Brasil: AC VALID Certificadora Digital"/>
              </a:rPr>
              <a:t>Valid</a:t>
            </a:r>
            <a:r>
              <a:rPr lang="pt-BR" dirty="0">
                <a:hlinkClick r:id="rId2" tooltip="Estrutura da ICP-Brasil: AC VALID Certificadora Digital"/>
              </a:rPr>
              <a:t> Certificadora </a:t>
            </a:r>
            <a:r>
              <a:rPr lang="pt-BR" dirty="0" smtClean="0">
                <a:hlinkClick r:id="rId2" tooltip="Estrutura da ICP-Brasil: AC VALID Certificadora Digital"/>
              </a:rPr>
              <a:t>Digital</a:t>
            </a:r>
            <a:endParaRPr lang="pt-BR" dirty="0" smtClean="0"/>
          </a:p>
          <a:p>
            <a:pPr marL="0" indent="0" fontAlgn="base">
              <a:buNone/>
            </a:pPr>
            <a:r>
              <a:rPr lang="pt-BR" dirty="0"/>
              <a:t> </a:t>
            </a:r>
          </a:p>
          <a:p>
            <a:pPr fontAlgn="base"/>
            <a:r>
              <a:rPr lang="pt-BR" dirty="0">
                <a:hlinkClick r:id="rId3" tooltip="Site da AC Valid Certificadora Digital"/>
              </a:rPr>
              <a:t>Acesso ao site da AC </a:t>
            </a:r>
            <a:r>
              <a:rPr lang="pt-BR" dirty="0" err="1">
                <a:hlinkClick r:id="rId3" tooltip="Site da AC Valid Certificadora Digital"/>
              </a:rPr>
              <a:t>Valid</a:t>
            </a:r>
            <a:r>
              <a:rPr lang="pt-BR" dirty="0">
                <a:hlinkClick r:id="rId3" tooltip="Site da AC Valid Certificadora Digital"/>
              </a:rPr>
              <a:t> Certificadora Digital</a:t>
            </a:r>
            <a:endParaRPr lang="pt-BR" dirty="0"/>
          </a:p>
          <a:p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52936"/>
            <a:ext cx="15811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0179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que é um certificado de atributo?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4967064"/>
          </a:xfrm>
        </p:spPr>
        <p:txBody>
          <a:bodyPr>
            <a:normAutofit fontScale="92500"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b="1" dirty="0">
                <a:solidFill>
                  <a:srgbClr val="0000FF"/>
                </a:solidFill>
              </a:rPr>
              <a:t>certificado de atributo é um conjunto de informações </a:t>
            </a:r>
            <a:r>
              <a:rPr lang="pt-BR" dirty="0"/>
              <a:t>ou estrutura de dados de segurança e identificação, </a:t>
            </a:r>
            <a:r>
              <a:rPr lang="pt-BR" b="1" dirty="0">
                <a:solidFill>
                  <a:srgbClr val="0000FF"/>
                </a:solidFill>
              </a:rPr>
              <a:t>constantes em campos de um certificado digital</a:t>
            </a:r>
            <a:r>
              <a:rPr lang="pt-BR" dirty="0"/>
              <a:t>, ou anexadas a um outro certificado e </a:t>
            </a:r>
            <a:r>
              <a:rPr lang="pt-BR" b="1" dirty="0">
                <a:solidFill>
                  <a:srgbClr val="0000FF"/>
                </a:solidFill>
              </a:rPr>
              <a:t>assinados com a chave pública da autoridade que o emitiu</a:t>
            </a:r>
            <a:r>
              <a:rPr lang="pt-BR" dirty="0"/>
              <a:t>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Esse </a:t>
            </a:r>
            <a:r>
              <a:rPr lang="pt-BR" dirty="0"/>
              <a:t>certificado traz informações sobre seu titular, como cargo, função, </a:t>
            </a:r>
            <a:r>
              <a:rPr lang="pt-BR" dirty="0" smtClean="0"/>
              <a:t>profissão, ...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 </a:t>
            </a:r>
            <a:r>
              <a:rPr lang="pt-BR" dirty="0"/>
              <a:t>certificado de atributo também segue o padrão X.509, adotado pela </a:t>
            </a:r>
            <a:r>
              <a:rPr lang="pt-BR" dirty="0">
                <a:hlinkClick r:id="rId2" tooltip="ICP-Brasil"/>
              </a:rPr>
              <a:t>ICP-Brasil</a:t>
            </a:r>
            <a:r>
              <a:rPr lang="pt-BR" dirty="0"/>
              <a:t> na emissão de certificados de pessoa física, jurídica e de equipamentos.</a:t>
            </a:r>
          </a:p>
        </p:txBody>
      </p:sp>
    </p:spTree>
    <p:extLst>
      <p:ext uri="{BB962C8B-B14F-4D97-AF65-F5344CB8AC3E}">
        <p14:creationId xmlns:p14="http://schemas.microsoft.com/office/powerpoint/2010/main" xmlns="" val="47129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7772400" cy="864096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  </a:t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3100" dirty="0"/>
              <a:t/>
            </a:r>
            <a:br>
              <a:rPr lang="pt-BR" sz="3100" dirty="0"/>
            </a:br>
            <a:r>
              <a:rPr lang="pt-BR" sz="3100" b="1" dirty="0" smtClean="0"/>
              <a:t>Para </a:t>
            </a:r>
            <a:r>
              <a:rPr lang="pt-BR" sz="3100" b="1" dirty="0" smtClean="0"/>
              <a:t>que servem exatamente os certificados de atributo?</a:t>
            </a:r>
            <a:endParaRPr lang="pt-BR" sz="31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endParaRPr lang="pt-BR" dirty="0" smtClean="0"/>
          </a:p>
          <a:p>
            <a:pPr fontAlgn="base"/>
            <a:r>
              <a:rPr lang="pt-BR" dirty="0" smtClean="0">
                <a:solidFill>
                  <a:srgbClr val="0000FF"/>
                </a:solidFill>
              </a:rPr>
              <a:t>As </a:t>
            </a:r>
            <a:r>
              <a:rPr lang="pt-BR" dirty="0">
                <a:solidFill>
                  <a:srgbClr val="0000FF"/>
                </a:solidFill>
              </a:rPr>
              <a:t>aplicações do certificado de atributo são as mais vastas possíveis, muito embora ainda pouquíssimo exploradas. </a:t>
            </a:r>
            <a:endParaRPr lang="pt-BR" dirty="0" smtClean="0">
              <a:solidFill>
                <a:srgbClr val="0000FF"/>
              </a:solidFill>
            </a:endParaRPr>
          </a:p>
          <a:p>
            <a:pPr fontAlgn="base"/>
            <a:endParaRPr lang="pt-BR" dirty="0"/>
          </a:p>
          <a:p>
            <a:pPr fontAlgn="base"/>
            <a:r>
              <a:rPr lang="pt-BR" dirty="0" smtClean="0"/>
              <a:t>Oferecem </a:t>
            </a:r>
            <a:r>
              <a:rPr lang="pt-BR" dirty="0"/>
              <a:t>soluções de identificação de funcionários dentro de uma empresa, por exemplo, evitando que determinados usuários assinem documentos ou acessem informações que não lhes dizem respeito, tornando assim mais segura ainda a aplicação do certificado </a:t>
            </a:r>
            <a:r>
              <a:rPr lang="pt-BR" dirty="0" smtClean="0"/>
              <a:t>digital.</a:t>
            </a:r>
          </a:p>
          <a:p>
            <a:pPr fontAlgn="base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7166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Para que servem exatamente os certificados de atributo?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Outra </a:t>
            </a:r>
            <a:r>
              <a:rPr lang="pt-BR" dirty="0" smtClean="0"/>
              <a:t>vantagem importante do certificado de atributo é a </a:t>
            </a:r>
            <a:r>
              <a:rPr lang="pt-BR" b="1" dirty="0" smtClean="0">
                <a:solidFill>
                  <a:srgbClr val="0000FF"/>
                </a:solidFill>
              </a:rPr>
              <a:t>completa preservação do certificado digital pessoal </a:t>
            </a:r>
            <a:r>
              <a:rPr lang="pt-BR" dirty="0" smtClean="0"/>
              <a:t>ao qual ele está ligado, uma vez que, se a pessoa deixar de possuir um atributo, por qualquer motivo que for (demissão, revogação de licença de exercício de profissão, mudança de cargo, empresa ou endereço empregatício etc.) somente será preciso </a:t>
            </a:r>
            <a:r>
              <a:rPr lang="pt-BR" b="1" dirty="0" smtClean="0">
                <a:solidFill>
                  <a:srgbClr val="0000FF"/>
                </a:solidFill>
              </a:rPr>
              <a:t>revogar o certificado de atributo</a:t>
            </a:r>
            <a:r>
              <a:rPr lang="pt-BR" dirty="0" smtClean="0"/>
              <a:t>, </a:t>
            </a:r>
            <a:r>
              <a:rPr lang="pt-BR" b="1" dirty="0" smtClean="0">
                <a:solidFill>
                  <a:srgbClr val="0000FF"/>
                </a:solidFill>
              </a:rPr>
              <a:t>permanecendo válido o certificado pessoal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ICP-Brasil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Instituída pela Medida Provisória 2.200-2 de 24/08/2001, que cria o Comitê Gestor da </a:t>
            </a:r>
            <a:r>
              <a:rPr lang="pt-BR" dirty="0" err="1" smtClean="0"/>
              <a:t>ICP-Brasil</a:t>
            </a:r>
            <a:r>
              <a:rPr lang="pt-BR" dirty="0" smtClean="0"/>
              <a:t>, a AC Raiz e define as demais entidades que compõem a estrutura.</a:t>
            </a:r>
          </a:p>
          <a:p>
            <a:endParaRPr lang="pt-BR" dirty="0"/>
          </a:p>
          <a:p>
            <a:r>
              <a:rPr lang="pt-BR" dirty="0" smtClean="0"/>
              <a:t>Atualmente, dispõe de várias resoluções regendo as atividades integrantes.</a:t>
            </a:r>
          </a:p>
          <a:p>
            <a:endParaRPr lang="pt-BR" dirty="0"/>
          </a:p>
          <a:p>
            <a:r>
              <a:rPr lang="pt-BR" dirty="0" smtClean="0">
                <a:hlinkClick r:id="rId2"/>
              </a:rPr>
              <a:t>www.iti.gov.br</a:t>
            </a: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atrimônio Líquid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537</TotalTime>
  <Words>3261</Words>
  <Application>Microsoft Office PowerPoint</Application>
  <PresentationFormat>Apresentação na tela (4:3)</PresentationFormat>
  <Paragraphs>644</Paragraphs>
  <Slides>89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89</vt:i4>
      </vt:variant>
    </vt:vector>
  </HeadingPairs>
  <TitlesOfParts>
    <vt:vector size="90" baseType="lpstr">
      <vt:lpstr>Patrimônio Líquido</vt:lpstr>
      <vt:lpstr>Infra-Estrutura de  Chaves Públicas</vt:lpstr>
      <vt:lpstr>ITI</vt:lpstr>
      <vt:lpstr>ITI</vt:lpstr>
      <vt:lpstr>ITI</vt:lpstr>
      <vt:lpstr>Missão </vt:lpstr>
      <vt:lpstr>Planejamento Estratégico - 2012-2014</vt:lpstr>
      <vt:lpstr>Planejamento Estratégico - 2012-2014</vt:lpstr>
      <vt:lpstr>Slide 8</vt:lpstr>
      <vt:lpstr>ICP-Brasil</vt:lpstr>
      <vt:lpstr>              ICP-Brasil </vt:lpstr>
      <vt:lpstr>Slide 11</vt:lpstr>
      <vt:lpstr>AC-Raiz</vt:lpstr>
      <vt:lpstr>Comitê Gestor</vt:lpstr>
      <vt:lpstr>Comitê Gestor</vt:lpstr>
      <vt:lpstr>Comitê Gestor </vt:lpstr>
      <vt:lpstr>Comitê Gestor </vt:lpstr>
      <vt:lpstr>COTEC - Comitê Técnico </vt:lpstr>
      <vt:lpstr>AC Raiz</vt:lpstr>
      <vt:lpstr>            AC - Autoridade Certificadora</vt:lpstr>
      <vt:lpstr>AC - Autoridade Certificadora</vt:lpstr>
      <vt:lpstr>ACs</vt:lpstr>
      <vt:lpstr>AR - Autoridade de Registro</vt:lpstr>
      <vt:lpstr>ARs</vt:lpstr>
      <vt:lpstr>PSS</vt:lpstr>
      <vt:lpstr>Auditorias Independentes</vt:lpstr>
      <vt:lpstr>Titulares de Certificados</vt:lpstr>
      <vt:lpstr>Terceira Parte</vt:lpstr>
      <vt:lpstr>Garantias da ICP-Brasil</vt:lpstr>
      <vt:lpstr>     ICP-BRASIL </vt:lpstr>
      <vt:lpstr>ICP-Brasil</vt:lpstr>
      <vt:lpstr>Garantias da ICP-Brasil</vt:lpstr>
      <vt:lpstr>Garantias da ICP-Brasil</vt:lpstr>
      <vt:lpstr>    LEGISLAÇÃO</vt:lpstr>
      <vt:lpstr> Normas ICP-Brasil</vt:lpstr>
      <vt:lpstr>REPOSITÓRIO </vt:lpstr>
      <vt:lpstr>  Atualização no Mozilla Firefox </vt:lpstr>
      <vt:lpstr> Atualização no Microsoft Internet Explorer </vt:lpstr>
      <vt:lpstr>         Repositório da AC Raiz </vt:lpstr>
      <vt:lpstr>     Repositório da AC Raiz</vt:lpstr>
      <vt:lpstr>Certificado Digital</vt:lpstr>
      <vt:lpstr>Estrutura Básica de um Certificado</vt:lpstr>
      <vt:lpstr>Fraude</vt:lpstr>
      <vt:lpstr>Percepção à Fraude</vt:lpstr>
      <vt:lpstr>Tipos de Certificados</vt:lpstr>
      <vt:lpstr>Tipos de Certificados </vt:lpstr>
      <vt:lpstr>Tipos de Certificados</vt:lpstr>
      <vt:lpstr>Slide 47</vt:lpstr>
      <vt:lpstr>Um Smart Card</vt:lpstr>
      <vt:lpstr>Um Token</vt:lpstr>
      <vt:lpstr>E-CPF</vt:lpstr>
      <vt:lpstr>E-CNPJ</vt:lpstr>
      <vt:lpstr>Os certificados mais comuns</vt:lpstr>
      <vt:lpstr>A1 e A3 para NF-e</vt:lpstr>
      <vt:lpstr>      Certificados da Receita Federal </vt:lpstr>
      <vt:lpstr>Certificados de Chave Pública</vt:lpstr>
      <vt:lpstr>Slide 56</vt:lpstr>
      <vt:lpstr>Estrutura de Certificado X.509</vt:lpstr>
      <vt:lpstr>Estrutura de Certificado X.509</vt:lpstr>
      <vt:lpstr>Estrutura de Certificado X.509</vt:lpstr>
      <vt:lpstr>Estrutura de Certificado X.509</vt:lpstr>
      <vt:lpstr>Nomes de Entidades</vt:lpstr>
      <vt:lpstr>Nomes de Entidades</vt:lpstr>
      <vt:lpstr>Componentes de uma ICP (PKI)</vt:lpstr>
      <vt:lpstr>Componentes de uma PKI</vt:lpstr>
      <vt:lpstr>Protocolos de Gerenciamento</vt:lpstr>
      <vt:lpstr>Protocolos Operacionais</vt:lpstr>
      <vt:lpstr>Partes de sistema PKI </vt:lpstr>
      <vt:lpstr>Interação das partes em PKI</vt:lpstr>
      <vt:lpstr>Online Certificate Status Protocol (OCSP)</vt:lpstr>
      <vt:lpstr>Online Certificate Status Protocol (OCSP)</vt:lpstr>
      <vt:lpstr>Online Certificate Status Protocol (OCSP)</vt:lpstr>
      <vt:lpstr>Online Certificate Status Protocol (OCSP)</vt:lpstr>
      <vt:lpstr>Tipo de Autoridades Certificadora</vt:lpstr>
      <vt:lpstr>Autoridades de Certificação</vt:lpstr>
      <vt:lpstr>Autoridades de Certificação</vt:lpstr>
      <vt:lpstr>Autoridades de Certificação</vt:lpstr>
      <vt:lpstr>                        SERPRO</vt:lpstr>
      <vt:lpstr>Caixa Econômica</vt:lpstr>
      <vt:lpstr>Serasa Experian</vt:lpstr>
      <vt:lpstr>Receita Federal</vt:lpstr>
      <vt:lpstr>Certisign</vt:lpstr>
      <vt:lpstr>AC Presidência da República</vt:lpstr>
      <vt:lpstr>Casa da Moeda do Brasil</vt:lpstr>
      <vt:lpstr>Imprensa Oficial do  Estado de São Paulo</vt:lpstr>
      <vt:lpstr>AC JUS</vt:lpstr>
      <vt:lpstr>VALID</vt:lpstr>
      <vt:lpstr>O que é um certificado de atributo? </vt:lpstr>
      <vt:lpstr>                                            Para que servem exatamente os certificados de atributo?</vt:lpstr>
      <vt:lpstr>Para que servem exatamente os certificados de atributo?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bosco</dc:creator>
  <cp:lastModifiedBy>bosco</cp:lastModifiedBy>
  <cp:revision>54</cp:revision>
  <dcterms:created xsi:type="dcterms:W3CDTF">2011-10-14T14:05:26Z</dcterms:created>
  <dcterms:modified xsi:type="dcterms:W3CDTF">2013-09-13T18:30:17Z</dcterms:modified>
</cp:coreProperties>
</file>