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74" r:id="rId2"/>
    <p:sldId id="275" r:id="rId3"/>
    <p:sldId id="276" r:id="rId4"/>
    <p:sldId id="278" r:id="rId5"/>
    <p:sldId id="279" r:id="rId6"/>
    <p:sldId id="272" r:id="rId7"/>
    <p:sldId id="273" r:id="rId8"/>
    <p:sldId id="277" r:id="rId9"/>
    <p:sldId id="280" r:id="rId10"/>
    <p:sldId id="281" r:id="rId11"/>
    <p:sldId id="282" r:id="rId12"/>
    <p:sldId id="284" r:id="rId13"/>
    <p:sldId id="283" r:id="rId14"/>
    <p:sldId id="256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1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32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8/28/2017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17A44E07-0FD5-4F76-A75F-6CCA8E5B3C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Diretiva </a:t>
            </a:r>
            <a:r>
              <a:rPr lang="pt-BR" dirty="0" err="1"/>
              <a:t>parallel</a:t>
            </a:r>
            <a:endParaRPr lang="pt-BR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xmlns="" id="{07997702-A472-497B-8E4F-634A8B3489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24193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32E52B7-A7CC-412E-A329-07C90ACC9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Diretiva</a:t>
            </a:r>
            <a:br>
              <a:rPr lang="pt-BR" dirty="0"/>
            </a:br>
            <a:r>
              <a:rPr lang="pt-BR" dirty="0" err="1">
                <a:solidFill>
                  <a:schemeClr val="tx1"/>
                </a:solidFill>
              </a:rPr>
              <a:t>master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A5FAF364-5F39-4F95-BB1E-3B2D887E8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800" dirty="0"/>
          </a:p>
          <a:p>
            <a:r>
              <a:rPr lang="pt-BR" sz="2800" dirty="0"/>
              <a:t>A diretiva </a:t>
            </a:r>
            <a:r>
              <a:rPr lang="pt-BR" sz="2800" dirty="0" err="1">
                <a:solidFill>
                  <a:srgbClr val="0000FF"/>
                </a:solidFill>
              </a:rPr>
              <a:t>master</a:t>
            </a:r>
            <a:r>
              <a:rPr lang="pt-BR" sz="2800" dirty="0"/>
              <a:t> permite especificar que uma seção de código deve ser executada em uma única thread, não necessariamente a thread principal.</a:t>
            </a:r>
          </a:p>
          <a:p>
            <a:endParaRPr lang="pt-BR" sz="2800" dirty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="" val="2293120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77487840-AA9A-47DA-B6C6-D367A5987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– Diretivas </a:t>
            </a:r>
            <a:r>
              <a:rPr lang="pt-BR" dirty="0" err="1">
                <a:solidFill>
                  <a:schemeClr val="tx1"/>
                </a:solidFill>
              </a:rPr>
              <a:t>master</a:t>
            </a:r>
            <a:r>
              <a:rPr lang="pt-BR" dirty="0"/>
              <a:t> e </a:t>
            </a:r>
            <a:r>
              <a:rPr lang="pt-BR" dirty="0" err="1">
                <a:solidFill>
                  <a:schemeClr val="tx1"/>
                </a:solidFill>
              </a:rPr>
              <a:t>barrier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" name="Espaço Reservado para Conteúdo 10">
            <a:extLst>
              <a:ext uri="{FF2B5EF4-FFF2-40B4-BE49-F238E27FC236}">
                <a16:creationId xmlns:a16="http://schemas.microsoft.com/office/drawing/2014/main" xmlns="" id="{6AAFA24B-4126-4BDA-9DD3-5562C109E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err="1"/>
              <a:t>int</a:t>
            </a:r>
            <a:r>
              <a:rPr lang="pt-BR" dirty="0"/>
              <a:t> </a:t>
            </a:r>
            <a:r>
              <a:rPr lang="pt-BR" dirty="0" err="1"/>
              <a:t>main</a:t>
            </a:r>
            <a:r>
              <a:rPr lang="pt-BR" dirty="0"/>
              <a:t>( )   </a:t>
            </a:r>
          </a:p>
          <a:p>
            <a:pPr marL="0" indent="0">
              <a:buNone/>
            </a:pPr>
            <a:r>
              <a:rPr lang="pt-BR" dirty="0"/>
              <a:t>{  </a:t>
            </a:r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int</a:t>
            </a:r>
            <a:r>
              <a:rPr lang="pt-BR" dirty="0"/>
              <a:t> a[5], i;  </a:t>
            </a:r>
          </a:p>
          <a:p>
            <a:pPr marL="0" indent="0">
              <a:buNone/>
            </a:pPr>
            <a:r>
              <a:rPr lang="pt-BR" dirty="0"/>
              <a:t>  </a:t>
            </a:r>
          </a:p>
          <a:p>
            <a:pPr marL="0" indent="0">
              <a:buNone/>
            </a:pPr>
            <a:r>
              <a:rPr lang="pt-BR" dirty="0"/>
              <a:t>    #</a:t>
            </a:r>
            <a:r>
              <a:rPr lang="pt-BR" dirty="0" err="1"/>
              <a:t>pragma</a:t>
            </a:r>
            <a:r>
              <a:rPr lang="pt-BR" dirty="0"/>
              <a:t> </a:t>
            </a:r>
            <a:r>
              <a:rPr lang="pt-BR" dirty="0" err="1"/>
              <a:t>omp</a:t>
            </a:r>
            <a:r>
              <a:rPr lang="pt-BR" dirty="0"/>
              <a:t> </a:t>
            </a:r>
            <a:r>
              <a:rPr lang="pt-BR" dirty="0" err="1">
                <a:solidFill>
                  <a:srgbClr val="0000FF"/>
                </a:solidFill>
              </a:rPr>
              <a:t>parallel</a:t>
            </a:r>
            <a:r>
              <a:rPr lang="pt-BR" dirty="0"/>
              <a:t>  </a:t>
            </a:r>
          </a:p>
          <a:p>
            <a:pPr marL="0" indent="0">
              <a:buNone/>
            </a:pPr>
            <a:r>
              <a:rPr lang="pt-BR" dirty="0"/>
              <a:t>    {  </a:t>
            </a:r>
          </a:p>
          <a:p>
            <a:pPr marL="0" indent="0">
              <a:buNone/>
            </a:pPr>
            <a:r>
              <a:rPr lang="pt-BR" dirty="0"/>
              <a:t>        // </a:t>
            </a:r>
            <a:r>
              <a:rPr lang="pt-BR" dirty="0" err="1"/>
              <a:t>Perform</a:t>
            </a:r>
            <a:r>
              <a:rPr lang="pt-BR" dirty="0"/>
              <a:t> some </a:t>
            </a:r>
            <a:r>
              <a:rPr lang="pt-BR" dirty="0" err="1"/>
              <a:t>computation</a:t>
            </a:r>
            <a:r>
              <a:rPr lang="pt-BR" dirty="0"/>
              <a:t>.  </a:t>
            </a:r>
          </a:p>
          <a:p>
            <a:pPr marL="0" indent="0">
              <a:buNone/>
            </a:pPr>
            <a:r>
              <a:rPr lang="pt-BR" dirty="0"/>
              <a:t>        #</a:t>
            </a:r>
            <a:r>
              <a:rPr lang="pt-BR" dirty="0" err="1"/>
              <a:t>pragma</a:t>
            </a:r>
            <a:r>
              <a:rPr lang="pt-BR" dirty="0"/>
              <a:t> </a:t>
            </a:r>
            <a:r>
              <a:rPr lang="pt-BR" dirty="0" err="1"/>
              <a:t>omp</a:t>
            </a:r>
            <a:r>
              <a:rPr lang="pt-BR" dirty="0"/>
              <a:t> </a:t>
            </a:r>
            <a:r>
              <a:rPr lang="pt-BR" dirty="0">
                <a:solidFill>
                  <a:srgbClr val="0000FF"/>
                </a:solidFill>
              </a:rPr>
              <a:t>for</a:t>
            </a:r>
            <a:r>
              <a:rPr lang="pt-BR" dirty="0"/>
              <a:t>  </a:t>
            </a:r>
          </a:p>
          <a:p>
            <a:pPr marL="0" indent="0">
              <a:buNone/>
            </a:pPr>
            <a:r>
              <a:rPr lang="pt-BR" dirty="0"/>
              <a:t>        for (i = 0; i &lt; 5; i++)  </a:t>
            </a:r>
          </a:p>
          <a:p>
            <a:pPr marL="0" indent="0">
              <a:buNone/>
            </a:pPr>
            <a:r>
              <a:rPr lang="pt-BR" dirty="0"/>
              <a:t>            a[i] = i * i; </a:t>
            </a:r>
          </a:p>
        </p:txBody>
      </p:sp>
    </p:spTree>
    <p:extLst>
      <p:ext uri="{BB962C8B-B14F-4D97-AF65-F5344CB8AC3E}">
        <p14:creationId xmlns:p14="http://schemas.microsoft.com/office/powerpoint/2010/main" xmlns="" val="1924723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A45E090-85E4-4DD1-BE6B-E7F9BBBD2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Diretiva –</a:t>
            </a:r>
            <a:br>
              <a:rPr lang="pt-BR" dirty="0"/>
            </a:br>
            <a:r>
              <a:rPr lang="pt-BR" dirty="0" err="1">
                <a:solidFill>
                  <a:schemeClr val="tx1"/>
                </a:solidFill>
              </a:rPr>
              <a:t>barrier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1E733FD-0FF7-4CC3-8168-DD8BF461F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Sincroniza todos as threads em uma equipe; </a:t>
            </a:r>
            <a:br>
              <a:rPr lang="pt-BR" sz="2800" dirty="0"/>
            </a:br>
            <a:endParaRPr lang="pt-BR" sz="2800" dirty="0"/>
          </a:p>
          <a:p>
            <a:r>
              <a:rPr lang="pt-BR" sz="2800" dirty="0"/>
              <a:t>Todas as threads pausam na barreira, até que todas as threads executem a barreira.</a:t>
            </a:r>
          </a:p>
        </p:txBody>
      </p:sp>
    </p:spTree>
    <p:extLst>
      <p:ext uri="{BB962C8B-B14F-4D97-AF65-F5344CB8AC3E}">
        <p14:creationId xmlns:p14="http://schemas.microsoft.com/office/powerpoint/2010/main" xmlns="" val="3510401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88DD726-EFF5-4210-99E2-0A92023A0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– Diretivas </a:t>
            </a:r>
            <a:r>
              <a:rPr lang="pt-BR" dirty="0" err="1">
                <a:solidFill>
                  <a:schemeClr val="tx1"/>
                </a:solidFill>
              </a:rPr>
              <a:t>master</a:t>
            </a:r>
            <a:r>
              <a:rPr lang="pt-BR" dirty="0"/>
              <a:t> e </a:t>
            </a:r>
            <a:r>
              <a:rPr lang="pt-BR" dirty="0" err="1">
                <a:solidFill>
                  <a:schemeClr val="tx1"/>
                </a:solidFill>
              </a:rPr>
              <a:t>barrier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DA2F151-FD8A-4DEC-A9DC-83F18E6C4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/>
              <a:t>        // Print </a:t>
            </a:r>
            <a:r>
              <a:rPr lang="pt-BR" dirty="0" err="1"/>
              <a:t>intermediate</a:t>
            </a:r>
            <a:r>
              <a:rPr lang="pt-BR" dirty="0"/>
              <a:t> </a:t>
            </a:r>
            <a:r>
              <a:rPr lang="pt-BR" dirty="0" err="1"/>
              <a:t>results</a:t>
            </a:r>
            <a:r>
              <a:rPr lang="pt-BR" dirty="0"/>
              <a:t> in a single thread. </a:t>
            </a:r>
          </a:p>
          <a:p>
            <a:pPr marL="0" indent="0">
              <a:buNone/>
            </a:pPr>
            <a:r>
              <a:rPr lang="pt-BR" dirty="0"/>
              <a:t>        #</a:t>
            </a:r>
            <a:r>
              <a:rPr lang="pt-BR" dirty="0" err="1"/>
              <a:t>pragma</a:t>
            </a:r>
            <a:r>
              <a:rPr lang="pt-BR" dirty="0"/>
              <a:t> </a:t>
            </a:r>
            <a:r>
              <a:rPr lang="pt-BR" dirty="0" err="1"/>
              <a:t>omp</a:t>
            </a:r>
            <a:r>
              <a:rPr lang="pt-BR" dirty="0"/>
              <a:t> </a:t>
            </a:r>
            <a:r>
              <a:rPr lang="pt-BR" dirty="0" err="1">
                <a:solidFill>
                  <a:srgbClr val="0000FF"/>
                </a:solidFill>
              </a:rPr>
              <a:t>master</a:t>
            </a:r>
            <a:r>
              <a:rPr lang="pt-BR" dirty="0"/>
              <a:t>  </a:t>
            </a:r>
          </a:p>
          <a:p>
            <a:pPr marL="0" indent="0">
              <a:buNone/>
            </a:pPr>
            <a:r>
              <a:rPr lang="pt-BR" dirty="0"/>
              <a:t>            </a:t>
            </a:r>
            <a:r>
              <a:rPr lang="pt-BR" dirty="0">
                <a:solidFill>
                  <a:srgbClr val="C00000"/>
                </a:solidFill>
              </a:rPr>
              <a:t>for (i = 0; i &lt; 5; i++)  </a:t>
            </a:r>
          </a:p>
          <a:p>
            <a:pPr marL="0" indent="0">
              <a:buNone/>
            </a:pPr>
            <a:r>
              <a:rPr lang="pt-BR" dirty="0">
                <a:solidFill>
                  <a:srgbClr val="C00000"/>
                </a:solidFill>
              </a:rPr>
              <a:t>                </a:t>
            </a:r>
            <a:r>
              <a:rPr lang="pt-BR" dirty="0" err="1">
                <a:solidFill>
                  <a:srgbClr val="C00000"/>
                </a:solidFill>
              </a:rPr>
              <a:t>printf_s</a:t>
            </a:r>
            <a:r>
              <a:rPr lang="pt-BR" dirty="0">
                <a:solidFill>
                  <a:srgbClr val="C00000"/>
                </a:solidFill>
              </a:rPr>
              <a:t>("a[%d] = %d\n", i, a[i]);</a:t>
            </a:r>
          </a:p>
          <a:p>
            <a:pPr marL="0" indent="0">
              <a:buNone/>
            </a:pPr>
            <a:r>
              <a:rPr lang="pt-BR" dirty="0"/>
              <a:t>        </a:t>
            </a:r>
            <a:br>
              <a:rPr lang="pt-BR" dirty="0"/>
            </a:br>
            <a:r>
              <a:rPr lang="pt-BR" dirty="0"/>
              <a:t>         </a:t>
            </a:r>
            <a:r>
              <a:rPr lang="en-US" dirty="0"/>
              <a:t>// Wait.  </a:t>
            </a:r>
          </a:p>
          <a:p>
            <a:pPr marL="0" indent="0">
              <a:buNone/>
            </a:pPr>
            <a:r>
              <a:rPr lang="en-US" dirty="0"/>
              <a:t>        #pragma </a:t>
            </a:r>
            <a:r>
              <a:rPr lang="en-US" dirty="0" err="1"/>
              <a:t>omp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barrier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        // Continue with the computation.  </a:t>
            </a:r>
          </a:p>
          <a:p>
            <a:pPr marL="0" indent="0">
              <a:buNone/>
            </a:pPr>
            <a:r>
              <a:rPr lang="en-US" dirty="0"/>
              <a:t>        #pragma </a:t>
            </a:r>
            <a:r>
              <a:rPr lang="en-US" dirty="0" err="1"/>
              <a:t>omp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for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        for (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5; </a:t>
            </a:r>
            <a:r>
              <a:rPr lang="en-US" dirty="0" err="1"/>
              <a:t>i</a:t>
            </a:r>
            <a:r>
              <a:rPr lang="en-US" dirty="0"/>
              <a:t>++)  </a:t>
            </a:r>
          </a:p>
          <a:p>
            <a:pPr marL="0" indent="0">
              <a:buNone/>
            </a:pPr>
            <a:r>
              <a:rPr lang="en-US" dirty="0"/>
              <a:t>            a[</a:t>
            </a:r>
            <a:r>
              <a:rPr lang="en-US" dirty="0" err="1"/>
              <a:t>i</a:t>
            </a:r>
            <a:r>
              <a:rPr lang="en-US" dirty="0"/>
              <a:t>] += </a:t>
            </a:r>
            <a:r>
              <a:rPr lang="en-US" dirty="0" err="1"/>
              <a:t>i</a:t>
            </a:r>
            <a:r>
              <a:rPr lang="en-US" dirty="0"/>
              <a:t>;  </a:t>
            </a:r>
          </a:p>
          <a:p>
            <a:pPr marL="0" indent="0">
              <a:buNone/>
            </a:pPr>
            <a:r>
              <a:rPr lang="en-US" dirty="0"/>
              <a:t>    }  </a:t>
            </a:r>
          </a:p>
          <a:p>
            <a:pPr marL="0" indent="0">
              <a:buNone/>
            </a:pPr>
            <a:r>
              <a:rPr lang="en-US" dirty="0"/>
              <a:t>}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59274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8370CE0-F792-4829-B059-1E5B220FDE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</a:rPr>
              <a:t>Diretiva Schedule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C6AB797-707F-49DB-8EF3-1D51A1EB03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30584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19B563-DFE0-4BD6-B207-AE6B37610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By default, </a:t>
            </a:r>
            <a:r>
              <a:rPr lang="en-US" dirty="0" err="1">
                <a:solidFill>
                  <a:schemeClr val="tx1"/>
                </a:solidFill>
              </a:rPr>
              <a:t>OpenMP</a:t>
            </a:r>
            <a:r>
              <a:rPr lang="en-US" dirty="0">
                <a:solidFill>
                  <a:schemeClr val="tx1"/>
                </a:solidFill>
              </a:rPr>
              <a:t> statically assigns loop iterations to threads. 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5D3C19F-4CE0-4A56-8892-E5E5ED131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#define THREADS 8</a:t>
            </a:r>
          </a:p>
          <a:p>
            <a:pPr marL="0" indent="0">
              <a:buNone/>
            </a:pPr>
            <a:r>
              <a:rPr lang="en-US" dirty="0"/>
              <a:t>#define N 100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 ( ) {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#pragma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omp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parallel </a:t>
            </a:r>
            <a:r>
              <a:rPr lang="en-US" dirty="0">
                <a:solidFill>
                  <a:srgbClr val="0000FF"/>
                </a:solidFill>
              </a:rPr>
              <a:t>for</a:t>
            </a:r>
            <a:r>
              <a:rPr lang="en-US" dirty="0"/>
              <a:t> </a:t>
            </a:r>
            <a:r>
              <a:rPr lang="en-US" dirty="0" err="1"/>
              <a:t>num_threads</a:t>
            </a:r>
            <a:r>
              <a:rPr lang="en-US" dirty="0"/>
              <a:t>(THREADS)</a:t>
            </a:r>
          </a:p>
          <a:p>
            <a:pPr marL="0" indent="0">
              <a:buNone/>
            </a:pPr>
            <a:r>
              <a:rPr lang="en-US" dirty="0"/>
              <a:t>     for (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N; </a:t>
            </a:r>
            <a:r>
              <a:rPr lang="en-US" dirty="0" err="1"/>
              <a:t>i</a:t>
            </a:r>
            <a:r>
              <a:rPr lang="en-US" dirty="0"/>
              <a:t>++)   {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printf</a:t>
            </a:r>
            <a:r>
              <a:rPr lang="en-US" dirty="0"/>
              <a:t>( "Thread %d is doing iteration %d.\n",  </a:t>
            </a:r>
            <a:br>
              <a:rPr lang="en-US" dirty="0"/>
            </a:br>
            <a:r>
              <a:rPr lang="en-US" dirty="0"/>
              <a:t>                         </a:t>
            </a:r>
            <a:r>
              <a:rPr lang="en-US" dirty="0" err="1"/>
              <a:t>omp_get_thread_num</a:t>
            </a:r>
            <a:r>
              <a:rPr lang="en-US" dirty="0"/>
              <a:t>(), </a:t>
            </a:r>
            <a:r>
              <a:rPr lang="en-US" dirty="0" err="1"/>
              <a:t>i</a:t>
            </a:r>
            <a:r>
              <a:rPr lang="en-US" dirty="0"/>
              <a:t> );</a:t>
            </a:r>
          </a:p>
          <a:p>
            <a:pPr marL="0" indent="0">
              <a:buNone/>
            </a:pPr>
            <a:r>
              <a:rPr lang="en-US" dirty="0"/>
              <a:t>     }</a:t>
            </a:r>
          </a:p>
          <a:p>
            <a:pPr marL="0" indent="0">
              <a:buNone/>
            </a:pPr>
            <a:r>
              <a:rPr lang="en-US" dirty="0"/>
              <a:t>     /* all threads done */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printf</a:t>
            </a:r>
            <a:r>
              <a:rPr lang="en-US" dirty="0"/>
              <a:t>("All done!\n");</a:t>
            </a:r>
          </a:p>
          <a:p>
            <a:pPr marL="0" indent="0">
              <a:buNone/>
            </a:pPr>
            <a:r>
              <a:rPr lang="en-US" dirty="0"/>
              <a:t>     return 0;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553011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4418594-A3F1-4255-A107-65D2353D4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A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tx1"/>
                </a:solidFill>
              </a:rPr>
              <a:t>static schedule can be non-optimal, however. This is the case when the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different iterations take different amounts of time</a:t>
            </a:r>
            <a:r>
              <a:rPr lang="en-US" sz="3200" dirty="0"/>
              <a:t>. </a:t>
            </a:r>
            <a:endParaRPr lang="pt-BR" sz="32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AD6B9CF7-5D6C-40A6-B612-99CA26C74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/>
              <a:t>#define THREADS  4</a:t>
            </a:r>
          </a:p>
          <a:p>
            <a:pPr marL="0" indent="0">
              <a:buNone/>
            </a:pPr>
            <a:r>
              <a:rPr lang="pt-BR" dirty="0"/>
              <a:t>#define N  16</a:t>
            </a:r>
          </a:p>
          <a:p>
            <a:pPr marL="0" indent="0">
              <a:buNone/>
            </a:pPr>
            <a:r>
              <a:rPr lang="pt-BR" dirty="0" err="1"/>
              <a:t>int</a:t>
            </a:r>
            <a:r>
              <a:rPr lang="pt-BR" dirty="0"/>
              <a:t> </a:t>
            </a:r>
            <a:r>
              <a:rPr lang="pt-BR" dirty="0" err="1"/>
              <a:t>main</a:t>
            </a:r>
            <a:r>
              <a:rPr lang="pt-BR" dirty="0"/>
              <a:t> ( ) {</a:t>
            </a:r>
          </a:p>
          <a:p>
            <a:pPr marL="0" indent="0">
              <a:buNone/>
            </a:pPr>
            <a:r>
              <a:rPr lang="pt-BR" dirty="0" err="1"/>
              <a:t>int</a:t>
            </a:r>
            <a:r>
              <a:rPr lang="pt-BR" dirty="0"/>
              <a:t> i;</a:t>
            </a:r>
          </a:p>
          <a:p>
            <a:pPr marL="0" indent="0">
              <a:buNone/>
            </a:pP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t-BR" dirty="0" err="1">
                <a:solidFill>
                  <a:schemeClr val="accent6">
                    <a:lumMod val="75000"/>
                  </a:schemeClr>
                </a:solidFill>
              </a:rPr>
              <a:t>pragma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dirty="0" err="1">
                <a:solidFill>
                  <a:schemeClr val="accent6">
                    <a:lumMod val="75000"/>
                  </a:schemeClr>
                </a:solidFill>
              </a:rPr>
              <a:t>omp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dirty="0" err="1">
                <a:solidFill>
                  <a:schemeClr val="accent6">
                    <a:lumMod val="75000"/>
                  </a:schemeClr>
                </a:solidFill>
              </a:rPr>
              <a:t>parallel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dirty="0">
                <a:solidFill>
                  <a:srgbClr val="0000FF"/>
                </a:solidFill>
              </a:rPr>
              <a:t>for schedule(</a:t>
            </a:r>
            <a:r>
              <a:rPr lang="pt-BR" dirty="0" err="1">
                <a:solidFill>
                  <a:srgbClr val="0000FF"/>
                </a:solidFill>
              </a:rPr>
              <a:t>static</a:t>
            </a:r>
            <a:r>
              <a:rPr lang="pt-BR" dirty="0">
                <a:solidFill>
                  <a:srgbClr val="0000FF"/>
                </a:solidFill>
              </a:rPr>
              <a:t>) </a:t>
            </a:r>
            <a:r>
              <a:rPr lang="pt-BR" dirty="0" err="1">
                <a:solidFill>
                  <a:schemeClr val="accent6">
                    <a:lumMod val="75000"/>
                  </a:schemeClr>
                </a:solidFill>
              </a:rPr>
              <a:t>num_threads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(THREADS)</a:t>
            </a:r>
          </a:p>
          <a:p>
            <a:pPr marL="0" indent="0">
              <a:buNone/>
            </a:pPr>
            <a:r>
              <a:rPr lang="pt-BR" dirty="0"/>
              <a:t> for (i = 0; i &lt; N; i++)  {</a:t>
            </a:r>
          </a:p>
          <a:p>
            <a:pPr marL="0" indent="0">
              <a:buNone/>
            </a:pPr>
            <a:r>
              <a:rPr lang="pt-BR" dirty="0"/>
              <a:t>      /* </a:t>
            </a:r>
            <a:r>
              <a:rPr lang="pt-BR" dirty="0" err="1"/>
              <a:t>wait</a:t>
            </a:r>
            <a:r>
              <a:rPr lang="pt-BR" dirty="0"/>
              <a:t> for i </a:t>
            </a:r>
            <a:r>
              <a:rPr lang="pt-BR" dirty="0" err="1"/>
              <a:t>seconds</a:t>
            </a:r>
            <a:r>
              <a:rPr lang="pt-BR" dirty="0"/>
              <a:t> */</a:t>
            </a:r>
          </a:p>
          <a:p>
            <a:pPr marL="0" indent="0">
              <a:buNone/>
            </a:pPr>
            <a:r>
              <a:rPr lang="pt-BR" dirty="0"/>
              <a:t>      </a:t>
            </a:r>
            <a:r>
              <a:rPr lang="pt-BR" dirty="0" err="1">
                <a:solidFill>
                  <a:srgbClr val="00B0F0"/>
                </a:solidFill>
              </a:rPr>
              <a:t>sleep</a:t>
            </a:r>
            <a:r>
              <a:rPr lang="pt-BR" dirty="0">
                <a:solidFill>
                  <a:srgbClr val="00B0F0"/>
                </a:solidFill>
              </a:rPr>
              <a:t>(i)</a:t>
            </a:r>
            <a:r>
              <a:rPr lang="pt-BR" dirty="0"/>
              <a:t>;</a:t>
            </a:r>
          </a:p>
          <a:p>
            <a:pPr marL="0" indent="0">
              <a:buNone/>
            </a:pPr>
            <a:r>
              <a:rPr lang="pt-BR" dirty="0"/>
              <a:t>      </a:t>
            </a:r>
            <a:r>
              <a:rPr lang="pt-BR" dirty="0" err="1"/>
              <a:t>printf</a:t>
            </a:r>
            <a:r>
              <a:rPr lang="pt-BR" dirty="0"/>
              <a:t>( "Thread %d </a:t>
            </a:r>
            <a:r>
              <a:rPr lang="pt-BR" dirty="0" err="1"/>
              <a:t>has</a:t>
            </a:r>
            <a:r>
              <a:rPr lang="pt-BR" dirty="0"/>
              <a:t> </a:t>
            </a:r>
            <a:r>
              <a:rPr lang="pt-BR" dirty="0" err="1"/>
              <a:t>completed</a:t>
            </a:r>
            <a:r>
              <a:rPr lang="pt-BR" dirty="0"/>
              <a:t> </a:t>
            </a:r>
            <a:r>
              <a:rPr lang="pt-BR" dirty="0" err="1"/>
              <a:t>iteration</a:t>
            </a:r>
            <a:r>
              <a:rPr lang="pt-BR" dirty="0"/>
              <a:t> %d.\n",</a:t>
            </a:r>
          </a:p>
          <a:p>
            <a:pPr marL="0" indent="0">
              <a:buNone/>
            </a:pPr>
            <a:r>
              <a:rPr lang="pt-BR" dirty="0"/>
              <a:t>                      </a:t>
            </a:r>
            <a:r>
              <a:rPr lang="pt-BR" dirty="0" err="1"/>
              <a:t>omp_get_thread_num</a:t>
            </a:r>
            <a:r>
              <a:rPr lang="pt-BR" dirty="0"/>
              <a:t>( ), i);</a:t>
            </a:r>
          </a:p>
          <a:p>
            <a:pPr marL="0" indent="0">
              <a:buNone/>
            </a:pPr>
            <a:r>
              <a:rPr lang="pt-BR" dirty="0"/>
              <a:t>     }</a:t>
            </a:r>
          </a:p>
          <a:p>
            <a:pPr marL="0" indent="0">
              <a:buNone/>
            </a:pPr>
            <a:r>
              <a:rPr lang="pt-BR" dirty="0"/>
              <a:t>     /* </a:t>
            </a:r>
            <a:r>
              <a:rPr lang="pt-BR" dirty="0" err="1"/>
              <a:t>all</a:t>
            </a:r>
            <a:r>
              <a:rPr lang="pt-BR" dirty="0"/>
              <a:t> threads </a:t>
            </a:r>
            <a:r>
              <a:rPr lang="pt-BR" dirty="0" err="1"/>
              <a:t>done</a:t>
            </a:r>
            <a:r>
              <a:rPr lang="pt-BR" dirty="0"/>
              <a:t> */</a:t>
            </a:r>
          </a:p>
          <a:p>
            <a:pPr marL="0" indent="0">
              <a:buNone/>
            </a:pPr>
            <a:r>
              <a:rPr lang="pt-BR" dirty="0"/>
              <a:t>     </a:t>
            </a:r>
            <a:r>
              <a:rPr lang="pt-BR" dirty="0" err="1"/>
              <a:t>printf</a:t>
            </a:r>
            <a:r>
              <a:rPr lang="pt-BR" dirty="0"/>
              <a:t>("</a:t>
            </a:r>
            <a:r>
              <a:rPr lang="pt-BR" dirty="0" err="1"/>
              <a:t>All</a:t>
            </a:r>
            <a:r>
              <a:rPr lang="pt-BR" dirty="0"/>
              <a:t> </a:t>
            </a:r>
            <a:r>
              <a:rPr lang="pt-BR" dirty="0" err="1"/>
              <a:t>done</a:t>
            </a:r>
            <a:r>
              <a:rPr lang="pt-BR" dirty="0"/>
              <a:t>!\n");</a:t>
            </a:r>
          </a:p>
          <a:p>
            <a:pPr marL="0" indent="0">
              <a:buNone/>
            </a:pPr>
            <a:r>
              <a:rPr lang="pt-BR" dirty="0"/>
              <a:t>     </a:t>
            </a:r>
            <a:r>
              <a:rPr lang="pt-BR" dirty="0" err="1"/>
              <a:t>return</a:t>
            </a:r>
            <a:r>
              <a:rPr lang="pt-BR" dirty="0"/>
              <a:t> 0;</a:t>
            </a:r>
          </a:p>
          <a:p>
            <a:pPr marL="0" indent="0">
              <a:buNone/>
            </a:pPr>
            <a:r>
              <a:rPr lang="pt-BR" dirty="0"/>
              <a:t>}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</a:rPr>
              <a:t>This program also specifies static scheduling, in the parallel for directive.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</a:rPr>
              <a:t>This program can be greatly improved with a dynamic schedule.</a:t>
            </a:r>
            <a:endParaRPr lang="pt-BR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3783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62DB7EB-0301-4B69-A555-022279626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How much faster does this program run?</a:t>
            </a:r>
            <a:br>
              <a:rPr lang="en-US" dirty="0">
                <a:solidFill>
                  <a:schemeClr val="tx1"/>
                </a:solidFill>
              </a:rPr>
            </a:b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A9CB159-1590-4CEB-A44E-C7A87DF22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07868"/>
            <a:ext cx="7315200" cy="51768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400" dirty="0"/>
              <a:t>#define THREADS 4</a:t>
            </a:r>
          </a:p>
          <a:p>
            <a:pPr marL="0" indent="0">
              <a:buNone/>
            </a:pPr>
            <a:r>
              <a:rPr lang="pt-BR" sz="1400" dirty="0"/>
              <a:t>#define N 16</a:t>
            </a:r>
          </a:p>
          <a:p>
            <a:pPr marL="0" indent="0">
              <a:buNone/>
            </a:pPr>
            <a:r>
              <a:rPr lang="pt-BR" sz="1400" dirty="0" err="1"/>
              <a:t>int</a:t>
            </a:r>
            <a:r>
              <a:rPr lang="pt-BR" sz="1400" dirty="0"/>
              <a:t> </a:t>
            </a:r>
            <a:r>
              <a:rPr lang="pt-BR" sz="1400" dirty="0" err="1"/>
              <a:t>main</a:t>
            </a:r>
            <a:r>
              <a:rPr lang="pt-BR" sz="1400" dirty="0"/>
              <a:t> ( ) {</a:t>
            </a:r>
          </a:p>
          <a:p>
            <a:pPr marL="0" indent="0">
              <a:buNone/>
            </a:pPr>
            <a:r>
              <a:rPr lang="pt-BR" sz="1400" dirty="0"/>
              <a:t> </a:t>
            </a:r>
            <a:r>
              <a:rPr lang="pt-BR" sz="1400" dirty="0" err="1"/>
              <a:t>int</a:t>
            </a:r>
            <a:r>
              <a:rPr lang="pt-BR" sz="1400" dirty="0"/>
              <a:t> i;</a:t>
            </a:r>
          </a:p>
          <a:p>
            <a:pPr marL="0" indent="0">
              <a:buNone/>
            </a:pPr>
            <a:r>
              <a:rPr lang="pt-BR" sz="1400" dirty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t-BR" sz="1400" dirty="0" err="1">
                <a:solidFill>
                  <a:schemeClr val="accent6">
                    <a:lumMod val="75000"/>
                  </a:schemeClr>
                </a:solidFill>
              </a:rPr>
              <a:t>pragma</a:t>
            </a:r>
            <a:r>
              <a:rPr lang="pt-BR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sz="1400" dirty="0" err="1">
                <a:solidFill>
                  <a:schemeClr val="accent6">
                    <a:lumMod val="75000"/>
                  </a:schemeClr>
                </a:solidFill>
              </a:rPr>
              <a:t>omp</a:t>
            </a:r>
            <a:r>
              <a:rPr lang="pt-BR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sz="1400" dirty="0" err="1">
                <a:solidFill>
                  <a:schemeClr val="accent6">
                    <a:lumMod val="75000"/>
                  </a:schemeClr>
                </a:solidFill>
              </a:rPr>
              <a:t>parallel</a:t>
            </a:r>
            <a:r>
              <a:rPr lang="pt-BR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sz="1400" dirty="0">
                <a:solidFill>
                  <a:srgbClr val="0000FF"/>
                </a:solidFill>
              </a:rPr>
              <a:t>for schedule(</a:t>
            </a:r>
            <a:r>
              <a:rPr lang="pt-BR" sz="1400" dirty="0" err="1">
                <a:solidFill>
                  <a:srgbClr val="0000FF"/>
                </a:solidFill>
              </a:rPr>
              <a:t>dynamic</a:t>
            </a:r>
            <a:r>
              <a:rPr lang="pt-BR" sz="1400" dirty="0">
                <a:solidFill>
                  <a:srgbClr val="0000FF"/>
                </a:solidFill>
              </a:rPr>
              <a:t>)</a:t>
            </a:r>
            <a:r>
              <a:rPr lang="pt-BR" sz="1400" dirty="0"/>
              <a:t> </a:t>
            </a:r>
            <a:r>
              <a:rPr lang="pt-BR" sz="1400" dirty="0" err="1">
                <a:solidFill>
                  <a:srgbClr val="C00000"/>
                </a:solidFill>
              </a:rPr>
              <a:t>num_threads</a:t>
            </a:r>
            <a:r>
              <a:rPr lang="pt-BR" sz="1400" dirty="0">
                <a:solidFill>
                  <a:srgbClr val="C00000"/>
                </a:solidFill>
              </a:rPr>
              <a:t>(THREADS) </a:t>
            </a:r>
          </a:p>
          <a:p>
            <a:pPr marL="0" indent="0">
              <a:buNone/>
            </a:pPr>
            <a:r>
              <a:rPr lang="pt-BR" sz="1400" dirty="0"/>
              <a:t>for (i = 0; i &lt; N; i++)  {</a:t>
            </a:r>
          </a:p>
          <a:p>
            <a:pPr marL="0" indent="0">
              <a:buNone/>
            </a:pPr>
            <a:r>
              <a:rPr lang="pt-BR" sz="1400" dirty="0"/>
              <a:t>     /* </a:t>
            </a:r>
            <a:r>
              <a:rPr lang="pt-BR" sz="1400" dirty="0" err="1"/>
              <a:t>wait</a:t>
            </a:r>
            <a:r>
              <a:rPr lang="pt-BR" sz="1400" dirty="0"/>
              <a:t> for i </a:t>
            </a:r>
            <a:r>
              <a:rPr lang="pt-BR" sz="1400" dirty="0" err="1"/>
              <a:t>seconds</a:t>
            </a:r>
            <a:r>
              <a:rPr lang="pt-BR" sz="1400" dirty="0"/>
              <a:t> */</a:t>
            </a:r>
          </a:p>
          <a:p>
            <a:pPr marL="0" indent="0">
              <a:buNone/>
            </a:pPr>
            <a:r>
              <a:rPr lang="pt-BR" sz="1400" dirty="0"/>
              <a:t>      </a:t>
            </a:r>
            <a:r>
              <a:rPr lang="pt-BR" sz="1400" dirty="0" err="1">
                <a:solidFill>
                  <a:srgbClr val="00B0F0"/>
                </a:solidFill>
              </a:rPr>
              <a:t>sleep</a:t>
            </a:r>
            <a:r>
              <a:rPr lang="pt-BR" sz="1400" dirty="0">
                <a:solidFill>
                  <a:srgbClr val="00B0F0"/>
                </a:solidFill>
              </a:rPr>
              <a:t>(i)</a:t>
            </a:r>
            <a:r>
              <a:rPr lang="pt-BR" sz="1400" dirty="0"/>
              <a:t>;</a:t>
            </a:r>
          </a:p>
          <a:p>
            <a:pPr marL="0" indent="0">
              <a:buNone/>
            </a:pPr>
            <a:r>
              <a:rPr lang="pt-BR" sz="1400" dirty="0"/>
              <a:t>      </a:t>
            </a:r>
            <a:r>
              <a:rPr lang="pt-BR" sz="1400" dirty="0" err="1"/>
              <a:t>printf</a:t>
            </a:r>
            <a:r>
              <a:rPr lang="pt-BR" sz="1400" dirty="0"/>
              <a:t>( "Thread %d </a:t>
            </a:r>
            <a:r>
              <a:rPr lang="pt-BR" sz="1400" dirty="0" err="1"/>
              <a:t>has</a:t>
            </a:r>
            <a:r>
              <a:rPr lang="pt-BR" sz="1400" dirty="0"/>
              <a:t> </a:t>
            </a:r>
            <a:r>
              <a:rPr lang="pt-BR" sz="1400" dirty="0" err="1"/>
              <a:t>completed</a:t>
            </a:r>
            <a:r>
              <a:rPr lang="pt-BR" sz="1400" dirty="0"/>
              <a:t> </a:t>
            </a:r>
            <a:r>
              <a:rPr lang="pt-BR" sz="1400" dirty="0" err="1"/>
              <a:t>iteration</a:t>
            </a:r>
            <a:r>
              <a:rPr lang="pt-BR" sz="1400" dirty="0"/>
              <a:t> %d.\n",</a:t>
            </a:r>
          </a:p>
          <a:p>
            <a:pPr marL="0" indent="0">
              <a:buNone/>
            </a:pPr>
            <a:r>
              <a:rPr lang="pt-BR" sz="1400" dirty="0"/>
              <a:t>                     </a:t>
            </a:r>
            <a:r>
              <a:rPr lang="pt-BR" sz="1400" dirty="0" err="1"/>
              <a:t>omp_get_thread_num</a:t>
            </a:r>
            <a:r>
              <a:rPr lang="pt-BR" sz="1400" dirty="0"/>
              <a:t>( ), i );</a:t>
            </a:r>
          </a:p>
          <a:p>
            <a:pPr marL="0" indent="0">
              <a:buNone/>
            </a:pPr>
            <a:r>
              <a:rPr lang="pt-BR" sz="1400" dirty="0"/>
              <a:t>     }</a:t>
            </a:r>
          </a:p>
          <a:p>
            <a:pPr marL="0" indent="0">
              <a:buNone/>
            </a:pPr>
            <a:r>
              <a:rPr lang="pt-BR" sz="1400" dirty="0"/>
              <a:t>     /* </a:t>
            </a:r>
            <a:r>
              <a:rPr lang="pt-BR" sz="1400" dirty="0" err="1"/>
              <a:t>all</a:t>
            </a:r>
            <a:r>
              <a:rPr lang="pt-BR" sz="1400" dirty="0"/>
              <a:t> threads </a:t>
            </a:r>
            <a:r>
              <a:rPr lang="pt-BR" sz="1400" dirty="0" err="1"/>
              <a:t>done</a:t>
            </a:r>
            <a:r>
              <a:rPr lang="pt-BR" sz="1400" dirty="0"/>
              <a:t> */</a:t>
            </a:r>
          </a:p>
          <a:p>
            <a:pPr marL="0" indent="0">
              <a:buNone/>
            </a:pPr>
            <a:r>
              <a:rPr lang="pt-BR" sz="1400" dirty="0"/>
              <a:t>     </a:t>
            </a:r>
            <a:r>
              <a:rPr lang="pt-BR" sz="1400" dirty="0" err="1"/>
              <a:t>printf</a:t>
            </a:r>
            <a:r>
              <a:rPr lang="pt-BR" sz="1400" dirty="0"/>
              <a:t>("</a:t>
            </a:r>
            <a:r>
              <a:rPr lang="pt-BR" sz="1400" dirty="0" err="1"/>
              <a:t>All</a:t>
            </a:r>
            <a:r>
              <a:rPr lang="pt-BR" sz="1400" dirty="0"/>
              <a:t> </a:t>
            </a:r>
            <a:r>
              <a:rPr lang="pt-BR" sz="1400" dirty="0" err="1"/>
              <a:t>done</a:t>
            </a:r>
            <a:r>
              <a:rPr lang="pt-BR" sz="1400" dirty="0"/>
              <a:t>!\n");</a:t>
            </a:r>
          </a:p>
          <a:p>
            <a:pPr marL="0" indent="0">
              <a:buNone/>
            </a:pPr>
            <a:r>
              <a:rPr lang="pt-BR" sz="1400" dirty="0"/>
              <a:t>     </a:t>
            </a:r>
            <a:r>
              <a:rPr lang="pt-BR" sz="1400" dirty="0" err="1"/>
              <a:t>return</a:t>
            </a:r>
            <a:r>
              <a:rPr lang="pt-BR" sz="1400" dirty="0"/>
              <a:t> 0;</a:t>
            </a:r>
          </a:p>
          <a:p>
            <a:pPr marL="0" indent="0">
              <a:buNone/>
            </a:pPr>
            <a:r>
              <a:rPr lang="pt-BR" sz="1400" dirty="0"/>
              <a:t>}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00FF"/>
                </a:solidFill>
              </a:rPr>
              <a:t>How much faster does this program run?</a:t>
            </a:r>
            <a:br>
              <a:rPr lang="en-US" sz="1400" b="1" dirty="0">
                <a:solidFill>
                  <a:srgbClr val="0000FF"/>
                </a:solidFill>
              </a:rPr>
            </a:br>
            <a:endParaRPr lang="pt-BR" sz="1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62394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793E863-71A1-4B51-A165-5190ACFA2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>
                <a:solidFill>
                  <a:schemeClr val="tx1"/>
                </a:solidFill>
              </a:rPr>
              <a:t>Dynamic</a:t>
            </a:r>
            <a:r>
              <a:rPr lang="pt-BR" dirty="0">
                <a:solidFill>
                  <a:schemeClr val="tx1"/>
                </a:solidFill>
              </a:rPr>
              <a:t> Schedule Overhead</a:t>
            </a:r>
            <a:br>
              <a:rPr lang="pt-BR" dirty="0">
                <a:solidFill>
                  <a:schemeClr val="tx1"/>
                </a:solidFill>
              </a:rPr>
            </a:b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4CEFFFE-8636-43EA-983F-71DF1B01E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3">
                    <a:lumMod val="75000"/>
                  </a:schemeClr>
                </a:solidFill>
              </a:rPr>
              <a:t>Dynamic scheduling is better when the iterations may take very different amounts of time. </a:t>
            </a:r>
          </a:p>
          <a:p>
            <a:endParaRPr lang="en-US" sz="3200" dirty="0"/>
          </a:p>
          <a:p>
            <a:r>
              <a:rPr lang="en-US" sz="3200" dirty="0"/>
              <a:t>However, there is some overhead to dynamic scheduling.</a:t>
            </a:r>
          </a:p>
          <a:p>
            <a:endParaRPr lang="en-US" sz="3200" dirty="0"/>
          </a:p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After each iteration, the threads must stop and receive a new value of the loop variable to use for its next iteration.</a:t>
            </a:r>
            <a:r>
              <a:rPr lang="en-US" sz="3200" dirty="0"/>
              <a:t> 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xmlns="" val="710785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7EA008D-2FF2-450D-ABA0-66619D193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following program demonstrates this overhead:</a:t>
            </a:r>
            <a:br>
              <a:rPr lang="en-US" dirty="0">
                <a:solidFill>
                  <a:schemeClr val="tx1"/>
                </a:solidFill>
              </a:rPr>
            </a:b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02E0EA2-C80E-4AD3-8BE4-F2C11F27B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#define THREADS 16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/>
                </a:solidFill>
              </a:rPr>
              <a:t>#define N 100000000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 ( )  {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 "</a:t>
            </a:r>
            <a:r>
              <a:rPr lang="en-US" dirty="0">
                <a:solidFill>
                  <a:srgbClr val="C00000"/>
                </a:solidFill>
              </a:rPr>
              <a:t>Running %d iterations on %d threads dynamically.</a:t>
            </a:r>
            <a:r>
              <a:rPr lang="en-US" dirty="0"/>
              <a:t>\n", N,</a:t>
            </a:r>
          </a:p>
          <a:p>
            <a:pPr marL="0" indent="0">
              <a:buNone/>
            </a:pPr>
            <a:r>
              <a:rPr lang="en-US" dirty="0"/>
              <a:t>                    THREADS);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#pragma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omp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parallel </a:t>
            </a:r>
            <a:r>
              <a:rPr lang="en-US" dirty="0">
                <a:solidFill>
                  <a:srgbClr val="0000FF"/>
                </a:solidFill>
              </a:rPr>
              <a:t>for schedule(dynamic)    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      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num_threads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(THREADS)</a:t>
            </a:r>
          </a:p>
          <a:p>
            <a:pPr marL="0" indent="0">
              <a:buNone/>
            </a:pPr>
            <a:r>
              <a:rPr lang="en-US" dirty="0"/>
              <a:t>     for (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N; </a:t>
            </a:r>
            <a:r>
              <a:rPr lang="en-US" dirty="0" err="1"/>
              <a:t>i</a:t>
            </a:r>
            <a:r>
              <a:rPr lang="en-US" dirty="0"/>
              <a:t>++)  {</a:t>
            </a:r>
          </a:p>
          <a:p>
            <a:pPr marL="0" indent="0">
              <a:buNone/>
            </a:pPr>
            <a:r>
              <a:rPr lang="en-US" dirty="0"/>
              <a:t>           /* a loop that doesn't take very long */</a:t>
            </a:r>
          </a:p>
          <a:p>
            <a:pPr marL="0" indent="0">
              <a:buNone/>
            </a:pPr>
            <a:r>
              <a:rPr lang="en-US" dirty="0"/>
              <a:t>     }</a:t>
            </a:r>
          </a:p>
          <a:p>
            <a:pPr marL="0" indent="0">
              <a:buNone/>
            </a:pPr>
            <a:r>
              <a:rPr lang="en-US" dirty="0"/>
              <a:t>     /* all threads done */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printf</a:t>
            </a:r>
            <a:r>
              <a:rPr lang="en-US" dirty="0"/>
              <a:t>("All done!\n");</a:t>
            </a:r>
          </a:p>
          <a:p>
            <a:pPr marL="0" indent="0">
              <a:buNone/>
            </a:pPr>
            <a:r>
              <a:rPr lang="en-US" dirty="0"/>
              <a:t>     return 0;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</a:rPr>
              <a:t>How long does this program take to execute? </a:t>
            </a:r>
            <a:endParaRPr lang="pt-BR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4640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191281E-4910-4E86-8D46-8EDDF38C5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Diretiva </a:t>
            </a:r>
            <a:r>
              <a:rPr lang="pt-BR" dirty="0" err="1"/>
              <a:t>parallel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2FBFA05-1E4D-425F-9EE1-AB731A216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#</a:t>
            </a:r>
            <a:r>
              <a:rPr lang="pt-BR" sz="2800" dirty="0" err="1"/>
              <a:t>pragma</a:t>
            </a:r>
            <a:r>
              <a:rPr lang="pt-BR" sz="2800" dirty="0"/>
              <a:t> </a:t>
            </a:r>
            <a:r>
              <a:rPr lang="pt-BR" sz="2800" dirty="0" err="1"/>
              <a:t>omp</a:t>
            </a:r>
            <a:r>
              <a:rPr lang="pt-BR" sz="2800" dirty="0"/>
              <a:t> </a:t>
            </a:r>
            <a:r>
              <a:rPr lang="pt-BR" sz="2800" dirty="0" err="1"/>
              <a:t>parallel</a:t>
            </a:r>
            <a:r>
              <a:rPr lang="pt-BR" sz="2800" dirty="0"/>
              <a:t> [</a:t>
            </a:r>
            <a:r>
              <a:rPr lang="pt-BR" sz="2800" dirty="0" err="1"/>
              <a:t>clauses</a:t>
            </a:r>
            <a:r>
              <a:rPr lang="pt-BR" sz="2800" dirty="0"/>
              <a:t>]  </a:t>
            </a:r>
          </a:p>
          <a:p>
            <a:pPr marL="0" indent="0">
              <a:buNone/>
            </a:pPr>
            <a:r>
              <a:rPr lang="pt-BR" sz="2800" dirty="0"/>
              <a:t>   {  </a:t>
            </a:r>
          </a:p>
          <a:p>
            <a:pPr marL="0" indent="0">
              <a:buNone/>
            </a:pPr>
            <a:r>
              <a:rPr lang="pt-BR" sz="2800" dirty="0"/>
              <a:t>       </a:t>
            </a:r>
            <a:r>
              <a:rPr lang="pt-BR" sz="2800" dirty="0" err="1">
                <a:solidFill>
                  <a:srgbClr val="C00000"/>
                </a:solidFill>
              </a:rPr>
              <a:t>code_block</a:t>
            </a:r>
            <a:r>
              <a:rPr lang="pt-BR" sz="2800" dirty="0"/>
              <a:t>  </a:t>
            </a:r>
          </a:p>
          <a:p>
            <a:pPr marL="0" indent="0">
              <a:buNone/>
            </a:pPr>
            <a:r>
              <a:rPr lang="pt-BR" sz="2800" dirty="0"/>
              <a:t>   }</a:t>
            </a:r>
          </a:p>
          <a:p>
            <a:pPr marL="0" indent="0">
              <a:buNone/>
            </a:pPr>
            <a:endParaRPr lang="pt-BR" sz="2800" dirty="0"/>
          </a:p>
          <a:p>
            <a:r>
              <a:rPr lang="pt-BR" sz="2800" dirty="0"/>
              <a:t>Define uma </a:t>
            </a:r>
            <a:r>
              <a:rPr lang="pt-BR" sz="2800" dirty="0">
                <a:solidFill>
                  <a:srgbClr val="0000FF"/>
                </a:solidFill>
              </a:rPr>
              <a:t>região paralela</a:t>
            </a:r>
            <a:r>
              <a:rPr lang="pt-BR" sz="2800" dirty="0"/>
              <a:t>, que é o </a:t>
            </a:r>
            <a:r>
              <a:rPr lang="pt-BR" sz="2800" dirty="0">
                <a:solidFill>
                  <a:srgbClr val="C00000"/>
                </a:solidFill>
              </a:rPr>
              <a:t>código que será executado por vários threads em paralelo</a:t>
            </a:r>
            <a:r>
              <a:rPr lang="pt-BR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775639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6D7BC28-83C7-46A4-8E2C-EB94B64CA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If we specify </a:t>
            </a:r>
            <a:r>
              <a:rPr lang="en-US" dirty="0">
                <a:solidFill>
                  <a:schemeClr val="tx1"/>
                </a:solidFill>
              </a:rPr>
              <a:t>static scheduling</a:t>
            </a:r>
            <a:r>
              <a:rPr lang="en-US" dirty="0"/>
              <a:t>, the program </a:t>
            </a:r>
            <a:r>
              <a:rPr lang="en-US" dirty="0">
                <a:solidFill>
                  <a:schemeClr val="tx1"/>
                </a:solidFill>
              </a:rPr>
              <a:t>will run faster</a:t>
            </a:r>
            <a:r>
              <a:rPr lang="en-US" dirty="0"/>
              <a:t>: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F6BE944-F2AF-4673-99F1-0A1D5AB86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#define THREADS 16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#define N 100000000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 ( )  {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 "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Running %d iterations on %d threads statically</a:t>
            </a:r>
            <a:r>
              <a:rPr lang="en-US" dirty="0"/>
              <a:t>.\n", N,</a:t>
            </a:r>
          </a:p>
          <a:p>
            <a:pPr marL="0" indent="0">
              <a:buNone/>
            </a:pPr>
            <a:r>
              <a:rPr lang="en-US" dirty="0"/>
              <a:t>                        THREADS);</a:t>
            </a:r>
          </a:p>
          <a:p>
            <a:pPr marL="0" indent="0">
              <a:buNone/>
            </a:pPr>
            <a:r>
              <a:rPr lang="en-US" dirty="0"/>
              <a:t>        #pragma </a:t>
            </a:r>
            <a:r>
              <a:rPr lang="en-US" dirty="0" err="1"/>
              <a:t>omp</a:t>
            </a:r>
            <a:r>
              <a:rPr lang="en-US" dirty="0"/>
              <a:t> parallel for </a:t>
            </a:r>
            <a:r>
              <a:rPr lang="en-US" dirty="0">
                <a:solidFill>
                  <a:srgbClr val="0000FF"/>
                </a:solidFill>
              </a:rPr>
              <a:t>schedule(static)</a:t>
            </a:r>
            <a:r>
              <a:rPr lang="en-US" dirty="0"/>
              <a:t>    </a:t>
            </a:r>
            <a:br>
              <a:rPr lang="en-US" dirty="0"/>
            </a:br>
            <a:r>
              <a:rPr lang="en-US" dirty="0"/>
              <a:t>                                                               </a:t>
            </a:r>
            <a:r>
              <a:rPr lang="en-US" dirty="0" err="1"/>
              <a:t>num_threads</a:t>
            </a:r>
            <a:r>
              <a:rPr lang="en-US" dirty="0"/>
              <a:t>(THREADS)</a:t>
            </a:r>
          </a:p>
          <a:p>
            <a:pPr marL="0" indent="0">
              <a:buNone/>
            </a:pPr>
            <a:r>
              <a:rPr lang="en-US" dirty="0"/>
              <a:t>         for (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N; </a:t>
            </a:r>
            <a:r>
              <a:rPr lang="en-US" dirty="0" err="1"/>
              <a:t>i</a:t>
            </a:r>
            <a:r>
              <a:rPr lang="en-US" dirty="0"/>
              <a:t>++)  {</a:t>
            </a:r>
          </a:p>
          <a:p>
            <a:pPr marL="0" indent="0">
              <a:buNone/>
            </a:pPr>
            <a:r>
              <a:rPr lang="en-US" dirty="0"/>
              <a:t>               /* a loop that doesn't take very long */</a:t>
            </a:r>
          </a:p>
          <a:p>
            <a:pPr marL="0" indent="0">
              <a:buNone/>
            </a:pPr>
            <a:r>
              <a:rPr lang="en-US" dirty="0"/>
              <a:t>         }</a:t>
            </a:r>
          </a:p>
          <a:p>
            <a:pPr marL="0" indent="0">
              <a:buNone/>
            </a:pPr>
            <a:r>
              <a:rPr lang="en-US" dirty="0"/>
              <a:t>         /* all threads done */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dirty="0" err="1"/>
              <a:t>printf</a:t>
            </a:r>
            <a:r>
              <a:rPr lang="en-US" dirty="0"/>
              <a:t>("All done!\n");</a:t>
            </a:r>
          </a:p>
          <a:p>
            <a:pPr marL="0" indent="0">
              <a:buNone/>
            </a:pPr>
            <a:r>
              <a:rPr lang="en-US" dirty="0"/>
              <a:t>         return 0;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32515334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7D0159B-D153-4ADB-A2BD-7E155F7AE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Chunk Sizes</a:t>
            </a:r>
            <a:r>
              <a:rPr lang="en-US" dirty="0"/>
              <a:t/>
            </a:r>
            <a:br>
              <a:rPr lang="en-US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AB9C898E-74F3-446A-A4B7-286ACA883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3200" dirty="0"/>
              <a:t>We can split the difference between static and dynamic scheduling by using chunks in a dynamic schedule.</a:t>
            </a:r>
          </a:p>
          <a:p>
            <a:endParaRPr lang="en-US" sz="3200" dirty="0"/>
          </a:p>
          <a:p>
            <a:r>
              <a:rPr lang="en-US" sz="3200" dirty="0"/>
              <a:t>Here, </a:t>
            </a:r>
            <a:r>
              <a:rPr lang="en-US" sz="3200" dirty="0">
                <a:solidFill>
                  <a:srgbClr val="0000FF"/>
                </a:solidFill>
              </a:rPr>
              <a:t>each thread will take a set number of iterations, called a “chunk”</a:t>
            </a:r>
            <a:r>
              <a:rPr lang="en-US" sz="3200" dirty="0">
                <a:solidFill>
                  <a:schemeClr val="tx1"/>
                </a:solidFill>
              </a:rPr>
              <a:t>,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/>
              <a:t>execute it, and then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be assigned a new chunk when it is done</a:t>
            </a:r>
            <a:r>
              <a:rPr lang="en-US" sz="3200" dirty="0"/>
              <a:t>.</a:t>
            </a:r>
          </a:p>
          <a:p>
            <a:endParaRPr lang="en-US" sz="28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7886782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8CD8E54-0B91-4382-BDF3-90392CE16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By specifying a chunk size of 100 in the program below, we markedly improve the performance:</a:t>
            </a:r>
            <a:r>
              <a:rPr lang="en-US" dirty="0"/>
              <a:t/>
            </a:r>
            <a:br>
              <a:rPr lang="en-US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FC49B22-B2DA-4744-ABD7-0FC694FAE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/>
              <a:t>#define THREADS 16</a:t>
            </a:r>
          </a:p>
          <a:p>
            <a:pPr marL="0" indent="0">
              <a:buNone/>
            </a:pPr>
            <a:r>
              <a:rPr lang="pt-BR" dirty="0"/>
              <a:t>#define N 100000000</a:t>
            </a:r>
          </a:p>
          <a:p>
            <a:pPr marL="0" indent="0">
              <a:buNone/>
            </a:pPr>
            <a:r>
              <a:rPr lang="pt-BR" dirty="0">
                <a:solidFill>
                  <a:schemeClr val="accent4">
                    <a:lumMod val="75000"/>
                  </a:schemeClr>
                </a:solidFill>
              </a:rPr>
              <a:t>#define CHUNK 100</a:t>
            </a:r>
          </a:p>
          <a:p>
            <a:pPr marL="0" indent="0">
              <a:buNone/>
            </a:pPr>
            <a:r>
              <a:rPr lang="pt-BR" dirty="0" err="1"/>
              <a:t>int</a:t>
            </a:r>
            <a:r>
              <a:rPr lang="pt-BR" dirty="0"/>
              <a:t> </a:t>
            </a:r>
            <a:r>
              <a:rPr lang="pt-BR" dirty="0" err="1"/>
              <a:t>main</a:t>
            </a:r>
            <a:r>
              <a:rPr lang="pt-BR" dirty="0"/>
              <a:t> ( ) {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err="1"/>
              <a:t>int</a:t>
            </a:r>
            <a:r>
              <a:rPr lang="pt-BR" dirty="0"/>
              <a:t> i;</a:t>
            </a:r>
          </a:p>
          <a:p>
            <a:pPr marL="0" indent="0">
              <a:buNone/>
            </a:pPr>
            <a:r>
              <a:rPr lang="pt-BR" dirty="0"/>
              <a:t>     </a:t>
            </a:r>
            <a:r>
              <a:rPr lang="pt-BR" dirty="0" err="1"/>
              <a:t>printf</a:t>
            </a:r>
            <a:r>
              <a:rPr lang="pt-BR" dirty="0"/>
              <a:t>("</a:t>
            </a:r>
            <a:r>
              <a:rPr lang="pt-BR" dirty="0">
                <a:solidFill>
                  <a:schemeClr val="accent4">
                    <a:lumMod val="75000"/>
                  </a:schemeClr>
                </a:solidFill>
              </a:rPr>
              <a:t>Running %d </a:t>
            </a:r>
            <a:r>
              <a:rPr lang="pt-BR" dirty="0" err="1">
                <a:solidFill>
                  <a:schemeClr val="accent4">
                    <a:lumMod val="75000"/>
                  </a:schemeClr>
                </a:solidFill>
              </a:rPr>
              <a:t>iterations</a:t>
            </a:r>
            <a:r>
              <a:rPr lang="pt-BR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pt-BR" dirty="0" err="1">
                <a:solidFill>
                  <a:schemeClr val="accent4">
                    <a:lumMod val="75000"/>
                  </a:schemeClr>
                </a:solidFill>
              </a:rPr>
              <a:t>on</a:t>
            </a:r>
            <a:r>
              <a:rPr lang="pt-BR" dirty="0">
                <a:solidFill>
                  <a:schemeClr val="accent4">
                    <a:lumMod val="75000"/>
                  </a:schemeClr>
                </a:solidFill>
              </a:rPr>
              <a:t> %d threads </a:t>
            </a:r>
            <a:r>
              <a:rPr lang="pt-BR" dirty="0" err="1">
                <a:solidFill>
                  <a:schemeClr val="accent4">
                    <a:lumMod val="75000"/>
                  </a:schemeClr>
                </a:solidFill>
              </a:rPr>
              <a:t>dynamically</a:t>
            </a:r>
            <a:r>
              <a:rPr lang="pt-BR" dirty="0"/>
              <a:t>.\n", N,</a:t>
            </a:r>
          </a:p>
          <a:p>
            <a:pPr marL="0" indent="0">
              <a:buNone/>
            </a:pPr>
            <a:r>
              <a:rPr lang="pt-BR" dirty="0"/>
              <a:t>                    THREADS);</a:t>
            </a:r>
          </a:p>
          <a:p>
            <a:pPr marL="0" indent="0">
              <a:buNone/>
            </a:pPr>
            <a:r>
              <a:rPr lang="pt-BR" dirty="0"/>
              <a:t>    #</a:t>
            </a:r>
            <a:r>
              <a:rPr lang="pt-BR" dirty="0" err="1"/>
              <a:t>pragma</a:t>
            </a:r>
            <a:r>
              <a:rPr lang="pt-BR" dirty="0"/>
              <a:t> </a:t>
            </a:r>
            <a:r>
              <a:rPr lang="pt-BR" dirty="0" err="1"/>
              <a:t>omp</a:t>
            </a:r>
            <a:r>
              <a:rPr lang="pt-BR" dirty="0"/>
              <a:t> </a:t>
            </a:r>
            <a:r>
              <a:rPr lang="pt-BR" dirty="0" err="1"/>
              <a:t>parallel</a:t>
            </a:r>
            <a:r>
              <a:rPr lang="pt-BR" dirty="0"/>
              <a:t> </a:t>
            </a:r>
            <a:r>
              <a:rPr lang="pt-BR" dirty="0">
                <a:solidFill>
                  <a:srgbClr val="0000FF"/>
                </a:solidFill>
              </a:rPr>
              <a:t>for</a:t>
            </a:r>
            <a:r>
              <a:rPr lang="pt-BR" dirty="0"/>
              <a:t> </a:t>
            </a:r>
            <a:r>
              <a:rPr lang="pt-BR" dirty="0">
                <a:solidFill>
                  <a:srgbClr val="0000FF"/>
                </a:solidFill>
              </a:rPr>
              <a:t>schedule(</a:t>
            </a:r>
            <a:r>
              <a:rPr lang="pt-BR" dirty="0" err="1">
                <a:solidFill>
                  <a:srgbClr val="0000FF"/>
                </a:solidFill>
              </a:rPr>
              <a:t>dynamic</a:t>
            </a:r>
            <a:r>
              <a:rPr lang="pt-BR" dirty="0">
                <a:solidFill>
                  <a:srgbClr val="0000FF"/>
                </a:solidFill>
              </a:rPr>
              <a:t>, </a:t>
            </a:r>
            <a:r>
              <a:rPr lang="pt-BR" dirty="0">
                <a:solidFill>
                  <a:schemeClr val="accent4">
                    <a:lumMod val="75000"/>
                  </a:schemeClr>
                </a:solidFill>
              </a:rPr>
              <a:t>CHUNK</a:t>
            </a:r>
            <a:r>
              <a:rPr lang="pt-BR" dirty="0">
                <a:solidFill>
                  <a:srgbClr val="0000FF"/>
                </a:solidFill>
              </a:rPr>
              <a:t>)</a:t>
            </a:r>
          </a:p>
          <a:p>
            <a:pPr marL="0" indent="0">
              <a:buNone/>
            </a:pPr>
            <a:r>
              <a:rPr lang="pt-BR" dirty="0"/>
              <a:t>                                                           </a:t>
            </a:r>
            <a:r>
              <a:rPr lang="pt-BR" dirty="0" err="1"/>
              <a:t>num_threads</a:t>
            </a:r>
            <a:r>
              <a:rPr lang="pt-BR" dirty="0"/>
              <a:t>(THREADS)</a:t>
            </a:r>
          </a:p>
          <a:p>
            <a:pPr marL="0" indent="0">
              <a:buNone/>
            </a:pPr>
            <a:r>
              <a:rPr lang="pt-BR" dirty="0"/>
              <a:t>        for (i = 0; i &lt; N; i++) {</a:t>
            </a:r>
          </a:p>
          <a:p>
            <a:pPr marL="0" indent="0">
              <a:buNone/>
            </a:pPr>
            <a:r>
              <a:rPr lang="pt-BR" dirty="0"/>
              <a:t>                 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</a:rPr>
              <a:t>/* a loop </a:t>
            </a:r>
            <a:r>
              <a:rPr lang="pt-BR" dirty="0" err="1">
                <a:solidFill>
                  <a:schemeClr val="accent3">
                    <a:lumMod val="75000"/>
                  </a:schemeClr>
                </a:solidFill>
              </a:rPr>
              <a:t>that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t-BR" dirty="0" err="1">
                <a:solidFill>
                  <a:schemeClr val="accent3">
                    <a:lumMod val="75000"/>
                  </a:schemeClr>
                </a:solidFill>
              </a:rPr>
              <a:t>doesn't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t-BR" dirty="0" err="1">
                <a:solidFill>
                  <a:schemeClr val="accent3">
                    <a:lumMod val="75000"/>
                  </a:schemeClr>
                </a:solidFill>
              </a:rPr>
              <a:t>take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t-BR" dirty="0" err="1">
                <a:solidFill>
                  <a:schemeClr val="accent3">
                    <a:lumMod val="75000"/>
                  </a:schemeClr>
                </a:solidFill>
              </a:rPr>
              <a:t>very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t-BR" dirty="0" err="1">
                <a:solidFill>
                  <a:schemeClr val="accent3">
                    <a:lumMod val="75000"/>
                  </a:schemeClr>
                </a:solidFill>
              </a:rPr>
              <a:t>long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</a:rPr>
              <a:t> */</a:t>
            </a:r>
          </a:p>
          <a:p>
            <a:pPr marL="0" indent="0">
              <a:buNone/>
            </a:pPr>
            <a:r>
              <a:rPr lang="pt-BR" dirty="0"/>
              <a:t>        } /* </a:t>
            </a:r>
            <a:r>
              <a:rPr lang="pt-BR" dirty="0" err="1"/>
              <a:t>all</a:t>
            </a:r>
            <a:r>
              <a:rPr lang="pt-BR" dirty="0"/>
              <a:t> threads </a:t>
            </a:r>
            <a:r>
              <a:rPr lang="pt-BR" dirty="0" err="1"/>
              <a:t>done</a:t>
            </a:r>
            <a:r>
              <a:rPr lang="pt-BR" dirty="0"/>
              <a:t> */</a:t>
            </a:r>
          </a:p>
          <a:p>
            <a:pPr marL="0" indent="0">
              <a:buNone/>
            </a:pPr>
            <a:r>
              <a:rPr lang="pt-BR" dirty="0"/>
              <a:t>        </a:t>
            </a:r>
            <a:r>
              <a:rPr lang="pt-BR" dirty="0" err="1"/>
              <a:t>printf</a:t>
            </a:r>
            <a:r>
              <a:rPr lang="pt-BR" dirty="0"/>
              <a:t>("</a:t>
            </a:r>
            <a:r>
              <a:rPr lang="pt-BR" dirty="0" err="1"/>
              <a:t>All</a:t>
            </a:r>
            <a:r>
              <a:rPr lang="pt-BR" dirty="0"/>
              <a:t> </a:t>
            </a:r>
            <a:r>
              <a:rPr lang="pt-BR" dirty="0" err="1"/>
              <a:t>done</a:t>
            </a:r>
            <a:r>
              <a:rPr lang="pt-BR" dirty="0"/>
              <a:t>!\n");</a:t>
            </a:r>
          </a:p>
          <a:p>
            <a:pPr marL="0" indent="0">
              <a:buNone/>
            </a:pPr>
            <a:r>
              <a:rPr lang="pt-BR" dirty="0"/>
              <a:t>        </a:t>
            </a:r>
            <a:r>
              <a:rPr lang="pt-BR" dirty="0" err="1"/>
              <a:t>return</a:t>
            </a:r>
            <a:r>
              <a:rPr lang="pt-BR" dirty="0"/>
              <a:t> 0;</a:t>
            </a:r>
          </a:p>
          <a:p>
            <a:pPr marL="0" indent="0">
              <a:buNone/>
            </a:pPr>
            <a:r>
              <a:rPr lang="pt-BR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16444772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E9D0223-76D7-413C-9824-852ED1BA5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>
                <a:solidFill>
                  <a:schemeClr val="tx1"/>
                </a:solidFill>
              </a:rPr>
              <a:t>Increasing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or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decreasing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the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chunk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size</a:t>
            </a:r>
            <a:r>
              <a:rPr lang="pt-BR" dirty="0">
                <a:solidFill>
                  <a:schemeClr val="tx1"/>
                </a:solidFill>
              </a:rPr>
              <a:t> ...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78413CE-A156-4724-82CA-1843DBC98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Increasing the chunk size makes the scheduling more static</a:t>
            </a:r>
            <a:r>
              <a:rPr lang="en-US" sz="3200" dirty="0"/>
              <a:t>, and </a:t>
            </a:r>
            <a:r>
              <a:rPr lang="en-US" sz="3200" dirty="0">
                <a:solidFill>
                  <a:srgbClr val="0000FF"/>
                </a:solidFill>
              </a:rPr>
              <a:t>decreasing it makes it more dynamic</a:t>
            </a:r>
            <a:r>
              <a:rPr lang="en-US" sz="3200" dirty="0"/>
              <a:t>. 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xmlns="" val="26948516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22FC37C-14A3-4119-8A12-2CD6AF403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Guided</a:t>
            </a:r>
            <a:r>
              <a:rPr lang="pt-BR" dirty="0"/>
              <a:t> Schedules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422A678-217F-4ACA-BF20-98A986735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Instead of static, or dynamic, we can specify guided as the schedule.</a:t>
            </a:r>
          </a:p>
          <a:p>
            <a:endParaRPr lang="en-US" sz="3200" dirty="0"/>
          </a:p>
          <a:p>
            <a:r>
              <a:rPr lang="en-US" sz="3200" dirty="0">
                <a:solidFill>
                  <a:srgbClr val="0000FF"/>
                </a:solidFill>
              </a:rPr>
              <a:t>This scheduling policy is similar to a dynamic schedule</a:t>
            </a:r>
            <a:r>
              <a:rPr lang="en-US" sz="3200" dirty="0"/>
              <a:t>, 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except that the chunk size changes as the program runs. </a:t>
            </a:r>
          </a:p>
          <a:p>
            <a:endParaRPr lang="en-US" sz="3200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3200" dirty="0">
                <a:solidFill>
                  <a:srgbClr val="0000FF"/>
                </a:solidFill>
              </a:rPr>
              <a:t>It begins with big chunks, but then adjusts to smaller chunk sizes if the workload is imbalanced.</a:t>
            </a:r>
            <a:endParaRPr lang="pt-BR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57596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AB7CC3E-0DAC-4941-8984-9D2E0F1C5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Guided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Schedules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716CABC-8F63-4251-B9F0-1110D9977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How does the program above perform with a guided schedule? 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xmlns="" val="10164668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CCBE47B-E1CD-45CF-B6AC-40D2997B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Guided</a:t>
            </a:r>
            <a:r>
              <a:rPr lang="pt-BR" dirty="0"/>
              <a:t> </a:t>
            </a:r>
            <a:br>
              <a:rPr lang="pt-BR" dirty="0"/>
            </a:br>
            <a:r>
              <a:rPr lang="pt-BR" dirty="0"/>
              <a:t>Schedules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7EBB890-57F2-42BF-B5B9-28E798B30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#define THREADS 16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#define N 100000000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 ( )  {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>
                <a:solidFill>
                  <a:srgbClr val="0000FF"/>
                </a:solidFill>
              </a:rPr>
              <a:t>Running %d iterations on %d threads guided. </a:t>
            </a:r>
            <a:r>
              <a:rPr lang="en-US" dirty="0"/>
              <a:t>\n", N,     </a:t>
            </a:r>
            <a:br>
              <a:rPr lang="en-US" dirty="0"/>
            </a:br>
            <a:r>
              <a:rPr lang="en-US" dirty="0"/>
              <a:t>                    THREADS);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  #pragma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omp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parallel </a:t>
            </a:r>
            <a:r>
              <a:rPr lang="en-US" dirty="0">
                <a:solidFill>
                  <a:srgbClr val="0000FF"/>
                </a:solidFill>
              </a:rPr>
              <a:t>for schedule(guided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num_threads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(THREADS)</a:t>
            </a:r>
          </a:p>
          <a:p>
            <a:pPr marL="0" indent="0">
              <a:buNone/>
            </a:pPr>
            <a:r>
              <a:rPr lang="en-US" dirty="0"/>
              <a:t>     for (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N; </a:t>
            </a:r>
            <a:r>
              <a:rPr lang="en-US" dirty="0" err="1"/>
              <a:t>i</a:t>
            </a:r>
            <a:r>
              <a:rPr lang="en-US" dirty="0"/>
              <a:t>++)  {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/* a loop that doesn't take very long */</a:t>
            </a:r>
          </a:p>
          <a:p>
            <a:pPr marL="0" indent="0">
              <a:buNone/>
            </a:pPr>
            <a:r>
              <a:rPr lang="en-US" dirty="0"/>
              <a:t>     }</a:t>
            </a:r>
          </a:p>
          <a:p>
            <a:pPr marL="0" indent="0">
              <a:buNone/>
            </a:pPr>
            <a:r>
              <a:rPr lang="en-US" dirty="0"/>
              <a:t>     /* all threads done */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printf</a:t>
            </a:r>
            <a:r>
              <a:rPr lang="en-US" dirty="0"/>
              <a:t>("All done!\n");</a:t>
            </a:r>
          </a:p>
          <a:p>
            <a:pPr marL="0" indent="0">
              <a:buNone/>
            </a:pPr>
            <a:r>
              <a:rPr lang="en-US" dirty="0"/>
              <a:t>     return 0;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166662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5F47F85-A220-40A6-AD14-AB803DBC8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How does our program with iterations that take different amounts of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time perform with guided scheduling?</a:t>
            </a:r>
            <a:br>
              <a:rPr lang="en-US" dirty="0">
                <a:solidFill>
                  <a:schemeClr val="tx1"/>
                </a:solidFill>
              </a:rPr>
            </a:b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581ACF3-449E-4F67-BFD9-EBEEC7FB9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#define THREADS 4</a:t>
            </a:r>
          </a:p>
          <a:p>
            <a:pPr marL="0" indent="0">
              <a:buNone/>
            </a:pPr>
            <a:r>
              <a:rPr lang="en-US" dirty="0"/>
              <a:t>#define N 16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 ( ) {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#pragma </a:t>
            </a:r>
            <a:r>
              <a:rPr lang="en-US" dirty="0" err="1">
                <a:solidFill>
                  <a:srgbClr val="C00000"/>
                </a:solidFill>
              </a:rPr>
              <a:t>omp</a:t>
            </a:r>
            <a:r>
              <a:rPr lang="en-US" dirty="0">
                <a:solidFill>
                  <a:srgbClr val="C00000"/>
                </a:solidFill>
              </a:rPr>
              <a:t> parallel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for schedule(guided) </a:t>
            </a:r>
            <a:r>
              <a:rPr lang="en-US" dirty="0" err="1">
                <a:solidFill>
                  <a:srgbClr val="C00000"/>
                </a:solidFill>
              </a:rPr>
              <a:t>num_threads</a:t>
            </a:r>
            <a:r>
              <a:rPr lang="en-US" dirty="0">
                <a:solidFill>
                  <a:srgbClr val="C00000"/>
                </a:solidFill>
              </a:rPr>
              <a:t>(THREADS)</a:t>
            </a:r>
          </a:p>
          <a:p>
            <a:pPr marL="0" indent="0">
              <a:buNone/>
            </a:pPr>
            <a:r>
              <a:rPr lang="en-US" dirty="0"/>
              <a:t>    for (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N; </a:t>
            </a:r>
            <a:r>
              <a:rPr lang="en-US" dirty="0" err="1"/>
              <a:t>i</a:t>
            </a:r>
            <a:r>
              <a:rPr lang="en-US" dirty="0"/>
              <a:t>++)  {</a:t>
            </a:r>
          </a:p>
          <a:p>
            <a:pPr marL="0" indent="0">
              <a:buNone/>
            </a:pPr>
            <a:r>
              <a:rPr lang="en-US" dirty="0"/>
              <a:t>           /* wait for </a:t>
            </a:r>
            <a:r>
              <a:rPr lang="en-US" dirty="0" err="1"/>
              <a:t>i</a:t>
            </a:r>
            <a:r>
              <a:rPr lang="en-US" dirty="0"/>
              <a:t> seconds */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          sleep(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);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err="1"/>
              <a:t>printf</a:t>
            </a:r>
            <a:r>
              <a:rPr lang="en-US" dirty="0"/>
              <a:t>("Thread %d has completed iteration %d.\n",</a:t>
            </a:r>
            <a:br>
              <a:rPr lang="en-US" dirty="0"/>
            </a:br>
            <a:r>
              <a:rPr lang="en-US" dirty="0"/>
              <a:t>                          </a:t>
            </a:r>
            <a:r>
              <a:rPr lang="en-US" dirty="0" err="1"/>
              <a:t>omp_get_thread_num</a:t>
            </a:r>
            <a:r>
              <a:rPr lang="en-US" dirty="0"/>
              <a:t>( ), 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}   </a:t>
            </a:r>
          </a:p>
          <a:p>
            <a:pPr marL="0" indent="0">
              <a:buNone/>
            </a:pPr>
            <a:r>
              <a:rPr lang="en-US" dirty="0"/>
              <a:t>    /* all threads done */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("All done!\n");</a:t>
            </a:r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return</a:t>
            </a:r>
            <a:r>
              <a:rPr lang="pt-BR" dirty="0"/>
              <a:t> 0; </a:t>
            </a:r>
          </a:p>
          <a:p>
            <a:pPr marL="0" indent="0">
              <a:buNone/>
            </a:pPr>
            <a:r>
              <a:rPr lang="pt-BR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xmlns="" val="25717228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452494B-0538-4B09-89E0-A3778D250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Conclusion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81B7DB4-FEF6-4D16-9A61-D492B1EE5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>
                <a:solidFill>
                  <a:srgbClr val="0000FF"/>
                </a:solidFill>
              </a:rPr>
              <a:t>OpenMP</a:t>
            </a:r>
            <a:r>
              <a:rPr lang="en-US" sz="2400" dirty="0">
                <a:solidFill>
                  <a:srgbClr val="0000FF"/>
                </a:solidFill>
              </a:rPr>
              <a:t> for </a:t>
            </a:r>
            <a:r>
              <a:rPr lang="en-US" sz="2400" dirty="0"/>
              <a:t>automatically splits </a:t>
            </a:r>
            <a:r>
              <a:rPr lang="en-US" sz="2400" dirty="0">
                <a:solidFill>
                  <a:srgbClr val="0000FF"/>
                </a:solidFill>
              </a:rPr>
              <a:t>for loop iterations </a:t>
            </a:r>
            <a:r>
              <a:rPr lang="en-US" sz="2400" dirty="0"/>
              <a:t>for us.</a:t>
            </a:r>
          </a:p>
          <a:p>
            <a:endParaRPr lang="en-US" sz="2400" dirty="0"/>
          </a:p>
          <a:p>
            <a:r>
              <a:rPr lang="en-US" sz="2400" dirty="0"/>
              <a:t>But, depending on our program, </a:t>
            </a:r>
            <a:r>
              <a:rPr lang="en-US" sz="2400" dirty="0">
                <a:solidFill>
                  <a:srgbClr val="0000FF"/>
                </a:solidFill>
              </a:rPr>
              <a:t>the default behavior may not be ideal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C00000"/>
                </a:solidFill>
              </a:rPr>
              <a:t>For loops where each iteration takes roughly equal time, static schedules work best</a:t>
            </a:r>
            <a:r>
              <a:rPr lang="en-US" sz="2400" dirty="0"/>
              <a:t>, as they have little overhead.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45543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CABC134-0CD2-4AE6-8E7E-66B72B347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Scheduled</a:t>
            </a:r>
            <a:r>
              <a:rPr lang="pt-BR" dirty="0" smtClean="0"/>
              <a:t> </a:t>
            </a:r>
            <a:r>
              <a:rPr lang="pt-BR" dirty="0" err="1" smtClean="0"/>
              <a:t>Conclusion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2615E5A-093D-41C0-8173-435F48138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C00000"/>
                </a:solidFill>
              </a:rPr>
              <a:t>For loops where each iteration can take very different amounts of time, dynamic schedules, work best </a:t>
            </a:r>
            <a:r>
              <a:rPr lang="en-US" sz="2400" dirty="0"/>
              <a:t>as the work will be split more evenly across threads.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>
                <a:solidFill>
                  <a:srgbClr val="0000FF"/>
                </a:solidFill>
              </a:rPr>
              <a:t>Specifying chunks</a:t>
            </a:r>
            <a:r>
              <a:rPr lang="en-US" sz="2400" dirty="0"/>
              <a:t>, or using a </a:t>
            </a:r>
            <a:r>
              <a:rPr lang="en-US" sz="2400" dirty="0">
                <a:solidFill>
                  <a:srgbClr val="C00000"/>
                </a:solidFill>
              </a:rPr>
              <a:t>guided schedule </a:t>
            </a:r>
            <a:r>
              <a:rPr lang="en-US" sz="2400" dirty="0"/>
              <a:t>provide a trade-off (</a:t>
            </a:r>
            <a:r>
              <a:rPr lang="en-US" sz="2400" dirty="0" err="1"/>
              <a:t>uma</a:t>
            </a:r>
            <a:r>
              <a:rPr lang="en-US" sz="2400" dirty="0"/>
              <a:t> </a:t>
            </a:r>
            <a:r>
              <a:rPr lang="en-US" sz="2400" dirty="0" err="1"/>
              <a:t>alternativa</a:t>
            </a:r>
            <a:r>
              <a:rPr lang="en-US" sz="2400" dirty="0"/>
              <a:t>) between the two.</a:t>
            </a:r>
          </a:p>
          <a:p>
            <a:endParaRPr lang="en-US" sz="2400" dirty="0"/>
          </a:p>
          <a:p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Choosing the best schedule depends on understanding your loop.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085031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8F59A0E-2DA6-4146-A7A1-49533515E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– Diretiva </a:t>
            </a:r>
            <a:r>
              <a:rPr lang="pt-BR" dirty="0" err="1"/>
              <a:t>parallel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C395520-6556-4BA1-9B46-95A05C36A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/>
              <a:t>// omp_parallel.cpp  </a:t>
            </a:r>
          </a:p>
          <a:p>
            <a:pPr marL="0" indent="0">
              <a:buNone/>
            </a:pPr>
            <a:r>
              <a:rPr lang="pt-BR" sz="2400" dirty="0"/>
              <a:t>// compile </a:t>
            </a:r>
            <a:r>
              <a:rPr lang="pt-BR" sz="2400" dirty="0" err="1"/>
              <a:t>with</a:t>
            </a:r>
            <a:r>
              <a:rPr lang="pt-BR" sz="2400" dirty="0"/>
              <a:t>: /</a:t>
            </a:r>
            <a:r>
              <a:rPr lang="pt-BR" sz="2400" dirty="0" err="1"/>
              <a:t>openmp</a:t>
            </a:r>
            <a:r>
              <a:rPr lang="pt-BR" sz="2400" dirty="0"/>
              <a:t>   </a:t>
            </a:r>
          </a:p>
          <a:p>
            <a:pPr marL="0" indent="0">
              <a:buNone/>
            </a:pPr>
            <a:r>
              <a:rPr lang="pt-BR" sz="2400" dirty="0"/>
              <a:t>#include &lt;</a:t>
            </a:r>
            <a:r>
              <a:rPr lang="pt-BR" sz="2400" dirty="0" err="1"/>
              <a:t>stdio.h</a:t>
            </a:r>
            <a:r>
              <a:rPr lang="pt-BR" sz="2400" dirty="0"/>
              <a:t>&gt;  </a:t>
            </a:r>
          </a:p>
          <a:p>
            <a:pPr marL="0" indent="0">
              <a:buNone/>
            </a:pPr>
            <a:r>
              <a:rPr lang="pt-BR" sz="2400" dirty="0"/>
              <a:t>#include &lt;</a:t>
            </a:r>
            <a:r>
              <a:rPr lang="pt-BR" sz="2400" dirty="0" err="1"/>
              <a:t>omp.h</a:t>
            </a:r>
            <a:r>
              <a:rPr lang="pt-BR" sz="2400" dirty="0"/>
              <a:t>&gt;  </a:t>
            </a:r>
          </a:p>
          <a:p>
            <a:pPr marL="0" indent="0">
              <a:buNone/>
            </a:pPr>
            <a:r>
              <a:rPr lang="pt-BR" sz="2400" dirty="0" err="1"/>
              <a:t>int</a:t>
            </a:r>
            <a:r>
              <a:rPr lang="pt-BR" sz="2400" dirty="0"/>
              <a:t> </a:t>
            </a:r>
            <a:r>
              <a:rPr lang="pt-BR" sz="2400" dirty="0" err="1"/>
              <a:t>main</a:t>
            </a:r>
            <a:r>
              <a:rPr lang="pt-BR" sz="2400" dirty="0"/>
              <a:t>()  {  </a:t>
            </a:r>
          </a:p>
          <a:p>
            <a:pPr marL="0" indent="0">
              <a:buNone/>
            </a:pPr>
            <a:r>
              <a:rPr lang="pt-BR" sz="2400" dirty="0"/>
              <a:t>      #</a:t>
            </a:r>
            <a:r>
              <a:rPr lang="pt-BR" sz="2400" dirty="0" err="1"/>
              <a:t>pragma</a:t>
            </a:r>
            <a:r>
              <a:rPr lang="pt-BR" sz="2400" dirty="0"/>
              <a:t> </a:t>
            </a:r>
            <a:r>
              <a:rPr lang="pt-BR" sz="2400" dirty="0" err="1"/>
              <a:t>omp</a:t>
            </a:r>
            <a:r>
              <a:rPr lang="pt-BR" sz="2400" dirty="0"/>
              <a:t>  </a:t>
            </a:r>
            <a:r>
              <a:rPr lang="pt-BR" sz="2400" dirty="0" err="1">
                <a:solidFill>
                  <a:srgbClr val="0000FF"/>
                </a:solidFill>
              </a:rPr>
              <a:t>parallel</a:t>
            </a:r>
            <a:r>
              <a:rPr lang="pt-BR" sz="2400" dirty="0"/>
              <a:t>  </a:t>
            </a:r>
            <a:r>
              <a:rPr lang="pt-BR" sz="2400" dirty="0" err="1">
                <a:solidFill>
                  <a:srgbClr val="0000FF"/>
                </a:solidFill>
              </a:rPr>
              <a:t>num_threads</a:t>
            </a:r>
            <a:r>
              <a:rPr lang="pt-BR" sz="2400" dirty="0">
                <a:solidFill>
                  <a:srgbClr val="0000FF"/>
                </a:solidFill>
              </a:rPr>
              <a:t>(4)</a:t>
            </a:r>
            <a:r>
              <a:rPr lang="pt-BR" sz="2400" dirty="0"/>
              <a:t>  </a:t>
            </a:r>
          </a:p>
          <a:p>
            <a:pPr marL="0" indent="0">
              <a:buNone/>
            </a:pPr>
            <a:r>
              <a:rPr lang="pt-BR" sz="2400" dirty="0"/>
              <a:t>         {  </a:t>
            </a:r>
          </a:p>
          <a:p>
            <a:pPr marL="0" indent="0">
              <a:buNone/>
            </a:pPr>
            <a:r>
              <a:rPr lang="pt-BR" sz="2400" dirty="0">
                <a:solidFill>
                  <a:srgbClr val="0000FF"/>
                </a:solidFill>
              </a:rPr>
              <a:t>             </a:t>
            </a:r>
            <a:r>
              <a:rPr lang="pt-BR" sz="2400" dirty="0" err="1">
                <a:solidFill>
                  <a:srgbClr val="0000FF"/>
                </a:solidFill>
              </a:rPr>
              <a:t>int</a:t>
            </a:r>
            <a:r>
              <a:rPr lang="pt-BR" sz="2400" dirty="0">
                <a:solidFill>
                  <a:srgbClr val="0000FF"/>
                </a:solidFill>
              </a:rPr>
              <a:t> i = </a:t>
            </a:r>
            <a:r>
              <a:rPr lang="pt-BR" sz="2400" dirty="0" err="1">
                <a:solidFill>
                  <a:srgbClr val="0000FF"/>
                </a:solidFill>
              </a:rPr>
              <a:t>omp_get_thread_num</a:t>
            </a:r>
            <a:r>
              <a:rPr lang="pt-BR" sz="2400" dirty="0">
                <a:solidFill>
                  <a:srgbClr val="0000FF"/>
                </a:solidFill>
              </a:rPr>
              <a:t>();  </a:t>
            </a:r>
          </a:p>
          <a:p>
            <a:pPr marL="0" indent="0">
              <a:buNone/>
            </a:pPr>
            <a:r>
              <a:rPr lang="pt-BR" sz="2400" dirty="0">
                <a:solidFill>
                  <a:srgbClr val="0000FF"/>
                </a:solidFill>
              </a:rPr>
              <a:t>             </a:t>
            </a:r>
            <a:r>
              <a:rPr lang="pt-BR" sz="2400" dirty="0" err="1">
                <a:solidFill>
                  <a:srgbClr val="0000FF"/>
                </a:solidFill>
              </a:rPr>
              <a:t>printf_s</a:t>
            </a:r>
            <a:r>
              <a:rPr lang="pt-BR" sz="2400" dirty="0">
                <a:solidFill>
                  <a:srgbClr val="0000FF"/>
                </a:solidFill>
              </a:rPr>
              <a:t>("</a:t>
            </a:r>
            <a:r>
              <a:rPr lang="pt-BR" sz="2400" dirty="0" err="1">
                <a:solidFill>
                  <a:srgbClr val="0000FF"/>
                </a:solidFill>
              </a:rPr>
              <a:t>Hello</a:t>
            </a:r>
            <a:r>
              <a:rPr lang="pt-BR" sz="2400" dirty="0">
                <a:solidFill>
                  <a:srgbClr val="0000FF"/>
                </a:solidFill>
              </a:rPr>
              <a:t> </a:t>
            </a:r>
            <a:r>
              <a:rPr lang="pt-BR" sz="2400" dirty="0" err="1">
                <a:solidFill>
                  <a:srgbClr val="0000FF"/>
                </a:solidFill>
              </a:rPr>
              <a:t>from</a:t>
            </a:r>
            <a:r>
              <a:rPr lang="pt-BR" sz="2400" dirty="0">
                <a:solidFill>
                  <a:srgbClr val="0000FF"/>
                </a:solidFill>
              </a:rPr>
              <a:t> thread %d\n", i);  </a:t>
            </a:r>
          </a:p>
          <a:p>
            <a:pPr marL="0" indent="0">
              <a:buNone/>
            </a:pPr>
            <a:r>
              <a:rPr lang="pt-BR" sz="2400" dirty="0"/>
              <a:t>         }  </a:t>
            </a:r>
          </a:p>
          <a:p>
            <a:pPr marL="0" indent="0">
              <a:buNone/>
            </a:pPr>
            <a:r>
              <a:rPr lang="pt-BR" sz="2400" dirty="0"/>
              <a:t>}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5B81E79D-E8A7-466B-9B7B-7DF550879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53915"/>
            <a:ext cx="12192000" cy="5078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86038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23392" y="1556792"/>
            <a:ext cx="1113723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800" dirty="0" smtClean="0"/>
          </a:p>
          <a:p>
            <a:endParaRPr lang="pt-BR" sz="2800" dirty="0" smtClean="0"/>
          </a:p>
          <a:p>
            <a:r>
              <a:rPr lang="pt-BR" sz="2800" dirty="0" err="1" smtClean="0"/>
              <a:t>int</a:t>
            </a:r>
            <a:r>
              <a:rPr lang="pt-BR" sz="2800" dirty="0" smtClean="0"/>
              <a:t> </a:t>
            </a:r>
            <a:r>
              <a:rPr lang="pt-BR" sz="2800" dirty="0" smtClean="0"/>
              <a:t>soma = 0 ; </a:t>
            </a:r>
            <a:endParaRPr lang="pt-BR" sz="2800" dirty="0" smtClean="0"/>
          </a:p>
          <a:p>
            <a:r>
              <a:rPr lang="pt-BR" sz="2800" dirty="0" smtClean="0"/>
              <a:t>#</a:t>
            </a:r>
            <a:r>
              <a:rPr lang="pt-BR" sz="2800" dirty="0" err="1" smtClean="0"/>
              <a:t>pragma</a:t>
            </a:r>
            <a:r>
              <a:rPr lang="pt-BR" sz="2800" dirty="0" smtClean="0"/>
              <a:t> </a:t>
            </a:r>
            <a:r>
              <a:rPr lang="pt-BR" sz="2800" dirty="0" err="1" smtClean="0"/>
              <a:t>omp</a:t>
            </a:r>
            <a:r>
              <a:rPr lang="pt-BR" sz="2800" dirty="0" smtClean="0"/>
              <a:t> </a:t>
            </a:r>
            <a:r>
              <a:rPr lang="pt-BR" sz="2800" dirty="0" err="1" smtClean="0"/>
              <a:t>parallel</a:t>
            </a:r>
            <a:r>
              <a:rPr lang="pt-BR" sz="2800" dirty="0" smtClean="0"/>
              <a:t> for </a:t>
            </a:r>
            <a:r>
              <a:rPr lang="pt-BR" sz="2800" dirty="0" err="1" smtClean="0"/>
              <a:t>schedule</a:t>
            </a:r>
            <a:r>
              <a:rPr lang="pt-BR" sz="2800" dirty="0" smtClean="0"/>
              <a:t>(</a:t>
            </a:r>
            <a:r>
              <a:rPr lang="pt-BR" sz="2800" dirty="0" err="1" smtClean="0"/>
              <a:t>static</a:t>
            </a:r>
            <a:r>
              <a:rPr lang="pt-BR" sz="2800" dirty="0" smtClean="0"/>
              <a:t>) </a:t>
            </a:r>
            <a:r>
              <a:rPr lang="pt-BR" sz="2800" dirty="0" err="1" smtClean="0"/>
              <a:t>private</a:t>
            </a:r>
            <a:r>
              <a:rPr lang="pt-BR" sz="2800" dirty="0" smtClean="0"/>
              <a:t>(soma</a:t>
            </a:r>
            <a:r>
              <a:rPr lang="pt-BR" sz="2800" dirty="0" smtClean="0"/>
              <a:t>)</a:t>
            </a:r>
          </a:p>
          <a:p>
            <a:r>
              <a:rPr lang="pt-BR" sz="2800" dirty="0" smtClean="0"/>
              <a:t>for (i=0 ; </a:t>
            </a:r>
            <a:r>
              <a:rPr lang="pt-BR" sz="2800" dirty="0" smtClean="0"/>
              <a:t>i</a:t>
            </a:r>
            <a:r>
              <a:rPr lang="pt-BR" sz="2800" dirty="0" smtClean="0"/>
              <a:t> </a:t>
            </a:r>
            <a:r>
              <a:rPr lang="pt-BR" sz="2800" dirty="0" smtClean="0"/>
              <a:t>&lt; 10000 ; i++)</a:t>
            </a:r>
          </a:p>
          <a:p>
            <a:r>
              <a:rPr lang="pt-BR" sz="2800" dirty="0" smtClean="0"/>
              <a:t> </a:t>
            </a:r>
            <a:r>
              <a:rPr lang="pt-BR" sz="2800" dirty="0" smtClean="0"/>
              <a:t>  soma += a[i];</a:t>
            </a:r>
          </a:p>
          <a:p>
            <a:r>
              <a:rPr lang="pt-BR" sz="2800" dirty="0" smtClean="0"/>
              <a:t>   </a:t>
            </a:r>
            <a:r>
              <a:rPr lang="pt-BR" sz="2800" dirty="0" err="1" smtClean="0"/>
              <a:t>printf</a:t>
            </a:r>
            <a:r>
              <a:rPr lang="pt-BR" sz="2800" dirty="0" smtClean="0"/>
              <a:t>(“Terminado — soma = %d”, </a:t>
            </a:r>
            <a:r>
              <a:rPr lang="pt-BR" sz="2800" dirty="0" smtClean="0"/>
              <a:t>   </a:t>
            </a:r>
            <a:br>
              <a:rPr lang="pt-BR" sz="2800" dirty="0" smtClean="0"/>
            </a:br>
            <a:r>
              <a:rPr lang="pt-BR" sz="2800" dirty="0" smtClean="0"/>
              <a:t>              soma</a:t>
            </a:r>
            <a:r>
              <a:rPr lang="pt-BR" sz="2800" dirty="0" smtClean="0"/>
              <a:t>); </a:t>
            </a:r>
            <a:endParaRPr lang="pt-BR" sz="2800" dirty="0"/>
          </a:p>
        </p:txBody>
      </p:sp>
      <p:sp>
        <p:nvSpPr>
          <p:cNvPr id="5" name="Título 4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pt-BR" dirty="0" err="1" smtClean="0"/>
              <a:t>Pr</a:t>
            </a:r>
            <a:r>
              <a:rPr lang="pt-BR" dirty="0" smtClean="0"/>
              <a:t> </a:t>
            </a:r>
            <a:r>
              <a:rPr lang="pt-BR" dirty="0" err="1" smtClean="0"/>
              <a:t>ivate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4294967295"/>
          </p:nvPr>
        </p:nvSpPr>
        <p:spPr>
          <a:xfrm>
            <a:off x="294290" y="863600"/>
            <a:ext cx="11897710" cy="5121275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   </a:t>
            </a:r>
            <a:r>
              <a:rPr lang="pt-BR" dirty="0" smtClean="0"/>
              <a:t>  </a:t>
            </a: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714703" y="987971"/>
            <a:ext cx="73210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t-BR" sz="3200" dirty="0" smtClean="0">
                <a:solidFill>
                  <a:srgbClr val="0000FF"/>
                </a:solidFill>
              </a:rPr>
              <a:t>2 problemas: inicialização + valor final! </a:t>
            </a:r>
            <a:endParaRPr lang="pt-BR" sz="3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31371" y="1412776"/>
            <a:ext cx="115212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err="1" smtClean="0"/>
              <a:t>int</a:t>
            </a:r>
            <a:r>
              <a:rPr lang="pt-BR" sz="2800" dirty="0" smtClean="0"/>
              <a:t> </a:t>
            </a:r>
            <a:r>
              <a:rPr lang="pt-BR" sz="2800" dirty="0" smtClean="0">
                <a:solidFill>
                  <a:srgbClr val="0000FF"/>
                </a:solidFill>
              </a:rPr>
              <a:t>soma</a:t>
            </a:r>
            <a:r>
              <a:rPr lang="pt-BR" sz="2800" dirty="0" smtClean="0"/>
              <a:t> = 0 ; </a:t>
            </a:r>
            <a:endParaRPr lang="pt-BR" sz="2800" dirty="0" smtClean="0"/>
          </a:p>
          <a:p>
            <a:r>
              <a:rPr lang="pt-BR" sz="2800" dirty="0" smtClean="0"/>
              <a:t>#</a:t>
            </a:r>
            <a:r>
              <a:rPr lang="pt-BR" sz="2800" dirty="0" err="1" smtClean="0"/>
              <a:t>pragma</a:t>
            </a:r>
            <a:r>
              <a:rPr lang="pt-BR" sz="2800" dirty="0" smtClean="0"/>
              <a:t> </a:t>
            </a:r>
            <a:r>
              <a:rPr lang="pt-BR" sz="2800" dirty="0" err="1" smtClean="0"/>
              <a:t>omp</a:t>
            </a:r>
            <a:r>
              <a:rPr lang="pt-BR" sz="2800" dirty="0" smtClean="0"/>
              <a:t> </a:t>
            </a:r>
            <a:r>
              <a:rPr lang="pt-BR" sz="2800" dirty="0" err="1" smtClean="0">
                <a:solidFill>
                  <a:schemeClr val="accent3">
                    <a:lumMod val="50000"/>
                  </a:schemeClr>
                </a:solidFill>
              </a:rPr>
              <a:t>parallel</a:t>
            </a:r>
            <a:r>
              <a:rPr lang="pt-BR" sz="2800" dirty="0" smtClean="0">
                <a:solidFill>
                  <a:schemeClr val="accent3">
                    <a:lumMod val="50000"/>
                  </a:schemeClr>
                </a:solidFill>
              </a:rPr>
              <a:t> for </a:t>
            </a:r>
            <a:r>
              <a:rPr lang="pt-BR" sz="2800" dirty="0" err="1" smtClean="0">
                <a:solidFill>
                  <a:schemeClr val="accent3">
                    <a:lumMod val="50000"/>
                  </a:schemeClr>
                </a:solidFill>
              </a:rPr>
              <a:t>schedule</a:t>
            </a:r>
            <a:r>
              <a:rPr lang="pt-BR" sz="2800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pt-BR" sz="2800" dirty="0" err="1" smtClean="0">
                <a:solidFill>
                  <a:schemeClr val="accent3">
                    <a:lumMod val="50000"/>
                  </a:schemeClr>
                </a:solidFill>
              </a:rPr>
              <a:t>static</a:t>
            </a:r>
            <a:r>
              <a:rPr lang="pt-BR" sz="2800" dirty="0" smtClean="0">
                <a:solidFill>
                  <a:schemeClr val="accent3">
                    <a:lumMod val="50000"/>
                  </a:schemeClr>
                </a:solidFill>
              </a:rPr>
              <a:t>) </a:t>
            </a:r>
            <a:endParaRPr lang="pt-BR" sz="28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pt-BR" sz="2800" dirty="0" smtClean="0"/>
              <a:t>   #</a:t>
            </a:r>
            <a:r>
              <a:rPr lang="pt-BR" sz="2800" dirty="0" err="1" smtClean="0"/>
              <a:t>pragma</a:t>
            </a:r>
            <a:r>
              <a:rPr lang="pt-BR" sz="2800" dirty="0" smtClean="0"/>
              <a:t> </a:t>
            </a:r>
            <a:r>
              <a:rPr lang="pt-BR" sz="2800" dirty="0" err="1" smtClean="0"/>
              <a:t>omp</a:t>
            </a:r>
            <a:r>
              <a:rPr lang="pt-BR" sz="2800" dirty="0" smtClean="0"/>
              <a:t> </a:t>
            </a:r>
            <a:r>
              <a:rPr lang="pt-BR" sz="2800" dirty="0" smtClean="0"/>
              <a:t> </a:t>
            </a:r>
            <a:r>
              <a:rPr lang="pt-BR" sz="2800" dirty="0" err="1" smtClean="0">
                <a:solidFill>
                  <a:schemeClr val="accent6">
                    <a:lumMod val="75000"/>
                  </a:schemeClr>
                </a:solidFill>
              </a:rPr>
              <a:t>firstprivate</a:t>
            </a:r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pt-BR" sz="2800" dirty="0" smtClean="0">
                <a:solidFill>
                  <a:srgbClr val="0000FF"/>
                </a:solidFill>
              </a:rPr>
              <a:t>soma</a:t>
            </a:r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pt-BR" sz="2800" dirty="0" smtClean="0">
                <a:solidFill>
                  <a:srgbClr val="0000FF"/>
                </a:solidFill>
              </a:rPr>
              <a:t> </a:t>
            </a:r>
            <a:r>
              <a:rPr lang="pt-BR" sz="2800" dirty="0" smtClean="0">
                <a:solidFill>
                  <a:srgbClr val="0000FF"/>
                </a:solidFill>
              </a:rPr>
              <a:t> </a:t>
            </a:r>
            <a:r>
              <a:rPr lang="pt-BR" sz="2800" dirty="0" err="1" smtClean="0">
                <a:solidFill>
                  <a:schemeClr val="accent6">
                    <a:lumMod val="75000"/>
                  </a:schemeClr>
                </a:solidFill>
              </a:rPr>
              <a:t>lastprivate</a:t>
            </a:r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pt-BR" sz="2800" dirty="0" smtClean="0">
                <a:solidFill>
                  <a:srgbClr val="0000FF"/>
                </a:solidFill>
              </a:rPr>
              <a:t>soma</a:t>
            </a:r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pt-BR" sz="2800" dirty="0" smtClean="0"/>
              <a:t> </a:t>
            </a:r>
            <a:endParaRPr lang="pt-BR" sz="2800" dirty="0" smtClean="0"/>
          </a:p>
          <a:p>
            <a:r>
              <a:rPr lang="pt-BR" sz="2800" dirty="0" smtClean="0"/>
              <a:t>      for </a:t>
            </a:r>
            <a:r>
              <a:rPr lang="pt-BR" sz="2800" dirty="0" smtClean="0"/>
              <a:t>(i=0 ; </a:t>
            </a:r>
            <a:r>
              <a:rPr lang="pt-BR" sz="2800" dirty="0" smtClean="0"/>
              <a:t>i &lt; 10000 ; i++)</a:t>
            </a:r>
          </a:p>
          <a:p>
            <a:r>
              <a:rPr lang="pt-BR" sz="2800" dirty="0" smtClean="0"/>
              <a:t>      </a:t>
            </a:r>
            <a:r>
              <a:rPr lang="pt-BR" sz="2800" dirty="0" smtClean="0">
                <a:solidFill>
                  <a:srgbClr val="0000FF"/>
                </a:solidFill>
              </a:rPr>
              <a:t>soma</a:t>
            </a:r>
            <a:r>
              <a:rPr lang="pt-BR" sz="2800" dirty="0" smtClean="0"/>
              <a:t> += a[i];</a:t>
            </a:r>
          </a:p>
          <a:p>
            <a:r>
              <a:rPr lang="pt-BR" sz="2800" dirty="0" smtClean="0"/>
              <a:t>      </a:t>
            </a:r>
            <a:r>
              <a:rPr lang="pt-BR" sz="2800" dirty="0" err="1" smtClean="0"/>
              <a:t>printf</a:t>
            </a:r>
            <a:r>
              <a:rPr lang="pt-BR" sz="2800" dirty="0" smtClean="0"/>
              <a:t>(“Terminado”);</a:t>
            </a:r>
          </a:p>
          <a:p>
            <a:endParaRPr lang="pt-BR" sz="2800" dirty="0" smtClean="0"/>
          </a:p>
          <a:p>
            <a:r>
              <a:rPr lang="pt-BR" sz="2800" dirty="0" smtClean="0">
                <a:solidFill>
                  <a:srgbClr val="0000FF"/>
                </a:solidFill>
              </a:rPr>
              <a:t>Resolveu o problema da inicialização e do fim! </a:t>
            </a:r>
            <a:endParaRPr lang="pt-BR" sz="28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Firstprivate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sz="3200" dirty="0" smtClean="0"/>
              <a:t>Especifica </a:t>
            </a:r>
            <a:r>
              <a:rPr lang="pt-BR" sz="3200" dirty="0" smtClean="0"/>
              <a:t>que </a:t>
            </a:r>
            <a:r>
              <a:rPr lang="pt-BR" sz="3200" dirty="0" smtClean="0">
                <a:solidFill>
                  <a:srgbClr val="0000FF"/>
                </a:solidFill>
              </a:rPr>
              <a:t>cada thread deve ter sua própria instância de uma variável, e que a variável deve ser inicializada com o valor da variável</a:t>
            </a:r>
            <a:r>
              <a:rPr lang="pt-BR" sz="3200" dirty="0" smtClean="0"/>
              <a:t>, pois ela existe antes da construção </a:t>
            </a:r>
            <a:r>
              <a:rPr lang="pt-BR" sz="3200" dirty="0" err="1" smtClean="0"/>
              <a:t>parallel</a:t>
            </a:r>
            <a:r>
              <a:rPr lang="pt-BR" sz="3200" dirty="0" smtClean="0"/>
              <a:t>.</a:t>
            </a:r>
            <a:endParaRPr lang="pt-BR" sz="32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Lastprivate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sz="3200" dirty="0" smtClean="0"/>
              <a:t>Especifica </a:t>
            </a:r>
            <a:r>
              <a:rPr lang="pt-BR" sz="3200" dirty="0" smtClean="0"/>
              <a:t>que </a:t>
            </a:r>
            <a:r>
              <a:rPr lang="pt-BR" sz="3200" dirty="0" smtClean="0">
                <a:solidFill>
                  <a:schemeClr val="accent2">
                    <a:lumMod val="75000"/>
                  </a:schemeClr>
                </a:solidFill>
              </a:rPr>
              <a:t>o contexto </a:t>
            </a:r>
            <a:r>
              <a:rPr lang="pt-BR" sz="3200" dirty="0" smtClean="0">
                <a:solidFill>
                  <a:schemeClr val="accent2">
                    <a:lumMod val="75000"/>
                  </a:schemeClr>
                </a:solidFill>
              </a:rPr>
              <a:t>delimitador da variável é definida igual à versão particular de qualquer thread</a:t>
            </a:r>
            <a:r>
              <a:rPr lang="pt-BR" sz="3200" dirty="0" smtClean="0"/>
              <a:t> que executa a iteração final (construção de loop</a:t>
            </a:r>
            <a:r>
              <a:rPr lang="pt-BR" sz="3200" dirty="0" smtClean="0"/>
              <a:t>).</a:t>
            </a:r>
            <a:endParaRPr lang="pt-BR" sz="32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>
                <a:solidFill>
                  <a:srgbClr val="0000FF"/>
                </a:solidFill>
              </a:rPr>
              <a:t>r</a:t>
            </a:r>
            <a:r>
              <a:rPr lang="pt-BR" dirty="0" err="1" smtClean="0">
                <a:solidFill>
                  <a:srgbClr val="0000FF"/>
                </a:solidFill>
              </a:rPr>
              <a:t>eduction</a:t>
            </a: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sz="3600" dirty="0" smtClean="0"/>
              <a:t>Especifica </a:t>
            </a:r>
            <a:r>
              <a:rPr lang="pt-BR" sz="3600" dirty="0" smtClean="0"/>
              <a:t>que </a:t>
            </a:r>
            <a:r>
              <a:rPr lang="pt-BR" sz="3600" dirty="0" smtClean="0">
                <a:solidFill>
                  <a:srgbClr val="0000FF"/>
                </a:solidFill>
              </a:rPr>
              <a:t>uma ou mais variáveis que são particulares a cada thread são o assunto de uma operação de redução </a:t>
            </a:r>
            <a:r>
              <a:rPr lang="pt-BR" sz="3600" dirty="0" smtClean="0">
                <a:solidFill>
                  <a:schemeClr val="accent2">
                    <a:lumMod val="75000"/>
                  </a:schemeClr>
                </a:solidFill>
              </a:rPr>
              <a:t>no final da região paralela</a:t>
            </a:r>
            <a:r>
              <a:rPr lang="pt-BR" sz="3600" dirty="0" smtClean="0"/>
              <a:t>.</a:t>
            </a:r>
            <a:endParaRPr lang="pt-BR" sz="36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/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err="1" smtClean="0">
                <a:solidFill>
                  <a:srgbClr val="0000FF"/>
                </a:solidFill>
              </a:rPr>
              <a:t>reduction</a:t>
            </a:r>
            <a:r>
              <a:rPr lang="pt-BR" dirty="0" smtClean="0">
                <a:solidFill>
                  <a:srgbClr val="0000FF"/>
                </a:solidFill>
              </a:rPr>
              <a:t/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smtClean="0">
                <a:solidFill>
                  <a:srgbClr val="0000FF"/>
                </a:solidFill>
              </a:rPr>
              <a:t>(</a:t>
            </a:r>
            <a:r>
              <a:rPr lang="pt-BR" dirty="0" err="1" smtClean="0">
                <a:solidFill>
                  <a:srgbClr val="0000FF"/>
                </a:solidFill>
              </a:rPr>
              <a:t>op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 smtClean="0">
                <a:solidFill>
                  <a:srgbClr val="0000FF"/>
                </a:solidFill>
              </a:rPr>
              <a:t>: </a:t>
            </a:r>
            <a:r>
              <a:rPr lang="pt-BR" dirty="0" err="1" smtClean="0">
                <a:solidFill>
                  <a:srgbClr val="0000FF"/>
                </a:solidFill>
              </a:rPr>
              <a:t>list</a:t>
            </a:r>
            <a:r>
              <a:rPr lang="pt-BR" dirty="0" smtClean="0">
                <a:solidFill>
                  <a:srgbClr val="0000FF"/>
                </a:solidFill>
              </a:rPr>
              <a:t>); </a:t>
            </a:r>
            <a:br>
              <a:rPr lang="pt-BR" dirty="0" smtClean="0">
                <a:solidFill>
                  <a:srgbClr val="0000FF"/>
                </a:solidFill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>
              <a:solidFill>
                <a:srgbClr val="0000FF"/>
              </a:solidFill>
            </a:endParaRPr>
          </a:p>
          <a:p>
            <a:r>
              <a:rPr lang="pt-BR" dirty="0" smtClean="0"/>
              <a:t>usada </a:t>
            </a:r>
            <a:r>
              <a:rPr lang="pt-BR" dirty="0" smtClean="0"/>
              <a:t>para operações tipo “</a:t>
            </a:r>
            <a:r>
              <a:rPr lang="pt-BR" dirty="0" err="1" smtClean="0"/>
              <a:t>all-to-one</a:t>
            </a:r>
            <a:r>
              <a:rPr lang="pt-BR" dirty="0" smtClean="0"/>
              <a:t>”: exemplo: </a:t>
            </a:r>
            <a:r>
              <a:rPr lang="pt-BR" dirty="0" err="1" smtClean="0">
                <a:solidFill>
                  <a:srgbClr val="0000FF"/>
                </a:solidFill>
              </a:rPr>
              <a:t>op</a:t>
            </a:r>
            <a:r>
              <a:rPr lang="pt-BR" dirty="0" smtClean="0">
                <a:solidFill>
                  <a:srgbClr val="0000FF"/>
                </a:solidFill>
              </a:rPr>
              <a:t> = ’+’ </a:t>
            </a:r>
            <a:endParaRPr lang="pt-BR" dirty="0" smtClean="0">
              <a:solidFill>
                <a:srgbClr val="0000FF"/>
              </a:solidFill>
            </a:endParaRPr>
          </a:p>
          <a:p>
            <a:endParaRPr lang="pt-BR" dirty="0" smtClean="0">
              <a:solidFill>
                <a:srgbClr val="0000FF"/>
              </a:solidFill>
            </a:endParaRPr>
          </a:p>
          <a:p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cada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thread terá uma cópia da(s) variável(is) definidas em ’</a:t>
            </a:r>
            <a:r>
              <a:rPr lang="pt-BR" dirty="0" err="1" smtClean="0">
                <a:solidFill>
                  <a:schemeClr val="accent2">
                    <a:lumMod val="75000"/>
                  </a:schemeClr>
                </a:solidFill>
              </a:rPr>
              <a:t>list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’ com a devida inicialização;</a:t>
            </a:r>
            <a:r>
              <a:rPr lang="pt-BR" dirty="0" smtClean="0"/>
              <a:t>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ela </a:t>
            </a:r>
            <a:r>
              <a:rPr lang="pt-BR" dirty="0" smtClean="0"/>
              <a:t>efetuará a soma local com sua cópia;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ao </a:t>
            </a:r>
            <a:r>
              <a:rPr lang="pt-BR" dirty="0" smtClean="0"/>
              <a:t>sair da seção paralela, as somas locais serão automaticamente adicionadas na </a:t>
            </a:r>
            <a:r>
              <a:rPr lang="pt-BR" dirty="0" err="1" smtClean="0"/>
              <a:t>variavel</a:t>
            </a:r>
            <a:r>
              <a:rPr lang="pt-BR" dirty="0" smtClean="0"/>
              <a:t> </a:t>
            </a:r>
            <a:r>
              <a:rPr lang="pt-BR" dirty="0" smtClean="0"/>
              <a:t>global.</a:t>
            </a:r>
            <a:endParaRPr lang="pt-B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15413" y="1196753"/>
            <a:ext cx="109452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/>
              <a:t>#include #define NUM_THREADS 4 </a:t>
            </a:r>
            <a:endParaRPr lang="pt-BR" sz="2800" dirty="0" smtClean="0"/>
          </a:p>
          <a:p>
            <a:r>
              <a:rPr lang="pt-BR" sz="2800" dirty="0" err="1" smtClean="0"/>
              <a:t>void</a:t>
            </a:r>
            <a:r>
              <a:rPr lang="pt-BR" sz="2800" dirty="0" smtClean="0"/>
              <a:t> </a:t>
            </a:r>
            <a:r>
              <a:rPr lang="pt-BR" sz="2800" dirty="0" err="1" smtClean="0"/>
              <a:t>main</a:t>
            </a:r>
            <a:r>
              <a:rPr lang="pt-BR" sz="2800" dirty="0" smtClean="0"/>
              <a:t>( ) { </a:t>
            </a:r>
            <a:endParaRPr lang="pt-BR" sz="2800" dirty="0" smtClean="0"/>
          </a:p>
          <a:p>
            <a:r>
              <a:rPr lang="pt-BR" sz="2800" dirty="0" err="1" smtClean="0"/>
              <a:t>int</a:t>
            </a:r>
            <a:r>
              <a:rPr lang="pt-BR" sz="2800" dirty="0" smtClean="0"/>
              <a:t> </a:t>
            </a:r>
            <a:r>
              <a:rPr lang="pt-BR" sz="2800" dirty="0" smtClean="0"/>
              <a:t>i, </a:t>
            </a:r>
            <a:r>
              <a:rPr lang="pt-BR" sz="2800" dirty="0" err="1" smtClean="0"/>
              <a:t>tmp</a:t>
            </a:r>
            <a:r>
              <a:rPr lang="pt-BR" sz="2800" dirty="0" smtClean="0"/>
              <a:t>, </a:t>
            </a:r>
            <a:r>
              <a:rPr lang="pt-BR" sz="2800" dirty="0" err="1" smtClean="0">
                <a:solidFill>
                  <a:srgbClr val="0000FF"/>
                </a:solidFill>
              </a:rPr>
              <a:t>res</a:t>
            </a:r>
            <a:r>
              <a:rPr lang="pt-BR" sz="2800" dirty="0" smtClean="0"/>
              <a:t> = 0; </a:t>
            </a:r>
            <a:endParaRPr lang="pt-BR" sz="2800" dirty="0" smtClean="0"/>
          </a:p>
          <a:p>
            <a:r>
              <a:rPr lang="pt-BR" sz="2800" dirty="0" smtClean="0"/>
              <a:t>#</a:t>
            </a:r>
            <a:r>
              <a:rPr lang="pt-BR" sz="2800" dirty="0" err="1" smtClean="0"/>
              <a:t>pragma</a:t>
            </a:r>
            <a:r>
              <a:rPr lang="pt-BR" sz="2800" dirty="0" smtClean="0"/>
              <a:t> </a:t>
            </a:r>
            <a:r>
              <a:rPr lang="pt-BR" sz="2800" dirty="0" err="1" smtClean="0"/>
              <a:t>omp</a:t>
            </a:r>
            <a:r>
              <a:rPr lang="pt-BR" sz="2800" dirty="0" smtClean="0"/>
              <a:t> </a:t>
            </a:r>
            <a:r>
              <a:rPr lang="pt-BR" sz="2800" dirty="0" err="1" smtClean="0"/>
              <a:t>parallel</a:t>
            </a:r>
            <a:r>
              <a:rPr lang="pt-BR" sz="2800" dirty="0" smtClean="0"/>
              <a:t> for </a:t>
            </a:r>
            <a:r>
              <a:rPr lang="pt-BR" sz="2800" dirty="0" err="1" smtClean="0">
                <a:solidFill>
                  <a:srgbClr val="0000FF"/>
                </a:solidFill>
              </a:rPr>
              <a:t>reduction</a:t>
            </a:r>
            <a:r>
              <a:rPr lang="pt-BR" sz="2800" dirty="0" smtClean="0"/>
              <a:t>(</a:t>
            </a:r>
            <a:r>
              <a:rPr lang="pt-BR" sz="2800" dirty="0" smtClean="0">
                <a:solidFill>
                  <a:srgbClr val="0000FF"/>
                </a:solidFill>
              </a:rPr>
              <a:t>+:</a:t>
            </a:r>
            <a:r>
              <a:rPr lang="pt-BR" sz="2800" dirty="0" err="1" smtClean="0">
                <a:solidFill>
                  <a:srgbClr val="0000FF"/>
                </a:solidFill>
              </a:rPr>
              <a:t>res</a:t>
            </a:r>
            <a:r>
              <a:rPr lang="pt-BR" sz="2800" dirty="0" smtClean="0"/>
              <a:t>) </a:t>
            </a:r>
            <a:r>
              <a:rPr lang="pt-BR" sz="2800" dirty="0" err="1" smtClean="0"/>
              <a:t>private</a:t>
            </a:r>
            <a:r>
              <a:rPr lang="pt-BR" sz="2800" dirty="0" smtClean="0"/>
              <a:t>(</a:t>
            </a:r>
            <a:r>
              <a:rPr lang="pt-BR" sz="2800" dirty="0" err="1" smtClean="0"/>
              <a:t>tmp</a:t>
            </a:r>
            <a:r>
              <a:rPr lang="pt-BR" sz="2800" dirty="0" smtClean="0"/>
              <a:t>) </a:t>
            </a:r>
            <a:endParaRPr lang="pt-BR" sz="2800" dirty="0" smtClean="0"/>
          </a:p>
          <a:p>
            <a:r>
              <a:rPr lang="pt-BR" sz="2800" dirty="0" smtClean="0"/>
              <a:t>for </a:t>
            </a:r>
            <a:r>
              <a:rPr lang="pt-BR" sz="2800" dirty="0" smtClean="0"/>
              <a:t>(i=0 ; i&lt; 10000 ; i++) </a:t>
            </a:r>
            <a:endParaRPr lang="pt-BR" sz="2800" dirty="0" smtClean="0"/>
          </a:p>
          <a:p>
            <a:r>
              <a:rPr lang="pt-BR" sz="2800" dirty="0" smtClean="0"/>
              <a:t>   { </a:t>
            </a:r>
          </a:p>
          <a:p>
            <a:r>
              <a:rPr lang="pt-BR" sz="2800" dirty="0" smtClean="0"/>
              <a:t> </a:t>
            </a:r>
            <a:r>
              <a:rPr lang="pt-BR" sz="2800" dirty="0" smtClean="0"/>
              <a:t>     </a:t>
            </a:r>
            <a:r>
              <a:rPr lang="pt-BR" sz="2800" dirty="0" err="1" smtClean="0"/>
              <a:t>tmp</a:t>
            </a:r>
            <a:r>
              <a:rPr lang="pt-BR" sz="2800" dirty="0" smtClean="0"/>
              <a:t> </a:t>
            </a:r>
            <a:r>
              <a:rPr lang="pt-BR" sz="2800" dirty="0" smtClean="0"/>
              <a:t>= Calculo( </a:t>
            </a:r>
            <a:r>
              <a:rPr lang="pt-BR" sz="2800" dirty="0" smtClean="0"/>
              <a:t>);</a:t>
            </a:r>
          </a:p>
          <a:p>
            <a:r>
              <a:rPr lang="pt-BR" sz="2800" dirty="0" smtClean="0"/>
              <a:t>      </a:t>
            </a:r>
            <a:r>
              <a:rPr lang="pt-BR" sz="2800" dirty="0" err="1" smtClean="0">
                <a:solidFill>
                  <a:srgbClr val="0000FF"/>
                </a:solidFill>
              </a:rPr>
              <a:t>res</a:t>
            </a:r>
            <a:r>
              <a:rPr lang="pt-BR" sz="2800" dirty="0" smtClean="0"/>
              <a:t> </a:t>
            </a:r>
            <a:r>
              <a:rPr lang="pt-BR" sz="2800" dirty="0" smtClean="0"/>
              <a:t>+= </a:t>
            </a:r>
            <a:r>
              <a:rPr lang="pt-BR" sz="2800" dirty="0" err="1" smtClean="0"/>
              <a:t>tmp</a:t>
            </a:r>
            <a:r>
              <a:rPr lang="pt-BR" sz="2800" dirty="0" smtClean="0"/>
              <a:t> ; </a:t>
            </a:r>
            <a:endParaRPr lang="pt-BR" sz="2800" dirty="0" smtClean="0"/>
          </a:p>
          <a:p>
            <a:r>
              <a:rPr lang="pt-BR" sz="2800" dirty="0" smtClean="0"/>
              <a:t> </a:t>
            </a:r>
            <a:r>
              <a:rPr lang="pt-BR" sz="2800" dirty="0" smtClean="0"/>
              <a:t>  } </a:t>
            </a:r>
          </a:p>
          <a:p>
            <a:r>
              <a:rPr lang="pt-BR" sz="2800" dirty="0" smtClean="0"/>
              <a:t>   </a:t>
            </a:r>
            <a:r>
              <a:rPr lang="pt-BR" sz="2800" dirty="0" err="1" smtClean="0"/>
              <a:t>printf</a:t>
            </a:r>
            <a:r>
              <a:rPr lang="pt-BR" sz="2800" dirty="0" smtClean="0"/>
              <a:t>(“O resultado vale %</a:t>
            </a:r>
            <a:r>
              <a:rPr lang="pt-BR" sz="2800" dirty="0" err="1" smtClean="0"/>
              <a:t>d´</a:t>
            </a:r>
            <a:r>
              <a:rPr lang="pt-BR" sz="2800" dirty="0" smtClean="0"/>
              <a:t>´, </a:t>
            </a:r>
            <a:r>
              <a:rPr lang="pt-BR" sz="2800" dirty="0" err="1" smtClean="0">
                <a:solidFill>
                  <a:srgbClr val="0000FF"/>
                </a:solidFill>
              </a:rPr>
              <a:t>res</a:t>
            </a:r>
            <a:r>
              <a:rPr lang="pt-BR" sz="2800" dirty="0" smtClean="0"/>
              <a:t>) ; } </a:t>
            </a:r>
            <a:endParaRPr lang="pt-BR" sz="2800" dirty="0" smtClean="0"/>
          </a:p>
          <a:p>
            <a:endParaRPr lang="pt-BR" sz="2800" dirty="0" smtClean="0"/>
          </a:p>
          <a:p>
            <a:r>
              <a:rPr lang="pt-BR" sz="2800" dirty="0" err="1" smtClean="0">
                <a:solidFill>
                  <a:schemeClr val="accent2">
                    <a:lumMod val="75000"/>
                  </a:schemeClr>
                </a:solidFill>
              </a:rPr>
              <a:t>Obs</a:t>
            </a:r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: os índices de laços sempre são privados.</a:t>
            </a:r>
            <a:endParaRPr lang="pt-B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nowait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3869268" y="756745"/>
            <a:ext cx="7315200" cy="522800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1600" b="1" dirty="0" err="1" smtClean="0">
                <a:solidFill>
                  <a:srgbClr val="0000FF"/>
                </a:solidFill>
              </a:rPr>
              <a:t>nowait</a:t>
            </a:r>
            <a:r>
              <a:rPr lang="pt-BR" sz="1600" b="1" dirty="0" smtClean="0">
                <a:solidFill>
                  <a:schemeClr val="tx1"/>
                </a:solidFill>
              </a:rPr>
              <a:t> - Substitui </a:t>
            </a:r>
            <a:r>
              <a:rPr lang="pt-BR" sz="1600" b="1" dirty="0" smtClean="0">
                <a:solidFill>
                  <a:schemeClr val="tx1"/>
                </a:solidFill>
              </a:rPr>
              <a:t>a barreira implícita em uma </a:t>
            </a:r>
            <a:r>
              <a:rPr lang="pt-BR" sz="1600" b="1" dirty="0" smtClean="0">
                <a:solidFill>
                  <a:schemeClr val="tx1"/>
                </a:solidFill>
              </a:rPr>
              <a:t>diretiva.</a:t>
            </a:r>
            <a:endParaRPr lang="pt-BR" sz="16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sz="1600" b="1" dirty="0" smtClean="0">
                <a:solidFill>
                  <a:schemeClr val="tx1"/>
                </a:solidFill>
              </a:rPr>
              <a:t>#</a:t>
            </a:r>
            <a:r>
              <a:rPr lang="pt-BR" sz="1600" b="1" dirty="0" smtClean="0">
                <a:solidFill>
                  <a:schemeClr val="tx1"/>
                </a:solidFill>
              </a:rPr>
              <a:t>include &lt;</a:t>
            </a:r>
            <a:r>
              <a:rPr lang="pt-BR" sz="1600" b="1" dirty="0" err="1" smtClean="0">
                <a:solidFill>
                  <a:schemeClr val="tx1"/>
                </a:solidFill>
              </a:rPr>
              <a:t>stdio</a:t>
            </a:r>
            <a:r>
              <a:rPr lang="pt-BR" sz="1600" b="1" dirty="0" smtClean="0">
                <a:solidFill>
                  <a:schemeClr val="tx1"/>
                </a:solidFill>
              </a:rPr>
              <a:t>.h&gt; </a:t>
            </a:r>
            <a:endParaRPr lang="pt-BR" sz="16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sz="1600" b="1" dirty="0" smtClean="0">
                <a:solidFill>
                  <a:schemeClr val="tx1"/>
                </a:solidFill>
              </a:rPr>
              <a:t>#</a:t>
            </a:r>
            <a:r>
              <a:rPr lang="pt-BR" sz="1600" b="1" dirty="0" smtClean="0">
                <a:solidFill>
                  <a:schemeClr val="tx1"/>
                </a:solidFill>
              </a:rPr>
              <a:t>define SIZE 5 </a:t>
            </a:r>
            <a:endParaRPr lang="pt-BR" sz="16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sz="1600" b="1" dirty="0" err="1" smtClean="0">
                <a:solidFill>
                  <a:schemeClr val="tx1"/>
                </a:solidFill>
              </a:rPr>
              <a:t>void</a:t>
            </a:r>
            <a:r>
              <a:rPr lang="pt-BR" sz="1600" b="1" dirty="0" smtClean="0">
                <a:solidFill>
                  <a:schemeClr val="tx1"/>
                </a:solidFill>
              </a:rPr>
              <a:t> </a:t>
            </a:r>
            <a:r>
              <a:rPr lang="pt-BR" sz="1600" b="1" dirty="0" err="1" smtClean="0">
                <a:solidFill>
                  <a:schemeClr val="tx1"/>
                </a:solidFill>
              </a:rPr>
              <a:t>test</a:t>
            </a:r>
            <a:r>
              <a:rPr lang="pt-BR" sz="1600" b="1" dirty="0" smtClean="0">
                <a:solidFill>
                  <a:schemeClr val="tx1"/>
                </a:solidFill>
              </a:rPr>
              <a:t>( </a:t>
            </a:r>
            <a:r>
              <a:rPr lang="pt-BR" sz="1600" b="1" dirty="0" err="1" smtClean="0">
                <a:solidFill>
                  <a:schemeClr val="tx1"/>
                </a:solidFill>
              </a:rPr>
              <a:t>int</a:t>
            </a:r>
            <a:r>
              <a:rPr lang="pt-BR" sz="1600" b="1" dirty="0" smtClean="0">
                <a:solidFill>
                  <a:schemeClr val="tx1"/>
                </a:solidFill>
              </a:rPr>
              <a:t> </a:t>
            </a:r>
            <a:r>
              <a:rPr lang="pt-BR" sz="1600" b="1" dirty="0" smtClean="0">
                <a:solidFill>
                  <a:schemeClr val="tx1"/>
                </a:solidFill>
              </a:rPr>
              <a:t>*a, </a:t>
            </a:r>
            <a:r>
              <a:rPr lang="pt-BR" sz="1600" b="1" dirty="0" err="1" smtClean="0">
                <a:solidFill>
                  <a:schemeClr val="tx1"/>
                </a:solidFill>
              </a:rPr>
              <a:t>int</a:t>
            </a:r>
            <a:r>
              <a:rPr lang="pt-BR" sz="1600" b="1" dirty="0" smtClean="0">
                <a:solidFill>
                  <a:schemeClr val="tx1"/>
                </a:solidFill>
              </a:rPr>
              <a:t> *b, </a:t>
            </a:r>
            <a:r>
              <a:rPr lang="pt-BR" sz="1600" b="1" dirty="0" err="1" smtClean="0">
                <a:solidFill>
                  <a:schemeClr val="tx1"/>
                </a:solidFill>
              </a:rPr>
              <a:t>int</a:t>
            </a:r>
            <a:r>
              <a:rPr lang="pt-BR" sz="1600" b="1" dirty="0" smtClean="0">
                <a:solidFill>
                  <a:schemeClr val="tx1"/>
                </a:solidFill>
              </a:rPr>
              <a:t> *c, </a:t>
            </a:r>
            <a:r>
              <a:rPr lang="pt-BR" sz="1600" b="1" dirty="0" err="1" smtClean="0">
                <a:solidFill>
                  <a:schemeClr val="tx1"/>
                </a:solidFill>
              </a:rPr>
              <a:t>int</a:t>
            </a:r>
            <a:r>
              <a:rPr lang="pt-BR" sz="1600" b="1" dirty="0" smtClean="0">
                <a:solidFill>
                  <a:schemeClr val="tx1"/>
                </a:solidFill>
              </a:rPr>
              <a:t> </a:t>
            </a:r>
            <a:r>
              <a:rPr lang="pt-BR" sz="1600" b="1" dirty="0" err="1" smtClean="0">
                <a:solidFill>
                  <a:schemeClr val="tx1"/>
                </a:solidFill>
              </a:rPr>
              <a:t>size</a:t>
            </a:r>
            <a:r>
              <a:rPr lang="pt-BR" sz="1600" b="1" dirty="0" smtClean="0">
                <a:solidFill>
                  <a:schemeClr val="tx1"/>
                </a:solidFill>
              </a:rPr>
              <a:t> ) </a:t>
            </a:r>
          </a:p>
          <a:p>
            <a:pPr>
              <a:buNone/>
            </a:pPr>
            <a:r>
              <a:rPr lang="pt-BR" sz="1600" b="1" dirty="0" smtClean="0">
                <a:solidFill>
                  <a:schemeClr val="tx1"/>
                </a:solidFill>
              </a:rPr>
              <a:t>{        </a:t>
            </a:r>
            <a:br>
              <a:rPr lang="pt-BR" sz="1600" b="1" dirty="0" smtClean="0">
                <a:solidFill>
                  <a:schemeClr val="tx1"/>
                </a:solidFill>
              </a:rPr>
            </a:br>
            <a:r>
              <a:rPr lang="pt-BR" sz="1600" b="1" dirty="0" smtClean="0">
                <a:solidFill>
                  <a:schemeClr val="tx1"/>
                </a:solidFill>
              </a:rPr>
              <a:t>   </a:t>
            </a:r>
            <a:r>
              <a:rPr lang="pt-BR" sz="1600" b="1" dirty="0" err="1" smtClean="0">
                <a:solidFill>
                  <a:schemeClr val="tx1"/>
                </a:solidFill>
              </a:rPr>
              <a:t>int</a:t>
            </a:r>
            <a:r>
              <a:rPr lang="pt-BR" sz="1600" b="1" dirty="0" smtClean="0">
                <a:solidFill>
                  <a:schemeClr val="tx1"/>
                </a:solidFill>
              </a:rPr>
              <a:t> </a:t>
            </a:r>
            <a:r>
              <a:rPr lang="pt-BR" sz="1600" b="1" dirty="0" smtClean="0">
                <a:solidFill>
                  <a:schemeClr val="tx1"/>
                </a:solidFill>
              </a:rPr>
              <a:t>i; </a:t>
            </a:r>
            <a:endParaRPr lang="pt-BR" sz="16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sz="1600" b="1" dirty="0" smtClean="0">
                <a:solidFill>
                  <a:schemeClr val="tx1"/>
                </a:solidFill>
              </a:rPr>
              <a:t>         #</a:t>
            </a:r>
            <a:r>
              <a:rPr lang="pt-BR" sz="1600" b="1" dirty="0" err="1" smtClean="0">
                <a:solidFill>
                  <a:schemeClr val="tx1"/>
                </a:solidFill>
              </a:rPr>
              <a:t>pragma</a:t>
            </a:r>
            <a:r>
              <a:rPr lang="pt-BR" sz="1600" b="1" dirty="0" smtClean="0">
                <a:solidFill>
                  <a:schemeClr val="tx1"/>
                </a:solidFill>
              </a:rPr>
              <a:t> </a:t>
            </a:r>
            <a:r>
              <a:rPr lang="pt-BR" sz="1600" b="1" dirty="0" err="1" smtClean="0">
                <a:solidFill>
                  <a:schemeClr val="tx1"/>
                </a:solidFill>
              </a:rPr>
              <a:t>omp</a:t>
            </a:r>
            <a:r>
              <a:rPr lang="pt-BR" sz="1600" b="1" dirty="0" smtClean="0">
                <a:solidFill>
                  <a:schemeClr val="tx1"/>
                </a:solidFill>
              </a:rPr>
              <a:t> </a:t>
            </a:r>
            <a:r>
              <a:rPr lang="pt-BR" sz="1600" b="1" dirty="0" err="1" smtClean="0">
                <a:solidFill>
                  <a:schemeClr val="tx1"/>
                </a:solidFill>
              </a:rPr>
              <a:t>parallel</a:t>
            </a:r>
            <a:r>
              <a:rPr lang="pt-BR" sz="1600" b="1" dirty="0" smtClean="0">
                <a:solidFill>
                  <a:schemeClr val="tx1"/>
                </a:solidFill>
              </a:rPr>
              <a:t> </a:t>
            </a:r>
            <a:r>
              <a:rPr lang="pt-BR" sz="1600" b="1" dirty="0" smtClean="0">
                <a:solidFill>
                  <a:schemeClr val="tx1"/>
                </a:solidFill>
              </a:rPr>
              <a:t/>
            </a:r>
            <a:br>
              <a:rPr lang="pt-BR" sz="1600" b="1" dirty="0" smtClean="0">
                <a:solidFill>
                  <a:schemeClr val="tx1"/>
                </a:solidFill>
              </a:rPr>
            </a:br>
            <a:r>
              <a:rPr lang="pt-BR" sz="1600" b="1" dirty="0" smtClean="0">
                <a:solidFill>
                  <a:schemeClr val="tx1"/>
                </a:solidFill>
              </a:rPr>
              <a:t>   { </a:t>
            </a:r>
          </a:p>
          <a:p>
            <a:pPr>
              <a:buNone/>
            </a:pPr>
            <a:r>
              <a:rPr lang="pt-BR" sz="1600" b="1" dirty="0" smtClean="0">
                <a:solidFill>
                  <a:schemeClr val="tx1"/>
                </a:solidFill>
              </a:rPr>
              <a:t>               #</a:t>
            </a:r>
            <a:r>
              <a:rPr lang="pt-BR" sz="1600" b="1" dirty="0" err="1" smtClean="0">
                <a:solidFill>
                  <a:schemeClr val="tx1"/>
                </a:solidFill>
              </a:rPr>
              <a:t>pragma</a:t>
            </a:r>
            <a:r>
              <a:rPr lang="pt-BR" sz="1600" b="1" dirty="0" smtClean="0">
                <a:solidFill>
                  <a:schemeClr val="tx1"/>
                </a:solidFill>
              </a:rPr>
              <a:t> </a:t>
            </a:r>
            <a:r>
              <a:rPr lang="pt-BR" sz="1600" b="1" dirty="0" err="1" smtClean="0">
                <a:solidFill>
                  <a:schemeClr val="tx1"/>
                </a:solidFill>
              </a:rPr>
              <a:t>omp</a:t>
            </a:r>
            <a:r>
              <a:rPr lang="pt-BR" sz="1600" b="1" dirty="0" smtClean="0">
                <a:solidFill>
                  <a:schemeClr val="tx1"/>
                </a:solidFill>
              </a:rPr>
              <a:t> for </a:t>
            </a:r>
            <a:r>
              <a:rPr lang="pt-BR" sz="1600" b="1" dirty="0" err="1" smtClean="0">
                <a:solidFill>
                  <a:srgbClr val="0000FF"/>
                </a:solidFill>
              </a:rPr>
              <a:t>nowait</a:t>
            </a:r>
            <a:r>
              <a:rPr lang="pt-BR" sz="1600" b="1" dirty="0" smtClean="0">
                <a:solidFill>
                  <a:srgbClr val="0000FF"/>
                </a:solidFill>
              </a:rPr>
              <a:t> </a:t>
            </a:r>
            <a:endParaRPr lang="pt-BR" sz="1600" b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pt-BR" sz="1600" b="1" dirty="0" smtClean="0">
                <a:solidFill>
                  <a:schemeClr val="tx1"/>
                </a:solidFill>
              </a:rPr>
              <a:t>                     for </a:t>
            </a:r>
            <a:r>
              <a:rPr lang="pt-BR" sz="1600" b="1" dirty="0" smtClean="0">
                <a:solidFill>
                  <a:schemeClr val="tx1"/>
                </a:solidFill>
              </a:rPr>
              <a:t>(i = 0; i &lt; </a:t>
            </a:r>
            <a:r>
              <a:rPr lang="pt-BR" sz="1600" b="1" dirty="0" err="1" smtClean="0">
                <a:solidFill>
                  <a:schemeClr val="tx1"/>
                </a:solidFill>
              </a:rPr>
              <a:t>size</a:t>
            </a:r>
            <a:r>
              <a:rPr lang="pt-BR" sz="1600" b="1" dirty="0" smtClean="0">
                <a:solidFill>
                  <a:schemeClr val="tx1"/>
                </a:solidFill>
              </a:rPr>
              <a:t>; i++) </a:t>
            </a:r>
            <a:endParaRPr lang="pt-BR" sz="16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sz="1600" b="1" dirty="0" smtClean="0">
                <a:solidFill>
                  <a:schemeClr val="tx1"/>
                </a:solidFill>
              </a:rPr>
              <a:t>                         b[i</a:t>
            </a:r>
            <a:r>
              <a:rPr lang="pt-BR" sz="1600" b="1" dirty="0" smtClean="0">
                <a:solidFill>
                  <a:schemeClr val="tx1"/>
                </a:solidFill>
              </a:rPr>
              <a:t>] = a[i] * a[i]; </a:t>
            </a:r>
            <a:endParaRPr lang="pt-BR" sz="16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sz="1600" b="1" dirty="0" smtClean="0">
                <a:solidFill>
                  <a:schemeClr val="tx1"/>
                </a:solidFill>
              </a:rPr>
              <a:t>               #</a:t>
            </a:r>
            <a:r>
              <a:rPr lang="pt-BR" sz="1600" b="1" dirty="0" err="1" smtClean="0">
                <a:solidFill>
                  <a:schemeClr val="tx1"/>
                </a:solidFill>
              </a:rPr>
              <a:t>pragma</a:t>
            </a:r>
            <a:r>
              <a:rPr lang="pt-BR" sz="1600" b="1" dirty="0" smtClean="0">
                <a:solidFill>
                  <a:schemeClr val="tx1"/>
                </a:solidFill>
              </a:rPr>
              <a:t> </a:t>
            </a:r>
            <a:r>
              <a:rPr lang="pt-BR" sz="1600" b="1" dirty="0" err="1" smtClean="0">
                <a:solidFill>
                  <a:schemeClr val="tx1"/>
                </a:solidFill>
              </a:rPr>
              <a:t>omp</a:t>
            </a:r>
            <a:r>
              <a:rPr lang="pt-BR" sz="1600" b="1" dirty="0" smtClean="0">
                <a:solidFill>
                  <a:schemeClr val="tx1"/>
                </a:solidFill>
              </a:rPr>
              <a:t> for </a:t>
            </a:r>
            <a:r>
              <a:rPr lang="pt-BR" sz="1600" b="1" dirty="0" err="1" smtClean="0">
                <a:solidFill>
                  <a:srgbClr val="0000FF"/>
                </a:solidFill>
              </a:rPr>
              <a:t>nowait</a:t>
            </a:r>
            <a:r>
              <a:rPr lang="pt-BR" sz="1600" b="1" dirty="0" smtClean="0">
                <a:solidFill>
                  <a:srgbClr val="0000FF"/>
                </a:solidFill>
              </a:rPr>
              <a:t> </a:t>
            </a:r>
            <a:endParaRPr lang="pt-BR" sz="1600" b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pt-BR" sz="1600" b="1" dirty="0" smtClean="0">
                <a:solidFill>
                  <a:schemeClr val="tx1"/>
                </a:solidFill>
              </a:rPr>
              <a:t>                     for </a:t>
            </a:r>
            <a:r>
              <a:rPr lang="pt-BR" sz="1600" b="1" dirty="0" smtClean="0">
                <a:solidFill>
                  <a:schemeClr val="tx1"/>
                </a:solidFill>
              </a:rPr>
              <a:t>(i = 0; i &lt; </a:t>
            </a:r>
            <a:r>
              <a:rPr lang="pt-BR" sz="1600" b="1" dirty="0" err="1" smtClean="0">
                <a:solidFill>
                  <a:schemeClr val="tx1"/>
                </a:solidFill>
              </a:rPr>
              <a:t>size</a:t>
            </a:r>
            <a:r>
              <a:rPr lang="pt-BR" sz="1600" b="1" dirty="0" smtClean="0">
                <a:solidFill>
                  <a:schemeClr val="tx1"/>
                </a:solidFill>
              </a:rPr>
              <a:t>; i++) </a:t>
            </a:r>
            <a:endParaRPr lang="pt-BR" sz="16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sz="1600" b="1" dirty="0" smtClean="0">
                <a:solidFill>
                  <a:schemeClr val="tx1"/>
                </a:solidFill>
              </a:rPr>
              <a:t>                        c[i</a:t>
            </a:r>
            <a:r>
              <a:rPr lang="pt-BR" sz="1600" b="1" dirty="0" smtClean="0">
                <a:solidFill>
                  <a:schemeClr val="tx1"/>
                </a:solidFill>
              </a:rPr>
              <a:t>] = a[i]/2; </a:t>
            </a:r>
            <a:endParaRPr lang="pt-BR" sz="16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sz="1600" b="1" dirty="0" smtClean="0">
                <a:solidFill>
                  <a:schemeClr val="tx1"/>
                </a:solidFill>
              </a:rPr>
              <a:t>         } </a:t>
            </a:r>
          </a:p>
          <a:p>
            <a:pPr>
              <a:buNone/>
            </a:pPr>
            <a:r>
              <a:rPr lang="pt-BR" sz="1600" b="1" dirty="0" smtClean="0">
                <a:solidFill>
                  <a:schemeClr val="tx1"/>
                </a:solidFill>
              </a:rPr>
              <a:t>}</a:t>
            </a:r>
            <a:br>
              <a:rPr lang="pt-BR" sz="1600" b="1" dirty="0" smtClean="0">
                <a:solidFill>
                  <a:schemeClr val="tx1"/>
                </a:solidFill>
              </a:rPr>
            </a:br>
            <a:r>
              <a:rPr lang="pt-BR" sz="1600" b="1" dirty="0" smtClean="0">
                <a:solidFill>
                  <a:schemeClr val="tx1"/>
                </a:solidFill>
              </a:rPr>
              <a:t>Se houver vários loops independentes dentro de uma região paralela, você pode usar o </a:t>
            </a:r>
            <a:r>
              <a:rPr lang="pt-BR" sz="1600" b="1" dirty="0" err="1" smtClean="0">
                <a:solidFill>
                  <a:schemeClr val="tx1"/>
                </a:solidFill>
              </a:rPr>
              <a:t>nowait</a:t>
            </a:r>
            <a:r>
              <a:rPr lang="pt-BR" sz="1600" b="1" dirty="0" smtClean="0">
                <a:solidFill>
                  <a:schemeClr val="tx1"/>
                </a:solidFill>
              </a:rPr>
              <a:t> </a:t>
            </a:r>
            <a:r>
              <a:rPr lang="pt-BR" sz="1600" b="1" dirty="0" smtClean="0">
                <a:solidFill>
                  <a:schemeClr val="tx1"/>
                </a:solidFill>
              </a:rPr>
              <a:t>para </a:t>
            </a:r>
            <a:r>
              <a:rPr lang="pt-BR" sz="1600" b="1" dirty="0" smtClean="0">
                <a:solidFill>
                  <a:schemeClr val="tx1"/>
                </a:solidFill>
              </a:rPr>
              <a:t>evitar a barreira implícita no final </a:t>
            </a:r>
            <a:r>
              <a:rPr lang="pt-BR" sz="1600" b="1" dirty="0" smtClean="0">
                <a:solidFill>
                  <a:schemeClr val="tx1"/>
                </a:solidFill>
              </a:rPr>
              <a:t>do</a:t>
            </a:r>
            <a:r>
              <a:rPr lang="pt-BR" sz="1600" b="1" dirty="0" smtClean="0">
                <a:solidFill>
                  <a:schemeClr val="tx1"/>
                </a:solidFill>
              </a:rPr>
              <a:t> </a:t>
            </a:r>
            <a:r>
              <a:rPr lang="pt-BR" sz="1600" b="1" dirty="0" smtClean="0">
                <a:solidFill>
                  <a:schemeClr val="tx1"/>
                </a:solidFill>
              </a:rPr>
              <a:t>for, </a:t>
            </a:r>
            <a:r>
              <a:rPr lang="pt-BR" sz="1600" b="1" dirty="0" smtClean="0">
                <a:solidFill>
                  <a:schemeClr val="tx1"/>
                </a:solidFill>
              </a:rPr>
              <a:t>da seguinte maneira:</a:t>
            </a:r>
            <a:r>
              <a:rPr lang="pt-BR" sz="1600" b="1" dirty="0" smtClean="0">
                <a:solidFill>
                  <a:schemeClr val="tx1"/>
                </a:solidFill>
              </a:rPr>
              <a:t/>
            </a:r>
            <a:br>
              <a:rPr lang="pt-BR" sz="1600" b="1" dirty="0" smtClean="0">
                <a:solidFill>
                  <a:schemeClr val="tx1"/>
                </a:solidFill>
              </a:rPr>
            </a:br>
            <a:r>
              <a:rPr lang="pt-BR" sz="1600" b="1" dirty="0" smtClean="0">
                <a:solidFill>
                  <a:schemeClr val="tx1"/>
                </a:solidFill>
              </a:rPr>
              <a:t>...  ...  ... </a:t>
            </a:r>
            <a:r>
              <a:rPr lang="pt-BR" sz="2000" b="1" dirty="0" smtClean="0">
                <a:solidFill>
                  <a:schemeClr val="tx1"/>
                </a:solidFill>
              </a:rPr>
              <a:t/>
            </a:r>
            <a:br>
              <a:rPr lang="pt-BR" sz="2000" b="1" dirty="0" smtClean="0">
                <a:solidFill>
                  <a:schemeClr val="tx1"/>
                </a:solidFill>
              </a:rPr>
            </a:br>
            <a:endParaRPr lang="pt-BR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Parallel</a:t>
            </a:r>
            <a:r>
              <a:rPr lang="pt-BR" dirty="0" smtClean="0"/>
              <a:t> </a:t>
            </a:r>
            <a:r>
              <a:rPr lang="pt-BR" dirty="0" err="1" smtClean="0"/>
              <a:t>sections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sz="3200" dirty="0" smtClean="0"/>
              <a:t>#</a:t>
            </a:r>
            <a:r>
              <a:rPr lang="pt-BR" sz="3200" dirty="0" err="1" smtClean="0"/>
              <a:t>pragma</a:t>
            </a:r>
            <a:r>
              <a:rPr lang="pt-BR" sz="3200" dirty="0" smtClean="0"/>
              <a:t> </a:t>
            </a:r>
            <a:r>
              <a:rPr lang="pt-BR" sz="3200" dirty="0" err="1" smtClean="0"/>
              <a:t>omp</a:t>
            </a:r>
            <a:r>
              <a:rPr lang="pt-BR" sz="3200" dirty="0" smtClean="0"/>
              <a:t> [</a:t>
            </a:r>
            <a:r>
              <a:rPr lang="pt-BR" sz="3200" dirty="0" err="1" smtClean="0"/>
              <a:t>parallel</a:t>
            </a:r>
            <a:r>
              <a:rPr lang="pt-BR" sz="3200" dirty="0" smtClean="0"/>
              <a:t>] </a:t>
            </a:r>
            <a:r>
              <a:rPr lang="pt-BR" sz="3200" dirty="0" err="1" smtClean="0"/>
              <a:t>sections</a:t>
            </a:r>
            <a:r>
              <a:rPr lang="pt-BR" sz="3200" dirty="0" smtClean="0"/>
              <a:t> [</a:t>
            </a:r>
            <a:r>
              <a:rPr lang="pt-BR" sz="3200" dirty="0" err="1" smtClean="0"/>
              <a:t>clauses</a:t>
            </a:r>
            <a:r>
              <a:rPr lang="pt-BR" sz="3200" dirty="0" smtClean="0"/>
              <a:t>] </a:t>
            </a:r>
            <a:endParaRPr lang="pt-BR" sz="3200" dirty="0" smtClean="0"/>
          </a:p>
          <a:p>
            <a:pPr>
              <a:buNone/>
            </a:pPr>
            <a:r>
              <a:rPr lang="pt-BR" sz="3200" dirty="0" smtClean="0"/>
              <a:t>{ </a:t>
            </a:r>
          </a:p>
          <a:p>
            <a:pPr>
              <a:buNone/>
            </a:pPr>
            <a:r>
              <a:rPr lang="pt-BR" sz="3200" dirty="0" smtClean="0"/>
              <a:t> </a:t>
            </a:r>
            <a:r>
              <a:rPr lang="pt-BR" sz="3200" dirty="0" smtClean="0"/>
              <a:t>   #</a:t>
            </a:r>
            <a:r>
              <a:rPr lang="pt-BR" sz="3200" dirty="0" err="1" smtClean="0"/>
              <a:t>pragma</a:t>
            </a:r>
            <a:r>
              <a:rPr lang="pt-BR" sz="3200" dirty="0" smtClean="0"/>
              <a:t> </a:t>
            </a:r>
            <a:r>
              <a:rPr lang="pt-BR" sz="3200" dirty="0" err="1" smtClean="0"/>
              <a:t>omp</a:t>
            </a:r>
            <a:r>
              <a:rPr lang="pt-BR" sz="3200" dirty="0" smtClean="0"/>
              <a:t> </a:t>
            </a:r>
            <a:r>
              <a:rPr lang="pt-BR" sz="3200" dirty="0" err="1" smtClean="0"/>
              <a:t>section</a:t>
            </a:r>
            <a:r>
              <a:rPr lang="pt-BR" sz="3200" dirty="0" smtClean="0"/>
              <a:t> </a:t>
            </a:r>
            <a:endParaRPr lang="pt-BR" sz="3200" dirty="0" smtClean="0"/>
          </a:p>
          <a:p>
            <a:pPr>
              <a:buNone/>
            </a:pPr>
            <a:r>
              <a:rPr lang="pt-BR" sz="3200" dirty="0" smtClean="0"/>
              <a:t> </a:t>
            </a:r>
            <a:r>
              <a:rPr lang="pt-BR" sz="3200" dirty="0" smtClean="0"/>
              <a:t>     { </a:t>
            </a:r>
            <a:r>
              <a:rPr lang="pt-BR" sz="3200" dirty="0" err="1" smtClean="0"/>
              <a:t>code_block</a:t>
            </a:r>
            <a:r>
              <a:rPr lang="pt-BR" sz="3200" dirty="0" smtClean="0"/>
              <a:t> } </a:t>
            </a:r>
            <a:endParaRPr lang="pt-BR" sz="3200" dirty="0" smtClean="0"/>
          </a:p>
          <a:p>
            <a:pPr>
              <a:buNone/>
            </a:pPr>
            <a:r>
              <a:rPr lang="pt-BR" sz="3200" dirty="0" smtClean="0"/>
              <a:t>} 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911424" y="476674"/>
            <a:ext cx="106571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solidFill>
                  <a:srgbClr val="0000FF"/>
                </a:solidFill>
              </a:rPr>
              <a:t>Pode-se usar </a:t>
            </a:r>
            <a:r>
              <a:rPr lang="pt-BR" sz="2400" dirty="0" err="1" smtClean="0">
                <a:solidFill>
                  <a:srgbClr val="0000FF"/>
                </a:solidFill>
              </a:rPr>
              <a:t>omp</a:t>
            </a:r>
            <a:r>
              <a:rPr lang="pt-BR" sz="2400" dirty="0" smtClean="0">
                <a:solidFill>
                  <a:srgbClr val="0000FF"/>
                </a:solidFill>
              </a:rPr>
              <a:t> </a:t>
            </a:r>
            <a:r>
              <a:rPr lang="pt-BR" sz="2400" dirty="0" err="1" smtClean="0">
                <a:solidFill>
                  <a:srgbClr val="0000FF"/>
                </a:solidFill>
              </a:rPr>
              <a:t>section</a:t>
            </a:r>
            <a:r>
              <a:rPr lang="pt-BR" sz="2400" dirty="0" smtClean="0">
                <a:solidFill>
                  <a:srgbClr val="0000FF"/>
                </a:solidFill>
              </a:rPr>
              <a:t> quando não se usam laços: </a:t>
            </a:r>
            <a:r>
              <a:rPr lang="pt-BR" sz="2400" dirty="0" smtClean="0">
                <a:solidFill>
                  <a:srgbClr val="0000FF"/>
                </a:solidFill>
              </a:rPr>
              <a:t>   </a:t>
            </a:r>
            <a:br>
              <a:rPr lang="pt-BR" sz="2400" dirty="0" smtClean="0">
                <a:solidFill>
                  <a:srgbClr val="0000FF"/>
                </a:solidFill>
              </a:rPr>
            </a:br>
            <a:r>
              <a:rPr lang="pt-BR" sz="2400" dirty="0" smtClean="0">
                <a:solidFill>
                  <a:srgbClr val="0000FF"/>
                </a:solidFill>
              </a:rPr>
              <a:t>OMP </a:t>
            </a:r>
            <a:r>
              <a:rPr lang="pt-BR" sz="2400" dirty="0" smtClean="0">
                <a:solidFill>
                  <a:srgbClr val="0000FF"/>
                </a:solidFill>
              </a:rPr>
              <a:t>SECTIONS </a:t>
            </a:r>
            <a:endParaRPr lang="pt-BR" sz="2400" dirty="0" smtClean="0">
              <a:solidFill>
                <a:srgbClr val="0000FF"/>
              </a:solidFill>
            </a:endParaRPr>
          </a:p>
          <a:p>
            <a:endParaRPr lang="pt-BR" sz="2400" dirty="0" smtClean="0"/>
          </a:p>
          <a:p>
            <a:r>
              <a:rPr lang="pt-BR" sz="2400" dirty="0" smtClean="0"/>
              <a:t>#</a:t>
            </a:r>
            <a:r>
              <a:rPr lang="pt-BR" sz="2400" dirty="0" err="1" smtClean="0"/>
              <a:t>pragma</a:t>
            </a:r>
            <a:r>
              <a:rPr lang="pt-BR" sz="2400" dirty="0" smtClean="0"/>
              <a:t> </a:t>
            </a:r>
            <a:r>
              <a:rPr lang="pt-BR" sz="2400" dirty="0" err="1" smtClean="0"/>
              <a:t>omp</a:t>
            </a:r>
            <a:r>
              <a:rPr lang="pt-BR" sz="2400" dirty="0" smtClean="0"/>
              <a:t> </a:t>
            </a:r>
            <a:r>
              <a:rPr lang="pt-BR" sz="2400" dirty="0" err="1" smtClean="0"/>
              <a:t>parallel</a:t>
            </a:r>
            <a:r>
              <a:rPr lang="pt-BR" sz="2400" dirty="0" smtClean="0"/>
              <a:t> </a:t>
            </a:r>
            <a:endParaRPr lang="pt-BR" sz="2400" dirty="0" smtClean="0"/>
          </a:p>
          <a:p>
            <a:r>
              <a:rPr lang="pt-BR" sz="2400" dirty="0" smtClean="0"/>
              <a:t>    </a:t>
            </a:r>
            <a:r>
              <a:rPr lang="pt-BR" sz="2400" dirty="0" smtClean="0">
                <a:solidFill>
                  <a:srgbClr val="0000FF"/>
                </a:solidFill>
              </a:rPr>
              <a:t>#</a:t>
            </a:r>
            <a:r>
              <a:rPr lang="pt-BR" sz="2400" dirty="0" err="1" smtClean="0">
                <a:solidFill>
                  <a:srgbClr val="0000FF"/>
                </a:solidFill>
              </a:rPr>
              <a:t>pragma</a:t>
            </a:r>
            <a:r>
              <a:rPr lang="pt-BR" sz="2400" dirty="0" smtClean="0">
                <a:solidFill>
                  <a:srgbClr val="0000FF"/>
                </a:solidFill>
              </a:rPr>
              <a:t> </a:t>
            </a:r>
            <a:r>
              <a:rPr lang="pt-BR" sz="2400" dirty="0" err="1" smtClean="0">
                <a:solidFill>
                  <a:srgbClr val="0000FF"/>
                </a:solidFill>
              </a:rPr>
              <a:t>omp</a:t>
            </a:r>
            <a:r>
              <a:rPr lang="pt-BR" sz="2400" dirty="0" smtClean="0">
                <a:solidFill>
                  <a:srgbClr val="0000FF"/>
                </a:solidFill>
              </a:rPr>
              <a:t> </a:t>
            </a:r>
            <a:r>
              <a:rPr lang="pt-BR" sz="2400" dirty="0" err="1" smtClean="0">
                <a:solidFill>
                  <a:srgbClr val="0000FF"/>
                </a:solidFill>
              </a:rPr>
              <a:t>sections</a:t>
            </a:r>
            <a:r>
              <a:rPr lang="pt-BR" sz="2400" dirty="0" smtClean="0">
                <a:solidFill>
                  <a:srgbClr val="0000FF"/>
                </a:solidFill>
              </a:rPr>
              <a:t> </a:t>
            </a:r>
            <a:endParaRPr lang="pt-BR" sz="2400" dirty="0" smtClean="0">
              <a:solidFill>
                <a:srgbClr val="0000FF"/>
              </a:solidFill>
            </a:endParaRPr>
          </a:p>
          <a:p>
            <a:r>
              <a:rPr lang="pt-BR" sz="2400" dirty="0" smtClean="0"/>
              <a:t>    </a:t>
            </a:r>
            <a:r>
              <a:rPr lang="pt-BR" sz="2400" dirty="0" smtClean="0">
                <a:solidFill>
                  <a:srgbClr val="0000FF"/>
                </a:solidFill>
              </a:rPr>
              <a:t>{</a:t>
            </a:r>
            <a:r>
              <a:rPr lang="pt-BR" sz="2400" dirty="0" smtClean="0"/>
              <a:t> </a:t>
            </a:r>
            <a:br>
              <a:rPr lang="pt-BR" sz="2400" dirty="0" smtClean="0"/>
            </a:br>
            <a:r>
              <a:rPr lang="pt-BR" sz="2400" dirty="0" smtClean="0"/>
              <a:t>                 Calculo1</a:t>
            </a:r>
            <a:r>
              <a:rPr lang="pt-BR" sz="2400" dirty="0" smtClean="0"/>
              <a:t>( ); </a:t>
            </a:r>
            <a:endParaRPr lang="pt-BR" sz="2400" dirty="0" smtClean="0"/>
          </a:p>
          <a:p>
            <a:r>
              <a:rPr lang="pt-BR" sz="2400" dirty="0" smtClean="0"/>
              <a:t>           </a:t>
            </a:r>
            <a:r>
              <a:rPr lang="pt-BR" sz="2400" dirty="0" smtClean="0">
                <a:solidFill>
                  <a:srgbClr val="C00000"/>
                </a:solidFill>
              </a:rPr>
              <a:t>#</a:t>
            </a:r>
            <a:r>
              <a:rPr lang="pt-BR" sz="2400" dirty="0" err="1" smtClean="0">
                <a:solidFill>
                  <a:srgbClr val="C00000"/>
                </a:solidFill>
              </a:rPr>
              <a:t>pragma</a:t>
            </a:r>
            <a:r>
              <a:rPr lang="pt-BR" sz="2400" dirty="0" smtClean="0">
                <a:solidFill>
                  <a:srgbClr val="C00000"/>
                </a:solidFill>
              </a:rPr>
              <a:t> </a:t>
            </a:r>
            <a:r>
              <a:rPr lang="pt-BR" sz="2400" dirty="0" err="1" smtClean="0">
                <a:solidFill>
                  <a:srgbClr val="C00000"/>
                </a:solidFill>
              </a:rPr>
              <a:t>omp</a:t>
            </a:r>
            <a:r>
              <a:rPr lang="pt-BR" sz="2400" dirty="0" smtClean="0">
                <a:solidFill>
                  <a:srgbClr val="C00000"/>
                </a:solidFill>
              </a:rPr>
              <a:t> </a:t>
            </a:r>
            <a:r>
              <a:rPr lang="pt-BR" sz="2400" dirty="0" err="1" smtClean="0">
                <a:solidFill>
                  <a:srgbClr val="C00000"/>
                </a:solidFill>
              </a:rPr>
              <a:t>section</a:t>
            </a:r>
            <a:r>
              <a:rPr lang="pt-BR" sz="2400" dirty="0" smtClean="0">
                <a:solidFill>
                  <a:srgbClr val="C00000"/>
                </a:solidFill>
              </a:rPr>
              <a:t> </a:t>
            </a:r>
            <a:endParaRPr lang="pt-BR" sz="2400" dirty="0" smtClean="0">
              <a:solidFill>
                <a:srgbClr val="C00000"/>
              </a:solidFill>
            </a:endParaRPr>
          </a:p>
          <a:p>
            <a:r>
              <a:rPr lang="pt-BR" sz="2400" dirty="0" smtClean="0"/>
              <a:t> </a:t>
            </a:r>
            <a:r>
              <a:rPr lang="pt-BR" sz="2400" dirty="0" smtClean="0"/>
              <a:t>                Calculo2</a:t>
            </a:r>
            <a:r>
              <a:rPr lang="pt-BR" sz="2400" dirty="0" smtClean="0"/>
              <a:t>( </a:t>
            </a:r>
            <a:r>
              <a:rPr lang="pt-BR" sz="2400" dirty="0" smtClean="0"/>
              <a:t>);</a:t>
            </a:r>
          </a:p>
          <a:p>
            <a:r>
              <a:rPr lang="pt-BR" sz="2400" dirty="0" smtClean="0"/>
              <a:t>           </a:t>
            </a:r>
            <a:r>
              <a:rPr lang="pt-BR" sz="2400" dirty="0" smtClean="0">
                <a:solidFill>
                  <a:srgbClr val="C00000"/>
                </a:solidFill>
              </a:rPr>
              <a:t>#</a:t>
            </a:r>
            <a:r>
              <a:rPr lang="pt-BR" sz="2400" dirty="0" err="1" smtClean="0">
                <a:solidFill>
                  <a:srgbClr val="C00000"/>
                </a:solidFill>
              </a:rPr>
              <a:t>pragma</a:t>
            </a:r>
            <a:r>
              <a:rPr lang="pt-BR" sz="2400" dirty="0" smtClean="0">
                <a:solidFill>
                  <a:srgbClr val="C00000"/>
                </a:solidFill>
              </a:rPr>
              <a:t> </a:t>
            </a:r>
            <a:r>
              <a:rPr lang="pt-BR" sz="2400" dirty="0" err="1" smtClean="0">
                <a:solidFill>
                  <a:srgbClr val="C00000"/>
                </a:solidFill>
              </a:rPr>
              <a:t>omp</a:t>
            </a:r>
            <a:r>
              <a:rPr lang="pt-BR" sz="2400" dirty="0" smtClean="0">
                <a:solidFill>
                  <a:srgbClr val="C00000"/>
                </a:solidFill>
              </a:rPr>
              <a:t> </a:t>
            </a:r>
            <a:r>
              <a:rPr lang="pt-BR" sz="2400" dirty="0" err="1" smtClean="0">
                <a:solidFill>
                  <a:srgbClr val="C00000"/>
                </a:solidFill>
              </a:rPr>
              <a:t>section</a:t>
            </a:r>
            <a:r>
              <a:rPr lang="pt-BR" sz="2400" dirty="0" smtClean="0">
                <a:solidFill>
                  <a:srgbClr val="C00000"/>
                </a:solidFill>
              </a:rPr>
              <a:t> </a:t>
            </a:r>
            <a:r>
              <a:rPr lang="pt-BR" sz="24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pt-BR" sz="2400" dirty="0" smtClean="0"/>
              <a:t> </a:t>
            </a:r>
            <a:r>
              <a:rPr lang="pt-BR" sz="2400" dirty="0" smtClean="0"/>
              <a:t>                Calculo3</a:t>
            </a:r>
            <a:r>
              <a:rPr lang="pt-BR" sz="2400" dirty="0" smtClean="0"/>
              <a:t>( ); </a:t>
            </a:r>
            <a:endParaRPr lang="pt-BR" sz="2400" dirty="0" smtClean="0"/>
          </a:p>
          <a:p>
            <a:r>
              <a:rPr lang="pt-BR" sz="2400" dirty="0" smtClean="0"/>
              <a:t>   </a:t>
            </a:r>
            <a:r>
              <a:rPr lang="pt-BR" sz="2400" dirty="0" smtClean="0">
                <a:solidFill>
                  <a:srgbClr val="0000FF"/>
                </a:solidFill>
              </a:rPr>
              <a:t> } </a:t>
            </a:r>
          </a:p>
          <a:p>
            <a:endParaRPr lang="pt-BR" sz="2400" dirty="0" smtClean="0"/>
          </a:p>
          <a:p>
            <a:r>
              <a:rPr lang="pt-BR" sz="2400" dirty="0" smtClean="0">
                <a:solidFill>
                  <a:srgbClr val="0000FF"/>
                </a:solidFill>
              </a:rPr>
              <a:t>As </a:t>
            </a:r>
            <a:r>
              <a:rPr lang="pt-BR" sz="2400" dirty="0" smtClean="0">
                <a:solidFill>
                  <a:srgbClr val="0000FF"/>
                </a:solidFill>
              </a:rPr>
              <a:t>seções são distribuídas entre as </a:t>
            </a:r>
            <a:r>
              <a:rPr lang="pt-BR" sz="2400" dirty="0" smtClean="0">
                <a:solidFill>
                  <a:srgbClr val="0000FF"/>
                </a:solidFill>
              </a:rPr>
              <a:t>diferentes threads</a:t>
            </a:r>
            <a:r>
              <a:rPr lang="pt-BR" sz="2400" dirty="0" smtClean="0">
                <a:solidFill>
                  <a:srgbClr val="0000FF"/>
                </a:solidFill>
              </a:rPr>
              <a:t>. </a:t>
            </a:r>
            <a:endParaRPr lang="pt-BR" sz="2400" dirty="0" smtClean="0">
              <a:solidFill>
                <a:srgbClr val="0000FF"/>
              </a:solidFill>
            </a:endParaRPr>
          </a:p>
          <a:p>
            <a:r>
              <a:rPr lang="pt-BR" sz="2400" dirty="0" smtClean="0">
                <a:solidFill>
                  <a:srgbClr val="0000FF"/>
                </a:solidFill>
              </a:rPr>
              <a:t>Cada seção tem uma lógica diferente </a:t>
            </a:r>
            <a:r>
              <a:rPr lang="pt-BR" sz="2400" dirty="0" smtClean="0">
                <a:solidFill>
                  <a:schemeClr val="accent3">
                    <a:lumMod val="75000"/>
                  </a:schemeClr>
                </a:solidFill>
              </a:rPr>
              <a:t>(threads diferentes) </a:t>
            </a:r>
            <a:r>
              <a:rPr lang="pt-BR" sz="2400" dirty="0" smtClean="0">
                <a:solidFill>
                  <a:srgbClr val="0000FF"/>
                </a:solidFill>
              </a:rPr>
              <a:t>.</a:t>
            </a:r>
            <a:endParaRPr lang="pt-BR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DDCA15B-C440-408D-9E04-1A3AB4D23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Diretiva </a:t>
            </a:r>
            <a:r>
              <a:rPr lang="pt-BR" dirty="0" err="1"/>
              <a:t>parallel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7CA124B-ECE9-4824-87BB-B5850A0C7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sz="2800" dirty="0"/>
              <a:t>Por padrão, </a:t>
            </a:r>
            <a:r>
              <a:rPr lang="pt-BR" sz="2800" dirty="0">
                <a:solidFill>
                  <a:srgbClr val="0000FF"/>
                </a:solidFill>
              </a:rPr>
              <a:t>o número de threads é igual ao número de processadores lógicos</a:t>
            </a:r>
            <a:r>
              <a:rPr lang="pt-BR" sz="2800" dirty="0"/>
              <a:t> no computador. </a:t>
            </a:r>
          </a:p>
          <a:p>
            <a:endParaRPr lang="pt-BR" sz="2800" dirty="0"/>
          </a:p>
          <a:p>
            <a:r>
              <a:rPr lang="pt-BR" sz="2800" dirty="0"/>
              <a:t>Por exemplo, se você tiver uma máquina com </a:t>
            </a:r>
            <a:r>
              <a:rPr lang="pt-BR" sz="2800" dirty="0">
                <a:solidFill>
                  <a:srgbClr val="0000FF"/>
                </a:solidFill>
              </a:rPr>
              <a:t>um processador físico com </a:t>
            </a:r>
            <a:r>
              <a:rPr lang="pt-BR" sz="2800" i="1" dirty="0" err="1">
                <a:solidFill>
                  <a:srgbClr val="0000FF"/>
                </a:solidFill>
              </a:rPr>
              <a:t>hyperthreading</a:t>
            </a:r>
            <a:r>
              <a:rPr lang="pt-BR" sz="2800" dirty="0">
                <a:solidFill>
                  <a:srgbClr val="0000FF"/>
                </a:solidFill>
              </a:rPr>
              <a:t> habilitado, ele terá dois processadores lógicos </a:t>
            </a:r>
            <a:r>
              <a:rPr lang="pt-BR" sz="2800" dirty="0"/>
              <a:t>e, portanto, duas threads.</a:t>
            </a:r>
          </a:p>
          <a:p>
            <a:endParaRPr lang="pt-BR" sz="2800" dirty="0"/>
          </a:p>
          <a:p>
            <a:r>
              <a:rPr lang="pt-BR" i="1" dirty="0" err="1"/>
              <a:t>Hyperthreading</a:t>
            </a:r>
            <a:r>
              <a:rPr lang="pt-BR" dirty="0"/>
              <a:t> - Simulando dois núcleos lógicos em um único núcleo físico, cada núcleo lógico recebe seu próprio controlador de interrupção programável, e um conjunto de registradores.  Os outros recursos do núcleo físico como cache de memória, unidade lógica e aritmética, barramentos, são compartilhados entre os núcleos lógicos, parecendo assim um sistema com dois núcleos físicos.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="" val="3472010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66322D5-AF3C-4A0B-8158-F51AB451E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Função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sz="2000" dirty="0" err="1">
                <a:solidFill>
                  <a:schemeClr val="tx1"/>
                </a:solidFill>
              </a:rPr>
              <a:t>omp_get_thread_num</a:t>
            </a:r>
            <a:r>
              <a:rPr lang="pt-BR" sz="2000" dirty="0">
                <a:solidFill>
                  <a:schemeClr val="tx1"/>
                </a:solidFill>
              </a:rPr>
              <a:t>()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63A5FCC-6916-484E-B156-EE029F6A3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7"/>
            <a:ext cx="7315200" cy="5993893"/>
          </a:xfrm>
        </p:spPr>
        <p:txBody>
          <a:bodyPr>
            <a:normAutofit fontScale="85000" lnSpcReduction="20000"/>
          </a:bodyPr>
          <a:lstStyle/>
          <a:p>
            <a:endParaRPr lang="pt-BR" sz="2800" dirty="0"/>
          </a:p>
          <a:p>
            <a:r>
              <a:rPr lang="pt-BR" sz="2800" dirty="0" err="1"/>
              <a:t>omp_get_thread_num</a:t>
            </a:r>
            <a:r>
              <a:rPr lang="pt-BR" sz="2800" dirty="0"/>
              <a:t>()</a:t>
            </a:r>
          </a:p>
          <a:p>
            <a:endParaRPr lang="pt-BR" sz="2800" dirty="0"/>
          </a:p>
          <a:p>
            <a:r>
              <a:rPr lang="pt-BR" sz="2800" dirty="0"/>
              <a:t>Retorna o número da thread em execução dentro de sua equipe de threads em paralelo.</a:t>
            </a:r>
            <a:br>
              <a:rPr lang="pt-BR" sz="2800" dirty="0"/>
            </a:br>
            <a:endParaRPr lang="pt-BR" sz="2800" dirty="0"/>
          </a:p>
          <a:p>
            <a:r>
              <a:rPr lang="en-US" sz="2800" dirty="0"/>
              <a:t>Hello from thread 0  </a:t>
            </a:r>
          </a:p>
          <a:p>
            <a:r>
              <a:rPr lang="en-US" sz="2800" dirty="0"/>
              <a:t>Hello from thread 1  </a:t>
            </a:r>
          </a:p>
          <a:p>
            <a:r>
              <a:rPr lang="en-US" sz="2800" dirty="0"/>
              <a:t>Hello from thread 2  </a:t>
            </a:r>
          </a:p>
          <a:p>
            <a:r>
              <a:rPr lang="en-US" sz="2800" dirty="0"/>
              <a:t>Hello from thread 3 </a:t>
            </a:r>
          </a:p>
          <a:p>
            <a:endParaRPr lang="en-US" sz="2800" dirty="0"/>
          </a:p>
          <a:p>
            <a:r>
              <a:rPr lang="pt-BR" sz="2200" dirty="0"/>
              <a:t>Observe que a ordem de saída pode variar em máquinas diferentes.</a:t>
            </a:r>
          </a:p>
          <a:p>
            <a:endParaRPr lang="pt-BR" sz="2800" dirty="0"/>
          </a:p>
          <a:p>
            <a:r>
              <a:rPr lang="pt-BR" sz="2200" b="1" dirty="0"/>
              <a:t>Não confundir com </a:t>
            </a:r>
            <a:r>
              <a:rPr lang="pt-BR" sz="2200" b="1" dirty="0" err="1">
                <a:solidFill>
                  <a:srgbClr val="0000FF"/>
                </a:solidFill>
              </a:rPr>
              <a:t>omp_get_num_threads</a:t>
            </a:r>
            <a:r>
              <a:rPr lang="pt-BR" sz="2200" b="1" dirty="0">
                <a:solidFill>
                  <a:srgbClr val="0000FF"/>
                </a:solidFill>
              </a:rPr>
              <a:t>()</a:t>
            </a:r>
            <a:r>
              <a:rPr lang="pt-BR" sz="2200" dirty="0"/>
              <a:t> função retorna o número de threads, atualmente na equipe de threads executando na região paralela do qual ele é chamado.</a:t>
            </a:r>
            <a:endParaRPr lang="en-US" sz="2200" b="1" dirty="0"/>
          </a:p>
          <a:p>
            <a:endParaRPr lang="en-US" sz="2800" dirty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="" val="908604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79CB725A-0375-46B3-ACFE-D62566F37C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Diretiva  </a:t>
            </a:r>
            <a:r>
              <a:rPr lang="pt-BR" dirty="0" err="1"/>
              <a:t>OpenMP</a:t>
            </a:r>
            <a:r>
              <a:rPr lang="pt-BR" dirty="0"/>
              <a:t> for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xmlns="" id="{FBFD2EDE-8C50-4A0F-A7A4-3F1FD53D37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57759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1649E1D-F38C-4B42-959B-3729AB17B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Diretiva </a:t>
            </a:r>
            <a:r>
              <a:rPr lang="pt-BR" dirty="0" err="1"/>
              <a:t>OpenMP</a:t>
            </a:r>
            <a:r>
              <a:rPr lang="pt-BR" dirty="0"/>
              <a:t>  for</a:t>
            </a:r>
          </a:p>
        </p:txBody>
      </p:sp>
      <p:sp>
        <p:nvSpPr>
          <p:cNvPr id="11" name="Espaço Reservado para Conteúdo 10">
            <a:extLst>
              <a:ext uri="{FF2B5EF4-FFF2-40B4-BE49-F238E27FC236}">
                <a16:creationId xmlns:a16="http://schemas.microsoft.com/office/drawing/2014/main" xmlns="" id="{E0576A48-7CFB-43A9-8A06-25725EE09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#</a:t>
            </a:r>
            <a:r>
              <a:rPr lang="pt-BR" sz="2800" dirty="0" err="1"/>
              <a:t>pragma</a:t>
            </a:r>
            <a:r>
              <a:rPr lang="pt-BR" sz="2800" dirty="0"/>
              <a:t> </a:t>
            </a:r>
            <a:r>
              <a:rPr lang="pt-BR" sz="2800" dirty="0" err="1"/>
              <a:t>omp</a:t>
            </a:r>
            <a:r>
              <a:rPr lang="pt-BR" sz="2800" dirty="0"/>
              <a:t>  [</a:t>
            </a:r>
            <a:r>
              <a:rPr lang="pt-BR" sz="2800" dirty="0" err="1"/>
              <a:t>parallel</a:t>
            </a:r>
            <a:r>
              <a:rPr lang="pt-BR" sz="2800" dirty="0"/>
              <a:t>]  </a:t>
            </a:r>
            <a:r>
              <a:rPr lang="pt-BR" sz="2800" dirty="0">
                <a:solidFill>
                  <a:srgbClr val="0000FF"/>
                </a:solidFill>
              </a:rPr>
              <a:t>for</a:t>
            </a:r>
            <a:r>
              <a:rPr lang="pt-BR" sz="2800" dirty="0"/>
              <a:t>  [</a:t>
            </a:r>
            <a:r>
              <a:rPr lang="pt-BR" sz="2800" dirty="0" err="1"/>
              <a:t>clauses</a:t>
            </a:r>
            <a:r>
              <a:rPr lang="pt-BR" sz="2800" dirty="0"/>
              <a:t>]  </a:t>
            </a:r>
          </a:p>
          <a:p>
            <a:pPr marL="0" indent="0">
              <a:buNone/>
            </a:pPr>
            <a:r>
              <a:rPr lang="pt-BR" sz="2800" dirty="0"/>
              <a:t>           </a:t>
            </a:r>
            <a:r>
              <a:rPr lang="pt-BR" sz="2800" dirty="0" err="1">
                <a:solidFill>
                  <a:srgbClr val="C00000"/>
                </a:solidFill>
              </a:rPr>
              <a:t>for_statement</a:t>
            </a:r>
            <a:r>
              <a:rPr lang="pt-BR" sz="2800" dirty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endParaRPr lang="pt-BR" sz="2800" dirty="0"/>
          </a:p>
          <a:p>
            <a:r>
              <a:rPr lang="pt-BR" sz="2800" dirty="0"/>
              <a:t>Faz com que o trabalho feito em um </a:t>
            </a:r>
            <a:r>
              <a:rPr lang="pt-BR" sz="2800" i="1" dirty="0">
                <a:solidFill>
                  <a:srgbClr val="C00000"/>
                </a:solidFill>
              </a:rPr>
              <a:t>loop for </a:t>
            </a:r>
            <a:r>
              <a:rPr lang="pt-BR" sz="2800" dirty="0"/>
              <a:t>dentro de uma região paralela seja dividido entre threads.</a:t>
            </a:r>
          </a:p>
        </p:txBody>
      </p:sp>
    </p:spTree>
    <p:extLst>
      <p:ext uri="{BB962C8B-B14F-4D97-AF65-F5344CB8AC3E}">
        <p14:creationId xmlns:p14="http://schemas.microsoft.com/office/powerpoint/2010/main" xmlns="" val="835922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1F06CB5-0433-4E8D-A666-E6960A796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85612721-273F-4CAA-89F0-1E6080BE8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/>
              <a:t>#</a:t>
            </a:r>
            <a:r>
              <a:rPr lang="pt-BR" sz="2400" dirty="0" err="1"/>
              <a:t>pragma</a:t>
            </a:r>
            <a:r>
              <a:rPr lang="pt-BR" sz="2400" dirty="0"/>
              <a:t> </a:t>
            </a:r>
            <a:r>
              <a:rPr lang="pt-BR" sz="2400" dirty="0" err="1"/>
              <a:t>omp</a:t>
            </a:r>
            <a:r>
              <a:rPr lang="pt-BR" sz="2400" dirty="0"/>
              <a:t> </a:t>
            </a:r>
            <a:r>
              <a:rPr lang="pt-BR" sz="2400" dirty="0">
                <a:solidFill>
                  <a:srgbClr val="0000FF"/>
                </a:solidFill>
              </a:rPr>
              <a:t>for</a:t>
            </a:r>
            <a:r>
              <a:rPr lang="pt-BR" sz="2400" dirty="0"/>
              <a:t>  </a:t>
            </a:r>
          </a:p>
          <a:p>
            <a:pPr marL="0" indent="0">
              <a:buNone/>
            </a:pPr>
            <a:r>
              <a:rPr lang="pt-BR" sz="2400" dirty="0"/>
              <a:t>      </a:t>
            </a:r>
            <a:r>
              <a:rPr lang="pt-BR" sz="2400" dirty="0">
                <a:solidFill>
                  <a:srgbClr val="C00000"/>
                </a:solidFill>
              </a:rPr>
              <a:t>for (i = </a:t>
            </a:r>
            <a:r>
              <a:rPr lang="pt-BR" sz="2400" dirty="0" err="1">
                <a:solidFill>
                  <a:srgbClr val="C00000"/>
                </a:solidFill>
              </a:rPr>
              <a:t>nStart</a:t>
            </a:r>
            <a:r>
              <a:rPr lang="pt-BR" sz="2400" dirty="0">
                <a:solidFill>
                  <a:srgbClr val="C00000"/>
                </a:solidFill>
              </a:rPr>
              <a:t>; i &lt;= </a:t>
            </a:r>
            <a:r>
              <a:rPr lang="pt-BR" sz="2400" dirty="0" err="1">
                <a:solidFill>
                  <a:srgbClr val="C00000"/>
                </a:solidFill>
              </a:rPr>
              <a:t>nEnd</a:t>
            </a:r>
            <a:r>
              <a:rPr lang="pt-BR" sz="2400" dirty="0">
                <a:solidFill>
                  <a:srgbClr val="C00000"/>
                </a:solidFill>
              </a:rPr>
              <a:t>; ++i)  {  </a:t>
            </a:r>
          </a:p>
          <a:p>
            <a:pPr marL="0" indent="0">
              <a:buNone/>
            </a:pPr>
            <a:r>
              <a:rPr lang="pt-BR" sz="2400" dirty="0">
                <a:solidFill>
                  <a:srgbClr val="C00000"/>
                </a:solidFill>
              </a:rPr>
              <a:t>             #</a:t>
            </a:r>
            <a:r>
              <a:rPr lang="pt-BR" sz="2400" dirty="0" err="1">
                <a:solidFill>
                  <a:srgbClr val="C00000"/>
                </a:solidFill>
              </a:rPr>
              <a:t>pragma</a:t>
            </a:r>
            <a:r>
              <a:rPr lang="pt-BR" sz="2400" dirty="0">
                <a:solidFill>
                  <a:srgbClr val="C00000"/>
                </a:solidFill>
              </a:rPr>
              <a:t> </a:t>
            </a:r>
            <a:r>
              <a:rPr lang="pt-BR" sz="2400" dirty="0" err="1">
                <a:solidFill>
                  <a:srgbClr val="C00000"/>
                </a:solidFill>
              </a:rPr>
              <a:t>omp</a:t>
            </a:r>
            <a:r>
              <a:rPr lang="pt-BR" sz="2400" dirty="0">
                <a:solidFill>
                  <a:srgbClr val="C00000"/>
                </a:solidFill>
              </a:rPr>
              <a:t> </a:t>
            </a:r>
            <a:r>
              <a:rPr lang="pt-BR" sz="2400" dirty="0" err="1">
                <a:solidFill>
                  <a:schemeClr val="accent3">
                    <a:lumMod val="75000"/>
                  </a:schemeClr>
                </a:solidFill>
              </a:rPr>
              <a:t>atomic</a:t>
            </a:r>
            <a:r>
              <a:rPr lang="pt-BR" sz="2400" dirty="0">
                <a:solidFill>
                  <a:srgbClr val="C00000"/>
                </a:solidFill>
              </a:rPr>
              <a:t>  </a:t>
            </a:r>
          </a:p>
          <a:p>
            <a:pPr marL="0" indent="0">
              <a:buNone/>
            </a:pPr>
            <a:r>
              <a:rPr lang="pt-BR" sz="2400" dirty="0">
                <a:solidFill>
                  <a:srgbClr val="C00000"/>
                </a:solidFill>
              </a:rPr>
              <a:t>              </a:t>
            </a:r>
            <a:r>
              <a:rPr lang="pt-BR" sz="2400" dirty="0" err="1">
                <a:solidFill>
                  <a:srgbClr val="C00000"/>
                </a:solidFill>
              </a:rPr>
              <a:t>nSum</a:t>
            </a:r>
            <a:r>
              <a:rPr lang="pt-BR" sz="2400" dirty="0">
                <a:solidFill>
                  <a:srgbClr val="C00000"/>
                </a:solidFill>
              </a:rPr>
              <a:t> += i;  </a:t>
            </a:r>
          </a:p>
          <a:p>
            <a:pPr marL="0" indent="0">
              <a:buNone/>
            </a:pPr>
            <a:r>
              <a:rPr lang="pt-BR" sz="2400" dirty="0">
                <a:solidFill>
                  <a:srgbClr val="C00000"/>
                </a:solidFill>
              </a:rPr>
              <a:t>      } </a:t>
            </a:r>
          </a:p>
          <a:p>
            <a:pPr marL="0" indent="0">
              <a:buNone/>
            </a:pPr>
            <a:endParaRPr lang="pt-BR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pt-BR" dirty="0"/>
              <a:t>Diretiva </a:t>
            </a:r>
            <a:r>
              <a:rPr lang="pt-BR" dirty="0" err="1">
                <a:solidFill>
                  <a:schemeClr val="accent3">
                    <a:lumMod val="75000"/>
                  </a:schemeClr>
                </a:solidFill>
              </a:rPr>
              <a:t>atomic</a:t>
            </a:r>
            <a:r>
              <a:rPr lang="pt-BR" dirty="0"/>
              <a:t> - Especifica que um local de memória que será atualizado </a:t>
            </a:r>
            <a:r>
              <a:rPr lang="en-US" dirty="0"/>
              <a:t> </a:t>
            </a:r>
            <a:r>
              <a:rPr lang="en-US" dirty="0" err="1"/>
              <a:t>numa</a:t>
            </a:r>
            <a:r>
              <a:rPr lang="en-US" dirty="0"/>
              <a:t> </a:t>
            </a:r>
            <a:r>
              <a:rPr lang="en-US" dirty="0" err="1"/>
              <a:t>única</a:t>
            </a:r>
            <a:r>
              <a:rPr lang="en-US" dirty="0"/>
              <a:t> </a:t>
            </a:r>
            <a:r>
              <a:rPr lang="en-US" dirty="0" err="1"/>
              <a:t>etapa</a:t>
            </a:r>
            <a:r>
              <a:rPr lang="en-US" dirty="0"/>
              <a:t> de </a:t>
            </a:r>
            <a:r>
              <a:rPr lang="en-US" dirty="0" err="1"/>
              <a:t>processamento</a:t>
            </a:r>
            <a:r>
              <a:rPr lang="en-US" dirty="0"/>
              <a:t>, </a:t>
            </a:r>
            <a:r>
              <a:rPr lang="en-US" dirty="0" err="1"/>
              <a:t>relativa</a:t>
            </a:r>
            <a:r>
              <a:rPr lang="en-US" dirty="0"/>
              <a:t> a </a:t>
            </a:r>
            <a:r>
              <a:rPr lang="en-US" dirty="0" err="1"/>
              <a:t>outras</a:t>
            </a:r>
            <a:r>
              <a:rPr lang="en-US" dirty="0"/>
              <a:t> threads.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An operation acting on shared memory is </a:t>
            </a:r>
            <a:r>
              <a:rPr lang="en-US" b="1" dirty="0"/>
              <a:t>atomic</a:t>
            </a:r>
            <a:r>
              <a:rPr lang="en-US" dirty="0"/>
              <a:t> if it completes in a single step relative to other threads. </a:t>
            </a:r>
            <a:endParaRPr lang="pt-BR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7514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23" name="Rectangle 22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7" name="Rectangle 2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367639"/>
            <a:ext cx="11707367" cy="18521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8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6788" y="484632"/>
            <a:ext cx="9263638" cy="355675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7A6D073-B9B9-41F6-A3BA-927C8F506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590661"/>
            <a:ext cx="10210862" cy="106569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spc="-100" dirty="0" err="1"/>
              <a:t>Operações</a:t>
            </a:r>
            <a:r>
              <a:rPr lang="en-US" sz="3200" spc="-100" dirty="0"/>
              <a:t> </a:t>
            </a:r>
            <a:r>
              <a:rPr lang="en-US" sz="3200" spc="-100" dirty="0" err="1"/>
              <a:t>agindo</a:t>
            </a:r>
            <a:r>
              <a:rPr lang="en-US" sz="3200" spc="-100" dirty="0"/>
              <a:t> </a:t>
            </a:r>
            <a:r>
              <a:rPr lang="en-US" sz="3200" spc="-100" dirty="0" err="1"/>
              <a:t>sobre</a:t>
            </a:r>
            <a:r>
              <a:rPr lang="en-US" sz="3200" spc="-100" dirty="0"/>
              <a:t> </a:t>
            </a:r>
            <a:r>
              <a:rPr lang="en-US" sz="3200" spc="-100" dirty="0" err="1"/>
              <a:t>memória</a:t>
            </a:r>
            <a:r>
              <a:rPr lang="en-US" sz="3200" spc="-100" dirty="0"/>
              <a:t> </a:t>
            </a:r>
            <a:r>
              <a:rPr lang="en-US" sz="3200" spc="-100" dirty="0" err="1"/>
              <a:t>compartilhada</a:t>
            </a:r>
            <a:r>
              <a:rPr lang="en-US" sz="3200" spc="-100" dirty="0"/>
              <a:t>.</a:t>
            </a:r>
            <a:br>
              <a:rPr lang="en-US" sz="3200" spc="-100" dirty="0"/>
            </a:br>
            <a:r>
              <a:rPr lang="en-US" sz="3200" spc="-100" dirty="0"/>
              <a:t>Ver  a  </a:t>
            </a:r>
            <a:r>
              <a:rPr lang="en-US" sz="3200" spc="-100" dirty="0" err="1"/>
              <a:t>diretiva</a:t>
            </a:r>
            <a:r>
              <a:rPr lang="en-US" sz="3200" spc="-100" dirty="0"/>
              <a:t> </a:t>
            </a:r>
            <a:r>
              <a:rPr lang="en-US" sz="3200" spc="-100" dirty="0" err="1"/>
              <a:t>OpenMP</a:t>
            </a:r>
            <a:r>
              <a:rPr lang="en-US" sz="3200" spc="-100" dirty="0"/>
              <a:t>  atomic</a:t>
            </a:r>
          </a:p>
        </p:txBody>
      </p:sp>
    </p:spTree>
    <p:extLst>
      <p:ext uri="{BB962C8B-B14F-4D97-AF65-F5344CB8AC3E}">
        <p14:creationId xmlns:p14="http://schemas.microsoft.com/office/powerpoint/2010/main" xmlns="" val="1014938599"/>
      </p:ext>
    </p:extLst>
  </p:cSld>
  <p:clrMapOvr>
    <a:masterClrMapping/>
  </p:clrMapOvr>
</p:sld>
</file>

<file path=ppt/theme/theme1.xml><?xml version="1.0" encoding="utf-8"?>
<a:theme xmlns:a="http://schemas.openxmlformats.org/drawingml/2006/main" name="Quadro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TM03457475[[fn=Quadro]]</Template>
  <TotalTime>226</TotalTime>
  <Words>1762</Words>
  <Application>Microsoft Office PowerPoint</Application>
  <PresentationFormat>Personalizar</PresentationFormat>
  <Paragraphs>326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39</vt:i4>
      </vt:variant>
    </vt:vector>
  </HeadingPairs>
  <TitlesOfParts>
    <vt:vector size="40" baseType="lpstr">
      <vt:lpstr>Quadro</vt:lpstr>
      <vt:lpstr>Diretiva parallel</vt:lpstr>
      <vt:lpstr>Diretiva parallel</vt:lpstr>
      <vt:lpstr>Exemplo – Diretiva parallel  </vt:lpstr>
      <vt:lpstr>Diretiva parallel</vt:lpstr>
      <vt:lpstr>Função  omp_get_thread_num()</vt:lpstr>
      <vt:lpstr>Diretiva  OpenMP for</vt:lpstr>
      <vt:lpstr>Diretiva OpenMP  for</vt:lpstr>
      <vt:lpstr>Slide 8</vt:lpstr>
      <vt:lpstr>Operações agindo sobre memória compartilhada. Ver  a  diretiva OpenMP  atomic</vt:lpstr>
      <vt:lpstr>Diretiva master</vt:lpstr>
      <vt:lpstr>Exemplo – Diretivas master e barrier</vt:lpstr>
      <vt:lpstr>Diretiva – barrier</vt:lpstr>
      <vt:lpstr>Exemplo – Diretivas master e barrier</vt:lpstr>
      <vt:lpstr>Diretiva Schedule</vt:lpstr>
      <vt:lpstr>By default, OpenMP statically assigns loop iterations to threads. </vt:lpstr>
      <vt:lpstr>A static schedule can be non-optimal, however. This is the case when the different iterations take different amounts of time. </vt:lpstr>
      <vt:lpstr>How much faster does this program run? </vt:lpstr>
      <vt:lpstr>Dynamic Schedule Overhead </vt:lpstr>
      <vt:lpstr>The following program demonstrates this overhead: </vt:lpstr>
      <vt:lpstr>If we specify static scheduling, the program will run faster:</vt:lpstr>
      <vt:lpstr>Chunk Sizes </vt:lpstr>
      <vt:lpstr>By specifying a chunk size of 100 in the program below, we markedly improve the performance: </vt:lpstr>
      <vt:lpstr>Increasing or decreasing the chunk size ...</vt:lpstr>
      <vt:lpstr>Guided Schedules </vt:lpstr>
      <vt:lpstr>Guided Schedules</vt:lpstr>
      <vt:lpstr>Guided  Schedules</vt:lpstr>
      <vt:lpstr>How does our program with iterations that take different amounts of time perform with guided scheduling? </vt:lpstr>
      <vt:lpstr>Conclusion</vt:lpstr>
      <vt:lpstr>Scheduled Conclusion</vt:lpstr>
      <vt:lpstr>Pr ivate</vt:lpstr>
      <vt:lpstr>Slide 31</vt:lpstr>
      <vt:lpstr>Firstprivate</vt:lpstr>
      <vt:lpstr>Lastprivate</vt:lpstr>
      <vt:lpstr>reduction</vt:lpstr>
      <vt:lpstr> reduction (op : list);  </vt:lpstr>
      <vt:lpstr>Slide 36</vt:lpstr>
      <vt:lpstr>nowait</vt:lpstr>
      <vt:lpstr>Parallel sections</vt:lpstr>
      <vt:lpstr>Slide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OpenMP Schedule</dc:title>
  <dc:creator>João Bosco Mangueira Sobral</dc:creator>
  <cp:lastModifiedBy>bosco</cp:lastModifiedBy>
  <cp:revision>26</cp:revision>
  <dcterms:created xsi:type="dcterms:W3CDTF">2017-08-23T10:28:14Z</dcterms:created>
  <dcterms:modified xsi:type="dcterms:W3CDTF">2017-08-28T19:42:13Z</dcterms:modified>
</cp:coreProperties>
</file>