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3" r:id="rId4"/>
    <p:sldId id="265" r:id="rId5"/>
    <p:sldId id="266" r:id="rId6"/>
    <p:sldId id="269" r:id="rId7"/>
    <p:sldId id="262" r:id="rId8"/>
    <p:sldId id="278" r:id="rId9"/>
    <p:sldId id="257" r:id="rId10"/>
    <p:sldId id="261" r:id="rId11"/>
    <p:sldId id="279" r:id="rId12"/>
    <p:sldId id="268" r:id="rId13"/>
    <p:sldId id="280" r:id="rId14"/>
    <p:sldId id="281" r:id="rId15"/>
    <p:sldId id="267" r:id="rId16"/>
    <p:sldId id="277" r:id="rId17"/>
    <p:sldId id="297" r:id="rId18"/>
    <p:sldId id="289" r:id="rId19"/>
    <p:sldId id="296" r:id="rId20"/>
    <p:sldId id="290" r:id="rId21"/>
    <p:sldId id="300" r:id="rId22"/>
    <p:sldId id="302" r:id="rId23"/>
    <p:sldId id="293" r:id="rId24"/>
    <p:sldId id="291" r:id="rId25"/>
    <p:sldId id="295" r:id="rId26"/>
    <p:sldId id="292" r:id="rId27"/>
    <p:sldId id="313" r:id="rId28"/>
    <p:sldId id="311" r:id="rId29"/>
    <p:sldId id="312" r:id="rId30"/>
    <p:sldId id="314" r:id="rId31"/>
    <p:sldId id="294" r:id="rId32"/>
    <p:sldId id="275" r:id="rId33"/>
    <p:sldId id="271" r:id="rId34"/>
    <p:sldId id="272" r:id="rId35"/>
    <p:sldId id="273" r:id="rId36"/>
    <p:sldId id="274" r:id="rId37"/>
    <p:sldId id="284" r:id="rId38"/>
    <p:sldId id="288" r:id="rId39"/>
    <p:sldId id="283" r:id="rId40"/>
    <p:sldId id="258" r:id="rId41"/>
    <p:sldId id="260" r:id="rId42"/>
    <p:sldId id="259" r:id="rId43"/>
    <p:sldId id="282" r:id="rId44"/>
    <p:sldId id="285" r:id="rId45"/>
    <p:sldId id="286" r:id="rId46"/>
    <p:sldId id="287" r:id="rId47"/>
    <p:sldId id="304" r:id="rId48"/>
    <p:sldId id="305" r:id="rId49"/>
    <p:sldId id="308" r:id="rId50"/>
    <p:sldId id="303" r:id="rId51"/>
    <p:sldId id="306" r:id="rId52"/>
    <p:sldId id="307" r:id="rId53"/>
    <p:sldId id="317" r:id="rId54"/>
    <p:sldId id="318" r:id="rId55"/>
    <p:sldId id="316" r:id="rId5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76" y="-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F6A7B-5BEC-49A3-A2C3-F8BF05DB72C9}" type="datetimeFigureOut">
              <a:rPr lang="pt-BR" smtClean="0"/>
              <a:t>11/09/2012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22444-C901-43CC-827C-7F9520FBF1F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045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F6A7B-5BEC-49A3-A2C3-F8BF05DB72C9}" type="datetimeFigureOut">
              <a:rPr lang="pt-BR" smtClean="0"/>
              <a:t>11/09/2012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22444-C901-43CC-827C-7F9520FBF1F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61961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F6A7B-5BEC-49A3-A2C3-F8BF05DB72C9}" type="datetimeFigureOut">
              <a:rPr lang="pt-BR" smtClean="0"/>
              <a:t>11/09/2012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22444-C901-43CC-827C-7F9520FBF1F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44699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F6A7B-5BEC-49A3-A2C3-F8BF05DB72C9}" type="datetimeFigureOut">
              <a:rPr lang="pt-BR" smtClean="0"/>
              <a:t>11/09/2012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22444-C901-43CC-827C-7F9520FBF1F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2025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F6A7B-5BEC-49A3-A2C3-F8BF05DB72C9}" type="datetimeFigureOut">
              <a:rPr lang="pt-BR" smtClean="0"/>
              <a:t>11/09/2012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22444-C901-43CC-827C-7F9520FBF1F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5046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F6A7B-5BEC-49A3-A2C3-F8BF05DB72C9}" type="datetimeFigureOut">
              <a:rPr lang="pt-BR" smtClean="0"/>
              <a:t>11/09/2012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22444-C901-43CC-827C-7F9520FBF1F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15076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F6A7B-5BEC-49A3-A2C3-F8BF05DB72C9}" type="datetimeFigureOut">
              <a:rPr lang="pt-BR" smtClean="0"/>
              <a:t>11/09/2012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22444-C901-43CC-827C-7F9520FBF1F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1780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F6A7B-5BEC-49A3-A2C3-F8BF05DB72C9}" type="datetimeFigureOut">
              <a:rPr lang="pt-BR" smtClean="0"/>
              <a:t>11/09/2012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22444-C901-43CC-827C-7F9520FBF1F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58445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F6A7B-5BEC-49A3-A2C3-F8BF05DB72C9}" type="datetimeFigureOut">
              <a:rPr lang="pt-BR" smtClean="0"/>
              <a:t>11/09/2012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22444-C901-43CC-827C-7F9520FBF1F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27413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F6A7B-5BEC-49A3-A2C3-F8BF05DB72C9}" type="datetimeFigureOut">
              <a:rPr lang="pt-BR" smtClean="0"/>
              <a:t>11/09/2012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22444-C901-43CC-827C-7F9520FBF1F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3725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F6A7B-5BEC-49A3-A2C3-F8BF05DB72C9}" type="datetimeFigureOut">
              <a:rPr lang="pt-BR" smtClean="0"/>
              <a:t>11/09/2012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22444-C901-43CC-827C-7F9520FBF1F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3795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8F6A7B-5BEC-49A3-A2C3-F8BF05DB72C9}" type="datetimeFigureOut">
              <a:rPr lang="pt-BR" smtClean="0"/>
              <a:t>11/09/2012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922444-C901-43CC-827C-7F9520FBF1F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16174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pt.wikipedia.org/wiki/L%C3%ADngua_inglesa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pt.wikipedia.org/wiki/Linguagem_de_programa%C3%A7%C3%A3o_C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hyperlink" Target="http://pt.wikipedia.org/wiki/Processo_(inform%C3%A1tica)" TargetMode="External"/><Relationship Id="rId2" Type="http://schemas.openxmlformats.org/officeDocument/2006/relationships/hyperlink" Target="http://pt.wikipedia.org/wiki/Sistema_operaciona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pt.wikipedia.org/wiki/Multitarefa" TargetMode="Externa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hyperlink" Target="http://pt.wikipedia.org/wiki/Processador" TargetMode="External"/><Relationship Id="rId7" Type="http://schemas.openxmlformats.org/officeDocument/2006/relationships/hyperlink" Target="http://pt.wikipedia.org/wiki/Hardware" TargetMode="External"/><Relationship Id="rId2" Type="http://schemas.openxmlformats.org/officeDocument/2006/relationships/hyperlink" Target="http://pt.wikipedia.org/wiki/Sistema_computaciona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pt.wikipedia.org/wiki/Endere%C3%A7amento_de_mem%C3%B3ria" TargetMode="External"/><Relationship Id="rId5" Type="http://schemas.openxmlformats.org/officeDocument/2006/relationships/hyperlink" Target="http://pt.wikipedia.org/wiki/L%C3%B3gica" TargetMode="External"/><Relationship Id="rId4" Type="http://schemas.openxmlformats.org/officeDocument/2006/relationships/hyperlink" Target="http://pt.wikipedia.org/w/index.php?title=Unidade_central_de_controle&amp;action=edit&amp;redlink=1" TargetMode="Externa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sz="5400" dirty="0" smtClean="0"/>
              <a:t>Ambientes de Execução </a:t>
            </a:r>
            <a:endParaRPr lang="pt-BR" sz="54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03648" y="3933056"/>
            <a:ext cx="6400800" cy="1752600"/>
          </a:xfrm>
        </p:spPr>
        <p:txBody>
          <a:bodyPr/>
          <a:lstStyle/>
          <a:p>
            <a:endParaRPr lang="pt-BR" dirty="0" smtClean="0"/>
          </a:p>
          <a:p>
            <a:r>
              <a:rPr lang="pt-BR" sz="3600" dirty="0" smtClean="0"/>
              <a:t>Concorrência entre Threads Java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2610715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Arquitetura GNU Linux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5122" name="Picture 2" descr="C:\Users\Joao Bosco M. Sobral\Documents\Sistemas Operacionais\slide-arquitetura GNU-Linux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556791"/>
            <a:ext cx="8352928" cy="4608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5027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Arquitetura GNU Linux – outra visão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1266" name="Picture 2" descr="A Arquitetura Fundamental do Sistema Operacional GNU/Linux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628800"/>
            <a:ext cx="8352928" cy="4536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3795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Espaço do Usuário (EU)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/>
              <a:t>Este é o espaço no qual os aplicativos de usuário são executados. </a:t>
            </a:r>
          </a:p>
          <a:p>
            <a:endParaRPr lang="pt-BR" dirty="0"/>
          </a:p>
          <a:p>
            <a:r>
              <a:rPr lang="pt-BR" b="1" dirty="0" smtClean="0">
                <a:solidFill>
                  <a:srgbClr val="0000FF"/>
                </a:solidFill>
              </a:rPr>
              <a:t>GNU C Library </a:t>
            </a:r>
            <a:r>
              <a:rPr lang="pt-BR" b="1" dirty="0" smtClean="0"/>
              <a:t>= </a:t>
            </a:r>
            <a:r>
              <a:rPr lang="pt-BR" b="1" dirty="0" err="1" smtClean="0"/>
              <a:t>glibc</a:t>
            </a:r>
            <a:r>
              <a:rPr lang="pt-BR" b="1" dirty="0" smtClean="0"/>
              <a:t> </a:t>
            </a:r>
          </a:p>
          <a:p>
            <a:endParaRPr lang="pt-BR" b="1" dirty="0" smtClean="0">
              <a:solidFill>
                <a:srgbClr val="0000FF"/>
              </a:solidFill>
            </a:endParaRPr>
          </a:p>
          <a:p>
            <a:r>
              <a:rPr lang="pt-BR" b="1" dirty="0" smtClean="0">
                <a:solidFill>
                  <a:srgbClr val="0000FF"/>
                </a:solidFill>
              </a:rPr>
              <a:t>EU = Aplicações do Usuário +  GNU C Library</a:t>
            </a:r>
          </a:p>
          <a:p>
            <a:endParaRPr lang="en-US" b="1" dirty="0">
              <a:solidFill>
                <a:srgbClr val="0000FF"/>
              </a:solidFill>
            </a:endParaRPr>
          </a:p>
          <a:p>
            <a:r>
              <a:rPr lang="en-US" b="1" dirty="0" err="1" smtClean="0">
                <a:solidFill>
                  <a:srgbClr val="0000FF"/>
                </a:solidFill>
              </a:rPr>
              <a:t>Aplica</a:t>
            </a:r>
            <a:r>
              <a:rPr lang="pt-BR" b="1" dirty="0" err="1" smtClean="0">
                <a:solidFill>
                  <a:srgbClr val="0000FF"/>
                </a:solidFill>
              </a:rPr>
              <a:t>ções</a:t>
            </a:r>
            <a:r>
              <a:rPr lang="pt-BR" b="1" dirty="0" smtClean="0">
                <a:solidFill>
                  <a:srgbClr val="0000FF"/>
                </a:solidFill>
              </a:rPr>
              <a:t> Java do Usuário = </a:t>
            </a:r>
            <a:r>
              <a:rPr lang="pt-BR" b="1" dirty="0" err="1" smtClean="0">
                <a:solidFill>
                  <a:srgbClr val="0000FF"/>
                </a:solidFill>
              </a:rPr>
              <a:t>Multithreading</a:t>
            </a:r>
            <a:r>
              <a:rPr lang="pt-BR" b="1" dirty="0" smtClean="0">
                <a:solidFill>
                  <a:srgbClr val="0000FF"/>
                </a:solidFill>
              </a:rPr>
              <a:t>  </a:t>
            </a:r>
            <a:br>
              <a:rPr lang="pt-BR" b="1" dirty="0" smtClean="0">
                <a:solidFill>
                  <a:srgbClr val="0000FF"/>
                </a:solidFill>
              </a:rPr>
            </a:br>
            <a:r>
              <a:rPr lang="pt-BR" b="1" dirty="0" smtClean="0">
                <a:solidFill>
                  <a:srgbClr val="0000FF"/>
                </a:solidFill>
              </a:rPr>
              <a:t>                                                      (Java Threads)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37410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GNU C Library (</a:t>
            </a:r>
            <a:r>
              <a:rPr lang="pt-BR" dirty="0" err="1" smtClean="0"/>
              <a:t>glibc</a:t>
            </a:r>
            <a:r>
              <a:rPr lang="pt-BR" dirty="0" smtClean="0"/>
              <a:t>)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F</a:t>
            </a:r>
            <a:r>
              <a:rPr lang="pt-BR" dirty="0" smtClean="0"/>
              <a:t>ornece a </a:t>
            </a:r>
            <a:r>
              <a:rPr lang="pt-BR" dirty="0" smtClean="0">
                <a:solidFill>
                  <a:srgbClr val="0000FF"/>
                </a:solidFill>
              </a:rPr>
              <a:t>interface de chamada do sistema </a:t>
            </a:r>
            <a:r>
              <a:rPr lang="pt-BR" dirty="0" smtClean="0"/>
              <a:t>que se conecta ao </a:t>
            </a:r>
            <a:r>
              <a:rPr lang="pt-BR" dirty="0" err="1" smtClean="0"/>
              <a:t>kernel</a:t>
            </a:r>
            <a:r>
              <a:rPr lang="pt-BR" dirty="0" smtClean="0"/>
              <a:t> e fornece o mecanismo para transição entre o aplicativo de espaço de usuário e o </a:t>
            </a:r>
            <a:r>
              <a:rPr lang="pt-BR" dirty="0" err="1" smtClean="0"/>
              <a:t>kernel</a:t>
            </a:r>
            <a:r>
              <a:rPr lang="pt-BR" dirty="0" smtClean="0"/>
              <a:t>. </a:t>
            </a:r>
          </a:p>
          <a:p>
            <a:endParaRPr lang="pt-BR" dirty="0"/>
          </a:p>
          <a:p>
            <a:r>
              <a:rPr lang="pt-BR" dirty="0" smtClean="0"/>
              <a:t>Isso é importante, pois </a:t>
            </a:r>
            <a:r>
              <a:rPr lang="pt-BR" dirty="0" smtClean="0">
                <a:solidFill>
                  <a:srgbClr val="0000FF"/>
                </a:solidFill>
              </a:rPr>
              <a:t>o </a:t>
            </a:r>
            <a:r>
              <a:rPr lang="pt-BR" dirty="0" err="1" smtClean="0">
                <a:solidFill>
                  <a:srgbClr val="0000FF"/>
                </a:solidFill>
              </a:rPr>
              <a:t>kernel</a:t>
            </a:r>
            <a:r>
              <a:rPr lang="pt-BR" dirty="0" smtClean="0">
                <a:solidFill>
                  <a:srgbClr val="0000FF"/>
                </a:solidFill>
              </a:rPr>
              <a:t> e o aplicativo do usuário ocupam espaços de endereços diferentes</a:t>
            </a:r>
            <a:r>
              <a:rPr lang="pt-BR" dirty="0" smtClean="0"/>
              <a:t> e protegidos.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32671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Espa</a:t>
            </a:r>
            <a:r>
              <a:rPr lang="pt-BR" dirty="0" err="1" smtClean="0"/>
              <a:t>ços</a:t>
            </a:r>
            <a:r>
              <a:rPr lang="pt-BR" dirty="0" smtClean="0"/>
              <a:t> de Endereçamento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Embora </a:t>
            </a:r>
            <a:r>
              <a:rPr lang="pt-BR" dirty="0" smtClean="0">
                <a:solidFill>
                  <a:srgbClr val="0000FF"/>
                </a:solidFill>
              </a:rPr>
              <a:t>cada processo </a:t>
            </a:r>
            <a:r>
              <a:rPr lang="pt-BR" dirty="0" smtClean="0">
                <a:solidFill>
                  <a:srgbClr val="0000FF"/>
                </a:solidFill>
              </a:rPr>
              <a:t>no</a:t>
            </a:r>
            <a:r>
              <a:rPr lang="pt-BR" dirty="0" smtClean="0">
                <a:solidFill>
                  <a:srgbClr val="0000FF"/>
                </a:solidFill>
              </a:rPr>
              <a:t> </a:t>
            </a:r>
            <a:r>
              <a:rPr lang="pt-BR" dirty="0" smtClean="0">
                <a:solidFill>
                  <a:srgbClr val="0000FF"/>
                </a:solidFill>
              </a:rPr>
              <a:t>espaço de usuário </a:t>
            </a:r>
            <a:r>
              <a:rPr lang="pt-BR" dirty="0" smtClean="0"/>
              <a:t>ocupe seu </a:t>
            </a:r>
            <a:r>
              <a:rPr lang="pt-BR" dirty="0" smtClean="0">
                <a:solidFill>
                  <a:srgbClr val="0000FF"/>
                </a:solidFill>
              </a:rPr>
              <a:t>próprio espaço de </a:t>
            </a:r>
            <a:r>
              <a:rPr lang="pt-BR" dirty="0" smtClean="0">
                <a:solidFill>
                  <a:srgbClr val="0000FF"/>
                </a:solidFill>
              </a:rPr>
              <a:t>endereçamento</a:t>
            </a:r>
            <a:r>
              <a:rPr lang="pt-BR" dirty="0" smtClean="0"/>
              <a:t>, </a:t>
            </a:r>
            <a:r>
              <a:rPr lang="pt-BR" dirty="0" smtClean="0"/>
              <a:t>o </a:t>
            </a:r>
            <a:r>
              <a:rPr lang="pt-BR" dirty="0" err="1" smtClean="0">
                <a:solidFill>
                  <a:srgbClr val="0000FF"/>
                </a:solidFill>
              </a:rPr>
              <a:t>kernel</a:t>
            </a:r>
            <a:r>
              <a:rPr lang="pt-BR" dirty="0" smtClean="0">
                <a:solidFill>
                  <a:srgbClr val="0000FF"/>
                </a:solidFill>
              </a:rPr>
              <a:t> ocupa um único espaço </a:t>
            </a:r>
            <a:r>
              <a:rPr lang="pt-BR" dirty="0" smtClean="0"/>
              <a:t>de endereço.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31117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Interfaces Externas ao </a:t>
            </a:r>
            <a:r>
              <a:rPr lang="pt-BR" dirty="0" err="1" smtClean="0"/>
              <a:t>Kernel</a:t>
            </a:r>
            <a:r>
              <a:rPr lang="pt-BR" dirty="0" smtClean="0"/>
              <a:t> Linux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t-BR" dirty="0"/>
          </a:p>
          <a:p>
            <a:r>
              <a:rPr lang="pt-BR" dirty="0" smtClean="0"/>
              <a:t>C Library   ou  GNU C Library</a:t>
            </a:r>
          </a:p>
          <a:p>
            <a:endParaRPr lang="pt-BR" dirty="0"/>
          </a:p>
          <a:p>
            <a:r>
              <a:rPr lang="pt-BR" b="1" dirty="0" smtClean="0">
                <a:solidFill>
                  <a:srgbClr val="0000FF"/>
                </a:solidFill>
              </a:rPr>
              <a:t>System </a:t>
            </a:r>
            <a:r>
              <a:rPr lang="pt-BR" b="1" dirty="0" err="1" smtClean="0">
                <a:solidFill>
                  <a:srgbClr val="0000FF"/>
                </a:solidFill>
              </a:rPr>
              <a:t>Call</a:t>
            </a:r>
            <a:r>
              <a:rPr lang="pt-BR" b="1" dirty="0" smtClean="0">
                <a:solidFill>
                  <a:srgbClr val="0000FF"/>
                </a:solidFill>
              </a:rPr>
              <a:t> Interface - SCI</a:t>
            </a:r>
            <a:br>
              <a:rPr lang="pt-BR" b="1" dirty="0" smtClean="0">
                <a:solidFill>
                  <a:srgbClr val="0000FF"/>
                </a:solidFill>
              </a:rPr>
            </a:br>
            <a:r>
              <a:rPr lang="pt-BR" b="1" dirty="0" smtClean="0">
                <a:solidFill>
                  <a:srgbClr val="0000FF"/>
                </a:solidFill>
              </a:rPr>
              <a:t>        </a:t>
            </a:r>
            <a:r>
              <a:rPr lang="pt-BR" dirty="0" smtClean="0"/>
              <a:t>(Chamadas do Sistema)</a:t>
            </a:r>
          </a:p>
          <a:p>
            <a:endParaRPr lang="pt-BR" dirty="0"/>
          </a:p>
          <a:p>
            <a:r>
              <a:rPr lang="pt-BR" b="1" dirty="0" smtClean="0"/>
              <a:t>Como a</a:t>
            </a:r>
            <a:r>
              <a:rPr lang="pt-BR" b="1" dirty="0" smtClean="0">
                <a:solidFill>
                  <a:srgbClr val="0000FF"/>
                </a:solidFill>
              </a:rPr>
              <a:t> JVM </a:t>
            </a:r>
            <a:r>
              <a:rPr lang="pt-BR" b="1" dirty="0" smtClean="0"/>
              <a:t>se comunica com a </a:t>
            </a:r>
            <a:r>
              <a:rPr lang="pt-BR" b="1" dirty="0" smtClean="0">
                <a:solidFill>
                  <a:srgbClr val="0000FF"/>
                </a:solidFill>
              </a:rPr>
              <a:t>SCI </a:t>
            </a:r>
            <a:r>
              <a:rPr lang="en-US" b="1" dirty="0" smtClean="0"/>
              <a:t>??</a:t>
            </a:r>
            <a:endParaRPr lang="pt-BR" b="1" dirty="0" smtClean="0"/>
          </a:p>
          <a:p>
            <a:endParaRPr lang="pt-BR" b="1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35219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Chamadas de Sistema (SCI)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pt-BR" sz="2000" dirty="0" smtClean="0">
                <a:solidFill>
                  <a:prstClr val="black"/>
                </a:solidFill>
              </a:rPr>
              <a:t>Interface </a:t>
            </a:r>
            <a:r>
              <a:rPr lang="pt-BR" sz="2000" dirty="0">
                <a:solidFill>
                  <a:prstClr val="black"/>
                </a:solidFill>
              </a:rPr>
              <a:t>de programação aos </a:t>
            </a:r>
            <a:r>
              <a:rPr lang="pt-BR" sz="2000" dirty="0">
                <a:solidFill>
                  <a:srgbClr val="0000FF"/>
                </a:solidFill>
              </a:rPr>
              <a:t>serviços fornecidos pelo </a:t>
            </a:r>
            <a:r>
              <a:rPr lang="pt-BR" sz="2000" dirty="0" smtClean="0">
                <a:solidFill>
                  <a:srgbClr val="0000FF"/>
                </a:solidFill>
              </a:rPr>
              <a:t>SO</a:t>
            </a:r>
            <a:r>
              <a:rPr lang="pt-BR" sz="2000" dirty="0" smtClean="0">
                <a:solidFill>
                  <a:prstClr val="black"/>
                </a:solidFill>
              </a:rPr>
              <a:t>.</a:t>
            </a:r>
          </a:p>
          <a:p>
            <a:pPr>
              <a:spcBef>
                <a:spcPts val="0"/>
              </a:spcBef>
            </a:pPr>
            <a:endParaRPr lang="pt-BR" sz="2000" dirty="0">
              <a:solidFill>
                <a:prstClr val="black"/>
              </a:solidFill>
            </a:endParaRPr>
          </a:p>
          <a:p>
            <a:pPr>
              <a:spcBef>
                <a:spcPts val="0"/>
              </a:spcBef>
            </a:pPr>
            <a:r>
              <a:rPr lang="pt-BR" sz="2000" dirty="0" smtClean="0"/>
              <a:t>Tipicamente escritos em uma linguagem de alto nível (C </a:t>
            </a:r>
            <a:r>
              <a:rPr lang="pt-BR" sz="2000" dirty="0" err="1" smtClean="0"/>
              <a:t>or</a:t>
            </a:r>
            <a:r>
              <a:rPr lang="pt-BR" sz="2000" dirty="0" smtClean="0"/>
              <a:t> C++).</a:t>
            </a:r>
          </a:p>
          <a:p>
            <a:pPr>
              <a:spcBef>
                <a:spcPts val="0"/>
              </a:spcBef>
            </a:pPr>
            <a:endParaRPr lang="pt-BR" sz="2000" dirty="0"/>
          </a:p>
          <a:p>
            <a:r>
              <a:rPr lang="pt-BR" sz="2000" b="1" dirty="0" smtClean="0"/>
              <a:t>Geralmente </a:t>
            </a:r>
            <a:r>
              <a:rPr lang="pt-BR" sz="2000" b="1" dirty="0" smtClean="0">
                <a:solidFill>
                  <a:srgbClr val="0000FF"/>
                </a:solidFill>
              </a:rPr>
              <a:t>acessadas por programas via uma API </a:t>
            </a:r>
            <a:r>
              <a:rPr lang="pt-BR" sz="2000" b="1" dirty="0" smtClean="0"/>
              <a:t>(</a:t>
            </a:r>
            <a:r>
              <a:rPr lang="pt-BR" sz="2000" b="1" dirty="0" err="1" smtClean="0"/>
              <a:t>Application</a:t>
            </a:r>
            <a:endParaRPr lang="pt-BR" sz="2000" b="1" dirty="0" smtClean="0"/>
          </a:p>
          <a:p>
            <a:pPr marL="0" indent="0">
              <a:buNone/>
            </a:pPr>
            <a:r>
              <a:rPr lang="pt-BR" sz="2000" b="1" dirty="0" smtClean="0"/>
              <a:t>       </a:t>
            </a:r>
            <a:r>
              <a:rPr lang="pt-BR" sz="2000" b="1" dirty="0" err="1" smtClean="0"/>
              <a:t>Program</a:t>
            </a:r>
            <a:r>
              <a:rPr lang="pt-BR" sz="2000" b="1" dirty="0" smtClean="0"/>
              <a:t> Interface) do que diretamente pelo uso de chamadas  de   </a:t>
            </a:r>
            <a:br>
              <a:rPr lang="pt-BR" sz="2000" b="1" dirty="0" smtClean="0"/>
            </a:br>
            <a:r>
              <a:rPr lang="pt-BR" sz="2000" b="1" dirty="0" smtClean="0"/>
              <a:t>       sistema.</a:t>
            </a:r>
          </a:p>
          <a:p>
            <a:pPr marL="0" indent="0">
              <a:buNone/>
            </a:pPr>
            <a:endParaRPr lang="pt-BR" sz="2000" dirty="0"/>
          </a:p>
          <a:p>
            <a:r>
              <a:rPr lang="pt-BR" sz="2000" dirty="0" smtClean="0"/>
              <a:t>Três </a:t>
            </a:r>
            <a:r>
              <a:rPr lang="pt-BR" sz="2000" dirty="0" err="1" smtClean="0"/>
              <a:t>APIs</a:t>
            </a:r>
            <a:r>
              <a:rPr lang="pt-BR" sz="2000" dirty="0" smtClean="0"/>
              <a:t> mais comuns são :</a:t>
            </a:r>
          </a:p>
          <a:p>
            <a:pPr lvl="1"/>
            <a:r>
              <a:rPr lang="pt-BR" sz="2000" dirty="0" smtClean="0">
                <a:solidFill>
                  <a:srgbClr val="0000FF"/>
                </a:solidFill>
              </a:rPr>
              <a:t>Win32 API </a:t>
            </a:r>
            <a:r>
              <a:rPr lang="pt-BR" sz="2000" dirty="0" smtClean="0"/>
              <a:t>para Windows. </a:t>
            </a:r>
          </a:p>
          <a:p>
            <a:pPr lvl="1"/>
            <a:r>
              <a:rPr lang="pt-BR" sz="2000" dirty="0" smtClean="0">
                <a:solidFill>
                  <a:srgbClr val="0000FF"/>
                </a:solidFill>
              </a:rPr>
              <a:t>POSIX API </a:t>
            </a:r>
            <a:r>
              <a:rPr lang="pt-BR" sz="2000" dirty="0" smtClean="0"/>
              <a:t>para sistemas baseados em POSIX (incluindo todas as versões de UNIX, Linux, e Mac OS X).</a:t>
            </a:r>
          </a:p>
          <a:p>
            <a:pPr lvl="1"/>
            <a:r>
              <a:rPr lang="pt-BR" sz="2000" b="1" dirty="0" smtClean="0">
                <a:solidFill>
                  <a:srgbClr val="0000FF"/>
                </a:solidFill>
              </a:rPr>
              <a:t>Java API </a:t>
            </a:r>
            <a:r>
              <a:rPr lang="pt-BR" sz="2000" b="1" dirty="0" smtClean="0"/>
              <a:t>para a máquina virtual Java (JVM).</a:t>
            </a:r>
          </a:p>
          <a:p>
            <a:endParaRPr lang="pt-BR" sz="2000" dirty="0" smtClean="0"/>
          </a:p>
          <a:p>
            <a:pPr>
              <a:spcBef>
                <a:spcPts val="0"/>
              </a:spcBef>
            </a:pPr>
            <a:endParaRPr lang="pt-BR" sz="2000" dirty="0" smtClean="0"/>
          </a:p>
          <a:p>
            <a:pPr>
              <a:spcBef>
                <a:spcPts val="0"/>
              </a:spcBef>
            </a:pPr>
            <a:endParaRPr lang="pt-BR" sz="1800" dirty="0">
              <a:solidFill>
                <a:prstClr val="black"/>
              </a:solidFill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00029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dirty="0" smtClean="0"/>
              <a:t>Exemplo de Concorrência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dirty="0" smtClean="0"/>
              <a:t>Um </a:t>
            </a:r>
            <a:r>
              <a:rPr lang="pt-BR" dirty="0"/>
              <a:t>exemplo simples pode ser expressado através de um jogo onde o mesmo pode ser modelado com linhas de execução </a:t>
            </a:r>
            <a:r>
              <a:rPr lang="pt-BR" dirty="0" smtClean="0"/>
              <a:t>diferentes (threads distintas), </a:t>
            </a:r>
            <a:r>
              <a:rPr lang="pt-BR" dirty="0"/>
              <a:t>sendo uma para desenho de imagem e outra para áudio</a:t>
            </a:r>
            <a:r>
              <a:rPr lang="pt-BR" dirty="0" smtClean="0"/>
              <a:t>;</a:t>
            </a:r>
          </a:p>
          <a:p>
            <a:endParaRPr lang="pt-BR" dirty="0"/>
          </a:p>
          <a:p>
            <a:r>
              <a:rPr lang="pt-BR" dirty="0" smtClean="0"/>
              <a:t> </a:t>
            </a:r>
            <a:r>
              <a:rPr lang="pt-BR" dirty="0"/>
              <a:t>Neste caso, há um thread para tratar rotinas de desenho e outro thread para tratar áudio; </a:t>
            </a:r>
            <a:endParaRPr lang="pt-BR" dirty="0" smtClean="0"/>
          </a:p>
          <a:p>
            <a:endParaRPr lang="pt-BR" dirty="0"/>
          </a:p>
          <a:p>
            <a:r>
              <a:rPr lang="pt-BR" dirty="0" smtClean="0"/>
              <a:t>No </a:t>
            </a:r>
            <a:r>
              <a:rPr lang="pt-BR" dirty="0"/>
              <a:t>ponto de vista do usuário, a imagem é desenhada ao mesmo tempo em que o áudio é emitido pelos alto-falantes; Porém, para sistemas com uma única CPU, cada linha de execução é processada por vez;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44246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Escalonamento de Threads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dirty="0"/>
              <a:t>Da mesma forma que os processos sofrem escalonamento, as threads também têm a mesma necessidade. </a:t>
            </a:r>
            <a:endParaRPr lang="pt-BR" dirty="0" smtClean="0"/>
          </a:p>
          <a:p>
            <a:endParaRPr lang="pt-BR" dirty="0"/>
          </a:p>
          <a:p>
            <a:r>
              <a:rPr lang="pt-BR" dirty="0" smtClean="0"/>
              <a:t>Quando </a:t>
            </a:r>
            <a:r>
              <a:rPr lang="pt-BR" dirty="0"/>
              <a:t>vários processos são executados em uma CPU, eles dão a impressão que estão sendo executados simultaneamente. </a:t>
            </a:r>
            <a:endParaRPr lang="pt-BR" dirty="0" smtClean="0"/>
          </a:p>
          <a:p>
            <a:endParaRPr lang="pt-BR" dirty="0"/>
          </a:p>
          <a:p>
            <a:r>
              <a:rPr lang="pt-BR" dirty="0" smtClean="0"/>
              <a:t>Com </a:t>
            </a:r>
            <a:r>
              <a:rPr lang="pt-BR" dirty="0"/>
              <a:t>as threads ocorre o mesmo, elas esperam até serem executadas. Como esta alternância é muito rápida, há impressão de que todas as threads são executadas paralelamente.</a:t>
            </a:r>
          </a:p>
        </p:txBody>
      </p:sp>
    </p:spTree>
    <p:extLst>
      <p:ext uri="{BB962C8B-B14F-4D97-AF65-F5344CB8AC3E}">
        <p14:creationId xmlns:p14="http://schemas.microsoft.com/office/powerpoint/2010/main" val="2529056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dirty="0" smtClean="0"/>
              <a:t>ULT </a:t>
            </a:r>
            <a:r>
              <a:rPr lang="pt-BR" dirty="0"/>
              <a:t>e KLT</a:t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Usualmente </a:t>
            </a:r>
            <a:r>
              <a:rPr lang="pt-BR" dirty="0"/>
              <a:t>as threads são divididas em duas categorias: </a:t>
            </a:r>
            <a:endParaRPr lang="pt-BR" dirty="0" smtClean="0"/>
          </a:p>
          <a:p>
            <a:pPr lvl="1"/>
            <a:r>
              <a:rPr lang="pt-BR" b="1" dirty="0" smtClean="0"/>
              <a:t>thread </a:t>
            </a:r>
            <a:r>
              <a:rPr lang="pt-BR" b="1" dirty="0"/>
              <a:t>ao nível do </a:t>
            </a:r>
            <a:r>
              <a:rPr lang="pt-BR" b="1" dirty="0" smtClean="0"/>
              <a:t>usuário </a:t>
            </a:r>
            <a:r>
              <a:rPr lang="pt-BR" dirty="0"/>
              <a:t>(em </a:t>
            </a:r>
            <a:r>
              <a:rPr lang="pt-BR" dirty="0">
                <a:hlinkClick r:id="rId2" tooltip="Língua inglesa"/>
              </a:rPr>
              <a:t>inglês</a:t>
            </a:r>
            <a:r>
              <a:rPr lang="pt-BR" dirty="0"/>
              <a:t>: </a:t>
            </a:r>
            <a:r>
              <a:rPr lang="pt-BR" i="1" dirty="0" err="1"/>
              <a:t>User-Level</a:t>
            </a:r>
            <a:r>
              <a:rPr lang="pt-BR" i="1" dirty="0"/>
              <a:t> Thread (ULT)</a:t>
            </a:r>
            <a:r>
              <a:rPr lang="pt-BR" dirty="0"/>
              <a:t>), </a:t>
            </a:r>
          </a:p>
          <a:p>
            <a:pPr lvl="1"/>
            <a:r>
              <a:rPr lang="pt-BR" b="1" dirty="0" smtClean="0"/>
              <a:t>thread </a:t>
            </a:r>
            <a:r>
              <a:rPr lang="pt-BR" b="1" dirty="0"/>
              <a:t>ao nível do núcleo</a:t>
            </a:r>
            <a:r>
              <a:rPr lang="pt-BR" dirty="0"/>
              <a:t> (em </a:t>
            </a:r>
            <a:r>
              <a:rPr lang="pt-BR" dirty="0">
                <a:hlinkClick r:id="rId2" tooltip="Língua inglesa"/>
              </a:rPr>
              <a:t>inglês</a:t>
            </a:r>
            <a:r>
              <a:rPr lang="pt-BR" dirty="0"/>
              <a:t>: </a:t>
            </a:r>
            <a:r>
              <a:rPr lang="pt-BR" i="1" dirty="0" err="1"/>
              <a:t>Kernel-Level</a:t>
            </a:r>
            <a:r>
              <a:rPr lang="pt-BR" i="1" dirty="0"/>
              <a:t> Thread (KLT)</a:t>
            </a:r>
            <a:r>
              <a:rPr lang="pt-BR" dirty="0"/>
              <a:t>).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14807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Ambientes Java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8194" name="Picture 2" descr="http://www.inf.ufrgs.br/gppd/disc/cmp167/trabalhos/sem99-1/T1/adenauer/arq_java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628800"/>
            <a:ext cx="8280920" cy="4536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202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Escalonamento de Threads</a:t>
            </a:r>
            <a:br>
              <a:rPr lang="pt-BR" dirty="0" smtClean="0"/>
            </a:br>
            <a:r>
              <a:rPr lang="pt-BR" dirty="0" smtClean="0"/>
              <a:t>no Espaço do Usuário (ULT)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t-BR" dirty="0"/>
              <a:t>Linha de execução ao nível do usuário</a:t>
            </a:r>
          </a:p>
          <a:p>
            <a:endParaRPr lang="pt-BR" dirty="0"/>
          </a:p>
          <a:p>
            <a:r>
              <a:rPr lang="pt-BR" b="1" dirty="0"/>
              <a:t>As </a:t>
            </a:r>
            <a:r>
              <a:rPr lang="pt-BR" b="1" dirty="0" smtClean="0"/>
              <a:t>threads ULT </a:t>
            </a:r>
            <a:r>
              <a:rPr lang="pt-BR" b="1" dirty="0"/>
              <a:t>são escalonadas pelo programador</a:t>
            </a:r>
            <a:r>
              <a:rPr lang="pt-BR" dirty="0"/>
              <a:t>, tendo a grande vantagem de cada processo usar um algoritmo de escalonamento que melhor se adapte a </a:t>
            </a:r>
            <a:r>
              <a:rPr lang="pt-BR" dirty="0" smtClean="0"/>
              <a:t>situação. O </a:t>
            </a:r>
            <a:r>
              <a:rPr lang="pt-BR" dirty="0"/>
              <a:t>sistema operacional neste tipo de thread não faz o escalonamento, em geral ele não sabe que elas existem. </a:t>
            </a:r>
            <a:endParaRPr lang="pt-BR" dirty="0" smtClean="0"/>
          </a:p>
          <a:p>
            <a:endParaRPr lang="pt-BR" dirty="0"/>
          </a:p>
          <a:p>
            <a:r>
              <a:rPr lang="pt-BR" dirty="0" smtClean="0"/>
              <a:t>Neste modo, </a:t>
            </a:r>
            <a:r>
              <a:rPr lang="pt-BR" b="1" dirty="0"/>
              <a:t>o programador é responsável por criar, executar, escalonar e destruir a thread</a:t>
            </a:r>
            <a:r>
              <a:rPr lang="pt-BR" dirty="0"/>
              <a:t>. </a:t>
            </a:r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82668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Threads no Nível Usuário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>
                <a:latin typeface="Times-Roman"/>
              </a:rPr>
              <a:t>Threads em modo usuário são implementas por chamadas a uma biblioteca de rotinas que são </a:t>
            </a:r>
            <a:r>
              <a:rPr lang="pt-BR" dirty="0" smtClean="0">
                <a:latin typeface="Times-Roman"/>
              </a:rPr>
              <a:t>ligadas </a:t>
            </a:r>
            <a:r>
              <a:rPr lang="pt-BR" dirty="0">
                <a:latin typeface="Times-Roman"/>
              </a:rPr>
              <a:t>e carregadas </a:t>
            </a:r>
            <a:r>
              <a:rPr lang="pt-BR" dirty="0" smtClean="0">
                <a:latin typeface="Times-Roman"/>
              </a:rPr>
              <a:t>em tempo </a:t>
            </a:r>
            <a:r>
              <a:rPr lang="pt-BR" dirty="0">
                <a:latin typeface="Times-Roman"/>
              </a:rPr>
              <a:t>de execução (</a:t>
            </a:r>
            <a:r>
              <a:rPr lang="pt-BR" dirty="0" err="1">
                <a:latin typeface="Times-Roman"/>
              </a:rPr>
              <a:t>run</a:t>
            </a:r>
            <a:r>
              <a:rPr lang="pt-BR" dirty="0">
                <a:latin typeface="Times-Roman"/>
              </a:rPr>
              <a:t>-time) no mesmo espaço de endereçamento do processo e executadas em modo </a:t>
            </a:r>
            <a:r>
              <a:rPr lang="pt-BR" dirty="0" smtClean="0">
                <a:latin typeface="Times-Roman"/>
              </a:rPr>
              <a:t>usuário. </a:t>
            </a:r>
          </a:p>
          <a:p>
            <a:endParaRPr lang="pt-BR" dirty="0">
              <a:latin typeface="Times-Roman"/>
            </a:endParaRPr>
          </a:p>
          <a:p>
            <a:r>
              <a:rPr lang="pt-BR" dirty="0" smtClean="0">
                <a:latin typeface="Times-Roman"/>
              </a:rPr>
              <a:t>O sistema </a:t>
            </a:r>
            <a:r>
              <a:rPr lang="pt-BR" dirty="0">
                <a:latin typeface="Times-Roman"/>
              </a:rPr>
              <a:t>operacional não sabe da existência de múltiplos threads, sendo responsabilidade da biblioteca gerenciar </a:t>
            </a:r>
            <a:r>
              <a:rPr lang="pt-BR" dirty="0" smtClean="0">
                <a:latin typeface="Times-Roman"/>
              </a:rPr>
              <a:t>e sincronizar </a:t>
            </a:r>
            <a:r>
              <a:rPr lang="pt-BR" dirty="0">
                <a:latin typeface="Times-Roman"/>
              </a:rPr>
              <a:t>os diversos threads existentes.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46315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solidFill>
                  <a:prstClr val="black"/>
                </a:solidFill>
              </a:rPr>
              <a:t>Threads no Nível Usuário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t-BR" dirty="0">
                <a:latin typeface="Times-Roman"/>
              </a:rPr>
              <a:t>Utilizando a biblioteca, múltiplos threads poder ser utilizados, compartilhando o mesmo espaço </a:t>
            </a:r>
            <a:r>
              <a:rPr lang="pt-BR" dirty="0" smtClean="0">
                <a:latin typeface="Times-Roman"/>
              </a:rPr>
              <a:t>de endereçamento </a:t>
            </a:r>
            <a:r>
              <a:rPr lang="pt-BR" dirty="0">
                <a:latin typeface="Times-Roman"/>
              </a:rPr>
              <a:t>do processo e outros recursos.</a:t>
            </a:r>
          </a:p>
          <a:p>
            <a:endParaRPr lang="pt-BR" dirty="0" smtClean="0">
              <a:latin typeface="Times-Roman"/>
            </a:endParaRPr>
          </a:p>
          <a:p>
            <a:r>
              <a:rPr lang="pt-BR" dirty="0" smtClean="0">
                <a:latin typeface="Times-Roman"/>
              </a:rPr>
              <a:t>Threads </a:t>
            </a:r>
            <a:r>
              <a:rPr lang="pt-BR" dirty="0">
                <a:latin typeface="Times-Roman"/>
              </a:rPr>
              <a:t>em modo usuário são rápidos e eficientes, por </a:t>
            </a:r>
            <a:r>
              <a:rPr lang="pt-BR" b="1" dirty="0">
                <a:latin typeface="Times-Roman"/>
              </a:rPr>
              <a:t>dispensar acesso ao </a:t>
            </a:r>
            <a:r>
              <a:rPr lang="pt-BR" b="1" dirty="0" err="1">
                <a:latin typeface="Times-Roman"/>
              </a:rPr>
              <a:t>kernel</a:t>
            </a:r>
            <a:r>
              <a:rPr lang="pt-BR" b="1" dirty="0">
                <a:latin typeface="Times-Roman"/>
              </a:rPr>
              <a:t> </a:t>
            </a:r>
            <a:r>
              <a:rPr lang="pt-BR" dirty="0">
                <a:latin typeface="Times-Roman"/>
              </a:rPr>
              <a:t>do sistema para a criação, </a:t>
            </a:r>
            <a:r>
              <a:rPr lang="pt-BR" dirty="0" smtClean="0">
                <a:latin typeface="Times-Roman"/>
              </a:rPr>
              <a:t>eliminação, sincronização </a:t>
            </a:r>
            <a:r>
              <a:rPr lang="pt-BR" dirty="0">
                <a:latin typeface="Times-Roman"/>
              </a:rPr>
              <a:t>e troca de contexto das threads. A biblioteca oferece todo o suporte necessário em modo usuário, sem </a:t>
            </a:r>
            <a:r>
              <a:rPr lang="pt-BR" dirty="0" smtClean="0">
                <a:latin typeface="Times-Roman"/>
              </a:rPr>
              <a:t>a necessidade </a:t>
            </a:r>
            <a:r>
              <a:rPr lang="pt-BR" dirty="0">
                <a:latin typeface="Times-Roman"/>
              </a:rPr>
              <a:t>de chamadas ao sistema (system </a:t>
            </a:r>
            <a:r>
              <a:rPr lang="pt-BR" dirty="0" err="1">
                <a:latin typeface="Times-Roman"/>
              </a:rPr>
              <a:t>calls</a:t>
            </a:r>
            <a:r>
              <a:rPr lang="pt-BR" dirty="0">
                <a:latin typeface="Times-Roman"/>
              </a:rPr>
              <a:t>).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21976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Processos e suas Threads ULT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026" name="Picture 2" descr="Ul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628800"/>
            <a:ext cx="8208912" cy="4464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6906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Exemplo ULT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dirty="0"/>
              <a:t>Um exemplo prático de processo chamado P1 que contém tais threads: P1-T1, P1-T2 e P1-T3, quando o sistema operacional dá à CPU para o processo P1, cabe a ele destinar qual thread será executada.</a:t>
            </a:r>
          </a:p>
          <a:p>
            <a:endParaRPr lang="pt-BR" dirty="0"/>
          </a:p>
          <a:p>
            <a:r>
              <a:rPr lang="pt-BR" dirty="0"/>
              <a:t>Caso esta thread use todo  o quantum para o processo, o sistema operacional chamará outro processo, e quando o processo P1 voltar a executar, P1-T1 voltará a ser executada e continuará executando até seu término ou intervenção de P1, este comportamento não afetará outros processos pois o sistema continua escalonando os processos normalmente.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41581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Threads no Nível do Usuário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/>
              <a:t>As threads da primeira categoria (ULT) são suportadas pela aplicação, sem conhecimento do núcleo e geralmente são implementadas por pacotes de rotinas (códigos para criar, terminar, escalonamento e armazenar contexto) fornecidas por uma determinada biblioteca de uma </a:t>
            </a:r>
            <a:r>
              <a:rPr lang="pt-BR" dirty="0" smtClean="0"/>
              <a:t>linguagem.</a:t>
            </a:r>
          </a:p>
          <a:p>
            <a:endParaRPr lang="pt-BR" dirty="0"/>
          </a:p>
          <a:p>
            <a:r>
              <a:rPr lang="pt-BR" i="1" dirty="0" err="1" smtClean="0"/>
              <a:t>Multithreading</a:t>
            </a:r>
            <a:r>
              <a:rPr lang="pt-BR" dirty="0" smtClean="0"/>
              <a:t> em Java.</a:t>
            </a:r>
          </a:p>
          <a:p>
            <a:r>
              <a:rPr lang="pt-BR" dirty="0" smtClean="0"/>
              <a:t>Como </a:t>
            </a:r>
            <a:r>
              <a:rPr lang="pt-BR" dirty="0"/>
              <a:t>é o caso da </a:t>
            </a:r>
            <a:r>
              <a:rPr lang="pt-BR" dirty="0" err="1"/>
              <a:t>thread.h</a:t>
            </a:r>
            <a:r>
              <a:rPr lang="pt-BR" dirty="0"/>
              <a:t> (biblioteca padrão da </a:t>
            </a:r>
            <a:r>
              <a:rPr lang="pt-BR" dirty="0">
                <a:hlinkClick r:id="rId2" tooltip="Linguagem de programação C"/>
              </a:rPr>
              <a:t>linguagem C</a:t>
            </a:r>
            <a:r>
              <a:rPr lang="pt-BR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897391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Threads no Nível de </a:t>
            </a:r>
            <a:r>
              <a:rPr lang="pt-BR" dirty="0" err="1"/>
              <a:t>K</a:t>
            </a:r>
            <a:r>
              <a:rPr lang="pt-BR" dirty="0" err="1" smtClean="0"/>
              <a:t>ernel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dirty="0"/>
              <a:t>Linha de execução ao nível do núcleo</a:t>
            </a:r>
          </a:p>
          <a:p>
            <a:endParaRPr lang="pt-BR" dirty="0"/>
          </a:p>
          <a:p>
            <a:r>
              <a:rPr lang="pt-BR" dirty="0"/>
              <a:t>As KLT são escalonadas diretamente pelo sistema operacional, comumente são mais lentas que as Threads ULT pois a cada chamada elas necessitam consultar o sistema, exigindo assim a mudança total de contexto do processador, memória e outros níveis necessários para alternar um processo. </a:t>
            </a:r>
            <a:endParaRPr lang="pt-BR" dirty="0" smtClean="0"/>
          </a:p>
          <a:p>
            <a:endParaRPr lang="pt-BR" dirty="0"/>
          </a:p>
          <a:p>
            <a:r>
              <a:rPr lang="pt-BR" dirty="0" smtClean="0"/>
              <a:t>Um </a:t>
            </a:r>
            <a:r>
              <a:rPr lang="pt-BR" dirty="0"/>
              <a:t>exemplo prático de processo chamado P2 que contém as threads P2T1, P2T2 e P2T3 e um processo chamado P3 que contém as threads P3T1, P3T2 E P3T3. </a:t>
            </a:r>
            <a:endParaRPr lang="pt-BR" dirty="0" smtClean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06158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Escalonamento de Threads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pt-BR" sz="2800" dirty="0">
                <a:solidFill>
                  <a:prstClr val="black"/>
                </a:solidFill>
              </a:rPr>
              <a:t>O Sistema Operacional não entregará a CPU ao processo e sim a uma thread deste processo. </a:t>
            </a:r>
          </a:p>
          <a:p>
            <a:pPr lvl="0"/>
            <a:endParaRPr lang="pt-BR" sz="2800" dirty="0">
              <a:solidFill>
                <a:prstClr val="black"/>
              </a:solidFill>
            </a:endParaRPr>
          </a:p>
          <a:p>
            <a:pPr lvl="0"/>
            <a:r>
              <a:rPr lang="pt-BR" sz="2800" dirty="0">
                <a:solidFill>
                  <a:prstClr val="black"/>
                </a:solidFill>
              </a:rPr>
              <a:t>Note agora que o sistema é responsável por escalonar as threads e este sistema tem que suportar threads, a cada interrupção de thread é necessário mudar todo o contexto de CPU e memória, porém as threads são independentes dos processos, podendo ser executadas P3T2, P2T1, P2T2, P2T1, P3T1,P2T3,P3T3, ou seja a ordem em que o escalonador do sistema determinar</a:t>
            </a:r>
            <a:r>
              <a:rPr lang="pt-BR" sz="1800" dirty="0">
                <a:solidFill>
                  <a:prstClr val="black"/>
                </a:solidFill>
              </a:rPr>
              <a:t>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65883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Threads no Nível Usuário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endParaRPr lang="pt-BR" sz="1300" dirty="0" smtClean="0">
              <a:solidFill>
                <a:prstClr val="black"/>
              </a:solidFill>
            </a:endParaRPr>
          </a:p>
          <a:p>
            <a:pPr lvl="0"/>
            <a:endParaRPr lang="pt-BR" sz="2000" dirty="0" smtClean="0">
              <a:solidFill>
                <a:prstClr val="black"/>
              </a:solidFill>
            </a:endParaRPr>
          </a:p>
          <a:p>
            <a:r>
              <a:rPr lang="pt-BR" sz="2800" dirty="0" smtClean="0">
                <a:solidFill>
                  <a:prstClr val="black"/>
                </a:solidFill>
              </a:rPr>
              <a:t>Já </a:t>
            </a:r>
            <a:r>
              <a:rPr lang="pt-BR" sz="2800" dirty="0">
                <a:solidFill>
                  <a:prstClr val="black"/>
                </a:solidFill>
              </a:rPr>
              <a:t>com as threads em modo usuário não se consegue ter a mesma independência, pois quando passamos o controle ao processo, enquanto seu quantum for válido ele irá decidir que thread irá rodar. </a:t>
            </a:r>
            <a:endParaRPr lang="pt-BR" sz="2800" dirty="0" smtClean="0">
              <a:solidFill>
                <a:prstClr val="black"/>
              </a:solidFill>
            </a:endParaRPr>
          </a:p>
          <a:p>
            <a:endParaRPr lang="pt-BR" sz="2800" dirty="0">
              <a:solidFill>
                <a:prstClr val="black"/>
              </a:solidFill>
            </a:endParaRPr>
          </a:p>
          <a:p>
            <a:r>
              <a:rPr lang="pt-BR" sz="2800" dirty="0" smtClean="0">
                <a:solidFill>
                  <a:prstClr val="black"/>
                </a:solidFill>
              </a:rPr>
              <a:t>Um </a:t>
            </a:r>
            <a:r>
              <a:rPr lang="pt-BR" sz="2800" dirty="0">
                <a:solidFill>
                  <a:prstClr val="black"/>
                </a:solidFill>
              </a:rPr>
              <a:t>escalonamento típico do sistema é onde o escalonador sempre escolhe a thread de maior prioridade, que são divididas em duas classes: Real Time e Normal. </a:t>
            </a:r>
            <a:endParaRPr lang="pt-BR" sz="2800" dirty="0" smtClean="0">
              <a:solidFill>
                <a:prstClr val="black"/>
              </a:solidFill>
            </a:endParaRPr>
          </a:p>
          <a:p>
            <a:pPr lvl="0"/>
            <a:endParaRPr lang="pt-BR" sz="2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5350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Prioridades de Threads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pt-BR" sz="1900" dirty="0" smtClean="0">
              <a:solidFill>
                <a:prstClr val="black"/>
              </a:solidFill>
            </a:endParaRPr>
          </a:p>
          <a:p>
            <a:pPr lvl="0"/>
            <a:r>
              <a:rPr lang="pt-BR" sz="2800" dirty="0" smtClean="0">
                <a:solidFill>
                  <a:prstClr val="black"/>
                </a:solidFill>
              </a:rPr>
              <a:t>Cada </a:t>
            </a:r>
            <a:r>
              <a:rPr lang="pt-BR" sz="2800" dirty="0">
                <a:solidFill>
                  <a:prstClr val="black"/>
                </a:solidFill>
              </a:rPr>
              <a:t>thread ganha uma prioridade ao ser criada que varia de 0 a 31(0 é a menor e 31 maior), processos com prioridade 0 a 15 (Real Time) tem prioridade ajustada no tempo de execução como nos processos de E/S que tem a prioridade aumentada variando o </a:t>
            </a:r>
            <a:r>
              <a:rPr lang="pt-BR" sz="2800" dirty="0" smtClean="0">
                <a:solidFill>
                  <a:prstClr val="black"/>
                </a:solidFill>
              </a:rPr>
              <a:t>periférico.</a:t>
            </a:r>
          </a:p>
          <a:p>
            <a:pPr lvl="0"/>
            <a:endParaRPr lang="pt-BR" sz="2800" dirty="0">
              <a:solidFill>
                <a:prstClr val="black"/>
              </a:solidFill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06896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Estrutura da JVM (Java)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7170" name="Picture 2" descr="http://www.inf.ufrgs.br/gppd/disc/cmp167/trabalhos/sem99-1/T1/adenauer/blocos_jvm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628800"/>
            <a:ext cx="8280919" cy="4536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9149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Prioridades de Threads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endParaRPr lang="pt-BR" sz="2800" dirty="0" smtClean="0">
              <a:solidFill>
                <a:prstClr val="black"/>
              </a:solidFill>
            </a:endParaRPr>
          </a:p>
          <a:p>
            <a:pPr lvl="0"/>
            <a:r>
              <a:rPr lang="pt-BR" sz="2800" dirty="0" smtClean="0">
                <a:solidFill>
                  <a:prstClr val="black"/>
                </a:solidFill>
              </a:rPr>
              <a:t>Processos </a:t>
            </a:r>
            <a:r>
              <a:rPr lang="pt-BR" sz="2800" dirty="0">
                <a:solidFill>
                  <a:prstClr val="black"/>
                </a:solidFill>
              </a:rPr>
              <a:t>com prioridade 16 a 31 são executados até terminar e não tem prioridade alterada, mas somente uma thread recebe a prioridade zero que é a responsável por zerar páginas livres no sistema. </a:t>
            </a:r>
          </a:p>
          <a:p>
            <a:pPr lvl="0"/>
            <a:endParaRPr lang="pt-BR" sz="2800" dirty="0">
              <a:solidFill>
                <a:prstClr val="black"/>
              </a:solidFill>
            </a:endParaRPr>
          </a:p>
          <a:p>
            <a:pPr lvl="0"/>
            <a:r>
              <a:rPr lang="pt-BR" sz="2800" dirty="0">
                <a:solidFill>
                  <a:prstClr val="black"/>
                </a:solidFill>
              </a:rPr>
              <a:t>Existe ainda uma outra classe chamada de</a:t>
            </a:r>
            <a:r>
              <a:rPr lang="pt-BR" sz="2800" i="1" dirty="0">
                <a:solidFill>
                  <a:prstClr val="black"/>
                </a:solidFill>
              </a:rPr>
              <a:t> </a:t>
            </a:r>
            <a:r>
              <a:rPr lang="pt-BR" sz="2800" i="1" dirty="0" err="1">
                <a:solidFill>
                  <a:prstClr val="black"/>
                </a:solidFill>
              </a:rPr>
              <a:t>idle</a:t>
            </a:r>
            <a:r>
              <a:rPr lang="pt-BR" sz="2800" dirty="0">
                <a:solidFill>
                  <a:prstClr val="black"/>
                </a:solidFill>
              </a:rPr>
              <a:t>, uma classe mais baixa ainda, </a:t>
            </a:r>
            <a:r>
              <a:rPr lang="pt-BR" sz="2800" dirty="0" smtClean="0">
                <a:solidFill>
                  <a:prstClr val="black"/>
                </a:solidFill>
              </a:rPr>
              <a:t>que só </a:t>
            </a:r>
            <a:r>
              <a:rPr lang="pt-BR" sz="2800" dirty="0">
                <a:solidFill>
                  <a:prstClr val="black"/>
                </a:solidFill>
              </a:rPr>
              <a:t>é executada quando não existem threads aptas, threads dessa classe não interferem na performance.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44898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Processos e Threads KLT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2050" name="Picture 2" descr="Kl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556792"/>
            <a:ext cx="8208912" cy="4608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9036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Escalonamento de Threads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Por </a:t>
            </a:r>
            <a:r>
              <a:rPr lang="pt-BR" dirty="0" smtClean="0">
                <a:solidFill>
                  <a:srgbClr val="0000FF"/>
                </a:solidFill>
              </a:rPr>
              <a:t>Prioridade</a:t>
            </a:r>
          </a:p>
          <a:p>
            <a:endParaRPr lang="pt-BR" dirty="0"/>
          </a:p>
          <a:p>
            <a:r>
              <a:rPr lang="pt-BR" dirty="0" smtClean="0"/>
              <a:t>Por </a:t>
            </a:r>
            <a:r>
              <a:rPr lang="pt-BR" dirty="0" smtClean="0">
                <a:solidFill>
                  <a:srgbClr val="0000FF"/>
                </a:solidFill>
              </a:rPr>
              <a:t>Fracionamento de Tempo</a:t>
            </a:r>
            <a:r>
              <a:rPr lang="pt-BR" dirty="0" smtClean="0"/>
              <a:t> do processador (</a:t>
            </a:r>
            <a:r>
              <a:rPr lang="pt-BR" dirty="0" smtClean="0">
                <a:solidFill>
                  <a:srgbClr val="0000FF"/>
                </a:solidFill>
              </a:rPr>
              <a:t>Time-</a:t>
            </a:r>
            <a:r>
              <a:rPr lang="pt-BR" dirty="0" err="1" smtClean="0">
                <a:solidFill>
                  <a:srgbClr val="0000FF"/>
                </a:solidFill>
              </a:rPr>
              <a:t>Slicing</a:t>
            </a:r>
            <a:r>
              <a:rPr lang="pt-BR" dirty="0" smtClean="0"/>
              <a:t>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94605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Preempção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Ato de </a:t>
            </a:r>
            <a:r>
              <a:rPr lang="pt-BR" dirty="0" smtClean="0">
                <a:solidFill>
                  <a:srgbClr val="0000FF"/>
                </a:solidFill>
              </a:rPr>
              <a:t>forçar a execução de uma thread parar de executar</a:t>
            </a:r>
            <a:r>
              <a:rPr lang="pt-BR" dirty="0" smtClean="0"/>
              <a:t> no processador. </a:t>
            </a:r>
          </a:p>
          <a:p>
            <a:endParaRPr lang="pt-BR" dirty="0" smtClean="0"/>
          </a:p>
          <a:p>
            <a:r>
              <a:rPr lang="pt-BR" dirty="0" smtClean="0">
                <a:solidFill>
                  <a:srgbClr val="0000FF"/>
                </a:solidFill>
              </a:rPr>
              <a:t>Precisa de chamadas ao sistema </a:t>
            </a:r>
            <a:r>
              <a:rPr lang="pt-BR" dirty="0" smtClean="0"/>
              <a:t>(SCI).</a:t>
            </a:r>
          </a:p>
          <a:p>
            <a:endParaRPr lang="pt-BR" dirty="0" smtClean="0"/>
          </a:p>
          <a:p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682862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/>
            </a:r>
            <a:br>
              <a:rPr lang="pt-BR" dirty="0"/>
            </a:br>
            <a:r>
              <a:rPr lang="pt-BR" dirty="0" smtClean="0"/>
              <a:t>Por </a:t>
            </a:r>
            <a:r>
              <a:rPr lang="pt-BR" dirty="0" smtClean="0">
                <a:solidFill>
                  <a:srgbClr val="0000FF"/>
                </a:solidFill>
              </a:rPr>
              <a:t>Prioridade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pt-BR" dirty="0" smtClean="0"/>
          </a:p>
          <a:p>
            <a:r>
              <a:rPr lang="pt-BR" dirty="0" smtClean="0"/>
              <a:t>Cada thread Java tem uma </a:t>
            </a:r>
            <a:r>
              <a:rPr lang="pt-BR" dirty="0" smtClean="0">
                <a:solidFill>
                  <a:srgbClr val="0000FF"/>
                </a:solidFill>
              </a:rPr>
              <a:t>prioridade </a:t>
            </a:r>
            <a:br>
              <a:rPr lang="pt-BR" dirty="0" smtClean="0">
                <a:solidFill>
                  <a:srgbClr val="0000FF"/>
                </a:solidFill>
              </a:rPr>
            </a:br>
            <a:r>
              <a:rPr lang="pt-BR" dirty="0" smtClean="0">
                <a:solidFill>
                  <a:srgbClr val="0000FF"/>
                </a:solidFill>
              </a:rPr>
              <a:t>(mínima = 0 e máxima=10)</a:t>
            </a:r>
            <a:r>
              <a:rPr lang="pt-BR" dirty="0" smtClean="0"/>
              <a:t>, que ajuda ao SO a determinar </a:t>
            </a:r>
            <a:r>
              <a:rPr lang="pt-BR" dirty="0" smtClean="0">
                <a:solidFill>
                  <a:srgbClr val="0000FF"/>
                </a:solidFill>
              </a:rPr>
              <a:t>a ordem em que as threads são escalonadas </a:t>
            </a:r>
            <a:r>
              <a:rPr lang="pt-BR" dirty="0" smtClean="0"/>
              <a:t>para execução no processador.</a:t>
            </a:r>
          </a:p>
          <a:p>
            <a:endParaRPr lang="pt-BR" dirty="0"/>
          </a:p>
          <a:p>
            <a:r>
              <a:rPr lang="pt-BR" dirty="0" smtClean="0"/>
              <a:t>Uma vez que uma </a:t>
            </a:r>
            <a:r>
              <a:rPr lang="pt-BR" dirty="0" smtClean="0">
                <a:solidFill>
                  <a:srgbClr val="0000FF"/>
                </a:solidFill>
              </a:rPr>
              <a:t>thread de maior prioridade </a:t>
            </a:r>
            <a:r>
              <a:rPr lang="pt-BR" dirty="0" smtClean="0"/>
              <a:t>ganhe o processador, </a:t>
            </a:r>
            <a:r>
              <a:rPr lang="pt-BR" dirty="0" smtClean="0">
                <a:solidFill>
                  <a:srgbClr val="0000FF"/>
                </a:solidFill>
              </a:rPr>
              <a:t>ela executa até sua conclusão</a:t>
            </a:r>
            <a:r>
              <a:rPr lang="pt-BR" dirty="0" smtClean="0"/>
              <a:t>.</a:t>
            </a:r>
          </a:p>
          <a:p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3171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Time-</a:t>
            </a:r>
            <a:r>
              <a:rPr lang="pt-BR" dirty="0" err="1" smtClean="0"/>
              <a:t>Slicing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dirty="0">
                <a:solidFill>
                  <a:srgbClr val="0000FF"/>
                </a:solidFill>
              </a:rPr>
              <a:t>Fracionamento de tempo </a:t>
            </a:r>
            <a:r>
              <a:rPr lang="pt-BR" dirty="0">
                <a:solidFill>
                  <a:prstClr val="black"/>
                </a:solidFill>
              </a:rPr>
              <a:t>de CPU (Time-</a:t>
            </a:r>
            <a:r>
              <a:rPr lang="pt-BR" dirty="0" err="1">
                <a:solidFill>
                  <a:prstClr val="black"/>
                </a:solidFill>
              </a:rPr>
              <a:t>Slicing</a:t>
            </a:r>
            <a:r>
              <a:rPr lang="pt-BR" dirty="0">
                <a:solidFill>
                  <a:prstClr val="black"/>
                </a:solidFill>
              </a:rPr>
              <a:t>)</a:t>
            </a:r>
          </a:p>
          <a:p>
            <a:pPr lvl="0"/>
            <a:endParaRPr lang="pt-BR" sz="3000" dirty="0" smtClean="0">
              <a:solidFill>
                <a:prstClr val="black"/>
              </a:solidFill>
            </a:endParaRPr>
          </a:p>
          <a:p>
            <a:r>
              <a:rPr lang="pt-BR" sz="3000" dirty="0" smtClean="0">
                <a:solidFill>
                  <a:prstClr val="black"/>
                </a:solidFill>
              </a:rPr>
              <a:t>Mesmo </a:t>
            </a:r>
            <a:r>
              <a:rPr lang="pt-BR" sz="3000" dirty="0">
                <a:solidFill>
                  <a:prstClr val="black"/>
                </a:solidFill>
              </a:rPr>
              <a:t>que </a:t>
            </a:r>
            <a:r>
              <a:rPr lang="pt-BR" sz="3000" dirty="0">
                <a:solidFill>
                  <a:srgbClr val="0000FF"/>
                </a:solidFill>
              </a:rPr>
              <a:t>a thread não tenha </a:t>
            </a:r>
            <a:r>
              <a:rPr lang="pt-BR" sz="3000" dirty="0" smtClean="0">
                <a:solidFill>
                  <a:srgbClr val="0000FF"/>
                </a:solidFill>
              </a:rPr>
              <a:t>concluído </a:t>
            </a:r>
            <a:r>
              <a:rPr lang="pt-BR" sz="3000" dirty="0">
                <a:solidFill>
                  <a:srgbClr val="0000FF"/>
                </a:solidFill>
              </a:rPr>
              <a:t>a execução quando o </a:t>
            </a:r>
            <a:r>
              <a:rPr lang="pt-BR" sz="3000" i="1" dirty="0">
                <a:solidFill>
                  <a:srgbClr val="0000FF"/>
                </a:solidFill>
              </a:rPr>
              <a:t>quantum de tempo </a:t>
            </a:r>
            <a:r>
              <a:rPr lang="pt-BR" sz="3000" dirty="0">
                <a:solidFill>
                  <a:srgbClr val="0000FF"/>
                </a:solidFill>
              </a:rPr>
              <a:t>expirar</a:t>
            </a:r>
            <a:r>
              <a:rPr lang="pt-BR" sz="3000" dirty="0">
                <a:solidFill>
                  <a:prstClr val="black"/>
                </a:solidFill>
              </a:rPr>
              <a:t>, o processador é tirado da thread e recebe a </a:t>
            </a:r>
            <a:r>
              <a:rPr lang="pt-BR" sz="3000" dirty="0" smtClean="0">
                <a:solidFill>
                  <a:srgbClr val="0000FF"/>
                </a:solidFill>
              </a:rPr>
              <a:t>próxima </a:t>
            </a:r>
            <a:r>
              <a:rPr lang="pt-BR" sz="3000" dirty="0">
                <a:solidFill>
                  <a:srgbClr val="0000FF"/>
                </a:solidFill>
              </a:rPr>
              <a:t>de igual prioridade</a:t>
            </a:r>
            <a:r>
              <a:rPr lang="pt-BR" sz="3000" dirty="0">
                <a:solidFill>
                  <a:prstClr val="black"/>
                </a:solidFill>
              </a:rPr>
              <a:t>, se houver alguma disponível.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19823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Time-</a:t>
            </a:r>
            <a:r>
              <a:rPr lang="pt-BR" dirty="0" err="1" smtClean="0"/>
              <a:t>Slicing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endParaRPr lang="pt-BR" dirty="0" smtClean="0">
              <a:solidFill>
                <a:srgbClr val="0000FF"/>
              </a:solidFill>
            </a:endParaRPr>
          </a:p>
          <a:p>
            <a:pPr lvl="0"/>
            <a:r>
              <a:rPr lang="pt-BR" dirty="0" smtClean="0">
                <a:solidFill>
                  <a:srgbClr val="0000FF"/>
                </a:solidFill>
              </a:rPr>
              <a:t>Time-</a:t>
            </a:r>
            <a:r>
              <a:rPr lang="pt-BR" dirty="0" err="1" smtClean="0">
                <a:solidFill>
                  <a:srgbClr val="0000FF"/>
                </a:solidFill>
              </a:rPr>
              <a:t>Slicing</a:t>
            </a:r>
            <a:r>
              <a:rPr lang="pt-BR" dirty="0" smtClean="0">
                <a:solidFill>
                  <a:prstClr val="black"/>
                </a:solidFill>
              </a:rPr>
              <a:t> </a:t>
            </a:r>
            <a:r>
              <a:rPr lang="pt-BR" dirty="0">
                <a:solidFill>
                  <a:prstClr val="black"/>
                </a:solidFill>
              </a:rPr>
              <a:t>é </a:t>
            </a:r>
            <a:r>
              <a:rPr lang="pt-BR" dirty="0" err="1">
                <a:solidFill>
                  <a:prstClr val="black"/>
                </a:solidFill>
              </a:rPr>
              <a:t>preemptivo</a:t>
            </a:r>
            <a:r>
              <a:rPr lang="pt-BR" dirty="0">
                <a:solidFill>
                  <a:prstClr val="black"/>
                </a:solidFill>
              </a:rPr>
              <a:t>, mas preempção não implica em </a:t>
            </a:r>
            <a:r>
              <a:rPr lang="pt-BR" dirty="0">
                <a:solidFill>
                  <a:srgbClr val="0000FF"/>
                </a:solidFill>
              </a:rPr>
              <a:t>Time-</a:t>
            </a:r>
            <a:r>
              <a:rPr lang="pt-BR" dirty="0" err="1">
                <a:solidFill>
                  <a:srgbClr val="0000FF"/>
                </a:solidFill>
              </a:rPr>
              <a:t>Slicing</a:t>
            </a:r>
            <a:r>
              <a:rPr lang="pt-BR" dirty="0" smtClean="0">
                <a:solidFill>
                  <a:prstClr val="black"/>
                </a:solidFill>
              </a:rPr>
              <a:t>.</a:t>
            </a:r>
          </a:p>
          <a:p>
            <a:pPr lvl="0"/>
            <a:endParaRPr lang="pt-BR" dirty="0">
              <a:solidFill>
                <a:prstClr val="black"/>
              </a:solidFill>
            </a:endParaRPr>
          </a:p>
          <a:p>
            <a:r>
              <a:rPr lang="pt-BR" dirty="0" smtClean="0"/>
              <a:t>A maioria das plataformas Java suporta </a:t>
            </a:r>
            <a:r>
              <a:rPr lang="pt-BR" dirty="0" smtClean="0">
                <a:solidFill>
                  <a:srgbClr val="0000FF"/>
                </a:solidFill>
              </a:rPr>
              <a:t>Time-</a:t>
            </a:r>
            <a:r>
              <a:rPr lang="pt-BR" dirty="0" err="1" smtClean="0">
                <a:solidFill>
                  <a:srgbClr val="0000FF"/>
                </a:solidFill>
              </a:rPr>
              <a:t>Slicing</a:t>
            </a:r>
            <a:r>
              <a:rPr lang="pt-BR" dirty="0" smtClean="0"/>
              <a:t>. </a:t>
            </a:r>
          </a:p>
          <a:p>
            <a:pPr lvl="0"/>
            <a:endParaRPr lang="pt-BR" dirty="0" smtClean="0">
              <a:solidFill>
                <a:prstClr val="black"/>
              </a:solidFill>
            </a:endParaRPr>
          </a:p>
          <a:p>
            <a:pPr lvl="0"/>
            <a:endParaRPr lang="pt-BR" dirty="0">
              <a:solidFill>
                <a:prstClr val="black"/>
              </a:solidFill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13535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que é um </a:t>
            </a:r>
            <a:r>
              <a:rPr lang="pt-BR" dirty="0" err="1" smtClean="0"/>
              <a:t>Kernel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/>
              <a:t>U</a:t>
            </a:r>
            <a:r>
              <a:rPr lang="pt-BR" dirty="0" smtClean="0"/>
              <a:t>m </a:t>
            </a:r>
            <a:r>
              <a:rPr lang="pt-BR" dirty="0" err="1" smtClean="0">
                <a:solidFill>
                  <a:srgbClr val="0000FF"/>
                </a:solidFill>
              </a:rPr>
              <a:t>kernel</a:t>
            </a:r>
            <a:r>
              <a:rPr lang="pt-BR" dirty="0" smtClean="0"/>
              <a:t>, na verdade, não é nada mais do que um </a:t>
            </a:r>
            <a:r>
              <a:rPr lang="pt-BR" dirty="0" smtClean="0">
                <a:solidFill>
                  <a:srgbClr val="0000FF"/>
                </a:solidFill>
              </a:rPr>
              <a:t>gerenciador de recursos</a:t>
            </a:r>
            <a:r>
              <a:rPr lang="pt-BR" dirty="0" smtClean="0"/>
              <a:t>. </a:t>
            </a:r>
          </a:p>
          <a:p>
            <a:endParaRPr lang="pt-BR" dirty="0"/>
          </a:p>
          <a:p>
            <a:r>
              <a:rPr lang="pt-BR" dirty="0" smtClean="0"/>
              <a:t>Se o </a:t>
            </a:r>
            <a:r>
              <a:rPr lang="pt-BR" dirty="0" smtClean="0">
                <a:solidFill>
                  <a:srgbClr val="0000FF"/>
                </a:solidFill>
              </a:rPr>
              <a:t>recurso</a:t>
            </a:r>
            <a:r>
              <a:rPr lang="pt-BR" dirty="0" smtClean="0"/>
              <a:t> que está sendo gerenciado for um processo, uma memória ou um dispositivo de hardware, o </a:t>
            </a:r>
            <a:r>
              <a:rPr lang="pt-BR" dirty="0" err="1" smtClean="0"/>
              <a:t>kernel</a:t>
            </a:r>
            <a:r>
              <a:rPr lang="pt-BR" dirty="0" smtClean="0"/>
              <a:t> gerencia e intermedia o acesso ao </a:t>
            </a:r>
            <a:r>
              <a:rPr lang="pt-BR" dirty="0" smtClean="0">
                <a:solidFill>
                  <a:srgbClr val="0000FF"/>
                </a:solidFill>
              </a:rPr>
              <a:t>recurso</a:t>
            </a:r>
            <a:r>
              <a:rPr lang="pt-BR" dirty="0" smtClean="0"/>
              <a:t> entre os </a:t>
            </a:r>
            <a:r>
              <a:rPr lang="pt-BR" dirty="0" smtClean="0">
                <a:solidFill>
                  <a:srgbClr val="0000FF"/>
                </a:solidFill>
              </a:rPr>
              <a:t>vários usuários concorrentes</a:t>
            </a:r>
            <a:r>
              <a:rPr lang="pt-BR" dirty="0" smtClean="0"/>
              <a:t> (no </a:t>
            </a:r>
            <a:r>
              <a:rPr lang="pt-BR" dirty="0" err="1" smtClean="0"/>
              <a:t>kernel</a:t>
            </a:r>
            <a:r>
              <a:rPr lang="pt-BR" dirty="0" smtClean="0"/>
              <a:t> e no espaço do usuário).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1724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Kernel</a:t>
            </a:r>
            <a:r>
              <a:rPr lang="pt-BR" dirty="0" smtClean="0"/>
              <a:t> Linux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/>
              <a:t>O </a:t>
            </a:r>
            <a:r>
              <a:rPr lang="pt-BR" dirty="0" err="1" smtClean="0">
                <a:solidFill>
                  <a:srgbClr val="0000FF"/>
                </a:solidFill>
              </a:rPr>
              <a:t>kernel</a:t>
            </a:r>
            <a:r>
              <a:rPr lang="pt-BR" dirty="0" smtClean="0">
                <a:solidFill>
                  <a:srgbClr val="0000FF"/>
                </a:solidFill>
              </a:rPr>
              <a:t> Linux </a:t>
            </a:r>
            <a:r>
              <a:rPr lang="pt-BR" dirty="0" smtClean="0"/>
              <a:t>implementa vários atributos importantes de arquitetura. </a:t>
            </a:r>
          </a:p>
          <a:p>
            <a:endParaRPr lang="pt-BR" dirty="0"/>
          </a:p>
          <a:p>
            <a:r>
              <a:rPr lang="pt-BR" dirty="0" smtClean="0"/>
              <a:t>O </a:t>
            </a:r>
            <a:r>
              <a:rPr lang="pt-BR" dirty="0" err="1" smtClean="0">
                <a:solidFill>
                  <a:srgbClr val="0000FF"/>
                </a:solidFill>
              </a:rPr>
              <a:t>kernel</a:t>
            </a:r>
            <a:r>
              <a:rPr lang="pt-BR" dirty="0" smtClean="0"/>
              <a:t> é dividido em </a:t>
            </a:r>
            <a:r>
              <a:rPr lang="pt-BR" dirty="0" smtClean="0">
                <a:solidFill>
                  <a:srgbClr val="0000FF"/>
                </a:solidFill>
              </a:rPr>
              <a:t>camadas de diversos subsistemas </a:t>
            </a:r>
            <a:r>
              <a:rPr lang="pt-BR" dirty="0" smtClean="0"/>
              <a:t>distintos. </a:t>
            </a:r>
          </a:p>
          <a:p>
            <a:endParaRPr lang="pt-BR" dirty="0"/>
          </a:p>
          <a:p>
            <a:r>
              <a:rPr lang="pt-BR" dirty="0" smtClean="0"/>
              <a:t>O </a:t>
            </a:r>
            <a:r>
              <a:rPr lang="pt-BR" dirty="0" smtClean="0">
                <a:solidFill>
                  <a:srgbClr val="0000FF"/>
                </a:solidFill>
              </a:rPr>
              <a:t>Linux</a:t>
            </a:r>
            <a:r>
              <a:rPr lang="pt-BR" dirty="0" smtClean="0"/>
              <a:t> pode também ser considerado </a:t>
            </a:r>
            <a:r>
              <a:rPr lang="pt-BR" dirty="0" smtClean="0">
                <a:solidFill>
                  <a:srgbClr val="0000FF"/>
                </a:solidFill>
              </a:rPr>
              <a:t>monolítico</a:t>
            </a:r>
            <a:r>
              <a:rPr lang="pt-BR" dirty="0" smtClean="0"/>
              <a:t> porque agrupa todos os serviços básicos dentro do </a:t>
            </a:r>
            <a:r>
              <a:rPr lang="pt-BR" dirty="0" err="1" smtClean="0"/>
              <a:t>kernel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00240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Subsistemas do </a:t>
            </a:r>
            <a:r>
              <a:rPr lang="pt-BR" dirty="0" err="1" smtClean="0"/>
              <a:t>Kernel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13314" name="Picture 2" descr="Uma Perspectiva de Arquitetura do Kernel Linux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628800"/>
            <a:ext cx="8280920" cy="4464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7290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Carregador de Classes Java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9218" name="Picture 2" descr="http://www.inf.ufrgs.br/gppd/disc/cmp167/trabalhos/sem99-1/T1/adenauer/ligacao_jvm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556792"/>
            <a:ext cx="8352928" cy="4608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2086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Subsistemas do </a:t>
            </a:r>
            <a:r>
              <a:rPr lang="pt-BR" dirty="0" err="1" smtClean="0"/>
              <a:t>Kernel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2050" name="Picture 2" descr="C:\Users\Joao Bosco M. Sobral\Documents\Sistemas Operacionais\slide-subsistemas-kerne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556791"/>
            <a:ext cx="8280920" cy="4680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6905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Estados de Processos no </a:t>
            </a:r>
            <a:br>
              <a:rPr lang="pt-BR" dirty="0" smtClean="0"/>
            </a:br>
            <a:r>
              <a:rPr lang="pt-BR" dirty="0" smtClean="0"/>
              <a:t>Nível de </a:t>
            </a:r>
            <a:r>
              <a:rPr lang="pt-BR" dirty="0" err="1" smtClean="0"/>
              <a:t>Kernel</a:t>
            </a:r>
            <a:r>
              <a:rPr lang="pt-BR" dirty="0" smtClean="0"/>
              <a:t> Linux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4098" name="Picture 2" descr="C:\Users\Joao Bosco M. Sobral\Documents\Sistemas Operacionais\slide-estados-de-processo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556792"/>
            <a:ext cx="8208912" cy="4680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3632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Sistema de Arquivos Virtual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3074" name="Picture 2" descr="C:\Users\Joao Bosco M. Sobral\Documents\Sistemas Operacionais\slide-sistema-arquivo-virtua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556792"/>
            <a:ext cx="8352928" cy="46805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0728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Sistema de Arquivos Virtual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12290" name="Picture 2" descr="O VFS Fornece uma Malha de Comutação Entre Usuários e Sistemas de Arquiv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556792"/>
            <a:ext cx="8280920" cy="4608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6268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Sistema de Arquivo Virtual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O </a:t>
            </a:r>
            <a:r>
              <a:rPr lang="pt-BR" dirty="0" smtClean="0">
                <a:solidFill>
                  <a:srgbClr val="0000FF"/>
                </a:solidFill>
              </a:rPr>
              <a:t>Sistema de Arquivo Virtual (VFS) </a:t>
            </a:r>
            <a:r>
              <a:rPr lang="pt-BR" dirty="0" smtClean="0"/>
              <a:t>fornece uma abstração de interface aos sistemas de arquivos. </a:t>
            </a:r>
          </a:p>
          <a:p>
            <a:endParaRPr lang="pt-BR" dirty="0"/>
          </a:p>
          <a:p>
            <a:r>
              <a:rPr lang="pt-BR" dirty="0" smtClean="0"/>
              <a:t>O VFS fornece uma </a:t>
            </a:r>
            <a:r>
              <a:rPr lang="pt-BR" dirty="0" smtClean="0">
                <a:solidFill>
                  <a:srgbClr val="0000FF"/>
                </a:solidFill>
              </a:rPr>
              <a:t>camada de troca entre a SCI e os sistemas de arquivos </a:t>
            </a:r>
            <a:r>
              <a:rPr lang="pt-BR" dirty="0" smtClean="0"/>
              <a:t>aos quais o </a:t>
            </a:r>
            <a:r>
              <a:rPr lang="pt-BR" dirty="0" err="1" smtClean="0"/>
              <a:t>kernel</a:t>
            </a:r>
            <a:r>
              <a:rPr lang="pt-BR" dirty="0" smtClean="0"/>
              <a:t> oferece suporte.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67613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Pilha de Rede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/>
              <a:t>A pilha de redes, pela estrutura, segue uma arquitetura em camadas. </a:t>
            </a:r>
          </a:p>
          <a:p>
            <a:endParaRPr lang="pt-BR" dirty="0"/>
          </a:p>
          <a:p>
            <a:r>
              <a:rPr lang="pt-BR" dirty="0"/>
              <a:t>O</a:t>
            </a:r>
            <a:r>
              <a:rPr lang="pt-BR" dirty="0" smtClean="0"/>
              <a:t> Protocolo de Internet (IP) é o protocolo principal de camadas de rede situado abaixo do protocolo de transporte (mais comumente o Protocolo de Controle de Transmissões ou TCP). </a:t>
            </a:r>
          </a:p>
          <a:p>
            <a:endParaRPr lang="pt-BR" dirty="0"/>
          </a:p>
          <a:p>
            <a:r>
              <a:rPr lang="pt-BR" dirty="0" smtClean="0"/>
              <a:t>Acima do TCP está a </a:t>
            </a:r>
            <a:r>
              <a:rPr lang="pt-BR" dirty="0" smtClean="0">
                <a:solidFill>
                  <a:srgbClr val="0000FF"/>
                </a:solidFill>
              </a:rPr>
              <a:t>camada de soquetes</a:t>
            </a:r>
            <a:r>
              <a:rPr lang="pt-BR" dirty="0" smtClean="0"/>
              <a:t>, que é </a:t>
            </a:r>
            <a:r>
              <a:rPr lang="pt-BR" dirty="0" smtClean="0">
                <a:solidFill>
                  <a:srgbClr val="0000FF"/>
                </a:solidFill>
              </a:rPr>
              <a:t>chamada pelo SCI</a:t>
            </a:r>
            <a:r>
              <a:rPr lang="pt-BR" dirty="0" smtClean="0"/>
              <a:t>.</a:t>
            </a:r>
          </a:p>
          <a:p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24152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Pilha de Rede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/>
              <a:t>A camada de soquetes é a API padrão para o subsistema de rede e fornece uma interface com o usuário para vários protocolos de rede. </a:t>
            </a:r>
          </a:p>
          <a:p>
            <a:endParaRPr lang="pt-BR" dirty="0"/>
          </a:p>
          <a:p>
            <a:r>
              <a:rPr lang="pt-BR" dirty="0" smtClean="0"/>
              <a:t>Desde o acesso a quadros da camada 2 às unidades de dados de protocolo IP (</a:t>
            </a:r>
            <a:r>
              <a:rPr lang="pt-BR" dirty="0" err="1" smtClean="0"/>
              <a:t>PDUs</a:t>
            </a:r>
            <a:r>
              <a:rPr lang="pt-BR" dirty="0" smtClean="0"/>
              <a:t>) e até o TCP e o </a:t>
            </a:r>
            <a:r>
              <a:rPr lang="pt-BR" dirty="0" err="1" smtClean="0"/>
              <a:t>User</a:t>
            </a:r>
            <a:r>
              <a:rPr lang="pt-BR" dirty="0" smtClean="0"/>
              <a:t> </a:t>
            </a:r>
            <a:r>
              <a:rPr lang="pt-BR" dirty="0" err="1" smtClean="0"/>
              <a:t>Datagram</a:t>
            </a:r>
            <a:r>
              <a:rPr lang="pt-BR" dirty="0" smtClean="0"/>
              <a:t> </a:t>
            </a:r>
            <a:r>
              <a:rPr lang="pt-BR" dirty="0" err="1" smtClean="0"/>
              <a:t>Protocol</a:t>
            </a:r>
            <a:r>
              <a:rPr lang="pt-BR" dirty="0" smtClean="0"/>
              <a:t> (UDP), a </a:t>
            </a:r>
            <a:r>
              <a:rPr lang="pt-BR" dirty="0" smtClean="0">
                <a:solidFill>
                  <a:srgbClr val="0000FF"/>
                </a:solidFill>
              </a:rPr>
              <a:t>camada de soquetes </a:t>
            </a:r>
            <a:r>
              <a:rPr lang="pt-BR" dirty="0" smtClean="0"/>
              <a:t>fornece um modo padronizado de gerenciar conexões e mover dados entre terminais. </a:t>
            </a:r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09099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Arquitetura e Implementação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Threads em Modo Usuário</a:t>
            </a:r>
          </a:p>
          <a:p>
            <a:endParaRPr lang="pt-BR" dirty="0"/>
          </a:p>
          <a:p>
            <a:r>
              <a:rPr lang="pt-BR" dirty="0" smtClean="0"/>
              <a:t>Threads em Modo </a:t>
            </a:r>
            <a:r>
              <a:rPr lang="pt-BR" dirty="0" err="1" smtClean="0"/>
              <a:t>Kernel</a:t>
            </a:r>
            <a:endParaRPr lang="pt-BR" dirty="0" smtClean="0"/>
          </a:p>
          <a:p>
            <a:endParaRPr lang="pt-BR" dirty="0"/>
          </a:p>
          <a:p>
            <a:r>
              <a:rPr lang="pt-BR" dirty="0" smtClean="0"/>
              <a:t>Threads em Modo Híbrido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76710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Threads </a:t>
            </a:r>
            <a:r>
              <a:rPr lang="pt-BR" dirty="0"/>
              <a:t>em Modo Híbrido</a:t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>
              <a:latin typeface="Times-Roman"/>
            </a:endParaRPr>
          </a:p>
          <a:p>
            <a:r>
              <a:rPr lang="pt-BR" dirty="0" smtClean="0">
                <a:latin typeface="Times-Roman"/>
              </a:rPr>
              <a:t>Desvantagens do Modo Usuário e do Modo </a:t>
            </a:r>
            <a:r>
              <a:rPr lang="pt-BR" dirty="0" err="1" smtClean="0">
                <a:latin typeface="Times-Roman"/>
              </a:rPr>
              <a:t>Kernel</a:t>
            </a:r>
            <a:r>
              <a:rPr lang="pt-BR" dirty="0" smtClean="0">
                <a:latin typeface="Times-Roman"/>
              </a:rPr>
              <a:t>.</a:t>
            </a:r>
          </a:p>
          <a:p>
            <a:endParaRPr lang="pt-BR" dirty="0">
              <a:latin typeface="Times-Roman"/>
            </a:endParaRPr>
          </a:p>
          <a:p>
            <a:r>
              <a:rPr lang="pt-BR" dirty="0" smtClean="0">
                <a:latin typeface="Times-Roman"/>
              </a:rPr>
              <a:t>Nesta </a:t>
            </a:r>
            <a:r>
              <a:rPr lang="pt-BR" dirty="0">
                <a:latin typeface="Times-Roman"/>
              </a:rPr>
              <a:t>arquitetura existe a </a:t>
            </a:r>
            <a:r>
              <a:rPr lang="pt-BR" dirty="0" err="1">
                <a:latin typeface="Times-Roman"/>
              </a:rPr>
              <a:t>idéia</a:t>
            </a:r>
            <a:r>
              <a:rPr lang="pt-BR" dirty="0">
                <a:latin typeface="Times-Roman"/>
              </a:rPr>
              <a:t> de combinar as vantagens de threads implementados em modo usuário e modo </a:t>
            </a:r>
            <a:r>
              <a:rPr lang="pt-BR" dirty="0" err="1">
                <a:latin typeface="Times-Roman"/>
              </a:rPr>
              <a:t>kernel</a:t>
            </a:r>
            <a:r>
              <a:rPr lang="pt-BR" dirty="0">
                <a:latin typeface="Times-Roman"/>
              </a:rPr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2879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>
                <a:solidFill>
                  <a:prstClr val="black"/>
                </a:solidFill>
              </a:rPr>
              <a:t/>
            </a:r>
            <a:br>
              <a:rPr lang="pt-BR" dirty="0" smtClean="0">
                <a:solidFill>
                  <a:prstClr val="black"/>
                </a:solidFill>
              </a:rPr>
            </a:br>
            <a:r>
              <a:rPr lang="pt-BR" dirty="0" smtClean="0">
                <a:solidFill>
                  <a:prstClr val="black"/>
                </a:solidFill>
              </a:rPr>
              <a:t>Threads </a:t>
            </a:r>
            <a:r>
              <a:rPr lang="pt-BR" dirty="0">
                <a:solidFill>
                  <a:prstClr val="black"/>
                </a:solidFill>
              </a:rPr>
              <a:t>em Modo Híbrido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sz="4000" dirty="0">
              <a:solidFill>
                <a:prstClr val="black"/>
              </a:solidFill>
              <a:ea typeface="+mj-ea"/>
              <a:cs typeface="+mj-cs"/>
            </a:endParaRPr>
          </a:p>
          <a:p>
            <a:r>
              <a:rPr lang="pt-BR" sz="4000" dirty="0" smtClean="0">
                <a:solidFill>
                  <a:prstClr val="black"/>
                </a:solidFill>
                <a:ea typeface="+mj-ea"/>
                <a:cs typeface="+mj-cs"/>
              </a:rPr>
              <a:t>Modelo Muitos-Para-Um</a:t>
            </a:r>
          </a:p>
          <a:p>
            <a:endParaRPr lang="pt-BR" sz="4000" dirty="0">
              <a:solidFill>
                <a:prstClr val="black"/>
              </a:solidFill>
              <a:ea typeface="+mj-ea"/>
              <a:cs typeface="+mj-cs"/>
            </a:endParaRPr>
          </a:p>
          <a:p>
            <a:r>
              <a:rPr lang="pt-BR" sz="4000" dirty="0"/>
              <a:t>Modelo </a:t>
            </a:r>
            <a:r>
              <a:rPr lang="pt-BR" sz="4000" dirty="0" smtClean="0"/>
              <a:t>Um-Para-Um</a:t>
            </a:r>
          </a:p>
          <a:p>
            <a:endParaRPr lang="pt-BR" sz="4000" dirty="0"/>
          </a:p>
          <a:p>
            <a:r>
              <a:rPr lang="pt-BR" sz="4000" dirty="0">
                <a:solidFill>
                  <a:prstClr val="black"/>
                </a:solidFill>
              </a:rPr>
              <a:t>Modelo Muitos-Para-Muitos </a:t>
            </a:r>
            <a:endParaRPr lang="pt-BR" sz="4000" dirty="0" smtClean="0"/>
          </a:p>
          <a:p>
            <a:endParaRPr lang="pt-BR" sz="4000" dirty="0"/>
          </a:p>
          <a:p>
            <a:endParaRPr lang="pt-BR" sz="4000" dirty="0"/>
          </a:p>
        </p:txBody>
      </p:sp>
    </p:spTree>
    <p:extLst>
      <p:ext uri="{BB962C8B-B14F-4D97-AF65-F5344CB8AC3E}">
        <p14:creationId xmlns:p14="http://schemas.microsoft.com/office/powerpoint/2010/main" val="403134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Estruturas de Dados da JVM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0242" name="Picture 2" descr="http://www.inf.ufrgs.br/gppd/disc/cmp167/trabalhos/sem99-1/T1/adenauer/Estruturas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628800"/>
            <a:ext cx="8280920" cy="46085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8494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dirty="0" smtClean="0"/>
              <a:t>Modelo </a:t>
            </a:r>
            <a:r>
              <a:rPr lang="pt-BR" dirty="0"/>
              <a:t>Muitos-Para-Um </a:t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t-BR" b="1" dirty="0" smtClean="0"/>
              <a:t>- </a:t>
            </a:r>
            <a:r>
              <a:rPr lang="pt-BR" dirty="0" smtClean="0"/>
              <a:t>O </a:t>
            </a:r>
            <a:r>
              <a:rPr lang="pt-BR" dirty="0"/>
              <a:t>modelo muitos-para-um mapeia muitos threads de nível de usuário para threads do </a:t>
            </a:r>
            <a:r>
              <a:rPr lang="pt-BR" dirty="0" err="1"/>
              <a:t>kernel</a:t>
            </a:r>
            <a:r>
              <a:rPr lang="pt-BR" dirty="0"/>
              <a:t>. </a:t>
            </a:r>
            <a:endParaRPr lang="pt-BR" dirty="0" smtClean="0"/>
          </a:p>
          <a:p>
            <a:endParaRPr lang="pt-BR" dirty="0"/>
          </a:p>
          <a:p>
            <a:r>
              <a:rPr lang="pt-BR" dirty="0" smtClean="0"/>
              <a:t>O </a:t>
            </a:r>
            <a:r>
              <a:rPr lang="pt-BR" dirty="0"/>
              <a:t>gerenciamento dos threads é realizado no espaço do </a:t>
            </a:r>
            <a:r>
              <a:rPr lang="pt-BR" dirty="0" smtClean="0"/>
              <a:t>usuário e </a:t>
            </a:r>
            <a:r>
              <a:rPr lang="pt-BR" dirty="0"/>
              <a:t>assim é eficiente, mas o processo inteiro ficará bloqueado. </a:t>
            </a:r>
            <a:endParaRPr lang="pt-BR" dirty="0" smtClean="0"/>
          </a:p>
          <a:p>
            <a:endParaRPr lang="pt-BR" dirty="0"/>
          </a:p>
          <a:p>
            <a:r>
              <a:rPr lang="pt-BR" dirty="0" smtClean="0"/>
              <a:t>Além </a:t>
            </a:r>
            <a:r>
              <a:rPr lang="pt-BR" dirty="0"/>
              <a:t>disso, como somente um thread pode acessar o </a:t>
            </a:r>
            <a:r>
              <a:rPr lang="pt-BR" dirty="0" err="1"/>
              <a:t>kernel</a:t>
            </a:r>
            <a:r>
              <a:rPr lang="pt-BR" dirty="0"/>
              <a:t> de cada vez, múltiplos threads são incapazes de executar em paralelo em multiprocessadores</a:t>
            </a:r>
            <a:r>
              <a:rPr lang="pt-BR" dirty="0" smtClean="0"/>
              <a:t>.</a:t>
            </a:r>
            <a:endParaRPr lang="pt-BR" baseline="30000" dirty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44817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Modelo Um-Para-Um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dirty="0" smtClean="0"/>
              <a:t>O </a:t>
            </a:r>
            <a:r>
              <a:rPr lang="pt-BR" dirty="0"/>
              <a:t>modelo um-para-um mapeia cada thread de usuário para um thread de </a:t>
            </a:r>
            <a:r>
              <a:rPr lang="pt-BR" dirty="0" err="1"/>
              <a:t>kernel</a:t>
            </a:r>
            <a:r>
              <a:rPr lang="pt-BR" dirty="0"/>
              <a:t>, gera mais concorrência do que o modelo muitos-para-um. </a:t>
            </a:r>
            <a:endParaRPr lang="pt-BR" dirty="0" smtClean="0"/>
          </a:p>
          <a:p>
            <a:endParaRPr lang="pt-BR" dirty="0"/>
          </a:p>
          <a:p>
            <a:r>
              <a:rPr lang="pt-BR" dirty="0" smtClean="0"/>
              <a:t>Permite </a:t>
            </a:r>
            <a:r>
              <a:rPr lang="pt-BR" dirty="0"/>
              <a:t>a um outro thread ser executado, enquanto um thread realiza uma chamada de sistema de bloqueio, ele também permite que múltiplos threads executem em paralelo em multiprocessadores. </a:t>
            </a:r>
            <a:endParaRPr lang="pt-BR" dirty="0" smtClean="0"/>
          </a:p>
          <a:p>
            <a:endParaRPr lang="pt-BR" dirty="0"/>
          </a:p>
          <a:p>
            <a:r>
              <a:rPr lang="pt-BR" dirty="0" smtClean="0"/>
              <a:t>A </a:t>
            </a:r>
            <a:r>
              <a:rPr lang="pt-BR" dirty="0"/>
              <a:t>única desvantagem deste modelo é que a criação de um thread de usuário requer a criação do correspondente thread de </a:t>
            </a:r>
            <a:r>
              <a:rPr lang="pt-BR" dirty="0" err="1"/>
              <a:t>kernel</a:t>
            </a:r>
            <a:r>
              <a:rPr lang="pt-BR" dirty="0"/>
              <a:t>.</a:t>
            </a:r>
            <a:endParaRPr lang="pt-BR" baseline="30000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99054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solidFill>
                  <a:prstClr val="black"/>
                </a:solidFill>
              </a:rPr>
              <a:t>Modelo Muitos-Para-Muitos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pt-BR" sz="2800" b="1" dirty="0" smtClean="0">
                <a:solidFill>
                  <a:prstClr val="black"/>
                </a:solidFill>
              </a:rPr>
              <a:t>- </a:t>
            </a:r>
            <a:r>
              <a:rPr lang="pt-BR" sz="2800" dirty="0">
                <a:solidFill>
                  <a:prstClr val="black"/>
                </a:solidFill>
              </a:rPr>
              <a:t>O modelo muitos-para-muitos multiplexa muitos threads de nível de usuário para um número menor ou igual de threads de </a:t>
            </a:r>
            <a:r>
              <a:rPr lang="pt-BR" sz="2800" dirty="0" err="1">
                <a:solidFill>
                  <a:prstClr val="black"/>
                </a:solidFill>
              </a:rPr>
              <a:t>kernel</a:t>
            </a:r>
            <a:r>
              <a:rPr lang="pt-BR" sz="2800" dirty="0">
                <a:solidFill>
                  <a:prstClr val="black"/>
                </a:solidFill>
              </a:rPr>
              <a:t>. </a:t>
            </a:r>
            <a:endParaRPr lang="pt-BR" sz="2800" dirty="0" smtClean="0">
              <a:solidFill>
                <a:prstClr val="black"/>
              </a:solidFill>
            </a:endParaRPr>
          </a:p>
          <a:p>
            <a:pPr lvl="0"/>
            <a:endParaRPr lang="pt-BR" sz="2800" dirty="0">
              <a:solidFill>
                <a:prstClr val="black"/>
              </a:solidFill>
            </a:endParaRPr>
          </a:p>
          <a:p>
            <a:pPr lvl="0"/>
            <a:r>
              <a:rPr lang="pt-BR" sz="2800" dirty="0" smtClean="0">
                <a:solidFill>
                  <a:prstClr val="black"/>
                </a:solidFill>
              </a:rPr>
              <a:t>O </a:t>
            </a:r>
            <a:r>
              <a:rPr lang="pt-BR" sz="2800" dirty="0">
                <a:solidFill>
                  <a:prstClr val="black"/>
                </a:solidFill>
              </a:rPr>
              <a:t>número de threads de </a:t>
            </a:r>
            <a:r>
              <a:rPr lang="pt-BR" sz="2800" dirty="0" err="1">
                <a:solidFill>
                  <a:prstClr val="black"/>
                </a:solidFill>
              </a:rPr>
              <a:t>kernel</a:t>
            </a:r>
            <a:r>
              <a:rPr lang="pt-BR" sz="2800" dirty="0">
                <a:solidFill>
                  <a:prstClr val="black"/>
                </a:solidFill>
              </a:rPr>
              <a:t> pode ser específico tanto para uma aplicação em particular quanto para uma máquina em particular. </a:t>
            </a:r>
            <a:endParaRPr lang="pt-BR" sz="2800" dirty="0" smtClean="0">
              <a:solidFill>
                <a:prstClr val="black"/>
              </a:solidFill>
            </a:endParaRPr>
          </a:p>
          <a:p>
            <a:pPr lvl="0"/>
            <a:endParaRPr lang="pt-BR" sz="2800" dirty="0">
              <a:solidFill>
                <a:prstClr val="black"/>
              </a:solidFill>
            </a:endParaRPr>
          </a:p>
          <a:p>
            <a:pPr lvl="0"/>
            <a:r>
              <a:rPr lang="pt-BR" sz="2800" dirty="0" smtClean="0">
                <a:solidFill>
                  <a:prstClr val="black"/>
                </a:solidFill>
              </a:rPr>
              <a:t>Os </a:t>
            </a:r>
            <a:r>
              <a:rPr lang="pt-BR" sz="2800" dirty="0">
                <a:solidFill>
                  <a:prstClr val="black"/>
                </a:solidFill>
              </a:rPr>
              <a:t>desenvolvedores podem criar tantos threads de usuário quantos forem necessários, e os correspondentes threads de </a:t>
            </a:r>
            <a:r>
              <a:rPr lang="pt-BR" sz="2800" dirty="0" err="1">
                <a:solidFill>
                  <a:prstClr val="black"/>
                </a:solidFill>
              </a:rPr>
              <a:t>kernel</a:t>
            </a:r>
            <a:r>
              <a:rPr lang="pt-BR" sz="2800" dirty="0">
                <a:solidFill>
                  <a:prstClr val="black"/>
                </a:solidFill>
              </a:rPr>
              <a:t> podem executar em paralelo em um multiprocessador. </a:t>
            </a:r>
            <a:endParaRPr lang="pt-BR" sz="2800" dirty="0" smtClean="0">
              <a:solidFill>
                <a:prstClr val="black"/>
              </a:solidFill>
            </a:endParaRPr>
          </a:p>
          <a:p>
            <a:pPr lvl="0"/>
            <a:endParaRPr lang="pt-BR" sz="2800" dirty="0">
              <a:solidFill>
                <a:prstClr val="black"/>
              </a:solidFill>
            </a:endParaRPr>
          </a:p>
          <a:p>
            <a:pPr lvl="0"/>
            <a:r>
              <a:rPr lang="pt-BR" sz="2800" dirty="0" smtClean="0">
                <a:solidFill>
                  <a:prstClr val="black"/>
                </a:solidFill>
              </a:rPr>
              <a:t>Além </a:t>
            </a:r>
            <a:r>
              <a:rPr lang="pt-BR" sz="2800" dirty="0">
                <a:solidFill>
                  <a:prstClr val="black"/>
                </a:solidFill>
              </a:rPr>
              <a:t>disso, quando um thread realiza uma chamada de sistema de bloqueio, o </a:t>
            </a:r>
            <a:r>
              <a:rPr lang="pt-BR" sz="2800" dirty="0" err="1">
                <a:solidFill>
                  <a:prstClr val="black"/>
                </a:solidFill>
              </a:rPr>
              <a:t>kernel</a:t>
            </a:r>
            <a:r>
              <a:rPr lang="pt-BR" sz="2800" dirty="0">
                <a:solidFill>
                  <a:prstClr val="black"/>
                </a:solidFill>
              </a:rPr>
              <a:t> pode agendar um outro thread para execução.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54227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Multiprocessamento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t-BR" b="1" dirty="0" err="1"/>
              <a:t>Multiprocessamento</a:t>
            </a:r>
            <a:r>
              <a:rPr lang="pt-BR" dirty="0"/>
              <a:t> é a capacidade de um </a:t>
            </a:r>
            <a:r>
              <a:rPr lang="pt-BR" dirty="0">
                <a:hlinkClick r:id="rId2" tooltip="Sistema operacional"/>
              </a:rPr>
              <a:t>sistema operacional</a:t>
            </a:r>
            <a:r>
              <a:rPr lang="pt-BR" dirty="0"/>
              <a:t> executar simultaneamente dois ou mais </a:t>
            </a:r>
            <a:r>
              <a:rPr lang="pt-BR" dirty="0">
                <a:hlinkClick r:id="rId3" tooltip="Processo (informática)"/>
              </a:rPr>
              <a:t>processos</a:t>
            </a:r>
            <a:r>
              <a:rPr lang="pt-BR" dirty="0"/>
              <a:t>. Pressupõe a existência de dois ou mais processadores. </a:t>
            </a:r>
            <a:endParaRPr lang="pt-BR" dirty="0" smtClean="0"/>
          </a:p>
          <a:p>
            <a:endParaRPr lang="pt-BR" dirty="0"/>
          </a:p>
          <a:p>
            <a:r>
              <a:rPr lang="pt-BR" dirty="0" smtClean="0"/>
              <a:t>Difere </a:t>
            </a:r>
            <a:r>
              <a:rPr lang="pt-BR" dirty="0"/>
              <a:t>da </a:t>
            </a:r>
            <a:r>
              <a:rPr lang="pt-BR" dirty="0">
                <a:hlinkClick r:id="rId4" tooltip="Multitarefa"/>
              </a:rPr>
              <a:t>multitarefa</a:t>
            </a:r>
            <a:r>
              <a:rPr lang="pt-BR" dirty="0"/>
              <a:t>, pois esta simula a simultaneidade, utilizando-se de vários recursos, sendo o principal </a:t>
            </a:r>
            <a:r>
              <a:rPr lang="pt-BR" b="1" dirty="0"/>
              <a:t>o compartilhamento de tempo de uso do processador entre vários processos</a:t>
            </a:r>
            <a:r>
              <a:rPr lang="pt-B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12802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dirty="0" smtClean="0"/>
              <a:t>Características do </a:t>
            </a:r>
            <a:r>
              <a:rPr lang="pt-BR" dirty="0" err="1" smtClean="0"/>
              <a:t>Multiprocessamento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pt-BR" dirty="0" smtClean="0"/>
              <a:t>Um </a:t>
            </a:r>
            <a:r>
              <a:rPr lang="pt-BR" dirty="0"/>
              <a:t>multiprocessador ou sistema </a:t>
            </a:r>
            <a:r>
              <a:rPr lang="pt-BR" dirty="0" err="1"/>
              <a:t>multiprocessado</a:t>
            </a:r>
            <a:r>
              <a:rPr lang="pt-BR" dirty="0"/>
              <a:t> é um </a:t>
            </a:r>
            <a:r>
              <a:rPr lang="pt-BR" dirty="0">
                <a:hlinkClick r:id="rId2" tooltip="Sistema computacional"/>
              </a:rPr>
              <a:t>sistema</a:t>
            </a:r>
            <a:r>
              <a:rPr lang="pt-BR" dirty="0"/>
              <a:t> integrado de computação com as seguintes características</a:t>
            </a:r>
            <a:r>
              <a:rPr lang="pt-BR" dirty="0" smtClean="0"/>
              <a:t>:</a:t>
            </a:r>
          </a:p>
          <a:p>
            <a:pPr marL="0" indent="0">
              <a:buNone/>
            </a:pPr>
            <a:endParaRPr lang="pt-BR" dirty="0"/>
          </a:p>
          <a:p>
            <a:pPr lvl="1">
              <a:buFont typeface="Arial"/>
              <a:buChar char="•"/>
            </a:pPr>
            <a:r>
              <a:rPr lang="pt-BR" dirty="0"/>
              <a:t>Envolve dois ou mais </a:t>
            </a:r>
            <a:r>
              <a:rPr lang="pt-BR" dirty="0">
                <a:hlinkClick r:id="rId3" tooltip="Processador"/>
              </a:rPr>
              <a:t>processadores</a:t>
            </a:r>
            <a:r>
              <a:rPr lang="pt-BR" dirty="0"/>
              <a:t> </a:t>
            </a:r>
            <a:r>
              <a:rPr lang="pt-BR" dirty="0" smtClean="0"/>
              <a:t>físicos:  </a:t>
            </a:r>
          </a:p>
          <a:p>
            <a:pPr lvl="2">
              <a:buFont typeface="Arial"/>
              <a:buChar char="•"/>
            </a:pPr>
            <a:r>
              <a:rPr lang="pt-BR" dirty="0" smtClean="0"/>
              <a:t>sejam </a:t>
            </a:r>
            <a:r>
              <a:rPr lang="pt-BR" dirty="0"/>
              <a:t>processadores </a:t>
            </a:r>
            <a:r>
              <a:rPr lang="pt-BR" dirty="0" smtClean="0"/>
              <a:t>separados;</a:t>
            </a:r>
          </a:p>
          <a:p>
            <a:pPr lvl="2">
              <a:buFont typeface="Arial"/>
              <a:buChar char="•"/>
            </a:pPr>
            <a:r>
              <a:rPr lang="pt-BR" b="1" dirty="0" smtClean="0"/>
              <a:t>múltiplos </a:t>
            </a:r>
            <a:r>
              <a:rPr lang="pt-BR" b="1" dirty="0"/>
              <a:t>núcleos encapsulados no mesmo chip</a:t>
            </a:r>
            <a:r>
              <a:rPr lang="pt-BR" dirty="0" smtClean="0"/>
              <a:t>);</a:t>
            </a:r>
            <a:endParaRPr lang="pt-BR" dirty="0"/>
          </a:p>
          <a:p>
            <a:pPr lvl="2">
              <a:buFont typeface="Arial"/>
              <a:buChar char="•"/>
            </a:pPr>
            <a:r>
              <a:rPr lang="pt-BR" b="1" dirty="0" smtClean="0"/>
              <a:t>lógicos </a:t>
            </a:r>
            <a:r>
              <a:rPr lang="pt-BR" b="1" dirty="0"/>
              <a:t>(processador(es) com a tecnologia </a:t>
            </a:r>
            <a:r>
              <a:rPr lang="pt-BR" b="1" dirty="0" err="1"/>
              <a:t>HyperThreading</a:t>
            </a:r>
            <a:r>
              <a:rPr lang="pt-BR" b="1" dirty="0"/>
              <a:t> da Intel) com o mesmo poder computacional e cada um capaz de executar processos autonomamente</a:t>
            </a:r>
            <a:r>
              <a:rPr lang="pt-BR" dirty="0"/>
              <a:t>. </a:t>
            </a:r>
            <a:endParaRPr lang="pt-BR" dirty="0" smtClean="0"/>
          </a:p>
          <a:p>
            <a:pPr lvl="2">
              <a:buFont typeface="Arial"/>
              <a:buChar char="•"/>
            </a:pPr>
            <a:r>
              <a:rPr lang="pt-BR" dirty="0" smtClean="0"/>
              <a:t>Isto </a:t>
            </a:r>
            <a:r>
              <a:rPr lang="pt-BR" dirty="0"/>
              <a:t>implica que não há nenhuma </a:t>
            </a:r>
            <a:r>
              <a:rPr lang="pt-BR" dirty="0">
                <a:hlinkClick r:id="rId4" tooltip="Unidade central de controle (página não existe)"/>
              </a:rPr>
              <a:t>unidade central de controle</a:t>
            </a:r>
            <a:r>
              <a:rPr lang="pt-BR" dirty="0"/>
              <a:t>; cada processador contém sua própria unidade de controle. </a:t>
            </a:r>
            <a:endParaRPr lang="pt-BR" dirty="0" smtClean="0"/>
          </a:p>
          <a:p>
            <a:pPr lvl="2">
              <a:buFont typeface="Arial"/>
              <a:buChar char="•"/>
            </a:pPr>
            <a:r>
              <a:rPr lang="pt-BR" dirty="0" smtClean="0"/>
              <a:t>Assim</a:t>
            </a:r>
            <a:r>
              <a:rPr lang="pt-BR" dirty="0"/>
              <a:t>, efetivamente, a </a:t>
            </a:r>
            <a:r>
              <a:rPr lang="pt-BR" dirty="0">
                <a:hlinkClick r:id="rId5" tooltip="Lógica"/>
              </a:rPr>
              <a:t>lógica</a:t>
            </a:r>
            <a:r>
              <a:rPr lang="pt-BR" dirty="0"/>
              <a:t> de controle é </a:t>
            </a:r>
            <a:r>
              <a:rPr lang="pt-BR" dirty="0" smtClean="0"/>
              <a:t>distribuída </a:t>
            </a:r>
            <a:r>
              <a:rPr lang="pt-BR" dirty="0"/>
              <a:t>pelo sistema</a:t>
            </a:r>
            <a:r>
              <a:rPr lang="pt-BR" dirty="0" smtClean="0"/>
              <a:t>.</a:t>
            </a:r>
          </a:p>
          <a:p>
            <a:pPr lvl="1">
              <a:buFont typeface="Arial"/>
              <a:buChar char="•"/>
            </a:pPr>
            <a:endParaRPr lang="pt-BR" dirty="0"/>
          </a:p>
          <a:p>
            <a:pPr lvl="1">
              <a:buFont typeface="Arial"/>
              <a:buChar char="•"/>
            </a:pPr>
            <a:r>
              <a:rPr lang="pt-BR" dirty="0"/>
              <a:t>Os processadores compartilham um único espaço de </a:t>
            </a:r>
            <a:r>
              <a:rPr lang="pt-BR" dirty="0">
                <a:hlinkClick r:id="rId6" tooltip="Endereçamento de memória"/>
              </a:rPr>
              <a:t>endereçamento de memória</a:t>
            </a:r>
            <a:r>
              <a:rPr lang="pt-BR" dirty="0" smtClean="0"/>
              <a:t>.</a:t>
            </a:r>
          </a:p>
          <a:p>
            <a:pPr lvl="1">
              <a:buFont typeface="Arial"/>
              <a:buChar char="•"/>
            </a:pPr>
            <a:endParaRPr lang="pt-BR" dirty="0"/>
          </a:p>
          <a:p>
            <a:pPr lvl="1">
              <a:buFont typeface="Arial"/>
              <a:buChar char="•"/>
            </a:pPr>
            <a:r>
              <a:rPr lang="pt-BR" dirty="0"/>
              <a:t>O sistema de </a:t>
            </a:r>
            <a:r>
              <a:rPr lang="pt-BR" dirty="0">
                <a:hlinkClick r:id="rId7" tooltip="Hardware"/>
              </a:rPr>
              <a:t>hardware</a:t>
            </a:r>
            <a:r>
              <a:rPr lang="pt-BR" dirty="0"/>
              <a:t> é como um todo gerenciado por um único sistema operacional</a:t>
            </a:r>
            <a:r>
              <a:rPr lang="pt-BR" dirty="0" smtClean="0"/>
              <a:t>.</a:t>
            </a:r>
          </a:p>
          <a:p>
            <a:pPr lvl="1">
              <a:buFont typeface="Arial"/>
              <a:buChar char="•"/>
            </a:pPr>
            <a:endParaRPr lang="pt-BR" dirty="0"/>
          </a:p>
          <a:p>
            <a:pPr lvl="1"/>
            <a:r>
              <a:rPr lang="pt-BR" dirty="0"/>
              <a:t>O sistema operacional com suporte a </a:t>
            </a:r>
            <a:r>
              <a:rPr lang="pt-BR" dirty="0" err="1"/>
              <a:t>multiprocessamento</a:t>
            </a:r>
            <a:r>
              <a:rPr lang="pt-BR" dirty="0"/>
              <a:t> deve ser capaz </a:t>
            </a:r>
            <a:r>
              <a:rPr lang="pt-BR" dirty="0" smtClean="0"/>
              <a:t>de: </a:t>
            </a:r>
          </a:p>
          <a:p>
            <a:pPr lvl="2"/>
            <a:r>
              <a:rPr lang="pt-BR" dirty="0" smtClean="0"/>
              <a:t>suportar multitarefa;</a:t>
            </a:r>
          </a:p>
          <a:p>
            <a:pPr lvl="2"/>
            <a:r>
              <a:rPr lang="pt-BR" dirty="0" smtClean="0"/>
              <a:t>manter </a:t>
            </a:r>
            <a:r>
              <a:rPr lang="pt-BR" dirty="0"/>
              <a:t>múltiplas filas de processos, uma para cada processador.</a:t>
            </a:r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60397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12746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Ambiente de Execução do Java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t-BR" dirty="0"/>
          </a:p>
          <a:p>
            <a:r>
              <a:rPr lang="pt-BR" dirty="0" err="1" smtClean="0"/>
              <a:t>Run</a:t>
            </a:r>
            <a:r>
              <a:rPr lang="pt-BR" dirty="0" smtClean="0"/>
              <a:t> Time </a:t>
            </a:r>
            <a:r>
              <a:rPr lang="pt-BR" dirty="0" err="1" smtClean="0"/>
              <a:t>Environment</a:t>
            </a:r>
            <a:endParaRPr lang="pt-BR" dirty="0" smtClean="0"/>
          </a:p>
          <a:p>
            <a:endParaRPr lang="pt-BR" dirty="0"/>
          </a:p>
          <a:p>
            <a:r>
              <a:rPr lang="pt-BR" dirty="0" smtClean="0"/>
              <a:t>Como é estruturado </a:t>
            </a:r>
            <a:r>
              <a:rPr lang="en-US" dirty="0" smtClean="0"/>
              <a:t>???</a:t>
            </a:r>
          </a:p>
          <a:p>
            <a:endParaRPr lang="en-US" dirty="0"/>
          </a:p>
          <a:p>
            <a:r>
              <a:rPr lang="en-US" dirty="0" err="1" smtClean="0"/>
              <a:t>Implementado</a:t>
            </a:r>
            <a:r>
              <a:rPr lang="en-US" dirty="0" smtClean="0"/>
              <a:t> </a:t>
            </a:r>
            <a:r>
              <a:rPr lang="en-US" dirty="0" err="1" smtClean="0"/>
              <a:t>pelas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00FF"/>
                </a:solidFill>
              </a:rPr>
              <a:t>APIs da </a:t>
            </a:r>
            <a:r>
              <a:rPr lang="en-US" dirty="0" err="1" smtClean="0">
                <a:solidFill>
                  <a:srgbClr val="0000FF"/>
                </a:solidFill>
              </a:rPr>
              <a:t>linguagem</a:t>
            </a:r>
            <a:r>
              <a:rPr lang="en-US" dirty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98574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Arquiteturas de </a:t>
            </a:r>
            <a:r>
              <a:rPr lang="pt-BR" dirty="0" err="1" smtClean="0"/>
              <a:t>Kernel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6146" name="Picture 2" descr="C:\Users\Joao Bosco M. Sobral\Documents\Sistemas Operacionais\slide-arquitetura de kerne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556791"/>
            <a:ext cx="8424936" cy="4608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3214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Arquitetura do </a:t>
            </a:r>
            <a:r>
              <a:rPr lang="pt-BR" dirty="0" err="1" smtClean="0"/>
              <a:t>kernel</a:t>
            </a:r>
            <a:r>
              <a:rPr lang="pt-BR" dirty="0" smtClean="0"/>
              <a:t> Linux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t-BR" b="1" dirty="0" smtClean="0">
                <a:solidFill>
                  <a:srgbClr val="0000FF"/>
                </a:solidFill>
              </a:rPr>
              <a:t>                         </a:t>
            </a:r>
            <a:r>
              <a:rPr lang="pt-BR" b="1" dirty="0" err="1" smtClean="0">
                <a:solidFill>
                  <a:srgbClr val="0000FF"/>
                </a:solidFill>
              </a:rPr>
              <a:t>Kernel</a:t>
            </a:r>
            <a:r>
              <a:rPr lang="pt-BR" b="1" dirty="0" smtClean="0">
                <a:solidFill>
                  <a:srgbClr val="0000FF"/>
                </a:solidFill>
              </a:rPr>
              <a:t> Monolítico</a:t>
            </a:r>
            <a:r>
              <a:rPr lang="pt-BR" dirty="0"/>
              <a:t> </a:t>
            </a:r>
            <a:r>
              <a:rPr lang="pt-BR" dirty="0" smtClean="0"/>
              <a:t>!!!!</a:t>
            </a:r>
          </a:p>
          <a:p>
            <a:pPr marL="0" indent="0">
              <a:buNone/>
            </a:pPr>
            <a:endParaRPr lang="pt-BR" dirty="0"/>
          </a:p>
          <a:p>
            <a:pPr algn="just"/>
            <a:r>
              <a:rPr lang="pt-BR" dirty="0"/>
              <a:t>T</a:t>
            </a:r>
            <a:r>
              <a:rPr lang="pt-BR" dirty="0" smtClean="0"/>
              <a:t>odas as suas funções (</a:t>
            </a:r>
            <a:r>
              <a:rPr lang="pt-BR" b="1" dirty="0" smtClean="0"/>
              <a:t>acesso e gravação nos sistemas de arquivos, operações de entrada e saída, gerenciamento de memória, e escalonamento de processos</a:t>
            </a:r>
            <a:r>
              <a:rPr lang="pt-BR" dirty="0" smtClean="0"/>
              <a:t>) são realizadas no espaço do próprio </a:t>
            </a:r>
            <a:r>
              <a:rPr lang="pt-BR" dirty="0" err="1" smtClean="0"/>
              <a:t>Kernel</a:t>
            </a:r>
            <a:r>
              <a:rPr lang="pt-BR" dirty="0" smtClean="0"/>
              <a:t>, </a:t>
            </a:r>
          </a:p>
          <a:p>
            <a:pPr algn="just"/>
            <a:endParaRPr lang="pt-BR" dirty="0"/>
          </a:p>
          <a:p>
            <a:pPr algn="just"/>
            <a:r>
              <a:rPr lang="pt-BR" dirty="0"/>
              <a:t>O</a:t>
            </a:r>
            <a:r>
              <a:rPr lang="pt-BR" dirty="0" smtClean="0"/>
              <a:t>u </a:t>
            </a:r>
            <a:r>
              <a:rPr lang="pt-BR" dirty="0" smtClean="0"/>
              <a:t>seja, são todas realizadas em um </a:t>
            </a:r>
            <a:r>
              <a:rPr lang="pt-BR" dirty="0" smtClean="0">
                <a:solidFill>
                  <a:srgbClr val="0000FF"/>
                </a:solidFill>
              </a:rPr>
              <a:t>único bloco </a:t>
            </a:r>
            <a:r>
              <a:rPr lang="pt-BR" dirty="0" smtClean="0"/>
              <a:t>com todas as funcionalidades básicas carregadas na memória.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10251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Estrutura Linux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027" name="Picture 3" descr="C:\Users\Joao Bosco M. Sobral\Documents\Sistemas Operacionais\slide-visao-gera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556791"/>
            <a:ext cx="8280920" cy="4608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7512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1886</TotalTime>
  <Words>2178</Words>
  <Application>Microsoft Office PowerPoint</Application>
  <PresentationFormat>Apresentação na tela (4:3)</PresentationFormat>
  <Paragraphs>242</Paragraphs>
  <Slides>55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55</vt:i4>
      </vt:variant>
    </vt:vector>
  </HeadingPairs>
  <TitlesOfParts>
    <vt:vector size="56" baseType="lpstr">
      <vt:lpstr>Tema do Office</vt:lpstr>
      <vt:lpstr>Ambientes de Execução </vt:lpstr>
      <vt:lpstr>Ambientes Java</vt:lpstr>
      <vt:lpstr>Estrutura da JVM (Java)</vt:lpstr>
      <vt:lpstr>Carregador de Classes Java</vt:lpstr>
      <vt:lpstr>Estruturas de Dados da JVM</vt:lpstr>
      <vt:lpstr>Ambiente de Execução do Java</vt:lpstr>
      <vt:lpstr>Arquiteturas de Kernel</vt:lpstr>
      <vt:lpstr>Arquitetura do kernel Linux</vt:lpstr>
      <vt:lpstr>Estrutura Linux</vt:lpstr>
      <vt:lpstr>Arquitetura GNU Linux</vt:lpstr>
      <vt:lpstr>Arquitetura GNU Linux – outra visão</vt:lpstr>
      <vt:lpstr>Espaço do Usuário (EU)</vt:lpstr>
      <vt:lpstr>GNU C Library (glibc) </vt:lpstr>
      <vt:lpstr>Espaços de Endereçamento</vt:lpstr>
      <vt:lpstr>Interfaces Externas ao Kernel Linux</vt:lpstr>
      <vt:lpstr>Chamadas de Sistema (SCI)</vt:lpstr>
      <vt:lpstr> Exemplo de Concorrência </vt:lpstr>
      <vt:lpstr>Escalonamento de Threads</vt:lpstr>
      <vt:lpstr> ULT e KLT </vt:lpstr>
      <vt:lpstr>Escalonamento de Threads no Espaço do Usuário (ULT)</vt:lpstr>
      <vt:lpstr>Threads no Nível Usuário</vt:lpstr>
      <vt:lpstr>Threads no Nível Usuário</vt:lpstr>
      <vt:lpstr>Processos e suas Threads ULT</vt:lpstr>
      <vt:lpstr>Exemplo ULT</vt:lpstr>
      <vt:lpstr>Threads no Nível do Usuário</vt:lpstr>
      <vt:lpstr>Threads no Nível de Kernel</vt:lpstr>
      <vt:lpstr>Escalonamento de Threads</vt:lpstr>
      <vt:lpstr>Threads no Nível Usuário</vt:lpstr>
      <vt:lpstr>Prioridades de Threads</vt:lpstr>
      <vt:lpstr>Prioridades de Threads</vt:lpstr>
      <vt:lpstr>Processos e Threads KLT</vt:lpstr>
      <vt:lpstr>Escalonamento de Threads</vt:lpstr>
      <vt:lpstr>Preempção</vt:lpstr>
      <vt:lpstr>  Por Prioridade  </vt:lpstr>
      <vt:lpstr>Time-Slicing</vt:lpstr>
      <vt:lpstr>Time-Slicing</vt:lpstr>
      <vt:lpstr>O que é um Kernel</vt:lpstr>
      <vt:lpstr>Kernel Linux</vt:lpstr>
      <vt:lpstr>Subsistemas do Kernel</vt:lpstr>
      <vt:lpstr>Subsistemas do Kernel</vt:lpstr>
      <vt:lpstr>Estados de Processos no  Nível de Kernel Linux</vt:lpstr>
      <vt:lpstr>Sistema de Arquivos Virtual</vt:lpstr>
      <vt:lpstr>Sistema de Arquivos Virtual</vt:lpstr>
      <vt:lpstr>Sistema de Arquivo Virtual </vt:lpstr>
      <vt:lpstr>Pilha de Rede</vt:lpstr>
      <vt:lpstr>Pilha de Rede</vt:lpstr>
      <vt:lpstr>Arquitetura e Implementação</vt:lpstr>
      <vt:lpstr> Threads em Modo Híbrido </vt:lpstr>
      <vt:lpstr> Threads em Modo Híbrido </vt:lpstr>
      <vt:lpstr> Modelo Muitos-Para-Um  </vt:lpstr>
      <vt:lpstr>Modelo Um-Para-Um</vt:lpstr>
      <vt:lpstr>Modelo Muitos-Para-Muitos </vt:lpstr>
      <vt:lpstr>Multiprocessamento</vt:lpstr>
      <vt:lpstr> Características do Multiprocessamento </vt:lpstr>
      <vt:lpstr>Apresentação do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Joao Bosco M. Sobral</dc:creator>
  <cp:lastModifiedBy>Joao Bosco M. Sobral</cp:lastModifiedBy>
  <cp:revision>44</cp:revision>
  <dcterms:created xsi:type="dcterms:W3CDTF">2012-05-31T13:35:12Z</dcterms:created>
  <dcterms:modified xsi:type="dcterms:W3CDTF">2012-09-11T18:20:41Z</dcterms:modified>
</cp:coreProperties>
</file>