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5" r:id="rId5"/>
    <p:sldId id="260" r:id="rId6"/>
    <p:sldId id="257" r:id="rId7"/>
    <p:sldId id="258" r:id="rId8"/>
    <p:sldId id="259" r:id="rId9"/>
    <p:sldId id="262" r:id="rId10"/>
    <p:sldId id="263" r:id="rId11"/>
    <p:sldId id="264" r:id="rId12"/>
    <p:sldId id="261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8" r:id="rId22"/>
    <p:sldId id="273" r:id="rId23"/>
    <p:sldId id="274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FEF92-F4F1-43E3-A87E-ED8620A543C9}" type="datetimeFigureOut">
              <a:rPr lang="pt-BR" smtClean="0"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2918-FF77-4D0D-A917-F47BEFAB05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FEF92-F4F1-43E3-A87E-ED8620A543C9}" type="datetimeFigureOut">
              <a:rPr lang="pt-BR" smtClean="0"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2918-FF77-4D0D-A917-F47BEFAB05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FEF92-F4F1-43E3-A87E-ED8620A543C9}" type="datetimeFigureOut">
              <a:rPr lang="pt-BR" smtClean="0"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2918-FF77-4D0D-A917-F47BEFAB05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FEF92-F4F1-43E3-A87E-ED8620A543C9}" type="datetimeFigureOut">
              <a:rPr lang="pt-BR" smtClean="0"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2918-FF77-4D0D-A917-F47BEFAB05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FEF92-F4F1-43E3-A87E-ED8620A543C9}" type="datetimeFigureOut">
              <a:rPr lang="pt-BR" smtClean="0"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2918-FF77-4D0D-A917-F47BEFAB05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FEF92-F4F1-43E3-A87E-ED8620A543C9}" type="datetimeFigureOut">
              <a:rPr lang="pt-BR" smtClean="0"/>
              <a:t>27/03/2017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2918-FF77-4D0D-A917-F47BEFAB05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FEF92-F4F1-43E3-A87E-ED8620A543C9}" type="datetimeFigureOut">
              <a:rPr lang="pt-BR" smtClean="0"/>
              <a:t>27/03/2017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2918-FF77-4D0D-A917-F47BEFAB05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FEF92-F4F1-43E3-A87E-ED8620A543C9}" type="datetimeFigureOut">
              <a:rPr lang="pt-BR" smtClean="0"/>
              <a:t>27/03/2017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2918-FF77-4D0D-A917-F47BEFAB05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FEF92-F4F1-43E3-A87E-ED8620A543C9}" type="datetimeFigureOut">
              <a:rPr lang="pt-BR" smtClean="0"/>
              <a:t>27/03/2017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2918-FF77-4D0D-A917-F47BEFAB05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FEF92-F4F1-43E3-A87E-ED8620A543C9}" type="datetimeFigureOut">
              <a:rPr lang="pt-BR" smtClean="0"/>
              <a:t>27/03/2017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2918-FF77-4D0D-A917-F47BEFAB05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FEF92-F4F1-43E3-A87E-ED8620A543C9}" type="datetimeFigureOut">
              <a:rPr lang="pt-BR" smtClean="0"/>
              <a:t>27/03/2017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2918-FF77-4D0D-A917-F47BEFAB054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FEF92-F4F1-43E3-A87E-ED8620A543C9}" type="datetimeFigureOut">
              <a:rPr lang="pt-BR" smtClean="0"/>
              <a:t>27/03/2017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D2918-FF77-4D0D-A917-F47BEFAB054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/>
              <a:t>Introdução ao </a:t>
            </a:r>
            <a:r>
              <a:rPr lang="pt-BR" sz="5400" b="1" dirty="0" err="1" smtClean="0"/>
              <a:t>OpenMP</a:t>
            </a:r>
            <a:r>
              <a:rPr lang="pt-BR" sz="5400" b="1" dirty="0" smtClean="0"/>
              <a:t> </a:t>
            </a: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4000" b="1" dirty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pt-BR" sz="4000" b="1" dirty="0" smtClean="0">
                <a:solidFill>
                  <a:schemeClr val="accent2">
                    <a:lumMod val="75000"/>
                  </a:schemeClr>
                </a:solidFill>
              </a:rPr>
              <a:t>pen</a:t>
            </a:r>
            <a:r>
              <a:rPr lang="pt-BR" sz="4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BR" sz="4000" b="1" dirty="0" err="1" smtClean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pt-BR" sz="4000" dirty="0" err="1" smtClean="0">
                <a:solidFill>
                  <a:schemeClr val="accent2">
                    <a:lumMod val="75000"/>
                  </a:schemeClr>
                </a:solidFill>
              </a:rPr>
              <a:t>ulti</a:t>
            </a:r>
            <a:r>
              <a:rPr lang="pt-BR" sz="4000" b="1" dirty="0" err="1" smtClean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pt-BR" sz="4000" dirty="0" err="1" smtClean="0">
                <a:solidFill>
                  <a:schemeClr val="accent2">
                    <a:lumMod val="75000"/>
                  </a:schemeClr>
                </a:solidFill>
              </a:rPr>
              <a:t>rocessing</a:t>
            </a:r>
            <a:endParaRPr lang="pt-BR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de Execução </a:t>
            </a:r>
            <a:r>
              <a:rPr lang="pt-BR" dirty="0" err="1" smtClean="0"/>
              <a:t>Fork-Join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2. “</a:t>
            </a:r>
            <a:r>
              <a:rPr lang="pt-BR" b="1" dirty="0" smtClean="0"/>
              <a:t>FORK</a:t>
            </a:r>
            <a:r>
              <a:rPr lang="pt-BR" dirty="0" smtClean="0"/>
              <a:t>” (bifurcar): O thread mestre cria um conjunto (”</a:t>
            </a:r>
            <a:r>
              <a:rPr lang="pt-BR" dirty="0" err="1" smtClean="0"/>
              <a:t>team</a:t>
            </a:r>
            <a:r>
              <a:rPr lang="pt-BR" dirty="0" smtClean="0"/>
              <a:t>”) de threads paralelos. 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 smtClean="0"/>
              <a:t>3. Os comandos de um programa que estão inseridos na região paralela serão executados em paralelo pelas diversas “threads” criadas. 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de Execução </a:t>
            </a:r>
            <a:r>
              <a:rPr lang="pt-BR" dirty="0" err="1" smtClean="0"/>
              <a:t>Fork-Join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 smtClean="0"/>
              <a:t>4. “</a:t>
            </a:r>
            <a:r>
              <a:rPr lang="pt-BR" b="1" dirty="0" smtClean="0"/>
              <a:t>JOIN</a:t>
            </a:r>
            <a:r>
              <a:rPr lang="pt-BR" dirty="0" smtClean="0"/>
              <a:t>” (unir): Quando o conjunto de “threads” completar a execução dos comandos na região paralela, as “threads” são </a:t>
            </a:r>
            <a:r>
              <a:rPr lang="pt-BR" dirty="0" smtClean="0">
                <a:solidFill>
                  <a:srgbClr val="0000FF"/>
                </a:solidFill>
              </a:rPr>
              <a:t>sincronizadas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0000FF"/>
                </a:solidFill>
              </a:rPr>
              <a:t>finalizadas</a:t>
            </a:r>
            <a:r>
              <a:rPr lang="pt-BR" dirty="0" smtClean="0"/>
              <a:t>, permanecendo apenas a “thread” mestre em execução.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 smtClean="0"/>
              <a:t>    Existe um </a:t>
            </a:r>
            <a:r>
              <a:rPr lang="pt-BR" dirty="0" smtClean="0">
                <a:solidFill>
                  <a:srgbClr val="0000FF"/>
                </a:solidFill>
              </a:rPr>
              <a:t>ponto de sincronização </a:t>
            </a:r>
            <a:r>
              <a:rPr lang="pt-BR" dirty="0" smtClean="0"/>
              <a:t>(“</a:t>
            </a:r>
            <a:r>
              <a:rPr lang="pt-BR" b="1" dirty="0" smtClean="0"/>
              <a:t>barreira</a:t>
            </a:r>
            <a:r>
              <a:rPr lang="pt-BR" dirty="0" smtClean="0"/>
              <a:t>”) </a:t>
            </a:r>
            <a:r>
              <a:rPr lang="pt-BR" dirty="0" smtClean="0">
                <a:solidFill>
                  <a:srgbClr val="0000FF"/>
                </a:solidFill>
              </a:rPr>
              <a:t>no final de uma região paralela</a:t>
            </a:r>
            <a:r>
              <a:rPr lang="pt-BR" dirty="0" smtClean="0"/>
              <a:t>, sincronizando o fim de execução de cada “thread”. </a:t>
            </a:r>
            <a:r>
              <a:rPr lang="pt-BR" dirty="0" smtClean="0">
                <a:solidFill>
                  <a:srgbClr val="0070C0"/>
                </a:solidFill>
              </a:rPr>
              <a:t>Somente a “thread” mestre continua desse ponto.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OpenMP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Baseado em diretivas de compilação.</a:t>
            </a:r>
          </a:p>
          <a:p>
            <a:endParaRPr lang="pt-BR" dirty="0"/>
          </a:p>
          <a:p>
            <a:r>
              <a:rPr lang="pt-BR" dirty="0" smtClean="0"/>
              <a:t>Todo </a:t>
            </a:r>
            <a:r>
              <a:rPr lang="pt-BR" b="1" dirty="0" smtClean="0"/>
              <a:t>paralelismo do </a:t>
            </a:r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r>
              <a:rPr lang="pt-BR" dirty="0" smtClean="0"/>
              <a:t>é especificado através de </a:t>
            </a:r>
            <a:r>
              <a:rPr lang="pt-BR" b="1" dirty="0" smtClean="0"/>
              <a:t>diretivas de compilação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67544" y="620688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#include &lt;</a:t>
            </a:r>
            <a:r>
              <a:rPr lang="pt-BR" dirty="0" err="1" smtClean="0"/>
              <a:t>omp</a:t>
            </a:r>
            <a:r>
              <a:rPr lang="pt-BR" dirty="0" smtClean="0"/>
              <a:t>.h&gt;</a:t>
            </a:r>
          </a:p>
          <a:p>
            <a:r>
              <a:rPr lang="pt-BR" dirty="0" err="1" smtClean="0"/>
              <a:t>main</a:t>
            </a:r>
            <a:r>
              <a:rPr lang="pt-BR" dirty="0" smtClean="0"/>
              <a:t> () </a:t>
            </a:r>
            <a:r>
              <a:rPr lang="pt-BR" b="1" dirty="0" smtClean="0"/>
              <a:t>{</a:t>
            </a:r>
            <a:r>
              <a:rPr lang="pt-BR" dirty="0" smtClean="0"/>
              <a:t> </a:t>
            </a:r>
          </a:p>
          <a:p>
            <a:r>
              <a:rPr lang="pt-BR" dirty="0" err="1" smtClean="0"/>
              <a:t>int</a:t>
            </a:r>
            <a:r>
              <a:rPr lang="pt-BR" dirty="0" smtClean="0"/>
              <a:t> var1, var2, var3; </a:t>
            </a:r>
          </a:p>
          <a:p>
            <a:r>
              <a:rPr lang="pt-BR" dirty="0" smtClean="0"/>
              <a:t>*** Código serial </a:t>
            </a:r>
          </a:p>
          <a:p>
            <a:r>
              <a:rPr lang="pt-BR" dirty="0" smtClean="0"/>
              <a:t>. . . </a:t>
            </a:r>
          </a:p>
          <a:p>
            <a:endParaRPr lang="pt-BR" dirty="0" smtClean="0"/>
          </a:p>
          <a:p>
            <a:r>
              <a:rPr lang="pt-BR" dirty="0" smtClean="0"/>
              <a:t>*** Início da seção paralela. “</a:t>
            </a:r>
            <a:r>
              <a:rPr lang="pt-BR" dirty="0" err="1" smtClean="0"/>
              <a:t>Fork</a:t>
            </a:r>
            <a:r>
              <a:rPr lang="pt-BR" dirty="0" smtClean="0"/>
              <a:t>” um grupo de “threads”. </a:t>
            </a:r>
          </a:p>
          <a:p>
            <a:endParaRPr lang="pt-BR" dirty="0" smtClean="0"/>
          </a:p>
          <a:p>
            <a:r>
              <a:rPr lang="pt-BR" b="1" dirty="0" smtClean="0"/>
              <a:t>#</a:t>
            </a:r>
            <a:r>
              <a:rPr lang="pt-BR" b="1" dirty="0" err="1" smtClean="0"/>
              <a:t>pragma</a:t>
            </a:r>
            <a:r>
              <a:rPr lang="pt-BR" b="1" dirty="0" smtClean="0"/>
              <a:t> </a:t>
            </a:r>
            <a:r>
              <a:rPr lang="pt-BR" b="1" dirty="0" err="1" smtClean="0"/>
              <a:t>omp</a:t>
            </a:r>
            <a:r>
              <a:rPr lang="pt-BR" b="1" dirty="0" smtClean="0"/>
              <a:t>   </a:t>
            </a:r>
            <a:r>
              <a:rPr lang="pt-BR" b="1" dirty="0" err="1" smtClean="0"/>
              <a:t>parallel</a:t>
            </a:r>
            <a:r>
              <a:rPr lang="pt-BR" b="1" dirty="0" smtClean="0"/>
              <a:t>    </a:t>
            </a:r>
            <a:r>
              <a:rPr lang="pt-BR" b="1" dirty="0" err="1" smtClean="0"/>
              <a:t>private</a:t>
            </a:r>
            <a:r>
              <a:rPr lang="pt-BR" b="1" dirty="0" smtClean="0"/>
              <a:t>(var1, var2)   </a:t>
            </a:r>
            <a:r>
              <a:rPr lang="pt-BR" b="1" dirty="0" err="1" smtClean="0"/>
              <a:t>shared</a:t>
            </a:r>
            <a:r>
              <a:rPr lang="pt-BR" b="1" dirty="0" smtClean="0"/>
              <a:t>(var3) </a:t>
            </a:r>
          </a:p>
          <a:p>
            <a:r>
              <a:rPr lang="pt-BR" dirty="0"/>
              <a:t> </a:t>
            </a:r>
            <a:r>
              <a:rPr lang="pt-BR" dirty="0" smtClean="0"/>
              <a:t>     { </a:t>
            </a:r>
          </a:p>
          <a:p>
            <a:r>
              <a:rPr lang="pt-BR" dirty="0"/>
              <a:t> </a:t>
            </a:r>
            <a:r>
              <a:rPr lang="pt-BR" dirty="0" smtClean="0"/>
              <a:t>        *** Seção paralela executada por todas as    </a:t>
            </a:r>
            <a:br>
              <a:rPr lang="pt-BR" dirty="0" smtClean="0"/>
            </a:br>
            <a:r>
              <a:rPr lang="pt-BR" dirty="0" smtClean="0"/>
              <a:t>               “threads” </a:t>
            </a:r>
          </a:p>
          <a:p>
            <a:r>
              <a:rPr lang="pt-BR" dirty="0"/>
              <a:t> </a:t>
            </a:r>
            <a:r>
              <a:rPr lang="pt-BR" dirty="0" smtClean="0"/>
              <a:t>         . . . </a:t>
            </a:r>
          </a:p>
          <a:p>
            <a:r>
              <a:rPr lang="pt-BR" dirty="0"/>
              <a:t> </a:t>
            </a:r>
            <a:r>
              <a:rPr lang="pt-BR" dirty="0" smtClean="0"/>
              <a:t>      </a:t>
            </a:r>
          </a:p>
          <a:p>
            <a:r>
              <a:rPr lang="pt-BR" dirty="0"/>
              <a:t> </a:t>
            </a:r>
            <a:r>
              <a:rPr lang="pt-BR" dirty="0" smtClean="0"/>
              <a:t>        *** Todas as “threads” efetuam um “</a:t>
            </a:r>
            <a:r>
              <a:rPr lang="pt-BR" dirty="0" err="1" smtClean="0"/>
              <a:t>join</a:t>
            </a:r>
            <a:r>
              <a:rPr lang="pt-BR" dirty="0" smtClean="0"/>
              <a:t>” à thread mestre e finalizam </a:t>
            </a:r>
          </a:p>
          <a:p>
            <a:r>
              <a:rPr lang="pt-BR" dirty="0"/>
              <a:t> </a:t>
            </a:r>
            <a:r>
              <a:rPr lang="pt-BR" dirty="0" smtClean="0"/>
              <a:t>     } </a:t>
            </a:r>
          </a:p>
          <a:p>
            <a:r>
              <a:rPr lang="pt-BR" dirty="0" smtClean="0"/>
              <a:t>*** Código serial </a:t>
            </a:r>
          </a:p>
          <a:p>
            <a:r>
              <a:rPr lang="pt-BR" dirty="0"/>
              <a:t> </a:t>
            </a:r>
            <a:r>
              <a:rPr lang="pt-BR" dirty="0" smtClean="0"/>
              <a:t>       . . . </a:t>
            </a:r>
          </a:p>
          <a:p>
            <a:r>
              <a:rPr lang="pt-BR" dirty="0"/>
              <a:t> </a:t>
            </a:r>
            <a:r>
              <a:rPr lang="pt-BR" dirty="0" smtClean="0"/>
              <a:t>       . . .</a:t>
            </a:r>
          </a:p>
          <a:p>
            <a:r>
              <a:rPr lang="pt-BR" b="1" dirty="0" smtClean="0"/>
              <a:t>}</a:t>
            </a:r>
            <a:endParaRPr lang="pt-BR" b="1" dirty="0"/>
          </a:p>
        </p:txBody>
      </p:sp>
      <p:sp>
        <p:nvSpPr>
          <p:cNvPr id="8" name="Retângulo 7"/>
          <p:cNvSpPr/>
          <p:nvPr/>
        </p:nvSpPr>
        <p:spPr>
          <a:xfrm>
            <a:off x="3007597" y="116632"/>
            <a:ext cx="31288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Exemplo de estrutura </a:t>
            </a:r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endParaRPr lang="pt-BR" b="1" dirty="0"/>
          </a:p>
        </p:txBody>
      </p:sp>
      <p:sp>
        <p:nvSpPr>
          <p:cNvPr id="9" name="Retângulo 8"/>
          <p:cNvSpPr/>
          <p:nvPr/>
        </p:nvSpPr>
        <p:spPr>
          <a:xfrm>
            <a:off x="6156176" y="131247"/>
            <a:ext cx="1152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b="1" dirty="0" smtClean="0">
                <a:solidFill>
                  <a:prstClr val="black"/>
                </a:solidFill>
              </a:rPr>
              <a:t>- </a:t>
            </a:r>
            <a:r>
              <a:rPr lang="pt-BR" dirty="0" smtClean="0">
                <a:solidFill>
                  <a:prstClr val="black"/>
                </a:solidFill>
              </a:rPr>
              <a:t>  </a:t>
            </a:r>
            <a:r>
              <a:rPr lang="pt-BR" b="1" dirty="0" smtClean="0">
                <a:solidFill>
                  <a:prstClr val="black"/>
                </a:solidFill>
              </a:rPr>
              <a:t>C </a:t>
            </a:r>
            <a:r>
              <a:rPr lang="pt-BR" b="1" dirty="0">
                <a:solidFill>
                  <a:prstClr val="black"/>
                </a:solidFill>
              </a:rPr>
              <a:t>/ C++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332656"/>
            <a:ext cx="828092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3200" dirty="0" smtClean="0"/>
          </a:p>
          <a:p>
            <a:r>
              <a:rPr lang="pt-BR" sz="3200" dirty="0" smtClean="0">
                <a:solidFill>
                  <a:srgbClr val="7030A0"/>
                </a:solidFill>
              </a:rPr>
              <a:t>                               Formato C/C++ </a:t>
            </a:r>
          </a:p>
          <a:p>
            <a:endParaRPr lang="pt-BR" sz="3200" dirty="0"/>
          </a:p>
          <a:p>
            <a:r>
              <a:rPr lang="pt-BR" sz="3200" dirty="0" smtClean="0"/>
              <a:t>#</a:t>
            </a:r>
            <a:r>
              <a:rPr lang="pt-BR" sz="3200" b="1" dirty="0" err="1" smtClean="0"/>
              <a:t>pragma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omp</a:t>
            </a:r>
            <a:r>
              <a:rPr lang="pt-BR" sz="3200" b="1" dirty="0" smtClean="0"/>
              <a:t>      </a:t>
            </a:r>
            <a:r>
              <a:rPr lang="pt-BR" sz="3200" dirty="0" smtClean="0">
                <a:solidFill>
                  <a:srgbClr val="0000FF"/>
                </a:solidFill>
              </a:rPr>
              <a:t>Diretiva</a:t>
            </a:r>
            <a:r>
              <a:rPr lang="pt-BR" sz="3200" dirty="0" smtClean="0"/>
              <a:t>     </a:t>
            </a:r>
            <a:r>
              <a:rPr lang="pt-BR" sz="3200" dirty="0" smtClean="0">
                <a:solidFill>
                  <a:srgbClr val="0070C0"/>
                </a:solidFill>
              </a:rPr>
              <a:t>[ atributos, … ]</a:t>
            </a:r>
          </a:p>
          <a:p>
            <a:endParaRPr lang="pt-BR" sz="3200" dirty="0" smtClean="0"/>
          </a:p>
          <a:p>
            <a:endParaRPr lang="pt-BR" sz="3200" dirty="0"/>
          </a:p>
          <a:p>
            <a:r>
              <a:rPr lang="pt-BR" sz="3200" dirty="0" smtClean="0"/>
              <a:t>                          </a:t>
            </a:r>
            <a:r>
              <a:rPr lang="pt-BR" sz="3200" dirty="0" smtClean="0">
                <a:solidFill>
                  <a:schemeClr val="accent2">
                    <a:lumMod val="75000"/>
                  </a:schemeClr>
                </a:solidFill>
              </a:rPr>
              <a:t>Um Exemplo </a:t>
            </a:r>
          </a:p>
          <a:p>
            <a:endParaRPr lang="pt-BR" sz="3200" dirty="0"/>
          </a:p>
          <a:p>
            <a:r>
              <a:rPr lang="pt-BR" sz="2800" b="1" dirty="0" smtClean="0"/>
              <a:t>#</a:t>
            </a:r>
            <a:r>
              <a:rPr lang="pt-BR" sz="2800" b="1" dirty="0" err="1" smtClean="0"/>
              <a:t>pragma</a:t>
            </a:r>
            <a:r>
              <a:rPr lang="pt-BR" sz="2800" b="1" dirty="0" smtClean="0"/>
              <a:t> </a:t>
            </a:r>
            <a:r>
              <a:rPr lang="pt-BR" sz="2800" b="1" dirty="0" err="1" smtClean="0"/>
              <a:t>omp</a:t>
            </a:r>
            <a:r>
              <a:rPr lang="pt-BR" sz="2800" b="1" dirty="0" smtClean="0"/>
              <a:t> </a:t>
            </a:r>
            <a:r>
              <a:rPr lang="pt-BR" sz="2800" dirty="0" err="1" smtClean="0">
                <a:solidFill>
                  <a:srgbClr val="0000FF"/>
                </a:solidFill>
              </a:rPr>
              <a:t>parallel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0070C0"/>
                </a:solidFill>
              </a:rPr>
              <a:t>default(</a:t>
            </a:r>
            <a:r>
              <a:rPr lang="pt-BR" sz="2800" dirty="0" err="1" smtClean="0">
                <a:solidFill>
                  <a:srgbClr val="0070C0"/>
                </a:solidFill>
              </a:rPr>
              <a:t>shared</a:t>
            </a:r>
            <a:r>
              <a:rPr lang="pt-BR" sz="2800" dirty="0" smtClean="0">
                <a:solidFill>
                  <a:srgbClr val="0070C0"/>
                </a:solidFill>
              </a:rPr>
              <a:t>) </a:t>
            </a:r>
            <a:r>
              <a:rPr lang="pt-BR" sz="2800" dirty="0" err="1" smtClean="0">
                <a:solidFill>
                  <a:srgbClr val="0070C0"/>
                </a:solidFill>
              </a:rPr>
              <a:t>private</a:t>
            </a:r>
            <a:r>
              <a:rPr lang="pt-BR" sz="2800" dirty="0" smtClean="0">
                <a:solidFill>
                  <a:srgbClr val="0070C0"/>
                </a:solidFill>
              </a:rPr>
              <a:t>(beta,</a:t>
            </a:r>
            <a:r>
              <a:rPr lang="pt-BR" sz="2800" dirty="0" err="1" smtClean="0">
                <a:solidFill>
                  <a:srgbClr val="0070C0"/>
                </a:solidFill>
              </a:rPr>
              <a:t>pi</a:t>
            </a:r>
            <a:r>
              <a:rPr lang="pt-BR" sz="2800" dirty="0" smtClean="0">
                <a:solidFill>
                  <a:srgbClr val="0070C0"/>
                </a:solidFill>
              </a:rPr>
              <a:t>) </a:t>
            </a:r>
            <a:endParaRPr lang="pt-BR" sz="2800" dirty="0">
              <a:solidFill>
                <a:srgbClr val="0070C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71600" y="4869160"/>
            <a:ext cx="7128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Segue as regras de sintaxe do C/C++</a:t>
            </a:r>
          </a:p>
          <a:p>
            <a:endParaRPr 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pt-BR" dirty="0" smtClean="0"/>
              <a:t>                  </a:t>
            </a:r>
            <a:r>
              <a:rPr lang="pt-BR" b="1" dirty="0" smtClean="0">
                <a:solidFill>
                  <a:srgbClr val="7030A0"/>
                </a:solidFill>
              </a:rPr>
              <a:t>“Case </a:t>
            </a:r>
            <a:r>
              <a:rPr lang="pt-BR" b="1" dirty="0" err="1" smtClean="0">
                <a:solidFill>
                  <a:srgbClr val="7030A0"/>
                </a:solidFill>
              </a:rPr>
              <a:t>sensitive</a:t>
            </a:r>
            <a:r>
              <a:rPr lang="pt-BR" b="1" dirty="0" smtClean="0">
                <a:solidFill>
                  <a:srgbClr val="7030A0"/>
                </a:solidFill>
              </a:rPr>
              <a:t>” (</a:t>
            </a:r>
            <a:r>
              <a:rPr lang="pt-BR" dirty="0"/>
              <a:t>"sensível a maiúsculas e minúsculas</a:t>
            </a:r>
            <a:r>
              <a:rPr lang="pt-BR" dirty="0" smtClean="0"/>
              <a:t>"</a:t>
            </a:r>
            <a:r>
              <a:rPr lang="pt-BR" b="1" dirty="0" smtClean="0">
                <a:solidFill>
                  <a:srgbClr val="7030A0"/>
                </a:solidFill>
              </a:rPr>
              <a:t>)</a:t>
            </a:r>
          </a:p>
          <a:p>
            <a:endParaRPr 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Linhas de diretivas muito longas podem continuar em diversas linhas, acrescentando o caractere de nova linha (“\”) no final da diretiva.</a:t>
            </a:r>
            <a:endParaRPr lang="pt-BR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348880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#</a:t>
            </a:r>
            <a:r>
              <a:rPr lang="pt-BR" b="1" dirty="0" err="1" smtClean="0"/>
              <a:t>pragma</a:t>
            </a:r>
            <a:r>
              <a:rPr lang="pt-BR" b="1" dirty="0" smtClean="0"/>
              <a:t> </a:t>
            </a:r>
            <a:r>
              <a:rPr lang="pt-BR" b="1" dirty="0" err="1" smtClean="0"/>
              <a:t>omp</a:t>
            </a:r>
            <a:r>
              <a:rPr lang="pt-BR" b="1" dirty="0" smtClean="0"/>
              <a:t>      </a:t>
            </a:r>
            <a:r>
              <a:rPr lang="pt-BR" dirty="0" err="1" smtClean="0">
                <a:solidFill>
                  <a:srgbClr val="0000FF"/>
                </a:solidFill>
              </a:rPr>
              <a:t>parallel</a:t>
            </a:r>
            <a:r>
              <a:rPr lang="pt-BR" dirty="0" smtClean="0"/>
              <a:t>     </a:t>
            </a:r>
            <a:r>
              <a:rPr lang="pt-BR" dirty="0" smtClean="0">
                <a:solidFill>
                  <a:srgbClr val="0070C0"/>
                </a:solidFill>
              </a:rPr>
              <a:t>[atributo ...]</a:t>
            </a:r>
            <a:r>
              <a:rPr lang="pt-BR" dirty="0" smtClean="0"/>
              <a:t>                            </a:t>
            </a:r>
            <a:r>
              <a:rPr lang="pt-BR" dirty="0" err="1" smtClean="0">
                <a:solidFill>
                  <a:schemeClr val="accent2">
                    <a:lumMod val="75000"/>
                  </a:schemeClr>
                </a:solidFill>
              </a:rPr>
              <a:t>nova_linha</a:t>
            </a:r>
            <a:r>
              <a:rPr lang="pt-BR" dirty="0" smtClean="0"/>
              <a:t> </a:t>
            </a:r>
          </a:p>
          <a:p>
            <a:r>
              <a:rPr lang="pt-BR" dirty="0"/>
              <a:t> </a:t>
            </a:r>
            <a:r>
              <a:rPr lang="pt-BR" dirty="0" smtClean="0"/>
              <a:t>                                                 </a:t>
            </a:r>
            <a:r>
              <a:rPr lang="pt-BR" dirty="0" err="1" smtClean="0">
                <a:solidFill>
                  <a:srgbClr val="0070C0"/>
                </a:solidFill>
              </a:rPr>
              <a:t>if</a:t>
            </a:r>
            <a:r>
              <a:rPr lang="pt-BR" dirty="0" smtClean="0">
                <a:solidFill>
                  <a:srgbClr val="0070C0"/>
                </a:solidFill>
              </a:rPr>
              <a:t> (expressão lógica) </a:t>
            </a:r>
          </a:p>
          <a:p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>                                                 </a:t>
            </a:r>
            <a:r>
              <a:rPr lang="pt-BR" dirty="0" err="1" smtClean="0">
                <a:solidFill>
                  <a:srgbClr val="0070C0"/>
                </a:solidFill>
              </a:rPr>
              <a:t>private</a:t>
            </a:r>
            <a:r>
              <a:rPr lang="pt-BR" dirty="0" smtClean="0">
                <a:solidFill>
                  <a:srgbClr val="0070C0"/>
                </a:solidFill>
              </a:rPr>
              <a:t> (lista) </a:t>
            </a:r>
          </a:p>
          <a:p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>                                                 </a:t>
            </a:r>
            <a:r>
              <a:rPr lang="pt-BR" dirty="0" err="1" smtClean="0">
                <a:solidFill>
                  <a:srgbClr val="0070C0"/>
                </a:solidFill>
              </a:rPr>
              <a:t>shared</a:t>
            </a:r>
            <a:r>
              <a:rPr lang="pt-BR" dirty="0" smtClean="0">
                <a:solidFill>
                  <a:srgbClr val="0070C0"/>
                </a:solidFill>
              </a:rPr>
              <a:t> (lista) </a:t>
            </a:r>
          </a:p>
          <a:p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>                                                 default (</a:t>
            </a:r>
            <a:r>
              <a:rPr lang="pt-BR" dirty="0" err="1" smtClean="0">
                <a:solidFill>
                  <a:srgbClr val="0070C0"/>
                </a:solidFill>
              </a:rPr>
              <a:t>shared</a:t>
            </a:r>
            <a:r>
              <a:rPr lang="pt-BR" dirty="0" smtClean="0">
                <a:solidFill>
                  <a:srgbClr val="0070C0"/>
                </a:solidFill>
              </a:rPr>
              <a:t> | </a:t>
            </a:r>
            <a:r>
              <a:rPr lang="pt-BR" dirty="0" err="1" smtClean="0">
                <a:solidFill>
                  <a:srgbClr val="0070C0"/>
                </a:solidFill>
              </a:rPr>
              <a:t>none</a:t>
            </a:r>
            <a:r>
              <a:rPr lang="pt-BR" dirty="0" smtClean="0">
                <a:solidFill>
                  <a:srgbClr val="0070C0"/>
                </a:solidFill>
              </a:rPr>
              <a:t>) </a:t>
            </a:r>
          </a:p>
          <a:p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>                                                 </a:t>
            </a:r>
            <a:r>
              <a:rPr lang="pt-BR" dirty="0" err="1" smtClean="0">
                <a:solidFill>
                  <a:srgbClr val="0070C0"/>
                </a:solidFill>
              </a:rPr>
              <a:t>firstprivate</a:t>
            </a:r>
            <a:r>
              <a:rPr lang="pt-BR" dirty="0" smtClean="0">
                <a:solidFill>
                  <a:srgbClr val="0070C0"/>
                </a:solidFill>
              </a:rPr>
              <a:t> (lista) </a:t>
            </a:r>
          </a:p>
          <a:p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>                                                 </a:t>
            </a:r>
            <a:r>
              <a:rPr lang="pt-BR" dirty="0" err="1" smtClean="0">
                <a:solidFill>
                  <a:srgbClr val="0070C0"/>
                </a:solidFill>
              </a:rPr>
              <a:t>reduction</a:t>
            </a:r>
            <a:r>
              <a:rPr lang="pt-BR" dirty="0" smtClean="0">
                <a:solidFill>
                  <a:srgbClr val="0070C0"/>
                </a:solidFill>
              </a:rPr>
              <a:t> (operador: lista) </a:t>
            </a:r>
          </a:p>
          <a:p>
            <a:r>
              <a:rPr lang="pt-BR" dirty="0">
                <a:solidFill>
                  <a:srgbClr val="0070C0"/>
                </a:solidFill>
              </a:rPr>
              <a:t> </a:t>
            </a:r>
            <a:r>
              <a:rPr lang="pt-BR" dirty="0" smtClean="0">
                <a:solidFill>
                  <a:srgbClr val="0070C0"/>
                </a:solidFill>
              </a:rPr>
              <a:t>                                                 </a:t>
            </a:r>
            <a:r>
              <a:rPr lang="pt-BR" dirty="0" err="1" smtClean="0">
                <a:solidFill>
                  <a:srgbClr val="0070C0"/>
                </a:solidFill>
              </a:rPr>
              <a:t>copyin</a:t>
            </a:r>
            <a:r>
              <a:rPr lang="pt-BR" dirty="0" smtClean="0">
                <a:solidFill>
                  <a:srgbClr val="0070C0"/>
                </a:solidFill>
              </a:rPr>
              <a:t> (lista) </a:t>
            </a:r>
            <a:endParaRPr lang="pt-BR" dirty="0"/>
          </a:p>
          <a:p>
            <a:r>
              <a:rPr lang="pt-BR" dirty="0" smtClean="0"/>
              <a:t>  estrutura de bloco 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67544" y="620688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Construção </a:t>
            </a:r>
            <a:r>
              <a:rPr lang="pt-BR" b="1" dirty="0" err="1" smtClean="0">
                <a:solidFill>
                  <a:srgbClr val="0000FF"/>
                </a:solidFill>
              </a:rPr>
              <a:t>Parallel</a:t>
            </a:r>
            <a:r>
              <a:rPr lang="pt-BR" b="1" dirty="0" smtClean="0">
                <a:solidFill>
                  <a:srgbClr val="0000FF"/>
                </a:solidFill>
              </a:rPr>
              <a:t>  </a:t>
            </a:r>
            <a:r>
              <a:rPr lang="pt-BR" b="1" dirty="0" smtClean="0"/>
              <a:t>em C/C++</a:t>
            </a:r>
          </a:p>
          <a:p>
            <a:r>
              <a:rPr lang="pt-BR" b="1" dirty="0"/>
              <a:t/>
            </a:r>
            <a:br>
              <a:rPr lang="pt-BR" b="1" dirty="0"/>
            </a:br>
            <a:r>
              <a:rPr lang="pt-BR" dirty="0" smtClean="0">
                <a:solidFill>
                  <a:srgbClr val="0000FF"/>
                </a:solidFill>
              </a:rPr>
              <a:t>Identifica um bloco de código que será executa por múltiplos “threads”. É a construção fundamental do </a:t>
            </a:r>
            <a:r>
              <a:rPr lang="pt-BR" dirty="0" err="1" smtClean="0">
                <a:solidFill>
                  <a:srgbClr val="0000FF"/>
                </a:solidFill>
              </a:rPr>
              <a:t>OpenMP</a:t>
            </a:r>
            <a:r>
              <a:rPr lang="pt-BR" dirty="0" smtClean="0">
                <a:solidFill>
                  <a:srgbClr val="0000FF"/>
                </a:solidFill>
              </a:rPr>
              <a:t>.</a:t>
            </a:r>
            <a:r>
              <a:rPr lang="pt-BR" b="1" dirty="0" smtClean="0">
                <a:solidFill>
                  <a:srgbClr val="0000FF"/>
                </a:solidFill>
              </a:rPr>
              <a:t> </a:t>
            </a:r>
            <a:endParaRPr lang="pt-BR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1340768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/>
              <a:t>Atributos:</a:t>
            </a:r>
            <a:r>
              <a:rPr lang="pt-BR" sz="2800" dirty="0" smtClean="0"/>
              <a:t> </a:t>
            </a:r>
          </a:p>
          <a:p>
            <a:endParaRPr lang="pt-BR" sz="2800" dirty="0"/>
          </a:p>
          <a:p>
            <a:r>
              <a:rPr lang="pt-BR" sz="2800" dirty="0" smtClean="0"/>
              <a:t>IF -  Especifica uma condição para que o grupo de    </a:t>
            </a:r>
            <a:br>
              <a:rPr lang="pt-BR" sz="2800" dirty="0" smtClean="0"/>
            </a:br>
            <a:r>
              <a:rPr lang="pt-BR" sz="2800" dirty="0" smtClean="0"/>
              <a:t>        “threads” seja criado,  se o     </a:t>
            </a:r>
            <a:br>
              <a:rPr lang="pt-BR" sz="2800" dirty="0" smtClean="0"/>
            </a:br>
            <a:r>
              <a:rPr lang="pt-BR" sz="2800" dirty="0" smtClean="0"/>
              <a:t>        resultado for verdadeiro. </a:t>
            </a:r>
            <a:br>
              <a:rPr lang="pt-BR" sz="2800" dirty="0" smtClean="0"/>
            </a:br>
            <a:r>
              <a:rPr lang="pt-BR" sz="2800" dirty="0" smtClean="0"/>
              <a:t>        </a:t>
            </a:r>
            <a:br>
              <a:rPr lang="pt-BR" sz="2800" dirty="0" smtClean="0"/>
            </a:br>
            <a:r>
              <a:rPr lang="pt-BR" sz="2800" dirty="0" smtClean="0"/>
              <a:t>        Se falso, a região definida como paralela, será      </a:t>
            </a:r>
            <a:br>
              <a:rPr lang="pt-BR" sz="2800" dirty="0" smtClean="0"/>
            </a:br>
            <a:r>
              <a:rPr lang="pt-BR" sz="2800" dirty="0" smtClean="0"/>
              <a:t>        executada somente pela </a:t>
            </a:r>
            <a:r>
              <a:rPr lang="pt-BR" sz="2800" dirty="0" smtClean="0"/>
              <a:t>“thread” mestre.</a:t>
            </a:r>
            <a:r>
              <a:rPr lang="pt-BR" sz="2800" dirty="0" smtClean="0"/>
              <a:t>  </a:t>
            </a:r>
            <a:br>
              <a:rPr lang="pt-BR" sz="2800" dirty="0" smtClean="0"/>
            </a:br>
            <a:endParaRPr lang="pt-BR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32657"/>
            <a:ext cx="799288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-</a:t>
            </a:r>
            <a:r>
              <a:rPr lang="pt-BR" sz="2800" b="1" dirty="0" smtClean="0"/>
              <a:t>O número de “threads” </a:t>
            </a:r>
          </a:p>
          <a:p>
            <a:endParaRPr lang="pt-BR" dirty="0"/>
          </a:p>
          <a:p>
            <a:r>
              <a:rPr lang="pt-BR" sz="2800" dirty="0" smtClean="0"/>
              <a:t>Em uma execução com o </a:t>
            </a:r>
            <a:r>
              <a:rPr lang="pt-BR" sz="2800" dirty="0" err="1" smtClean="0"/>
              <a:t>OpenMP</a:t>
            </a:r>
            <a:r>
              <a:rPr lang="pt-BR" sz="2800" dirty="0" smtClean="0"/>
              <a:t>, o número de “threads” é determinado pelos seguintes fatores, em ordem de precedência: </a:t>
            </a:r>
          </a:p>
          <a:p>
            <a:endParaRPr lang="pt-BR" sz="2800" dirty="0"/>
          </a:p>
          <a:p>
            <a:pPr marL="514350" indent="-514350">
              <a:buAutoNum type="arabicPeriod"/>
            </a:pPr>
            <a:r>
              <a:rPr lang="pt-BR" sz="2800" dirty="0" smtClean="0"/>
              <a:t>Utilização da função </a:t>
            </a:r>
            <a:r>
              <a:rPr lang="pt-BR" sz="2800" dirty="0" err="1" smtClean="0">
                <a:solidFill>
                  <a:srgbClr val="0000FF"/>
                </a:solidFill>
              </a:rPr>
              <a:t>omp_set_num_threads</a:t>
            </a:r>
            <a:r>
              <a:rPr lang="pt-BR" sz="2800" dirty="0" smtClean="0">
                <a:solidFill>
                  <a:srgbClr val="0000FF"/>
                </a:solidFill>
              </a:rPr>
              <a:t>() </a:t>
            </a:r>
            <a:r>
              <a:rPr lang="pt-BR" sz="2800" dirty="0" smtClean="0"/>
              <a:t>no código C/C++; </a:t>
            </a:r>
          </a:p>
          <a:p>
            <a:pPr marL="514350" indent="-514350">
              <a:buAutoNum type="arabicPeriod"/>
            </a:pPr>
            <a:endParaRPr lang="pt-BR" sz="2800" dirty="0" smtClean="0"/>
          </a:p>
          <a:p>
            <a:pPr marL="514350" indent="-514350">
              <a:buAutoNum type="arabicPeriod"/>
            </a:pPr>
            <a:r>
              <a:rPr lang="pt-BR" sz="2800" dirty="0" smtClean="0"/>
              <a:t>Definindo a variável de ambiente </a:t>
            </a:r>
            <a:r>
              <a:rPr lang="pt-BR" sz="2800" dirty="0" smtClean="0">
                <a:solidFill>
                  <a:srgbClr val="0000FF"/>
                </a:solidFill>
              </a:rPr>
              <a:t>OMP_NUM_THREADS</a:t>
            </a:r>
            <a:r>
              <a:rPr lang="pt-BR" sz="2800" dirty="0" smtClean="0"/>
              <a:t>, antes da execução;</a:t>
            </a:r>
          </a:p>
          <a:p>
            <a:pPr marL="514350" indent="-514350"/>
            <a:r>
              <a:rPr lang="pt-BR" sz="2800" dirty="0" smtClean="0"/>
              <a:t> </a:t>
            </a:r>
          </a:p>
          <a:p>
            <a:pPr marL="514350" indent="-514350"/>
            <a:r>
              <a:rPr lang="pt-BR" sz="2800" dirty="0" smtClean="0"/>
              <a:t>3.   Implementação padrão do ambiente: </a:t>
            </a:r>
            <a:r>
              <a:rPr lang="pt-BR" sz="2800" dirty="0" smtClean="0">
                <a:solidFill>
                  <a:srgbClr val="0000FF"/>
                </a:solidFill>
              </a:rPr>
              <a:t>número de núcleos processadores em um nodo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548680"/>
            <a:ext cx="79208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/>
              <a:t>Regiões paralelas recursivas</a:t>
            </a:r>
            <a:r>
              <a:rPr lang="pt-BR" sz="2800" dirty="0" smtClean="0"/>
              <a:t> </a:t>
            </a:r>
          </a:p>
          <a:p>
            <a:endParaRPr lang="pt-BR" sz="2800" dirty="0" smtClean="0"/>
          </a:p>
          <a:p>
            <a:r>
              <a:rPr lang="pt-BR" sz="2800" dirty="0" smtClean="0">
                <a:solidFill>
                  <a:srgbClr val="0000FF"/>
                </a:solidFill>
              </a:rPr>
              <a:t>Uma região paralela dentro de outra região paralela </a:t>
            </a:r>
            <a:r>
              <a:rPr lang="pt-BR" sz="2800" dirty="0" smtClean="0"/>
              <a:t>resulta na criação de um novo grupo de “threads” de apenas uma “thread”, por “default”. </a:t>
            </a:r>
          </a:p>
          <a:p>
            <a:endParaRPr lang="pt-BR" sz="2800" dirty="0"/>
          </a:p>
          <a:p>
            <a:r>
              <a:rPr lang="pt-BR" sz="2800" dirty="0" smtClean="0"/>
              <a:t>É possível definir um número maior de “threads”, utilizando um dos dois métodos disponíveis: </a:t>
            </a:r>
          </a:p>
          <a:p>
            <a:endParaRPr lang="pt-BR" sz="2800" dirty="0"/>
          </a:p>
          <a:p>
            <a:pPr marL="514350" indent="-514350">
              <a:buAutoNum type="arabicPeriod"/>
            </a:pPr>
            <a:r>
              <a:rPr lang="pt-BR" sz="2800" dirty="0" smtClean="0"/>
              <a:t>Utilização da função </a:t>
            </a:r>
            <a:r>
              <a:rPr lang="pt-BR" sz="2800" dirty="0" err="1" smtClean="0">
                <a:solidFill>
                  <a:srgbClr val="0000FF"/>
                </a:solidFill>
              </a:rPr>
              <a:t>omp_set_nested</a:t>
            </a:r>
            <a:r>
              <a:rPr lang="pt-BR" sz="2800" dirty="0" smtClean="0">
                <a:solidFill>
                  <a:srgbClr val="0000FF"/>
                </a:solidFill>
              </a:rPr>
              <a:t>()</a:t>
            </a:r>
            <a:r>
              <a:rPr lang="pt-BR" sz="2800" dirty="0" smtClean="0"/>
              <a:t>no código C/C++; </a:t>
            </a:r>
          </a:p>
          <a:p>
            <a:pPr marL="514350" indent="-514350">
              <a:buAutoNum type="arabicPeriod"/>
            </a:pPr>
            <a:endParaRPr lang="pt-BR" sz="2800" dirty="0"/>
          </a:p>
          <a:p>
            <a:pPr marL="514350" indent="-514350">
              <a:buAutoNum type="arabicPeriod"/>
            </a:pPr>
            <a:r>
              <a:rPr lang="pt-BR" sz="2800" dirty="0" smtClean="0"/>
              <a:t>Definindo a variável de ambiente </a:t>
            </a:r>
            <a:r>
              <a:rPr lang="pt-BR" sz="2800" dirty="0" smtClean="0">
                <a:solidFill>
                  <a:srgbClr val="0000FF"/>
                </a:solidFill>
              </a:rPr>
              <a:t>OMP_NESTED</a:t>
            </a:r>
            <a:r>
              <a:rPr lang="pt-BR" sz="2800" dirty="0" smtClean="0"/>
              <a:t>, antes da execução. 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692696"/>
            <a:ext cx="777686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/>
              <a:t>“Threads” dinâmico </a:t>
            </a:r>
          </a:p>
          <a:p>
            <a:endParaRPr lang="pt-BR" sz="2800" dirty="0"/>
          </a:p>
          <a:p>
            <a:r>
              <a:rPr lang="pt-BR" sz="2400" dirty="0" smtClean="0"/>
              <a:t>Um programa com várias regiões paralelas, utilizara o mesmo número de “thread” para executar cada região. </a:t>
            </a:r>
          </a:p>
          <a:p>
            <a:endParaRPr lang="pt-BR" sz="2400" dirty="0"/>
          </a:p>
          <a:p>
            <a:r>
              <a:rPr lang="pt-BR" sz="2400" dirty="0" smtClean="0"/>
              <a:t>Isso pode ser alterado permitindo que durante a execução do programa, o número de “threads” seja ajustado dinamicamente para uma determinada região paralela. </a:t>
            </a:r>
          </a:p>
          <a:p>
            <a:endParaRPr lang="pt-BR" sz="2400" dirty="0"/>
          </a:p>
          <a:p>
            <a:r>
              <a:rPr lang="pt-BR" sz="2400" dirty="0" smtClean="0"/>
              <a:t>Dois métodos disponíveis: </a:t>
            </a:r>
          </a:p>
          <a:p>
            <a:r>
              <a:rPr lang="pt-BR" sz="2400" dirty="0"/>
              <a:t> </a:t>
            </a:r>
            <a:r>
              <a:rPr lang="pt-BR" sz="2400" dirty="0" smtClean="0"/>
              <a:t>   1. Utilização da função </a:t>
            </a:r>
            <a:r>
              <a:rPr lang="pt-BR" sz="2400" dirty="0" err="1" smtClean="0">
                <a:solidFill>
                  <a:srgbClr val="0000FF"/>
                </a:solidFill>
              </a:rPr>
              <a:t>omp_set_dynamic</a:t>
            </a:r>
            <a:r>
              <a:rPr lang="pt-BR" sz="2400" dirty="0" smtClean="0">
                <a:solidFill>
                  <a:srgbClr val="0000FF"/>
                </a:solidFill>
              </a:rPr>
              <a:t>()</a:t>
            </a:r>
            <a:r>
              <a:rPr lang="pt-BR" sz="2400" dirty="0" smtClean="0"/>
              <a:t> no código   </a:t>
            </a:r>
            <a:br>
              <a:rPr lang="pt-BR" sz="2400" dirty="0" smtClean="0"/>
            </a:br>
            <a:r>
              <a:rPr lang="pt-BR" sz="2400" dirty="0" smtClean="0"/>
              <a:t>         C/C++; </a:t>
            </a:r>
          </a:p>
          <a:p>
            <a:r>
              <a:rPr lang="pt-BR" sz="2400" dirty="0"/>
              <a:t> </a:t>
            </a:r>
            <a:r>
              <a:rPr lang="pt-BR" sz="2400" dirty="0" smtClean="0"/>
              <a:t>   2. Definindo a variável de ambiente    </a:t>
            </a:r>
            <a:br>
              <a:rPr lang="pt-BR" sz="2400" dirty="0" smtClean="0"/>
            </a:br>
            <a:r>
              <a:rPr lang="pt-BR" sz="2400" dirty="0" smtClean="0"/>
              <a:t>        </a:t>
            </a:r>
            <a:r>
              <a:rPr lang="pt-BR" sz="2400" dirty="0" smtClean="0">
                <a:solidFill>
                  <a:srgbClr val="0000FF"/>
                </a:solidFill>
              </a:rPr>
              <a:t>OMP_DYNAMIC</a:t>
            </a:r>
            <a:r>
              <a:rPr lang="pt-BR" sz="2400" dirty="0" smtClean="0"/>
              <a:t>, antes da execução. </a:t>
            </a:r>
            <a:endParaRPr lang="pt-B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</a:t>
            </a:r>
            <a:r>
              <a:rPr lang="pt-BR" dirty="0" err="1" smtClean="0"/>
              <a:t>OpenMP</a:t>
            </a:r>
            <a:r>
              <a:rPr lang="pt-BR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err="1" smtClean="0"/>
              <a:t>OpenMP</a:t>
            </a:r>
            <a:r>
              <a:rPr lang="pt-BR" dirty="0" smtClean="0"/>
              <a:t> é uma </a:t>
            </a:r>
            <a:r>
              <a:rPr lang="pt-BR" b="1" dirty="0" smtClean="0"/>
              <a:t>interface de programação </a:t>
            </a:r>
            <a:r>
              <a:rPr lang="pt-BR" dirty="0" smtClean="0"/>
              <a:t>(API), portável, baseada no </a:t>
            </a:r>
            <a:r>
              <a:rPr lang="pt-BR" b="1" dirty="0" smtClean="0"/>
              <a:t>modelo de programação paralela de memória compartilhada </a:t>
            </a:r>
            <a:r>
              <a:rPr lang="pt-BR" dirty="0" smtClean="0"/>
              <a:t>para arquiteturas de múltiplos processadores. </a:t>
            </a:r>
          </a:p>
          <a:p>
            <a:endParaRPr lang="pt-BR" dirty="0"/>
          </a:p>
          <a:p>
            <a:pPr lvl="1"/>
            <a:r>
              <a:rPr lang="pt-BR" dirty="0" smtClean="0"/>
              <a:t>É composto por três componentes básicos:  </a:t>
            </a:r>
            <a:r>
              <a:rPr lang="pt-BR" b="1" dirty="0" smtClean="0"/>
              <a:t>Diretivas de Compilação</a:t>
            </a:r>
            <a:r>
              <a:rPr lang="pt-BR" dirty="0" smtClean="0"/>
              <a:t>;</a:t>
            </a:r>
            <a:br>
              <a:rPr lang="pt-BR" dirty="0" smtClean="0"/>
            </a:br>
            <a:r>
              <a:rPr lang="pt-BR" b="1" dirty="0" smtClean="0"/>
              <a:t>Biblioteca de Execução</a:t>
            </a:r>
            <a:r>
              <a:rPr lang="pt-BR" dirty="0" smtClean="0"/>
              <a:t>; </a:t>
            </a:r>
            <a:br>
              <a:rPr lang="pt-BR" dirty="0" smtClean="0"/>
            </a:br>
            <a:r>
              <a:rPr lang="pt-BR" b="1" dirty="0" smtClean="0"/>
              <a:t>Variáveis de Ambiente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32656"/>
            <a:ext cx="457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#include &lt;</a:t>
            </a:r>
            <a:r>
              <a:rPr lang="en-US" sz="1600" dirty="0" err="1" smtClean="0"/>
              <a:t>omp.h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main () </a:t>
            </a:r>
            <a:r>
              <a:rPr lang="en-US" sz="1600" b="1" dirty="0" smtClean="0"/>
              <a:t>{ </a:t>
            </a:r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nthreads</a:t>
            </a:r>
            <a:r>
              <a:rPr lang="en-US" sz="1600" dirty="0" smtClean="0"/>
              <a:t>, </a:t>
            </a:r>
            <a:r>
              <a:rPr lang="en-US" sz="1600" dirty="0" err="1" smtClean="0"/>
              <a:t>tid</a:t>
            </a:r>
            <a:r>
              <a:rPr lang="en-US" sz="1600" dirty="0" smtClean="0"/>
              <a:t>; </a:t>
            </a:r>
          </a:p>
          <a:p>
            <a:endParaRPr lang="en-US" sz="1600" dirty="0"/>
          </a:p>
          <a:p>
            <a:r>
              <a:rPr lang="en-US" sz="1600" dirty="0" smtClean="0"/>
              <a:t>/* Fork a team of threads giving them their own copies of variables */ </a:t>
            </a:r>
          </a:p>
          <a:p>
            <a:endParaRPr lang="en-US" sz="1600" dirty="0"/>
          </a:p>
          <a:p>
            <a:r>
              <a:rPr lang="en-US" sz="1600" b="1" dirty="0" smtClean="0"/>
              <a:t>#</a:t>
            </a:r>
            <a:r>
              <a:rPr lang="en-US" sz="1600" b="1" dirty="0" err="1" smtClean="0"/>
              <a:t>pragma</a:t>
            </a:r>
            <a:r>
              <a:rPr lang="en-US" sz="1600" b="1" dirty="0" smtClean="0"/>
              <a:t> </a:t>
            </a:r>
            <a:r>
              <a:rPr lang="en-US" sz="1600" b="1" dirty="0" err="1" smtClean="0">
                <a:solidFill>
                  <a:srgbClr val="0000FF"/>
                </a:solidFill>
              </a:rPr>
              <a:t>omp</a:t>
            </a:r>
            <a:r>
              <a:rPr lang="en-US" sz="1600" dirty="0" smtClean="0">
                <a:solidFill>
                  <a:srgbClr val="0000FF"/>
                </a:solidFill>
              </a:rPr>
              <a:t> parallel </a:t>
            </a:r>
            <a:r>
              <a:rPr lang="en-US" sz="1600" dirty="0" smtClean="0">
                <a:solidFill>
                  <a:srgbClr val="0070C0"/>
                </a:solidFill>
              </a:rPr>
              <a:t>private(</a:t>
            </a:r>
            <a:r>
              <a:rPr lang="en-US" sz="1600" dirty="0" err="1" smtClean="0">
                <a:solidFill>
                  <a:srgbClr val="0070C0"/>
                </a:solidFill>
              </a:rPr>
              <a:t>nthreads</a:t>
            </a:r>
            <a:r>
              <a:rPr lang="en-US" sz="1600" dirty="0" smtClean="0">
                <a:solidFill>
                  <a:srgbClr val="0070C0"/>
                </a:solidFill>
              </a:rPr>
              <a:t>, </a:t>
            </a:r>
            <a:r>
              <a:rPr lang="en-US" sz="1600" dirty="0" err="1" smtClean="0">
                <a:solidFill>
                  <a:srgbClr val="0070C0"/>
                </a:solidFill>
              </a:rPr>
              <a:t>tid</a:t>
            </a:r>
            <a:r>
              <a:rPr lang="en-US" sz="1600" dirty="0" smtClean="0">
                <a:solidFill>
                  <a:srgbClr val="0070C0"/>
                </a:solidFill>
              </a:rPr>
              <a:t>)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b="1" dirty="0" smtClean="0">
                <a:solidFill>
                  <a:srgbClr val="0000FF"/>
                </a:solidFill>
              </a:rPr>
              <a:t>{ </a:t>
            </a:r>
            <a:endParaRPr lang="en-US" sz="1600" b="1" dirty="0">
              <a:solidFill>
                <a:srgbClr val="0000FF"/>
              </a:solidFill>
            </a:endParaRPr>
          </a:p>
          <a:p>
            <a:r>
              <a:rPr lang="en-US" sz="1600" dirty="0" smtClean="0"/>
              <a:t>/* Obtain and print thread id */ </a:t>
            </a:r>
            <a:br>
              <a:rPr lang="en-US" sz="1600" dirty="0" smtClean="0"/>
            </a:br>
            <a:r>
              <a:rPr lang="en-US" sz="1600" dirty="0" err="1" smtClean="0"/>
              <a:t>tid</a:t>
            </a:r>
            <a:r>
              <a:rPr lang="en-US" sz="1600" dirty="0" smtClean="0"/>
              <a:t> = </a:t>
            </a:r>
            <a:r>
              <a:rPr lang="en-US" sz="1600" b="1" dirty="0" err="1" smtClean="0"/>
              <a:t>omp_get_thread_num</a:t>
            </a:r>
            <a:r>
              <a:rPr lang="en-US" sz="1600" b="1" dirty="0" smtClean="0"/>
              <a:t>() </a:t>
            </a:r>
            <a:r>
              <a:rPr lang="en-US" sz="1600" dirty="0" smtClean="0"/>
              <a:t>; </a:t>
            </a:r>
          </a:p>
          <a:p>
            <a:r>
              <a:rPr lang="en-US" sz="1600" dirty="0" err="1" smtClean="0"/>
              <a:t>printf</a:t>
            </a:r>
            <a:r>
              <a:rPr lang="en-US" sz="1600" dirty="0" smtClean="0"/>
              <a:t>(“Hello World from thread = %d\n”, </a:t>
            </a:r>
            <a:r>
              <a:rPr lang="en-US" sz="1600" dirty="0" err="1" smtClean="0"/>
              <a:t>tid</a:t>
            </a:r>
            <a:r>
              <a:rPr lang="en-US" sz="1600" dirty="0" smtClean="0"/>
              <a:t>);</a:t>
            </a:r>
          </a:p>
          <a:p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 /* Only master thread does this */ </a:t>
            </a:r>
            <a:br>
              <a:rPr lang="en-US" sz="1600" dirty="0" smtClean="0"/>
            </a:br>
            <a:r>
              <a:rPr lang="en-US" sz="1600" dirty="0" smtClean="0"/>
              <a:t>if (</a:t>
            </a:r>
            <a:r>
              <a:rPr lang="en-US" sz="1600" dirty="0" err="1" smtClean="0"/>
              <a:t>tid</a:t>
            </a:r>
            <a:r>
              <a:rPr lang="en-US" sz="1600" dirty="0" smtClean="0"/>
              <a:t> == 0)  </a:t>
            </a:r>
            <a:br>
              <a:rPr lang="en-US" sz="1600" dirty="0" smtClean="0"/>
            </a:br>
            <a:r>
              <a:rPr lang="en-US" sz="1600" dirty="0" smtClean="0"/>
              <a:t>    { </a:t>
            </a:r>
            <a:br>
              <a:rPr lang="en-US" sz="1600" dirty="0" smtClean="0"/>
            </a:br>
            <a:r>
              <a:rPr lang="en-US" sz="1600" dirty="0" smtClean="0"/>
              <a:t>      </a:t>
            </a:r>
            <a:r>
              <a:rPr lang="en-US" sz="1600" dirty="0" err="1" smtClean="0"/>
              <a:t>nthreads</a:t>
            </a:r>
            <a:r>
              <a:rPr lang="en-US" sz="1600" dirty="0" smtClean="0"/>
              <a:t> = </a:t>
            </a:r>
            <a:r>
              <a:rPr lang="en-US" sz="1600" b="1" dirty="0" err="1" smtClean="0"/>
              <a:t>omp_get_num_threads</a:t>
            </a:r>
            <a:r>
              <a:rPr lang="en-US" sz="1600" b="1" dirty="0" smtClean="0"/>
              <a:t>()</a:t>
            </a:r>
            <a:r>
              <a:rPr lang="en-US" sz="1600" dirty="0" smtClean="0"/>
              <a:t>;    </a:t>
            </a:r>
            <a:br>
              <a:rPr lang="en-US" sz="1600" dirty="0" smtClean="0"/>
            </a:br>
            <a:r>
              <a:rPr lang="en-US" sz="1600" dirty="0" smtClean="0"/>
              <a:t>  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(“Number of threads = %d\n”, </a:t>
            </a:r>
            <a:br>
              <a:rPr lang="en-US" sz="1600" dirty="0" smtClean="0"/>
            </a:br>
            <a:r>
              <a:rPr lang="en-US" sz="1600" dirty="0" smtClean="0"/>
              <a:t>                   </a:t>
            </a:r>
            <a:r>
              <a:rPr lang="en-US" sz="1600" dirty="0" err="1" smtClean="0"/>
              <a:t>nthreads</a:t>
            </a:r>
            <a:r>
              <a:rPr lang="en-US" sz="1600" dirty="0" smtClean="0"/>
              <a:t>); </a:t>
            </a:r>
            <a:br>
              <a:rPr lang="en-US" sz="1600" dirty="0" smtClean="0"/>
            </a:br>
            <a:r>
              <a:rPr lang="en-US" sz="1600" dirty="0" smtClean="0"/>
              <a:t>    } </a:t>
            </a:r>
            <a:br>
              <a:rPr lang="en-US" sz="1600" dirty="0" smtClean="0"/>
            </a:br>
            <a:r>
              <a:rPr lang="en-US" sz="1600" b="1" dirty="0" smtClean="0">
                <a:solidFill>
                  <a:srgbClr val="0000FF"/>
                </a:solidFill>
              </a:rPr>
              <a:t>}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/* All threads join master thread and terminate */ </a:t>
            </a:r>
          </a:p>
          <a:p>
            <a:r>
              <a:rPr lang="en-US" sz="1600" b="1" dirty="0" smtClean="0"/>
              <a:t>}</a:t>
            </a:r>
            <a:endParaRPr lang="pt-B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620688"/>
            <a:ext cx="770485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/>
              <a:t>Atributos</a:t>
            </a:r>
          </a:p>
          <a:p>
            <a:r>
              <a:rPr lang="pt-BR" sz="2400" dirty="0" smtClean="0"/>
              <a:t> </a:t>
            </a:r>
            <a:endParaRPr lang="pt-BR" sz="2400" dirty="0"/>
          </a:p>
          <a:p>
            <a:r>
              <a:rPr lang="pt-BR" sz="2400" dirty="0">
                <a:solidFill>
                  <a:srgbClr val="0000FF"/>
                </a:solidFill>
              </a:rPr>
              <a:t>PRIVATE</a:t>
            </a:r>
            <a:r>
              <a:rPr lang="pt-BR" sz="2400" dirty="0"/>
              <a:t> </a:t>
            </a:r>
            <a:r>
              <a:rPr lang="pt-BR" sz="2400" dirty="0" smtClean="0"/>
              <a:t> - Declara </a:t>
            </a:r>
            <a:r>
              <a:rPr lang="pt-BR" sz="2400" dirty="0"/>
              <a:t>que as variáveis listadas serão de uso específico de cada “thread”. Essas variáveis não são iniciadas.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>
                <a:solidFill>
                  <a:srgbClr val="0000FF"/>
                </a:solidFill>
              </a:rPr>
              <a:t>SHARED</a:t>
            </a:r>
            <a:r>
              <a:rPr lang="pt-BR" sz="2400" dirty="0"/>
              <a:t> (“default”) </a:t>
            </a:r>
            <a:r>
              <a:rPr lang="pt-BR" sz="2400" dirty="0" smtClean="0"/>
              <a:t> - Declara </a:t>
            </a:r>
            <a:r>
              <a:rPr lang="pt-BR" sz="2400" dirty="0"/>
              <a:t>que as variáveis listadas irão compartilhar o seu conteúdo com todas as “threads” de um grupo. As variáveis existem em apenas um endereço de memória, que pode ser lido e escrito por todas as “threads” do grupo.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>
                <a:solidFill>
                  <a:srgbClr val="0000FF"/>
                </a:solidFill>
              </a:rPr>
              <a:t>DEFAULT</a:t>
            </a:r>
            <a:r>
              <a:rPr lang="pt-BR" sz="2400"/>
              <a:t> </a:t>
            </a:r>
            <a:r>
              <a:rPr lang="pt-BR" sz="2400" smtClean="0"/>
              <a:t> - Permite </a:t>
            </a:r>
            <a:r>
              <a:rPr lang="pt-BR" sz="2400" dirty="0"/>
              <a:t>que o programador defina o atributo “default” para as variáveis em uma região paralela (PRIVATE, SHARED ou NONE).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95736" y="692696"/>
            <a:ext cx="33101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/>
              <a:t>Atributos Comuns</a:t>
            </a:r>
            <a:endParaRPr lang="pt-BR" sz="3200" b="1" dirty="0"/>
          </a:p>
        </p:txBody>
      </p:sp>
      <p:sp>
        <p:nvSpPr>
          <p:cNvPr id="3" name="Retângulo 2"/>
          <p:cNvSpPr/>
          <p:nvPr/>
        </p:nvSpPr>
        <p:spPr>
          <a:xfrm>
            <a:off x="683568" y="1628800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Em programação </a:t>
            </a:r>
            <a:r>
              <a:rPr lang="pt-BR" sz="2800" dirty="0" err="1" smtClean="0"/>
              <a:t>OpenMP</a:t>
            </a:r>
            <a:r>
              <a:rPr lang="pt-BR" sz="2800" dirty="0" smtClean="0"/>
              <a:t> é importante entender como é utilizado o dado em uma “thread” (“Data </a:t>
            </a:r>
            <a:r>
              <a:rPr lang="pt-BR" sz="2800" dirty="0" err="1" smtClean="0"/>
              <a:t>scope</a:t>
            </a:r>
            <a:r>
              <a:rPr lang="pt-BR" sz="2800" dirty="0" smtClean="0"/>
              <a:t>”). </a:t>
            </a:r>
          </a:p>
          <a:p>
            <a:endParaRPr lang="pt-BR" sz="2800" dirty="0"/>
          </a:p>
          <a:p>
            <a:r>
              <a:rPr lang="pt-BR" sz="2800" dirty="0" smtClean="0"/>
              <a:t>Devido ao fato do </a:t>
            </a:r>
            <a:r>
              <a:rPr lang="pt-BR" sz="2800" dirty="0" err="1" smtClean="0"/>
              <a:t>OpenMP</a:t>
            </a:r>
            <a:r>
              <a:rPr lang="pt-BR" sz="2800" dirty="0" smtClean="0"/>
              <a:t> ser baseado no modelo de programação de memória compartilhada, a maioria das variáveis são compartilhadas entre as “threads” por definição (Variáveis Globais). </a:t>
            </a:r>
            <a:endParaRPr lang="pt-BR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99792" y="764704"/>
            <a:ext cx="3600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/>
              <a:t>Atributos Comuns</a:t>
            </a:r>
            <a:endParaRPr lang="pt-BR" sz="3200" b="1" dirty="0"/>
          </a:p>
        </p:txBody>
      </p:sp>
      <p:sp>
        <p:nvSpPr>
          <p:cNvPr id="3" name="Retângulo 2"/>
          <p:cNvSpPr/>
          <p:nvPr/>
        </p:nvSpPr>
        <p:spPr>
          <a:xfrm>
            <a:off x="683568" y="1556793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Variáveis globais</a:t>
            </a:r>
            <a:r>
              <a:rPr lang="pt-BR" dirty="0" smtClean="0"/>
              <a:t>, são as variáveis definidas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         C: Variáveis estáticas</a:t>
            </a:r>
            <a:br>
              <a:rPr lang="pt-BR" dirty="0" smtClean="0"/>
            </a:br>
            <a:endParaRPr lang="pt-BR" dirty="0" smtClean="0"/>
          </a:p>
          <a:p>
            <a:r>
              <a:rPr lang="pt-BR" b="1" dirty="0" smtClean="0"/>
              <a:t>Variáveis não compartilhadas</a:t>
            </a:r>
            <a:r>
              <a:rPr lang="pt-BR" dirty="0" smtClean="0"/>
              <a:t>, locais, privadas: </a:t>
            </a:r>
          </a:p>
          <a:p>
            <a:endParaRPr lang="pt-BR" dirty="0"/>
          </a:p>
          <a:p>
            <a:r>
              <a:rPr lang="pt-BR" dirty="0" smtClean="0"/>
              <a:t>            Variáveis de índice (“loops”) </a:t>
            </a:r>
          </a:p>
          <a:p>
            <a:endParaRPr lang="pt-BR" dirty="0" smtClean="0"/>
          </a:p>
          <a:p>
            <a:r>
              <a:rPr lang="pt-BR" b="1" dirty="0" smtClean="0"/>
              <a:t>Os atributos comuns são utilizados por diversas diretivas </a:t>
            </a:r>
            <a:r>
              <a:rPr lang="pt-BR" dirty="0" smtClean="0"/>
              <a:t>(PARALLEL, DO/for, e SECTIONS) para controlar o acesso as dados.</a:t>
            </a:r>
          </a:p>
          <a:p>
            <a:endParaRPr lang="pt-BR" dirty="0"/>
          </a:p>
          <a:p>
            <a:r>
              <a:rPr lang="pt-BR" dirty="0" smtClean="0"/>
              <a:t>         Definem </a:t>
            </a:r>
            <a:r>
              <a:rPr lang="pt-BR" b="1" dirty="0" smtClean="0"/>
              <a:t>como os dados das variáveis serão transferidos das seções seriais   </a:t>
            </a:r>
            <a:br>
              <a:rPr lang="pt-BR" b="1" dirty="0" smtClean="0"/>
            </a:br>
            <a:r>
              <a:rPr lang="pt-BR" b="1" dirty="0" smtClean="0"/>
              <a:t>         para as seções paralelas</a:t>
            </a:r>
            <a:r>
              <a:rPr lang="pt-BR" dirty="0" smtClean="0"/>
              <a:t>. </a:t>
            </a:r>
          </a:p>
          <a:p>
            <a:endParaRPr lang="pt-BR" dirty="0"/>
          </a:p>
          <a:p>
            <a:r>
              <a:rPr lang="pt-BR" dirty="0" smtClean="0"/>
              <a:t>          Definem </a:t>
            </a:r>
            <a:r>
              <a:rPr lang="pt-BR" b="1" dirty="0" smtClean="0"/>
              <a:t>quais as variáveis serão visíveis por todas as “threads” e quais </a:t>
            </a:r>
            <a:br>
              <a:rPr lang="pt-BR" b="1" dirty="0" smtClean="0"/>
            </a:br>
            <a:r>
              <a:rPr lang="pt-BR" b="1" dirty="0" smtClean="0"/>
              <a:t>          serão locais</a:t>
            </a:r>
            <a:r>
              <a:rPr lang="pt-BR" dirty="0" smtClean="0"/>
              <a:t>.  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OpenMP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Definido e mantido por </a:t>
            </a:r>
            <a:r>
              <a:rPr lang="pt-BR" b="1" dirty="0" smtClean="0"/>
              <a:t>um grupo composto na maioria por empresas de hardware e software</a:t>
            </a:r>
            <a:r>
              <a:rPr lang="pt-BR" dirty="0" smtClean="0"/>
              <a:t>, denominado como </a:t>
            </a:r>
            <a:r>
              <a:rPr lang="pt-BR" dirty="0" err="1" smtClean="0"/>
              <a:t>OpenMP</a:t>
            </a:r>
            <a:r>
              <a:rPr lang="pt-BR" dirty="0" smtClean="0"/>
              <a:t> ARB (</a:t>
            </a:r>
            <a:r>
              <a:rPr lang="pt-BR" dirty="0" err="1" smtClean="0"/>
              <a:t>Architecture</a:t>
            </a:r>
            <a:r>
              <a:rPr lang="pt-BR" dirty="0" smtClean="0"/>
              <a:t> </a:t>
            </a:r>
            <a:r>
              <a:rPr lang="pt-BR" dirty="0" err="1" smtClean="0"/>
              <a:t>Review</a:t>
            </a:r>
            <a:r>
              <a:rPr lang="pt-BR" dirty="0" smtClean="0"/>
              <a:t> </a:t>
            </a:r>
            <a:r>
              <a:rPr lang="pt-BR" dirty="0" err="1" smtClean="0"/>
              <a:t>Board</a:t>
            </a:r>
            <a:r>
              <a:rPr lang="pt-BR" dirty="0" smtClean="0"/>
              <a:t>). 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Memória Compartilhada </a:t>
            </a:r>
            <a:endParaRPr lang="pt-BR" dirty="0"/>
          </a:p>
        </p:txBody>
      </p:sp>
      <p:pic>
        <p:nvPicPr>
          <p:cNvPr id="4" name="Picture 2" descr="https://computing.llnl.gov/tutorials/openMP/images/shared_mem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600325" y="2060848"/>
            <a:ext cx="3943350" cy="331236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1475656" y="1412776"/>
            <a:ext cx="6048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Ambiente com vários processadores que compartilham o espaço de endereçamento de uma única memória. </a:t>
            </a:r>
            <a:endParaRPr lang="pt-BR" b="1" dirty="0"/>
          </a:p>
        </p:txBody>
      </p:sp>
      <p:sp>
        <p:nvSpPr>
          <p:cNvPr id="6" name="Retângulo 5"/>
          <p:cNvSpPr/>
          <p:nvPr/>
        </p:nvSpPr>
        <p:spPr>
          <a:xfrm>
            <a:off x="827584" y="5445224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Os processos compartilham um espaço de endereçamento comum, no qual o acesso é feito no modo assíncrono; não há necessidade de especificar explicitamente a comunicação entre os processos. A implementação desse modelo pode ser feita pelos compiladores nativos do ambiente. 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de </a:t>
            </a:r>
            <a:r>
              <a:rPr lang="pt-BR" dirty="0"/>
              <a:t>T</a:t>
            </a:r>
            <a:r>
              <a:rPr lang="pt-BR" dirty="0" smtClean="0"/>
              <a:t>arefas Paralelas</a:t>
            </a:r>
            <a:endParaRPr lang="pt-BR" dirty="0"/>
          </a:p>
        </p:txBody>
      </p:sp>
      <p:pic>
        <p:nvPicPr>
          <p:cNvPr id="18434" name="Picture 2" descr="Resultado de imagem para Modelo Fork-Jo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8208912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de Execução </a:t>
            </a:r>
            <a:r>
              <a:rPr lang="pt-BR" dirty="0" err="1" smtClean="0"/>
              <a:t>Fork-Join</a:t>
            </a:r>
            <a:endParaRPr lang="pt-BR" dirty="0"/>
          </a:p>
        </p:txBody>
      </p:sp>
      <p:pic>
        <p:nvPicPr>
          <p:cNvPr id="1026" name="Picture 2" descr="Resultado de imagem para Modelo Fork-Jo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Fork-Join</a:t>
            </a:r>
            <a:r>
              <a:rPr lang="pt-BR" dirty="0" smtClean="0"/>
              <a:t> e Regiões Paralelas</a:t>
            </a:r>
            <a:endParaRPr lang="pt-BR" dirty="0"/>
          </a:p>
        </p:txBody>
      </p:sp>
      <p:sp>
        <p:nvSpPr>
          <p:cNvPr id="16386" name="AutoShape 2" descr="Resultado de imagem para Modelo Fork-Jo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388" name="AutoShape 4" descr="Resultado de imagem para Modelo Fork-Jo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6390" name="Picture 6" descr="Resultado de imagem para Modelo Fork-Jo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132856"/>
            <a:ext cx="8136904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7410" name="Picture 2" descr="Resultado de imagem para Modelo Fork-Jo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280920" cy="6120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de Execução </a:t>
            </a:r>
            <a:r>
              <a:rPr lang="pt-BR" dirty="0" err="1" smtClean="0"/>
              <a:t>Fork-Join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pt-BR" dirty="0" smtClean="0"/>
          </a:p>
          <a:p>
            <a:pPr marL="514350" indent="-514350">
              <a:buAutoNum type="arabicPeriod"/>
            </a:pPr>
            <a:r>
              <a:rPr lang="pt-BR" dirty="0" smtClean="0"/>
              <a:t>Todos os programas </a:t>
            </a:r>
            <a:r>
              <a:rPr lang="pt-BR" dirty="0" err="1" smtClean="0"/>
              <a:t>OpenMP</a:t>
            </a:r>
            <a:r>
              <a:rPr lang="pt-BR" dirty="0" smtClean="0"/>
              <a:t> começam como um processo simples: </a:t>
            </a:r>
            <a:r>
              <a:rPr lang="pt-BR" dirty="0" smtClean="0">
                <a:solidFill>
                  <a:srgbClr val="0000FF"/>
                </a:solidFill>
              </a:rPr>
              <a:t>“Thread </a:t>
            </a:r>
            <a:r>
              <a:rPr lang="pt-BR" dirty="0" smtClean="0">
                <a:solidFill>
                  <a:srgbClr val="0000FF"/>
                </a:solidFill>
              </a:rPr>
              <a:t>Mestre</a:t>
            </a:r>
            <a:r>
              <a:rPr lang="pt-BR" dirty="0" smtClean="0">
                <a:solidFill>
                  <a:srgbClr val="0000FF"/>
                </a:solidFill>
              </a:rPr>
              <a:t>”</a:t>
            </a:r>
            <a:r>
              <a:rPr lang="pt-BR" dirty="0" smtClean="0"/>
              <a:t>. A “thread </a:t>
            </a:r>
            <a:r>
              <a:rPr lang="pt-BR" dirty="0" smtClean="0"/>
              <a:t>mestre</a:t>
            </a:r>
            <a:r>
              <a:rPr lang="pt-BR" dirty="0" smtClean="0"/>
              <a:t>” executa sequencialmente até a primeira definição de uma </a:t>
            </a:r>
            <a:r>
              <a:rPr lang="pt-BR" b="1" dirty="0" smtClean="0"/>
              <a:t>região paralela</a:t>
            </a:r>
            <a:r>
              <a:rPr lang="pt-BR" dirty="0" smtClean="0"/>
              <a:t> ser encontrada. </a:t>
            </a:r>
          </a:p>
          <a:p>
            <a:pPr marL="514350" indent="-514350">
              <a:buNone/>
            </a:pPr>
            <a:endParaRPr lang="pt-BR" dirty="0" smtClean="0"/>
          </a:p>
          <a:p>
            <a:pPr marL="514350" indent="-514350">
              <a:buNone/>
            </a:pPr>
            <a:r>
              <a:rPr lang="pt-BR" dirty="0"/>
              <a:t> </a:t>
            </a:r>
            <a:r>
              <a:rPr lang="pt-BR" dirty="0" smtClean="0"/>
              <a:t>      Quando uma “thread mestre” chega a uma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definição de região paralela</a:t>
            </a:r>
            <a:r>
              <a:rPr lang="pt-BR" dirty="0" smtClean="0"/>
              <a:t>, ela cria um conjunto de “threads”.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 “thread </a:t>
            </a:r>
            <a:r>
              <a:rPr lang="pt-BR" dirty="0" smtClean="0"/>
              <a:t>mestre</a:t>
            </a:r>
            <a:r>
              <a:rPr lang="pt-BR" dirty="0" smtClean="0"/>
              <a:t>” faz parte do conjunto de “threads” e possui o </a:t>
            </a:r>
            <a:r>
              <a:rPr lang="pt-BR" dirty="0" smtClean="0">
                <a:solidFill>
                  <a:srgbClr val="0000FF"/>
                </a:solidFill>
              </a:rPr>
              <a:t>número de identificação “0”.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958</Words>
  <Application>Microsoft Office PowerPoint</Application>
  <PresentationFormat>Apresentação na tela (4:3)</PresentationFormat>
  <Paragraphs>148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Introdução ao OpenMP </vt:lpstr>
      <vt:lpstr>O que é OpenMP?</vt:lpstr>
      <vt:lpstr>OpenMP</vt:lpstr>
      <vt:lpstr>Memória Compartilhada </vt:lpstr>
      <vt:lpstr>Exemplo de Tarefas Paralelas</vt:lpstr>
      <vt:lpstr>Modelo de Execução Fork-Join</vt:lpstr>
      <vt:lpstr>Fork-Join e Regiões Paralelas</vt:lpstr>
      <vt:lpstr>Slide 8</vt:lpstr>
      <vt:lpstr>Modelo de Execução Fork-Join</vt:lpstr>
      <vt:lpstr>Modelo de Execução Fork-Join</vt:lpstr>
      <vt:lpstr>Modelo de Execução Fork-Join</vt:lpstr>
      <vt:lpstr>OpenMP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bosco</dc:creator>
  <cp:lastModifiedBy>bosco</cp:lastModifiedBy>
  <cp:revision>5</cp:revision>
  <dcterms:created xsi:type="dcterms:W3CDTF">2017-03-27T19:57:06Z</dcterms:created>
  <dcterms:modified xsi:type="dcterms:W3CDTF">2017-03-27T22:17:46Z</dcterms:modified>
</cp:coreProperties>
</file>