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84A094-4B1C-48DE-AF33-A1A79D8B17A6}" type="datetimeFigureOut">
              <a:rPr lang="pt-BR" smtClean="0"/>
              <a:pPr/>
              <a:t>26/08/2011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C49EAA-314C-4374-9364-429EFA7852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mtClean="0"/>
              <a:t>Criptografia Simétrica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smtClean="0"/>
          </a:p>
          <a:p>
            <a:r>
              <a:rPr lang="pt-BR" smtClean="0"/>
              <a:t>Gerando Chaves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RNG</a:t>
            </a:r>
            <a:endParaRPr lang="pt-B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Se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RNG um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números</a:t>
            </a:r>
            <a:r>
              <a:rPr lang="en-US" b="1" dirty="0"/>
              <a:t>, </a:t>
            </a:r>
            <a:r>
              <a:rPr lang="en-US" b="1" dirty="0" err="1"/>
              <a:t>praticamente</a:t>
            </a:r>
            <a:r>
              <a:rPr lang="en-US" b="1" dirty="0"/>
              <a:t> </a:t>
            </a:r>
            <a:r>
              <a:rPr lang="en-US" b="1" dirty="0" err="1"/>
              <a:t>nunca</a:t>
            </a:r>
            <a:r>
              <a:rPr lang="en-US" b="1" dirty="0"/>
              <a:t> </a:t>
            </a:r>
            <a:r>
              <a:rPr lang="en-US" b="1" dirty="0" err="1"/>
              <a:t>receberemos</a:t>
            </a:r>
            <a:r>
              <a:rPr lang="en-US" b="1" dirty="0"/>
              <a:t> a </a:t>
            </a:r>
            <a:r>
              <a:rPr lang="en-US" b="1" dirty="0" err="1"/>
              <a:t>mesma</a:t>
            </a:r>
            <a:r>
              <a:rPr lang="en-US" b="1" dirty="0"/>
              <a:t> </a:t>
            </a:r>
            <a:r>
              <a:rPr lang="en-US" b="1" dirty="0" err="1"/>
              <a:t>sequência</a:t>
            </a:r>
            <a:r>
              <a:rPr lang="en-US" dirty="0"/>
              <a:t> </a:t>
            </a:r>
            <a:r>
              <a:rPr lang="en-US" dirty="0" err="1"/>
              <a:t>novamente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ocorre</a:t>
            </a:r>
            <a:r>
              <a:rPr lang="en-US" dirty="0"/>
              <a:t> </a:t>
            </a:r>
            <a:r>
              <a:rPr lang="en-US" dirty="0" err="1"/>
              <a:t>porque</a:t>
            </a:r>
            <a:r>
              <a:rPr lang="en-US" dirty="0"/>
              <a:t> </a:t>
            </a:r>
            <a:r>
              <a:rPr lang="en-US" b="1" dirty="0"/>
              <a:t>a </a:t>
            </a:r>
            <a:r>
              <a:rPr lang="en-US" b="1" dirty="0" err="1"/>
              <a:t>saída</a:t>
            </a:r>
            <a:r>
              <a:rPr lang="en-US" b="1" dirty="0"/>
              <a:t> de um RNG é </a:t>
            </a:r>
            <a:r>
              <a:rPr lang="en-US" b="1" dirty="0" err="1"/>
              <a:t>baseada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entrada</a:t>
            </a:r>
            <a:r>
              <a:rPr lang="en-US" b="1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mudando</a:t>
            </a:r>
            <a:r>
              <a:rPr lang="en-US" b="1" dirty="0"/>
              <a:t> (</a:t>
            </a:r>
            <a:r>
              <a:rPr lang="en-US" b="1" dirty="0" err="1"/>
              <a:t>variável</a:t>
            </a:r>
            <a:r>
              <a:rPr lang="en-US" b="1" dirty="0"/>
              <a:t> e </a:t>
            </a:r>
            <a:r>
              <a:rPr lang="en-US" b="1" dirty="0" err="1"/>
              <a:t>imprevisível</a:t>
            </a:r>
            <a:r>
              <a:rPr lang="en-US" b="1" dirty="0"/>
              <a:t>)</a:t>
            </a:r>
            <a:r>
              <a:rPr lang="en-US" dirty="0"/>
              <a:t>. Os </a:t>
            </a:r>
            <a:r>
              <a:rPr lang="en-US" dirty="0" err="1"/>
              <a:t>números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repetíveis</a:t>
            </a:r>
            <a:r>
              <a:rPr lang="en-US" dirty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(PRNG)</a:t>
            </a:r>
            <a:endParaRPr lang="pt-BR" sz="3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Como podemos obter </a:t>
            </a:r>
            <a:r>
              <a:rPr lang="en-US" b="1"/>
              <a:t>números aleatórios</a:t>
            </a:r>
            <a:r>
              <a:rPr lang="en-US"/>
              <a:t> se </a:t>
            </a:r>
            <a:r>
              <a:rPr lang="en-US" b="1"/>
              <a:t>não tivermos um RNG</a:t>
            </a:r>
            <a:r>
              <a:rPr lang="en-US"/>
              <a:t> ?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Existem algoritmos que produzem o que é chamado de números “</a:t>
            </a:r>
            <a:r>
              <a:rPr lang="en-US" u="sng"/>
              <a:t>pseudo-aleatórios</a:t>
            </a:r>
            <a:r>
              <a:rPr lang="en-US"/>
              <a:t>”.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 que torna esses números </a:t>
            </a:r>
            <a:r>
              <a:rPr lang="en-US" b="1"/>
              <a:t>pseudo-aleatórios</a:t>
            </a:r>
            <a:r>
              <a:rPr lang="en-US"/>
              <a:t> e </a:t>
            </a:r>
            <a:r>
              <a:rPr lang="en-US" b="1"/>
              <a:t>não aleatórios</a:t>
            </a:r>
            <a:r>
              <a:rPr lang="en-US"/>
              <a:t> é que eles </a:t>
            </a:r>
            <a:r>
              <a:rPr lang="en-US" b="1"/>
              <a:t>são repetíveis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Aplicando-se testes estatísticos, esses números passam.</a:t>
            </a:r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Mas</a:t>
            </a:r>
            <a:r>
              <a:rPr lang="en-US" dirty="0"/>
              <a:t>, </a:t>
            </a:r>
            <a:r>
              <a:rPr lang="en-US" b="1" dirty="0"/>
              <a:t>se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números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repetíveis</a:t>
            </a:r>
            <a:r>
              <a:rPr lang="en-US" dirty="0"/>
              <a:t>,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serve um PRNG</a:t>
            </a:r>
            <a:r>
              <a:rPr lang="en-US" dirty="0"/>
              <a:t> ?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É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-se </a:t>
            </a:r>
            <a:r>
              <a:rPr lang="en-US" b="1" dirty="0" err="1"/>
              <a:t>alterar</a:t>
            </a:r>
            <a:r>
              <a:rPr lang="en-US" b="1" dirty="0"/>
              <a:t> a </a:t>
            </a:r>
            <a:r>
              <a:rPr lang="en-US" b="1" dirty="0" err="1"/>
              <a:t>saída</a:t>
            </a:r>
            <a:r>
              <a:rPr lang="en-US" dirty="0"/>
              <a:t> </a:t>
            </a:r>
            <a:r>
              <a:rPr lang="en-US" dirty="0" err="1"/>
              <a:t>utilizando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b="1" dirty="0" err="1"/>
              <a:t>entrada</a:t>
            </a:r>
            <a:r>
              <a:rPr lang="en-US" dirty="0"/>
              <a:t> (</a:t>
            </a:r>
            <a:r>
              <a:rPr lang="en-US" dirty="0" err="1"/>
              <a:t>chamada</a:t>
            </a:r>
            <a:r>
              <a:rPr lang="en-US" dirty="0"/>
              <a:t> de </a:t>
            </a:r>
            <a:r>
              <a:rPr lang="en-US" u="sng" dirty="0" err="1"/>
              <a:t>semente</a:t>
            </a:r>
            <a:r>
              <a:rPr lang="en-US" dirty="0"/>
              <a:t>)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 err="1"/>
              <a:t>precisamos</a:t>
            </a:r>
            <a:r>
              <a:rPr lang="en-US" b="1" dirty="0"/>
              <a:t> </a:t>
            </a:r>
            <a:r>
              <a:rPr lang="en-US" b="1" dirty="0" err="1"/>
              <a:t>nos</a:t>
            </a:r>
            <a:r>
              <a:rPr lang="en-US" b="1" dirty="0"/>
              <a:t> </a:t>
            </a:r>
            <a:r>
              <a:rPr lang="en-US" b="1" dirty="0" err="1"/>
              <a:t>certificar</a:t>
            </a:r>
            <a:r>
              <a:rPr lang="en-US" b="1" dirty="0"/>
              <a:t>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essa</a:t>
            </a:r>
            <a:r>
              <a:rPr lang="en-US" b="1" dirty="0"/>
              <a:t> </a:t>
            </a:r>
            <a:r>
              <a:rPr lang="en-US" b="1" dirty="0" err="1"/>
              <a:t>entrada</a:t>
            </a:r>
            <a:r>
              <a:rPr lang="en-US" b="1" dirty="0"/>
              <a:t> é </a:t>
            </a:r>
            <a:r>
              <a:rPr lang="en-US" b="1" dirty="0" err="1"/>
              <a:t>alterada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quisermos</a:t>
            </a:r>
            <a:r>
              <a:rPr lang="en-US" dirty="0"/>
              <a:t> </a:t>
            </a:r>
            <a:r>
              <a:rPr lang="en-US" dirty="0" err="1"/>
              <a:t>gerar</a:t>
            </a:r>
            <a:r>
              <a:rPr lang="en-US" dirty="0"/>
              <a:t>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números</a:t>
            </a:r>
            <a:r>
              <a:rPr lang="en-US" dirty="0"/>
              <a:t>.                                                                 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Em um RNG, a entrada estará mudando constantemente, </a:t>
            </a:r>
            <a:r>
              <a:rPr lang="en-US" b="1"/>
              <a:t>por conta própria</a:t>
            </a:r>
            <a:r>
              <a:rPr lang="en-US"/>
              <a:t>, de maneira imprevisível.</a:t>
            </a: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Aleatórios  (RNG)</a:t>
            </a:r>
            <a:endParaRPr lang="pt-BR" sz="340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Entrada RNG:</a:t>
            </a:r>
          </a:p>
          <a:p>
            <a:pPr lvl="1"/>
            <a:r>
              <a:rPr lang="en-US"/>
              <a:t>Desintegração espontânea de radiotividade,</a:t>
            </a:r>
          </a:p>
          <a:p>
            <a:pPr lvl="1"/>
            <a:r>
              <a:rPr lang="en-US"/>
              <a:t>Condições atmosféricas,</a:t>
            </a:r>
          </a:p>
          <a:p>
            <a:pPr lvl="1"/>
            <a:r>
              <a:rPr lang="en-US"/>
              <a:t>Minúsculas variâncias elétricas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Entropia na entrada RNG,</a:t>
            </a:r>
            <a:r>
              <a:rPr lang="en-US" b="1"/>
              <a:t> é </a:t>
            </a:r>
            <a:r>
              <a:rPr lang="en-US"/>
              <a:t>muito maior que a entrada de um PRNG. </a:t>
            </a:r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Uma </a:t>
            </a:r>
            <a:r>
              <a:rPr lang="en-US" sz="2800" b="1"/>
              <a:t>entrada PRNG</a:t>
            </a:r>
            <a:r>
              <a:rPr lang="en-US" sz="2800"/>
              <a:t> pode ser:</a:t>
            </a:r>
          </a:p>
          <a:p>
            <a:pPr lvl="1">
              <a:lnSpc>
                <a:spcPct val="90000"/>
              </a:lnSpc>
            </a:pPr>
            <a:r>
              <a:rPr lang="en-US" sz="2300"/>
              <a:t>Hora do dia em milisegundos, </a:t>
            </a:r>
            <a:r>
              <a:rPr lang="en-US" sz="2300" b="1"/>
              <a:t>ou</a:t>
            </a:r>
            <a:r>
              <a:rPr lang="en-US" sz="2300"/>
              <a:t>;</a:t>
            </a:r>
          </a:p>
          <a:p>
            <a:pPr lvl="1">
              <a:lnSpc>
                <a:spcPct val="90000"/>
              </a:lnSpc>
            </a:pPr>
            <a:endParaRPr lang="en-US" sz="2300"/>
          </a:p>
          <a:p>
            <a:pPr lvl="1">
              <a:lnSpc>
                <a:spcPct val="90000"/>
              </a:lnSpc>
            </a:pPr>
            <a:r>
              <a:rPr lang="en-US" sz="2300"/>
              <a:t>Medidas das constantes alterações do estado dos registradores de computador, </a:t>
            </a:r>
            <a:r>
              <a:rPr lang="en-US" sz="2300" b="1"/>
              <a:t>ou</a:t>
            </a:r>
            <a:r>
              <a:rPr lang="en-US" sz="2300"/>
              <a:t>;</a:t>
            </a:r>
          </a:p>
          <a:p>
            <a:pPr lvl="1">
              <a:lnSpc>
                <a:spcPct val="90000"/>
              </a:lnSpc>
            </a:pPr>
            <a:endParaRPr lang="en-US" sz="2300"/>
          </a:p>
          <a:p>
            <a:pPr lvl="1">
              <a:lnSpc>
                <a:spcPct val="90000"/>
              </a:lnSpc>
            </a:pPr>
            <a:r>
              <a:rPr lang="en-US" sz="2300"/>
              <a:t>Entrada de um usuário (pixels na tela dados pela posição de um cursor – um par de números).</a:t>
            </a:r>
          </a:p>
          <a:p>
            <a:pPr lvl="1">
              <a:lnSpc>
                <a:spcPct val="90000"/>
              </a:lnSpc>
            </a:pPr>
            <a:endParaRPr lang="en-US" sz="23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.</a:t>
            </a:r>
          </a:p>
          <a:p>
            <a:pPr>
              <a:lnSpc>
                <a:spcPct val="90000"/>
              </a:lnSpc>
            </a:pPr>
            <a:endParaRPr lang="pt-BR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Uma entrada é construída por um </a:t>
            </a:r>
            <a:r>
              <a:rPr lang="en-US" b="1"/>
              <a:t>coletor de semente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Entropia mais baixa que a de um PNG. Qualquer uma das entradas </a:t>
            </a:r>
            <a:r>
              <a:rPr lang="en-US" b="1"/>
              <a:t>não é suficiente</a:t>
            </a:r>
            <a:r>
              <a:rPr lang="en-US"/>
              <a:t> em termos de aleatoriedade, mas </a:t>
            </a:r>
            <a:r>
              <a:rPr lang="en-US" b="1"/>
              <a:t>agrupando-se</a:t>
            </a:r>
            <a:r>
              <a:rPr lang="en-US"/>
              <a:t> temos uma </a:t>
            </a:r>
            <a:r>
              <a:rPr lang="en-US" b="1"/>
              <a:t>imprevisibilidade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Por que utilizar um PRNG e não apenas a semente 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 b="1"/>
              <a:t>Velocidade</a:t>
            </a:r>
            <a:r>
              <a:rPr lang="en-US"/>
              <a:t>. A coleção de sementes é um processo demorado.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 b="1"/>
              <a:t>Entropia</a:t>
            </a:r>
            <a:r>
              <a:rPr lang="en-US"/>
              <a:t>. Quanto mais entropia na entrada, mais aleatória será a saída.</a:t>
            </a:r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Um </a:t>
            </a:r>
            <a:r>
              <a:rPr lang="en-US" u="sng"/>
              <a:t>bom</a:t>
            </a:r>
            <a:r>
              <a:rPr lang="en-US"/>
              <a:t> PRNG sempre produz números pseudo-aleatórios independente da semente.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Se temos uma </a:t>
            </a:r>
            <a:r>
              <a:rPr lang="en-US" b="1"/>
              <a:t>“boa”</a:t>
            </a:r>
            <a:r>
              <a:rPr lang="en-US"/>
              <a:t> semente, uma com bastante entropia, o PRNG produzirá números que passam em testes de aleatoriedade.</a:t>
            </a:r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Gerando uma chave</a:t>
            </a: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Em um </a:t>
            </a:r>
            <a:r>
              <a:rPr lang="en-US" b="1"/>
              <a:t>sistema criptográfico simétrico</a:t>
            </a:r>
            <a:r>
              <a:rPr lang="en-US"/>
              <a:t>, a </a:t>
            </a:r>
            <a:r>
              <a:rPr lang="en-US" b="1"/>
              <a:t>chave</a:t>
            </a:r>
            <a:r>
              <a:rPr lang="en-US"/>
              <a:t> é apenas </a:t>
            </a:r>
            <a:r>
              <a:rPr lang="en-US" b="1"/>
              <a:t>um número qualquer</a:t>
            </a:r>
            <a:r>
              <a:rPr lang="en-US"/>
              <a:t>, contanto que tenha um </a:t>
            </a:r>
            <a:r>
              <a:rPr lang="en-US" b="1"/>
              <a:t>tamanho correto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 temos uma semente </a:t>
            </a:r>
            <a:r>
              <a:rPr lang="en-US" b="1"/>
              <a:t>“ruím”</a:t>
            </a:r>
            <a:r>
              <a:rPr lang="en-US"/>
              <a:t> (ou praticamente </a:t>
            </a:r>
            <a:r>
              <a:rPr lang="en-US" b="1"/>
              <a:t>nenhuma semente</a:t>
            </a:r>
            <a:r>
              <a:rPr lang="en-US"/>
              <a:t> ou uma semente </a:t>
            </a:r>
            <a:r>
              <a:rPr lang="en-US" b="1"/>
              <a:t>com baixa entropia</a:t>
            </a:r>
            <a:r>
              <a:rPr lang="en-US"/>
              <a:t>), o </a:t>
            </a:r>
            <a:r>
              <a:rPr lang="en-US" b="1"/>
              <a:t>PRNG</a:t>
            </a:r>
            <a:r>
              <a:rPr lang="en-US"/>
              <a:t> ainda </a:t>
            </a:r>
            <a:r>
              <a:rPr lang="en-US" b="1"/>
              <a:t>produzirá bons números</a:t>
            </a:r>
            <a:r>
              <a:rPr lang="en-US"/>
              <a:t> que passam pelos testes de aleatoriedade.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pt-BR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Gerador de Números </a:t>
            </a:r>
            <a:br>
              <a:rPr lang="en-US" sz="3400"/>
            </a:br>
            <a:r>
              <a:rPr lang="en-US" sz="3400"/>
              <a:t>Pseudo-Aleatórios  (PRNG)</a:t>
            </a:r>
            <a:endParaRPr lang="pt-BR" sz="340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Mas, então, </a:t>
            </a:r>
            <a:r>
              <a:rPr lang="en-US" b="1"/>
              <a:t>por que precisamos de uma boa semente ?</a:t>
            </a:r>
          </a:p>
          <a:p>
            <a:pPr>
              <a:lnSpc>
                <a:spcPct val="90000"/>
              </a:lnSpc>
            </a:pPr>
            <a:endParaRPr lang="en-US" b="1"/>
          </a:p>
          <a:p>
            <a:pPr>
              <a:lnSpc>
                <a:spcPct val="90000"/>
              </a:lnSpc>
            </a:pPr>
            <a:r>
              <a:rPr lang="en-US" b="1"/>
              <a:t>Chaves </a:t>
            </a:r>
            <a:r>
              <a:rPr lang="en-US"/>
              <a:t>são construídas a partir de um </a:t>
            </a:r>
            <a:r>
              <a:rPr lang="en-US" b="1"/>
              <a:t>PRNG</a:t>
            </a:r>
            <a:r>
              <a:rPr lang="en-US"/>
              <a:t>s e uma </a:t>
            </a:r>
            <a:r>
              <a:rPr lang="en-US" b="1"/>
              <a:t>semente</a:t>
            </a:r>
            <a:r>
              <a:rPr lang="en-US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Alguém</a:t>
            </a:r>
            <a:r>
              <a:rPr lang="en-US" b="1"/>
              <a:t> quer ler os dados </a:t>
            </a:r>
            <a:r>
              <a:rPr lang="en-US"/>
              <a:t>que você</a:t>
            </a:r>
            <a:r>
              <a:rPr lang="en-US" b="1"/>
              <a:t> criptografou.    </a:t>
            </a:r>
            <a:r>
              <a:rPr lang="en-US"/>
              <a:t>E …</a:t>
            </a:r>
            <a:endParaRPr lang="pt-BR"/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RNG e PRNG</a:t>
            </a:r>
            <a:endParaRPr lang="en-US"/>
          </a:p>
        </p:txBody>
      </p:sp>
      <p:pic>
        <p:nvPicPr>
          <p:cNvPr id="161797" name="Picture 5" descr="Picture 0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632848" cy="496855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Ataques contra Dados </a:t>
            </a:r>
            <a:r>
              <a:rPr lang="en-US" sz="3400">
                <a:solidFill>
                  <a:schemeClr val="tx1"/>
                </a:solidFill>
              </a:rPr>
              <a:t>Criptográficos</a:t>
            </a:r>
            <a:r>
              <a:rPr lang="en-US" sz="3400"/>
              <a:t> (1)</a:t>
            </a:r>
            <a:endParaRPr lang="pt-BR" sz="340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 smtClean="0"/>
          </a:p>
          <a:p>
            <a:r>
              <a:rPr lang="en-US" b="1" dirty="0" err="1" smtClean="0"/>
              <a:t>Atacando</a:t>
            </a:r>
            <a:r>
              <a:rPr lang="en-US" b="1" dirty="0" smtClean="0"/>
              <a:t> </a:t>
            </a:r>
            <a:r>
              <a:rPr lang="en-US" b="1" dirty="0"/>
              <a:t>a </a:t>
            </a:r>
            <a:r>
              <a:rPr lang="en-US" b="1" dirty="0" err="1"/>
              <a:t>chave</a:t>
            </a:r>
            <a:r>
              <a:rPr lang="en-US" dirty="0"/>
              <a:t> (</a:t>
            </a:r>
            <a:r>
              <a:rPr lang="en-US" dirty="0" err="1"/>
              <a:t>Força</a:t>
            </a:r>
            <a:r>
              <a:rPr lang="en-US" dirty="0"/>
              <a:t> </a:t>
            </a:r>
            <a:r>
              <a:rPr lang="en-US" dirty="0" err="1"/>
              <a:t>Bruta</a:t>
            </a:r>
            <a:r>
              <a:rPr lang="en-US" dirty="0"/>
              <a:t>)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b="1" dirty="0" err="1"/>
              <a:t>reproduzi</a:t>
            </a:r>
            <a:r>
              <a:rPr lang="en-US" b="1" dirty="0"/>
              <a:t>-la</a:t>
            </a:r>
            <a:r>
              <a:rPr lang="en-US" dirty="0"/>
              <a:t> e </a:t>
            </a:r>
            <a:r>
              <a:rPr lang="en-US" b="1" dirty="0" err="1"/>
              <a:t>identificá</a:t>
            </a:r>
            <a:r>
              <a:rPr lang="en-US" b="1" dirty="0"/>
              <a:t>-la.</a:t>
            </a:r>
          </a:p>
          <a:p>
            <a:endParaRPr lang="en-US" b="1" dirty="0"/>
          </a:p>
          <a:p>
            <a:r>
              <a:rPr lang="pt-BR" dirty="0"/>
              <a:t>Quebrando o algoritmo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Atacando a Chave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pt-BR"/>
          </a:p>
          <a:p>
            <a:endParaRPr lang="pt-BR"/>
          </a:p>
          <a:p>
            <a:r>
              <a:rPr lang="pt-BR"/>
              <a:t>O ataque de força bruta. Se soubesse que a chave é um número entre 1 e 100.000.000.000 você tentaria uma vez cada número até que produzisse um número, algo que não seja um texto sem sentido.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Atacando a chave</a:t>
            </a:r>
            <a:r>
              <a:rPr lang="en-US"/>
              <a:t> (Força Bruta)</a:t>
            </a:r>
          </a:p>
        </p:txBody>
      </p:sp>
      <p:pic>
        <p:nvPicPr>
          <p:cNvPr id="164869" name="Picture 5" descr="Picture 0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00200"/>
            <a:ext cx="4896544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Tamanho da Chave</a:t>
            </a:r>
            <a:endParaRPr lang="en-US"/>
          </a:p>
        </p:txBody>
      </p:sp>
      <p:sp>
        <p:nvSpPr>
          <p:cNvPr id="2058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Esse </a:t>
            </a:r>
            <a:r>
              <a:rPr lang="pt-BR" dirty="0"/>
              <a:t>conceito sobre o intervalo de possíveis chaves é conhecido como </a:t>
            </a:r>
            <a:r>
              <a:rPr lang="pt-BR" b="1" dirty="0"/>
              <a:t>tamanho da chave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Cada bit que você adicionar ao tamanho da chave dobrará o tempo requerido para ataque de força bruta.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Tamanho de Chaves</a:t>
            </a:r>
            <a:endParaRPr lang="pt-BR"/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Chaves criptográficas são medidas em bits:  40 bits, 56 bits, 64 bits, 128 bits, …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Uma chave de 40 bits tem 2</a:t>
            </a:r>
            <a:r>
              <a:rPr lang="en-US" baseline="30000"/>
              <a:t>40 </a:t>
            </a:r>
            <a:r>
              <a:rPr lang="en-US"/>
              <a:t>chaves possíveis: aproximadamente, de 0 até 1 trilhão de chaves.</a:t>
            </a:r>
            <a:endParaRPr lang="en-US" baseline="30000"/>
          </a:p>
          <a:p>
            <a:endParaRPr lang="en-US"/>
          </a:p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Tamanho de Chaves</a:t>
            </a:r>
            <a:endParaRPr lang="pt-BR"/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Uma chave de 56 bits tem um intervalo de 0 ate 2</a:t>
            </a:r>
            <a:r>
              <a:rPr lang="en-US" baseline="30000"/>
              <a:t>56  </a:t>
            </a:r>
            <a:r>
              <a:rPr lang="en-US"/>
              <a:t>chaves (1 quatrilhão de chaves).</a:t>
            </a:r>
          </a:p>
          <a:p>
            <a:endParaRPr lang="en-US"/>
          </a:p>
          <a:p>
            <a:r>
              <a:rPr lang="en-US"/>
              <a:t>O intervalo de chaves de 128 bits é tão grande que é mais fácil dizer que uma chave tem 128 bits.</a:t>
            </a:r>
            <a:endParaRPr lang="pt-BR" baseline="30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Tempo para Força Bruta na Chave</a:t>
            </a:r>
            <a:endParaRPr lang="pt-BR"/>
          </a:p>
        </p:txBody>
      </p:sp>
      <p:sp>
        <p:nvSpPr>
          <p:cNvPr id="2109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b="1"/>
          </a:p>
          <a:p>
            <a:r>
              <a:rPr lang="en-US" b="1"/>
              <a:t>Cada bit</a:t>
            </a:r>
            <a:r>
              <a:rPr lang="en-US"/>
              <a:t> acrescentado ao </a:t>
            </a:r>
            <a:r>
              <a:rPr lang="en-US" b="1"/>
              <a:t>tamanho da chave</a:t>
            </a:r>
            <a:r>
              <a:rPr lang="en-US"/>
              <a:t>, </a:t>
            </a:r>
            <a:r>
              <a:rPr lang="en-US" b="1"/>
              <a:t>dobrará o tempo</a:t>
            </a:r>
            <a:r>
              <a:rPr lang="en-US"/>
              <a:t> requerido para um ataque de força bruta.</a:t>
            </a:r>
          </a:p>
          <a:p>
            <a:endParaRPr lang="en-US"/>
          </a:p>
          <a:p>
            <a:r>
              <a:rPr lang="en-US"/>
              <a:t>Porque </a:t>
            </a:r>
            <a:r>
              <a:rPr lang="en-US" b="1"/>
              <a:t>cada bit adicional</a:t>
            </a:r>
            <a:r>
              <a:rPr lang="en-US"/>
              <a:t> </a:t>
            </a:r>
            <a:r>
              <a:rPr lang="en-US" b="1"/>
              <a:t>dobra o número de chaves possíveis</a:t>
            </a:r>
            <a:r>
              <a:rPr lang="en-US"/>
              <a:t>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Gerando uma chave</a:t>
            </a:r>
            <a:endParaRPr lang="pt-BR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Assim, </a:t>
            </a:r>
            <a:r>
              <a:rPr lang="en-US" u="sng"/>
              <a:t>sempre que precisar de uma chave</a:t>
            </a:r>
            <a:r>
              <a:rPr lang="en-US"/>
              <a:t>, você deve </a:t>
            </a:r>
            <a:r>
              <a:rPr lang="en-US" u="sng"/>
              <a:t>selecionar um outro número, aleatoriamente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Mas, </a:t>
            </a:r>
            <a:r>
              <a:rPr lang="en-US" b="1"/>
              <a:t>como selecionar esse número aleatoriamente ?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Tentativas para descoberta de chave</a:t>
            </a:r>
            <a:endParaRPr lang="pt-BR"/>
          </a:p>
        </p:txBody>
      </p:sp>
      <p:sp>
        <p:nvSpPr>
          <p:cNvPr id="2119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média</a:t>
            </a:r>
            <a:r>
              <a:rPr lang="en-US" dirty="0"/>
              <a:t>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tentará</a:t>
            </a:r>
            <a:r>
              <a:rPr lang="en-US" dirty="0"/>
              <a:t> a </a:t>
            </a:r>
            <a:r>
              <a:rPr lang="en-US" b="1" dirty="0" err="1"/>
              <a:t>metade</a:t>
            </a:r>
            <a:r>
              <a:rPr lang="en-US" b="1" dirty="0"/>
              <a:t> de </a:t>
            </a:r>
            <a:r>
              <a:rPr lang="en-US" b="1" dirty="0" err="1"/>
              <a:t>todas</a:t>
            </a:r>
            <a:r>
              <a:rPr lang="en-US" b="1" dirty="0"/>
              <a:t> as </a:t>
            </a:r>
            <a:r>
              <a:rPr lang="en-US" b="1" dirty="0" err="1"/>
              <a:t>possíveis</a:t>
            </a:r>
            <a:r>
              <a:rPr lang="en-US" b="1" dirty="0"/>
              <a:t> </a:t>
            </a:r>
            <a:r>
              <a:rPr lang="en-US" b="1" dirty="0" err="1"/>
              <a:t>chaves</a:t>
            </a:r>
            <a:r>
              <a:rPr lang="en-US" b="1" dirty="0"/>
              <a:t> </a:t>
            </a:r>
            <a:r>
              <a:rPr lang="en-US" b="1" dirty="0" err="1"/>
              <a:t>encontradas</a:t>
            </a:r>
            <a:r>
              <a:rPr lang="en-US" dirty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3" name="Picture 5" descr="Picture 0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Em resumo</a:t>
            </a: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dirty="0"/>
              <a:t>Se você quiser tornar o trabalho de um invasor mais difícil, você deve </a:t>
            </a:r>
            <a:r>
              <a:rPr lang="pt-BR" b="1" dirty="0"/>
              <a:t>escolher uma chave maior</a:t>
            </a:r>
            <a:r>
              <a:rPr lang="pt-BR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8421" name="Picture 5" descr="Picture 03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Atacando a Semente (1)</a:t>
            </a:r>
            <a:endParaRPr lang="pt-BR"/>
          </a:p>
        </p:txBody>
      </p:sp>
      <p:sp>
        <p:nvSpPr>
          <p:cNvPr id="1208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endParaRPr lang="en-US" b="1"/>
          </a:p>
          <a:p>
            <a:r>
              <a:rPr lang="en-US" b="1"/>
              <a:t>Ou</a:t>
            </a:r>
            <a:r>
              <a:rPr lang="en-US"/>
              <a:t>, em vez de </a:t>
            </a:r>
            <a:r>
              <a:rPr lang="en-US" b="1"/>
              <a:t>tentar reproduzir</a:t>
            </a:r>
            <a:r>
              <a:rPr lang="en-US"/>
              <a:t> a chave, o invasor pode </a:t>
            </a:r>
            <a:r>
              <a:rPr lang="en-US" b="1"/>
              <a:t>tentar reproduzir o PRNG e a semente</a:t>
            </a:r>
            <a:r>
              <a:rPr lang="en-US"/>
              <a:t> que foi utilizada para </a:t>
            </a:r>
            <a:r>
              <a:rPr lang="en-US" b="1"/>
              <a:t>criar a chave</a:t>
            </a:r>
            <a:r>
              <a:rPr lang="en-US"/>
              <a:t>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Eles sempre descobrem o algoritmo … (1)</a:t>
            </a:r>
            <a:endParaRPr lang="pt-BR" sz="340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b="1" dirty="0" err="1"/>
              <a:t>conhece</a:t>
            </a:r>
            <a:r>
              <a:rPr lang="en-US" b="1" dirty="0"/>
              <a:t> um PRNG</a:t>
            </a:r>
            <a:r>
              <a:rPr lang="en-US" dirty="0"/>
              <a:t> </a:t>
            </a:r>
            <a:r>
              <a:rPr lang="en-US" dirty="0" err="1"/>
              <a:t>específico</a:t>
            </a:r>
            <a:r>
              <a:rPr lang="en-US" dirty="0"/>
              <a:t> e o </a:t>
            </a:r>
            <a:r>
              <a:rPr lang="en-US" dirty="0" err="1"/>
              <a:t>método</a:t>
            </a:r>
            <a:r>
              <a:rPr lang="en-US" dirty="0"/>
              <a:t> de </a:t>
            </a:r>
            <a:r>
              <a:rPr lang="en-US" b="1" dirty="0" err="1"/>
              <a:t>coleta</a:t>
            </a:r>
            <a:r>
              <a:rPr lang="en-US" b="1" dirty="0"/>
              <a:t> </a:t>
            </a:r>
            <a:r>
              <a:rPr lang="en-US" b="1" dirty="0" err="1"/>
              <a:t>da</a:t>
            </a:r>
            <a:r>
              <a:rPr lang="en-US" b="1" dirty="0"/>
              <a:t> </a:t>
            </a:r>
            <a:r>
              <a:rPr lang="en-US" b="1" dirty="0" err="1"/>
              <a:t>semente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utilizada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Se a </a:t>
            </a:r>
            <a:r>
              <a:rPr lang="en-US" b="1" dirty="0" err="1"/>
              <a:t>semente</a:t>
            </a:r>
            <a:r>
              <a:rPr lang="en-US" dirty="0"/>
              <a:t> for “</a:t>
            </a:r>
            <a:r>
              <a:rPr lang="en-US" b="1" dirty="0"/>
              <a:t>boa</a:t>
            </a:r>
            <a:r>
              <a:rPr lang="en-US" dirty="0"/>
              <a:t>”,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dificudade</a:t>
            </a:r>
            <a:r>
              <a:rPr lang="en-US" dirty="0"/>
              <a:t> </a:t>
            </a:r>
            <a:r>
              <a:rPr lang="en-US" dirty="0" err="1"/>
              <a:t>terá</a:t>
            </a:r>
            <a:r>
              <a:rPr lang="en-US" dirty="0"/>
              <a:t> 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descobrí</a:t>
            </a:r>
            <a:r>
              <a:rPr lang="en-US" dirty="0"/>
              <a:t>-la e </a:t>
            </a:r>
            <a:r>
              <a:rPr lang="en-US" b="1" dirty="0" err="1"/>
              <a:t>reconstruir</a:t>
            </a:r>
            <a:r>
              <a:rPr lang="en-US" b="1" dirty="0"/>
              <a:t> a </a:t>
            </a:r>
            <a:r>
              <a:rPr lang="en-US" b="1" dirty="0" err="1"/>
              <a:t>mesma</a:t>
            </a:r>
            <a:r>
              <a:rPr lang="en-US" b="1" dirty="0"/>
              <a:t> </a:t>
            </a:r>
            <a:r>
              <a:rPr lang="en-US" b="1" dirty="0" err="1"/>
              <a:t>chave</a:t>
            </a:r>
            <a:r>
              <a:rPr lang="en-US" dirty="0"/>
              <a:t>.</a:t>
            </a:r>
            <a:endParaRPr lang="pt-BR" dirty="0"/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/>
              <a:t>Ataques contra Dados Criptográficos </a:t>
            </a:r>
            <a:br>
              <a:rPr lang="en-US" sz="3400"/>
            </a:br>
            <a:r>
              <a:rPr lang="en-US" sz="3400"/>
              <a:t>(2)</a:t>
            </a:r>
            <a:endParaRPr lang="pt-BR" sz="340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Quebrando</a:t>
            </a:r>
            <a:r>
              <a:rPr lang="en-US" b="1" dirty="0" smtClean="0"/>
              <a:t> </a:t>
            </a:r>
            <a:r>
              <a:rPr lang="en-US" b="1" dirty="0"/>
              <a:t>o </a:t>
            </a:r>
            <a:r>
              <a:rPr lang="en-US" b="1" dirty="0" err="1"/>
              <a:t>algoritmo</a:t>
            </a:r>
            <a:r>
              <a:rPr lang="en-US" dirty="0"/>
              <a:t> (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u="sng" dirty="0" err="1"/>
              <a:t>possíveis</a:t>
            </a:r>
            <a:r>
              <a:rPr lang="en-US" u="sng" dirty="0"/>
              <a:t> </a:t>
            </a:r>
            <a:r>
              <a:rPr lang="en-US" u="sng" dirty="0" err="1"/>
              <a:t>fraquezas</a:t>
            </a:r>
            <a:r>
              <a:rPr lang="en-US" b="1" dirty="0"/>
              <a:t> </a:t>
            </a:r>
            <a:r>
              <a:rPr lang="en-US" dirty="0"/>
              <a:t>no </a:t>
            </a:r>
            <a:r>
              <a:rPr lang="en-US" dirty="0" err="1"/>
              <a:t>resultado</a:t>
            </a:r>
            <a:r>
              <a:rPr lang="en-US" dirty="0"/>
              <a:t> do </a:t>
            </a:r>
            <a:r>
              <a:rPr lang="en-US" dirty="0" err="1"/>
              <a:t>algoritmo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partir</a:t>
            </a:r>
            <a:r>
              <a:rPr lang="en-US" dirty="0"/>
              <a:t> do </a:t>
            </a:r>
            <a:r>
              <a:rPr lang="en-US" b="1" dirty="0" err="1"/>
              <a:t>texto</a:t>
            </a:r>
            <a:r>
              <a:rPr lang="en-US" b="1" dirty="0"/>
              <a:t> </a:t>
            </a:r>
            <a:r>
              <a:rPr lang="en-US" b="1" dirty="0" err="1"/>
              <a:t>cifrado</a:t>
            </a:r>
            <a:r>
              <a:rPr lang="en-US" dirty="0"/>
              <a:t>, 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identifica</a:t>
            </a:r>
            <a:r>
              <a:rPr lang="en-US" dirty="0"/>
              <a:t> </a:t>
            </a:r>
            <a:r>
              <a:rPr lang="en-US" dirty="0" err="1"/>
              <a:t>certas</a:t>
            </a:r>
            <a:r>
              <a:rPr lang="en-US" dirty="0"/>
              <a:t> “</a:t>
            </a:r>
            <a:r>
              <a:rPr lang="en-US" dirty="0" err="1"/>
              <a:t>combinações</a:t>
            </a:r>
            <a:r>
              <a:rPr lang="en-US" dirty="0"/>
              <a:t> de bits” e </a:t>
            </a:r>
            <a:r>
              <a:rPr lang="en-US" dirty="0" err="1"/>
              <a:t>suas</a:t>
            </a:r>
            <a:r>
              <a:rPr lang="en-US" dirty="0"/>
              <a:t> </a:t>
            </a:r>
            <a:r>
              <a:rPr lang="en-US" dirty="0" err="1"/>
              <a:t>localizações</a:t>
            </a:r>
            <a:r>
              <a:rPr lang="en-US" dirty="0"/>
              <a:t> no </a:t>
            </a:r>
            <a:r>
              <a:rPr lang="en-US" b="1" dirty="0" err="1"/>
              <a:t>texto</a:t>
            </a:r>
            <a:r>
              <a:rPr lang="en-US" b="1" dirty="0"/>
              <a:t> </a:t>
            </a:r>
            <a:r>
              <a:rPr lang="en-US" b="1" dirty="0" err="1"/>
              <a:t>cifrado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Ataques contra Dados Criptográficos (2)</a:t>
            </a:r>
            <a:endParaRPr lang="pt-BR" sz="340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Um invasor poderá </a:t>
            </a:r>
            <a:r>
              <a:rPr lang="en-US" b="1"/>
              <a:t>examinar o texto cifrado</a:t>
            </a:r>
            <a:r>
              <a:rPr lang="en-US"/>
              <a:t> e </a:t>
            </a:r>
            <a:r>
              <a:rPr lang="en-US" b="1"/>
              <a:t>decifrar as partes do texto claro</a:t>
            </a:r>
            <a:r>
              <a:rPr lang="en-US"/>
              <a:t>, mesmo </a:t>
            </a:r>
            <a:r>
              <a:rPr lang="en-US" b="1"/>
              <a:t>sem conhecer a chave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b="1"/>
              <a:t>Parte da mensagem original</a:t>
            </a:r>
            <a:r>
              <a:rPr lang="en-US"/>
              <a:t> pode ser suficiente para causar danos.</a:t>
            </a:r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Ataques contra Dados Criptográficos (2)</a:t>
            </a:r>
            <a:endParaRPr lang="pt-BR" sz="340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Se alguém puder </a:t>
            </a:r>
            <a:r>
              <a:rPr lang="en-US" b="1"/>
              <a:t>computar a chave</a:t>
            </a:r>
            <a:r>
              <a:rPr lang="en-US"/>
              <a:t> a partir de um </a:t>
            </a:r>
            <a:r>
              <a:rPr lang="en-US" b="1"/>
              <a:t>pedaço do texto cifrado</a:t>
            </a:r>
            <a:r>
              <a:rPr lang="en-US"/>
              <a:t> e do </a:t>
            </a:r>
            <a:r>
              <a:rPr lang="en-US" b="1"/>
              <a:t>texto claro correspondente</a:t>
            </a:r>
            <a:r>
              <a:rPr lang="en-US"/>
              <a:t>, o restante da mensagem do texto claro poderá ser descoberta.</a:t>
            </a:r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5" name="Picture 5" descr="Picture 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59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 que significa a palavra “aleatória”</a:t>
            </a:r>
            <a:endParaRPr lang="pt-B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  que </a:t>
            </a:r>
            <a:r>
              <a:rPr lang="en-US" u="sng"/>
              <a:t>não é</a:t>
            </a:r>
            <a:r>
              <a:rPr lang="en-US"/>
              <a:t> </a:t>
            </a:r>
            <a:r>
              <a:rPr lang="en-US" b="1"/>
              <a:t>aleatório</a:t>
            </a:r>
            <a:r>
              <a:rPr lang="en-US"/>
              <a:t>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“Se alguém souber quais são os números </a:t>
            </a:r>
            <a:r>
              <a:rPr lang="en-US" b="1" i="1"/>
              <a:t>atuais</a:t>
            </a:r>
            <a:r>
              <a:rPr lang="en-US"/>
              <a:t>, é possível prever os números </a:t>
            </a:r>
            <a:r>
              <a:rPr lang="en-US" b="1" i="1"/>
              <a:t>seguintes</a:t>
            </a:r>
            <a:r>
              <a:rPr lang="en-US"/>
              <a:t>?”</a:t>
            </a:r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/>
              <a:t>Ataques contra Dados Criptográficos (3)</a:t>
            </a:r>
            <a:endParaRPr lang="pt-BR" sz="340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r>
              <a:rPr lang="en-US" b="1" dirty="0" err="1" smtClean="0"/>
              <a:t>Quanto</a:t>
            </a:r>
            <a:r>
              <a:rPr lang="en-US" b="1" dirty="0" smtClean="0"/>
              <a:t> </a:t>
            </a:r>
            <a:r>
              <a:rPr lang="en-US" b="1" dirty="0"/>
              <a:t>tempo se </a:t>
            </a:r>
            <a:r>
              <a:rPr lang="en-US" b="1" dirty="0" err="1"/>
              <a:t>leva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decifrar</a:t>
            </a:r>
            <a:r>
              <a:rPr lang="en-US" b="1" dirty="0"/>
              <a:t> </a:t>
            </a:r>
            <a:r>
              <a:rPr lang="en-US" b="1" dirty="0" err="1"/>
              <a:t>uma</a:t>
            </a:r>
            <a:r>
              <a:rPr lang="en-US" b="1" dirty="0"/>
              <a:t> </a:t>
            </a:r>
            <a:r>
              <a:rPr lang="en-US" b="1" dirty="0" err="1"/>
              <a:t>mensagem</a:t>
            </a:r>
            <a:r>
              <a:rPr lang="en-US" b="1" dirty="0"/>
              <a:t> ?</a:t>
            </a:r>
          </a:p>
          <a:p>
            <a:endParaRPr lang="pt-BR" dirty="0"/>
          </a:p>
          <a:p>
            <a:r>
              <a:rPr lang="pt-BR" dirty="0"/>
              <a:t>Em geral, quanto maior a chave, mais tempo levará.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Entretanto</a:t>
            </a:r>
            <a:r>
              <a:rPr lang="en-US" dirty="0"/>
              <a:t>, se o </a:t>
            </a:r>
            <a:r>
              <a:rPr lang="en-US" b="1" dirty="0" err="1"/>
              <a:t>algoritmo</a:t>
            </a:r>
            <a:r>
              <a:rPr lang="en-US" b="1" dirty="0"/>
              <a:t> for </a:t>
            </a:r>
            <a:r>
              <a:rPr lang="en-US" b="1" dirty="0" err="1"/>
              <a:t>fraco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importa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o </a:t>
            </a:r>
            <a:r>
              <a:rPr lang="en-US" b="1" dirty="0" err="1"/>
              <a:t>tamanho</a:t>
            </a:r>
            <a:r>
              <a:rPr lang="en-US" b="1" dirty="0"/>
              <a:t> </a:t>
            </a:r>
            <a:r>
              <a:rPr lang="en-US" dirty="0" err="1"/>
              <a:t>desta</a:t>
            </a:r>
            <a:r>
              <a:rPr lang="en-US" dirty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Algoritmos Simétricos</a:t>
            </a:r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/>
              <a:t>Tabela</a:t>
            </a:r>
            <a:r>
              <a:rPr lang="en-US" dirty="0"/>
              <a:t> de Chaves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algoritmos</a:t>
            </a:r>
            <a:r>
              <a:rPr lang="en-US" dirty="0"/>
              <a:t> </a:t>
            </a:r>
            <a:r>
              <a:rPr lang="en-US" dirty="0" err="1"/>
              <a:t>simétricos</a:t>
            </a:r>
            <a:r>
              <a:rPr lang="en-US" dirty="0"/>
              <a:t> </a:t>
            </a:r>
            <a:r>
              <a:rPr lang="en-US" dirty="0" err="1"/>
              <a:t>usam</a:t>
            </a:r>
            <a:r>
              <a:rPr lang="en-US" dirty="0"/>
              <a:t> a 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construir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b="1" dirty="0" err="1"/>
              <a:t>tabela</a:t>
            </a:r>
            <a:r>
              <a:rPr lang="en-US" b="1" dirty="0"/>
              <a:t> de </a:t>
            </a:r>
            <a:r>
              <a:rPr lang="en-US" b="1" dirty="0" err="1"/>
              <a:t>chaves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Valores Aleatórios (randômicos)</a:t>
            </a:r>
            <a:endParaRPr lang="pt-B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São conjuntos de números que </a:t>
            </a:r>
            <a:r>
              <a:rPr lang="en-US" b="1"/>
              <a:t>não são repetíveis</a:t>
            </a:r>
            <a:r>
              <a:rPr lang="en-US"/>
              <a:t> e passam em </a:t>
            </a:r>
            <a:r>
              <a:rPr lang="en-US" b="1"/>
              <a:t>testes estatísticos de aleatoriedade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 b="1"/>
              <a:t>Entropia</a:t>
            </a:r>
            <a:r>
              <a:rPr lang="en-US"/>
              <a:t> é a </a:t>
            </a:r>
            <a:r>
              <a:rPr lang="en-US" b="1"/>
              <a:t>medida de aleatoriedade</a:t>
            </a:r>
            <a:r>
              <a:rPr lang="en-US"/>
              <a:t> de um conjunto de números.</a:t>
            </a:r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Teste de aleatoriedade</a:t>
            </a:r>
            <a:endParaRPr lang="pt-BR"/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Imaginem um conjunto de milhares de números binários.</a:t>
            </a:r>
          </a:p>
          <a:p>
            <a:endParaRPr lang="en-US"/>
          </a:p>
          <a:p>
            <a:r>
              <a:rPr lang="en-US"/>
              <a:t>Nos testes há perguntas como:</a:t>
            </a:r>
          </a:p>
          <a:p>
            <a:pPr lvl="1"/>
            <a:r>
              <a:rPr lang="en-US"/>
              <a:t>Há, aproximadamente a mesma contagem de “1s” e “0s” ?</a:t>
            </a:r>
          </a:p>
          <a:p>
            <a:pPr lvl="1"/>
            <a:r>
              <a:rPr lang="en-US"/>
              <a:t>Alguns padrões de “1s” e de “0s” aparecem com muita frequência?</a:t>
            </a: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Teste de aleatoriedade</a:t>
            </a:r>
            <a:endParaRPr lang="pt-B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Se esses números passarem nos testes, dizemos que </a:t>
            </a:r>
            <a:r>
              <a:rPr lang="en-US" b="1"/>
              <a:t>provavelmente</a:t>
            </a:r>
            <a:r>
              <a:rPr lang="en-US"/>
              <a:t> os números são aleatórios.</a:t>
            </a:r>
          </a:p>
          <a:p>
            <a:endParaRPr lang="en-US"/>
          </a:p>
          <a:p>
            <a:r>
              <a:rPr lang="en-US"/>
              <a:t>“</a:t>
            </a:r>
            <a:r>
              <a:rPr lang="en-US" b="1"/>
              <a:t>Provavelmente</a:t>
            </a:r>
            <a:r>
              <a:rPr lang="en-US"/>
              <a:t>” aleatórios ?</a:t>
            </a:r>
          </a:p>
          <a:p>
            <a:endParaRPr lang="en-US"/>
          </a:p>
          <a:p>
            <a:r>
              <a:rPr lang="en-US"/>
              <a:t>Não podemos dizer “</a:t>
            </a:r>
            <a:r>
              <a:rPr lang="en-US" b="1"/>
              <a:t>definitivamente</a:t>
            </a:r>
            <a:r>
              <a:rPr lang="en-US"/>
              <a:t>” aleatórios ?  </a:t>
            </a:r>
            <a:r>
              <a:rPr lang="en-US" b="1"/>
              <a:t>Não podemos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/>
              <a:t>Testando a aleatoriedade de níumeros. O padrão  110  aparece com muita frequência.</a:t>
            </a:r>
            <a:endParaRPr lang="en-US" sz="2800"/>
          </a:p>
        </p:txBody>
      </p:sp>
      <p:pic>
        <p:nvPicPr>
          <p:cNvPr id="158725" name="Picture 5" descr="Picture 0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8208912" cy="4104456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Um Gerador de Números Aleatórios</a:t>
            </a:r>
            <a:endParaRPr lang="pt-BR" sz="3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De onde se obteve esses milhares de números ?</a:t>
            </a:r>
          </a:p>
          <a:p>
            <a:endParaRPr lang="en-US"/>
          </a:p>
          <a:p>
            <a:r>
              <a:rPr lang="en-US"/>
              <a:t>Uma fonte é um RNG (Randon Number Generator).</a:t>
            </a:r>
          </a:p>
          <a:p>
            <a:endParaRPr lang="en-US"/>
          </a:p>
          <a:p>
            <a:r>
              <a:rPr lang="en-US"/>
              <a:t>Um </a:t>
            </a:r>
            <a:r>
              <a:rPr lang="en-US" b="1"/>
              <a:t>RNG</a:t>
            </a:r>
            <a:r>
              <a:rPr lang="en-US"/>
              <a:t> funciona </a:t>
            </a:r>
            <a:r>
              <a:rPr lang="en-US" u="sng"/>
              <a:t>agrupando números de</a:t>
            </a:r>
            <a:r>
              <a:rPr lang="en-US"/>
              <a:t> </a:t>
            </a:r>
            <a:r>
              <a:rPr lang="en-US" u="sng"/>
              <a:t>diferentes tipos de entradas imprevisíveis</a:t>
            </a:r>
            <a:r>
              <a:rPr lang="en-US"/>
              <a:t>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</TotalTime>
  <Words>1199</Words>
  <Application>Microsoft Office PowerPoint</Application>
  <PresentationFormat>Apresentação na tela (4:3)</PresentationFormat>
  <Paragraphs>180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Mediano</vt:lpstr>
      <vt:lpstr>Criptografia Simétrica</vt:lpstr>
      <vt:lpstr>Gerando uma chave</vt:lpstr>
      <vt:lpstr>Gerando uma chave</vt:lpstr>
      <vt:lpstr>O que significa a palavra “aleatória”</vt:lpstr>
      <vt:lpstr>Valores Aleatórios (randômicos)</vt:lpstr>
      <vt:lpstr>Teste de aleatoriedade</vt:lpstr>
      <vt:lpstr>Teste de aleatoriedade</vt:lpstr>
      <vt:lpstr>Testando a aleatoriedade de níumeros. O padrão  110  aparece com muita frequência.</vt:lpstr>
      <vt:lpstr>Um Gerador de Números Aleatórios</vt:lpstr>
      <vt:lpstr>RNG</vt:lpstr>
      <vt:lpstr>Gerador de Números  Pseudo-Aleatórios (PRNG)</vt:lpstr>
      <vt:lpstr>Gerador de Números  Pseudo-Aleatórios  (PRNG)</vt:lpstr>
      <vt:lpstr>Gerador de Números  Pseudo-Aleatórios  (PRNG)</vt:lpstr>
      <vt:lpstr>Gerador de Números  Pseudo-Aleatórios  (PRNG)</vt:lpstr>
      <vt:lpstr>Gerador de Números  Aleatórios  (RNG)</vt:lpstr>
      <vt:lpstr>Gerador de Números  Pseudo-Aleatórios  (PRNG)</vt:lpstr>
      <vt:lpstr>Gerador de Números  Pseudo-Aleatórios  (PRNG)</vt:lpstr>
      <vt:lpstr>Gerador de Números  Pseudo-Aleatórios  (PRNG)</vt:lpstr>
      <vt:lpstr>Gerador de Números  Pseudo-Aleatórios  (PRNG)</vt:lpstr>
      <vt:lpstr>Gerador de Números  Pseudo-Aleatórios  (PRNG)</vt:lpstr>
      <vt:lpstr>Gerador de Números  Pseudo-Aleatórios  (PRNG)</vt:lpstr>
      <vt:lpstr>RNG e PRNG</vt:lpstr>
      <vt:lpstr>Ataques contra Dados Criptográficos (1)</vt:lpstr>
      <vt:lpstr>Atacando a Chave</vt:lpstr>
      <vt:lpstr>Atacando a chave (Força Bruta)</vt:lpstr>
      <vt:lpstr>Tamanho da Chave</vt:lpstr>
      <vt:lpstr>Tamanho de Chaves</vt:lpstr>
      <vt:lpstr>Tamanho de Chaves</vt:lpstr>
      <vt:lpstr>Tempo para Força Bruta na Chave</vt:lpstr>
      <vt:lpstr>Tentativas para descoberta de chave</vt:lpstr>
      <vt:lpstr>Slide 31</vt:lpstr>
      <vt:lpstr>Em resumo</vt:lpstr>
      <vt:lpstr>Slide 33</vt:lpstr>
      <vt:lpstr>Atacando a Semente (1)</vt:lpstr>
      <vt:lpstr>Eles sempre descobrem o algoritmo … (1)</vt:lpstr>
      <vt:lpstr>Ataques contra Dados Criptográficos  (2)</vt:lpstr>
      <vt:lpstr>Ataques contra Dados Criptográficos (2)</vt:lpstr>
      <vt:lpstr>Ataques contra Dados Criptográficos (2)</vt:lpstr>
      <vt:lpstr>Slide 39</vt:lpstr>
      <vt:lpstr>Ataques contra Dados Criptográficos (3)</vt:lpstr>
      <vt:lpstr>Algoritmos Simétricos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Criptografia Simétrica</dc:title>
  <dc:creator>Bosco</dc:creator>
  <cp:lastModifiedBy>Bosco</cp:lastModifiedBy>
  <cp:revision>1</cp:revision>
  <dcterms:created xsi:type="dcterms:W3CDTF">2011-08-26T14:29:32Z</dcterms:created>
  <dcterms:modified xsi:type="dcterms:W3CDTF">2011-08-26T17:36:12Z</dcterms:modified>
</cp:coreProperties>
</file>