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5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1" r:id="rId13"/>
    <p:sldId id="272" r:id="rId14"/>
    <p:sldId id="269" r:id="rId15"/>
    <p:sldId id="275" r:id="rId16"/>
    <p:sldId id="274" r:id="rId17"/>
    <p:sldId id="276" r:id="rId18"/>
    <p:sldId id="277" r:id="rId19"/>
    <p:sldId id="355" r:id="rId20"/>
    <p:sldId id="356" r:id="rId21"/>
    <p:sldId id="278" r:id="rId22"/>
    <p:sldId id="289" r:id="rId23"/>
    <p:sldId id="290" r:id="rId24"/>
    <p:sldId id="291" r:id="rId25"/>
    <p:sldId id="292" r:id="rId26"/>
    <p:sldId id="293" r:id="rId27"/>
    <p:sldId id="296" r:id="rId28"/>
    <p:sldId id="294" r:id="rId29"/>
    <p:sldId id="298" r:id="rId30"/>
    <p:sldId id="280" r:id="rId31"/>
    <p:sldId id="297" r:id="rId32"/>
    <p:sldId id="285" r:id="rId33"/>
    <p:sldId id="351" r:id="rId34"/>
    <p:sldId id="352" r:id="rId35"/>
    <p:sldId id="353" r:id="rId36"/>
    <p:sldId id="354" r:id="rId37"/>
    <p:sldId id="282" r:id="rId38"/>
    <p:sldId id="284" r:id="rId39"/>
    <p:sldId id="317" r:id="rId40"/>
    <p:sldId id="318" r:id="rId41"/>
    <p:sldId id="320" r:id="rId42"/>
    <p:sldId id="321" r:id="rId43"/>
    <p:sldId id="322" r:id="rId44"/>
    <p:sldId id="328" r:id="rId45"/>
    <p:sldId id="330" r:id="rId46"/>
    <p:sldId id="331" r:id="rId47"/>
    <p:sldId id="332" r:id="rId48"/>
    <p:sldId id="334" r:id="rId49"/>
    <p:sldId id="337" r:id="rId50"/>
    <p:sldId id="324" r:id="rId51"/>
    <p:sldId id="327" r:id="rId52"/>
    <p:sldId id="326" r:id="rId53"/>
    <p:sldId id="339" r:id="rId54"/>
    <p:sldId id="342" r:id="rId55"/>
    <p:sldId id="343" r:id="rId56"/>
    <p:sldId id="344" r:id="rId57"/>
    <p:sldId id="345" r:id="rId58"/>
    <p:sldId id="346" r:id="rId59"/>
    <p:sldId id="335" r:id="rId60"/>
    <p:sldId id="319" r:id="rId61"/>
    <p:sldId id="307" r:id="rId62"/>
    <p:sldId id="311" r:id="rId63"/>
    <p:sldId id="312" r:id="rId64"/>
    <p:sldId id="314" r:id="rId65"/>
    <p:sldId id="315" r:id="rId66"/>
    <p:sldId id="308" r:id="rId67"/>
    <p:sldId id="309" r:id="rId68"/>
    <p:sldId id="310" r:id="rId69"/>
    <p:sldId id="286" r:id="rId70"/>
    <p:sldId id="306" r:id="rId71"/>
    <p:sldId id="299" r:id="rId72"/>
    <p:sldId id="305" r:id="rId73"/>
    <p:sldId id="300" r:id="rId74"/>
    <p:sldId id="304" r:id="rId75"/>
    <p:sldId id="301" r:id="rId76"/>
    <p:sldId id="302" r:id="rId77"/>
    <p:sldId id="303" r:id="rId78"/>
    <p:sldId id="287" r:id="rId79"/>
    <p:sldId id="347" r:id="rId80"/>
    <p:sldId id="348" r:id="rId81"/>
    <p:sldId id="349" r:id="rId82"/>
    <p:sldId id="350" r:id="rId83"/>
    <p:sldId id="288" r:id="rId8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6EC58-053C-4133-B947-F2A7D464C43D}" type="datetimeFigureOut">
              <a:rPr lang="pt-BR" smtClean="0"/>
              <a:t>17/10/2011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19E54-DBBB-4F46-83FD-068173C779A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FA98E-BE20-4333-8FFE-E53BD2647D6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9CF50-74F6-44A0-A477-B4C701D92358}" type="slidenum">
              <a:rPr lang="en-US"/>
              <a:pPr/>
              <a:t>48</a:t>
            </a:fld>
            <a:endParaRPr lang="en-US"/>
          </a:p>
        </p:txBody>
      </p:sp>
      <p:sp>
        <p:nvSpPr>
          <p:cNvPr id="136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5A071-DA42-4103-83C0-DBD4D24FAF97}" type="slidenum">
              <a:rPr lang="en-US"/>
              <a:pPr/>
              <a:t>49</a:t>
            </a:fld>
            <a:endParaRPr lang="en-US"/>
          </a:p>
        </p:txBody>
      </p:sp>
      <p:sp>
        <p:nvSpPr>
          <p:cNvPr id="131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AA0C0-2D63-493F-931E-27656BA495D5}" type="slidenum">
              <a:rPr lang="en-US"/>
              <a:pPr/>
              <a:t>50</a:t>
            </a:fld>
            <a:endParaRPr lang="en-US"/>
          </a:p>
        </p:txBody>
      </p:sp>
      <p:sp>
        <p:nvSpPr>
          <p:cNvPr id="1524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FF32F-DFEB-46A2-B4C4-6C628B785691}" type="slidenum">
              <a:rPr lang="en-US"/>
              <a:pPr/>
              <a:t>51</a:t>
            </a:fld>
            <a:endParaRPr lang="en-US"/>
          </a:p>
        </p:txBody>
      </p:sp>
      <p:sp>
        <p:nvSpPr>
          <p:cNvPr id="136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3A838-7E29-47B9-A0EB-559AD01124E5}" type="slidenum">
              <a:rPr lang="en-US"/>
              <a:pPr/>
              <a:t>52</a:t>
            </a:fld>
            <a:endParaRPr lang="en-US"/>
          </a:p>
        </p:txBody>
      </p:sp>
      <p:sp>
        <p:nvSpPr>
          <p:cNvPr id="137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B36F3-81FB-43E3-9ABF-4151A8E47342}" type="slidenum">
              <a:rPr lang="en-US"/>
              <a:pPr/>
              <a:t>53</a:t>
            </a:fld>
            <a:endParaRPr lang="en-US"/>
          </a:p>
        </p:txBody>
      </p:sp>
      <p:sp>
        <p:nvSpPr>
          <p:cNvPr id="133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7F927-0476-434E-BDEF-1D65EF78977D}" type="slidenum">
              <a:rPr lang="en-US"/>
              <a:pPr/>
              <a:t>54</a:t>
            </a:fld>
            <a:endParaRPr lang="en-US"/>
          </a:p>
        </p:txBody>
      </p:sp>
      <p:sp>
        <p:nvSpPr>
          <p:cNvPr id="134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C2777-6A00-48DA-BA6F-4048D41E7921}" type="slidenum">
              <a:rPr lang="en-US"/>
              <a:pPr/>
              <a:t>55</a:t>
            </a:fld>
            <a:endParaRPr lang="en-US"/>
          </a:p>
        </p:txBody>
      </p:sp>
      <p:sp>
        <p:nvSpPr>
          <p:cNvPr id="134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40A28-F749-411E-860F-258C231C78C3}" type="slidenum">
              <a:rPr lang="en-US"/>
              <a:pPr/>
              <a:t>56</a:t>
            </a:fld>
            <a:endParaRPr lang="en-US"/>
          </a:p>
        </p:txBody>
      </p:sp>
      <p:sp>
        <p:nvSpPr>
          <p:cNvPr id="134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A4EAB-3FC4-4B6D-BCC3-64C523B595EA}" type="slidenum">
              <a:rPr lang="en-US"/>
              <a:pPr/>
              <a:t>57</a:t>
            </a:fld>
            <a:endParaRPr lang="en-US"/>
          </a:p>
        </p:txBody>
      </p:sp>
      <p:sp>
        <p:nvSpPr>
          <p:cNvPr id="1347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22388" y="877888"/>
            <a:ext cx="4217987" cy="3163887"/>
          </a:xfrm>
          <a:solidFill>
            <a:srgbClr val="FFFFFF"/>
          </a:solidFill>
          <a:ln/>
        </p:spPr>
      </p:sp>
      <p:sp>
        <p:nvSpPr>
          <p:cNvPr id="134758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1062733" y="4349547"/>
            <a:ext cx="4740561" cy="3515347"/>
          </a:xfrm>
          <a:ln/>
        </p:spPr>
        <p:txBody>
          <a:bodyPr wrap="none" lIns="84754" tIns="42377" rIns="84754" bIns="42377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0331E-71EC-49A2-94C7-117882E80AC5}" type="slidenum">
              <a:rPr lang="en-US"/>
              <a:pPr/>
              <a:t>13</a:t>
            </a:fld>
            <a:endParaRPr 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1C2F9-607C-4B88-9A17-A5FEAFAF7E64}" type="slidenum">
              <a:rPr lang="en-US"/>
              <a:pPr/>
              <a:t>58</a:t>
            </a:fld>
            <a:endParaRPr lang="en-US"/>
          </a:p>
        </p:txBody>
      </p:sp>
      <p:sp>
        <p:nvSpPr>
          <p:cNvPr id="1349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22388" y="877888"/>
            <a:ext cx="4217987" cy="3163887"/>
          </a:xfrm>
          <a:solidFill>
            <a:srgbClr val="FFFFFF"/>
          </a:solidFill>
          <a:ln/>
        </p:spPr>
      </p:sp>
      <p:sp>
        <p:nvSpPr>
          <p:cNvPr id="134963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1062733" y="4349547"/>
            <a:ext cx="4740561" cy="3515347"/>
          </a:xfrm>
          <a:ln/>
        </p:spPr>
        <p:txBody>
          <a:bodyPr wrap="none" lIns="84754" tIns="42377" rIns="84754" bIns="42377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D5109-7A14-41CA-9C45-0E8EEF735834}" type="slidenum">
              <a:rPr lang="en-US"/>
              <a:pPr/>
              <a:t>59</a:t>
            </a:fld>
            <a:endParaRPr lang="en-US"/>
          </a:p>
        </p:txBody>
      </p:sp>
      <p:sp>
        <p:nvSpPr>
          <p:cNvPr id="1556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1527-495E-4759-8032-B561316CB589}" type="slidenum">
              <a:rPr lang="en-US"/>
              <a:pPr/>
              <a:t>83</a:t>
            </a:fld>
            <a:endParaRPr lang="en-U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59D74-C0A7-4E18-B12B-79A4E1800A76}" type="slidenum">
              <a:rPr lang="en-US"/>
              <a:pPr/>
              <a:t>16</a:t>
            </a:fld>
            <a:endParaRPr lang="en-US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DE599-FF91-47F5-B11A-E88FF8552792}" type="slidenum">
              <a:rPr lang="en-US"/>
              <a:pPr/>
              <a:t>37</a:t>
            </a:fld>
            <a:endParaRPr lang="en-US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0BF79-8AA3-49F2-8AB5-113DBE774E43}" type="slidenum">
              <a:rPr lang="en-US"/>
              <a:pPr/>
              <a:t>38</a:t>
            </a:fld>
            <a:endParaRPr lang="en-US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A9A92-331E-4B33-8F70-A1F171FDDBAD}" type="slidenum">
              <a:rPr lang="en-US"/>
              <a:pPr/>
              <a:t>44</a:t>
            </a:fld>
            <a:endParaRPr lang="en-US"/>
          </a:p>
        </p:txBody>
      </p:sp>
      <p:sp>
        <p:nvSpPr>
          <p:cNvPr id="136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F7858-BA2E-43FE-B490-E7C6C89DD1B0}" type="slidenum">
              <a:rPr lang="en-US"/>
              <a:pPr/>
              <a:t>45</a:t>
            </a:fld>
            <a:endParaRPr lang="en-US"/>
          </a:p>
        </p:txBody>
      </p:sp>
      <p:sp>
        <p:nvSpPr>
          <p:cNvPr id="135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D57D6-BDA0-4725-AA17-D142E22CA5D2}" type="slidenum">
              <a:rPr lang="en-US"/>
              <a:pPr/>
              <a:t>46</a:t>
            </a:fld>
            <a:endParaRPr lang="en-US"/>
          </a:p>
        </p:txBody>
      </p:sp>
      <p:sp>
        <p:nvSpPr>
          <p:cNvPr id="135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1EDE8-3285-487B-AF49-39B8A0ABB500}" type="slidenum">
              <a:rPr lang="en-US"/>
              <a:pPr/>
              <a:t>47</a:t>
            </a:fld>
            <a:endParaRPr lang="en-US"/>
          </a:p>
        </p:txBody>
      </p:sp>
      <p:sp>
        <p:nvSpPr>
          <p:cNvPr id="135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3B6-2552-421C-85FB-FE9986AB120E}" type="datetimeFigureOut">
              <a:rPr lang="pt-BR" smtClean="0"/>
              <a:t>17/10/2011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914FF64-F54C-4E5D-9E8F-CCF81D2F3E5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3B6-2552-421C-85FB-FE9986AB120E}" type="datetimeFigureOut">
              <a:rPr lang="pt-BR" smtClean="0"/>
              <a:t>17/10/2011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FF64-F54C-4E5D-9E8F-CCF81D2F3E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3B6-2552-421C-85FB-FE9986AB120E}" type="datetimeFigureOut">
              <a:rPr lang="pt-BR" smtClean="0"/>
              <a:t>17/10/2011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FF64-F54C-4E5D-9E8F-CCF81D2F3E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3B6-2552-421C-85FB-FE9986AB120E}" type="datetimeFigureOut">
              <a:rPr lang="pt-BR" smtClean="0"/>
              <a:t>17/10/2011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FF64-F54C-4E5D-9E8F-CCF81D2F3E5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3B6-2552-421C-85FB-FE9986AB120E}" type="datetimeFigureOut">
              <a:rPr lang="pt-BR" smtClean="0"/>
              <a:t>17/10/2011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14FF64-F54C-4E5D-9E8F-CCF81D2F3E5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3B6-2552-421C-85FB-FE9986AB120E}" type="datetimeFigureOut">
              <a:rPr lang="pt-BR" smtClean="0"/>
              <a:t>17/10/2011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FF64-F54C-4E5D-9E8F-CCF81D2F3E5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3B6-2552-421C-85FB-FE9986AB120E}" type="datetimeFigureOut">
              <a:rPr lang="pt-BR" smtClean="0"/>
              <a:t>17/10/2011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FF64-F54C-4E5D-9E8F-CCF81D2F3E5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3B6-2552-421C-85FB-FE9986AB120E}" type="datetimeFigureOut">
              <a:rPr lang="pt-BR" smtClean="0"/>
              <a:t>17/10/2011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FF64-F54C-4E5D-9E8F-CCF81D2F3E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3B6-2552-421C-85FB-FE9986AB120E}" type="datetimeFigureOut">
              <a:rPr lang="pt-BR" smtClean="0"/>
              <a:t>17/10/2011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FF64-F54C-4E5D-9E8F-CCF81D2F3E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3B6-2552-421C-85FB-FE9986AB120E}" type="datetimeFigureOut">
              <a:rPr lang="pt-BR" smtClean="0"/>
              <a:t>17/10/2011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FF64-F54C-4E5D-9E8F-CCF81D2F3E5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83B6-2552-421C-85FB-FE9986AB120E}" type="datetimeFigureOut">
              <a:rPr lang="pt-BR" smtClean="0"/>
              <a:t>17/10/2011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14FF64-F54C-4E5D-9E8F-CCF81D2F3E5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B683B6-2552-421C-85FB-FE9986AB120E}" type="datetimeFigureOut">
              <a:rPr lang="pt-BR" smtClean="0"/>
              <a:t>17/10/2011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914FF64-F54C-4E5D-9E8F-CCF81D2F3E5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20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wmf"/><Relationship Id="rId18" Type="http://schemas.openxmlformats.org/officeDocument/2006/relationships/image" Target="../media/image8.png"/><Relationship Id="rId3" Type="http://schemas.openxmlformats.org/officeDocument/2006/relationships/image" Target="../media/image12.png"/><Relationship Id="rId21" Type="http://schemas.openxmlformats.org/officeDocument/2006/relationships/image" Target="../media/image26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5.jpeg"/><Relationship Id="rId10" Type="http://schemas.openxmlformats.org/officeDocument/2006/relationships/image" Target="../media/image16.png"/><Relationship Id="rId19" Type="http://schemas.openxmlformats.org/officeDocument/2006/relationships/image" Target="../media/image9.jpeg"/><Relationship Id="rId4" Type="http://schemas.openxmlformats.org/officeDocument/2006/relationships/image" Target="../media/image13.png"/><Relationship Id="rId9" Type="http://schemas.openxmlformats.org/officeDocument/2006/relationships/image" Target="../media/image11.jpe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aquel\meus%20artigos\2007\07INSS\apresentacao\energy%20map.wmv" TargetMode="External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           </a:t>
            </a:r>
            <a:r>
              <a:rPr lang="pt-BR" sz="3600" dirty="0" smtClean="0"/>
              <a:t>Aula 2 </a:t>
            </a:r>
            <a:r>
              <a:rPr lang="pt-BR" sz="3600" dirty="0" smtClean="0"/>
              <a:t>- Computação Móvel e </a:t>
            </a:r>
            <a:r>
              <a:rPr lang="pt-BR" sz="3600" dirty="0" smtClean="0"/>
              <a:t>Ubíqua</a:t>
            </a:r>
          </a:p>
          <a:p>
            <a:endParaRPr lang="pt-BR" sz="3600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INE 6406 - Mobilidade em Computação (PPGCC)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Resolvendo Associação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Usuários (clientes) ou dispositivos identificam serviços fornecidos por dispositivos, em um espaço inteligente usando um </a:t>
            </a:r>
            <a:r>
              <a:rPr lang="pt-BR" dirty="0" smtClean="0">
                <a:solidFill>
                  <a:srgbClr val="0000FF"/>
                </a:solidFill>
              </a:rPr>
              <a:t>serviço de descoberta </a:t>
            </a:r>
            <a:r>
              <a:rPr lang="pt-BR" dirty="0" smtClean="0"/>
              <a:t>(</a:t>
            </a:r>
            <a:r>
              <a:rPr lang="pt-BR" i="1" dirty="0" err="1" smtClean="0"/>
              <a:t>discovery</a:t>
            </a:r>
            <a:r>
              <a:rPr lang="pt-BR" i="1" dirty="0" smtClean="0"/>
              <a:t> </a:t>
            </a:r>
            <a:r>
              <a:rPr lang="pt-BR" i="1" dirty="0" err="1" smtClean="0"/>
              <a:t>service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r>
              <a:rPr lang="pt-BR" dirty="0" smtClean="0"/>
              <a:t>Um </a:t>
            </a:r>
            <a:r>
              <a:rPr lang="pt-BR" dirty="0" smtClean="0">
                <a:solidFill>
                  <a:srgbClr val="0000FF"/>
                </a:solidFill>
              </a:rPr>
              <a:t>serviço de descoberta </a:t>
            </a:r>
            <a:r>
              <a:rPr lang="pt-BR" dirty="0" smtClean="0"/>
              <a:t>é um serviço de diretório, no qual os serviços de um espaço inteligente são registrados e pesquisados por meio de seus atributos, mas cuja implementação leva em conta as propriedades voláteis do sistema.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Resolvendo Associação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Serviço de Descoberta  </a:t>
            </a:r>
            <a:r>
              <a:rPr lang="pt-BR" dirty="0" smtClean="0"/>
              <a:t>x  </a:t>
            </a:r>
            <a:r>
              <a:rPr lang="pt-BR" dirty="0" smtClean="0">
                <a:solidFill>
                  <a:srgbClr val="0000FF"/>
                </a:solidFill>
              </a:rPr>
              <a:t>Descoberta de serviço</a:t>
            </a:r>
          </a:p>
          <a:p>
            <a:pPr lvl="1"/>
            <a:r>
              <a:rPr lang="pt-BR" dirty="0" smtClean="0"/>
              <a:t>Bluetooth (inclui ambos)</a:t>
            </a:r>
          </a:p>
          <a:p>
            <a:pPr lvl="1"/>
            <a:r>
              <a:rPr lang="pt-BR" dirty="0" err="1" smtClean="0"/>
              <a:t>Jini</a:t>
            </a:r>
            <a:r>
              <a:rPr lang="pt-BR" dirty="0" smtClean="0"/>
              <a:t> (também inclui ambos)</a:t>
            </a:r>
          </a:p>
          <a:p>
            <a:pPr lvl="1">
              <a:buNone/>
            </a:pPr>
            <a:endParaRPr lang="pt-BR" dirty="0" smtClean="0"/>
          </a:p>
          <a:p>
            <a:r>
              <a:rPr lang="pt-BR" dirty="0" smtClean="0"/>
              <a:t> Num </a:t>
            </a:r>
            <a:r>
              <a:rPr lang="pt-BR" dirty="0" smtClean="0">
                <a:solidFill>
                  <a:srgbClr val="0000FF"/>
                </a:solidFill>
              </a:rPr>
              <a:t>Serviço de Descoberta</a:t>
            </a:r>
            <a:r>
              <a:rPr lang="pt-BR" dirty="0" smtClean="0"/>
              <a:t>, um </a:t>
            </a:r>
            <a:r>
              <a:rPr lang="pt-BR" dirty="0" smtClean="0">
                <a:solidFill>
                  <a:srgbClr val="C00000"/>
                </a:solidFill>
              </a:rPr>
              <a:t>dispositivo</a:t>
            </a:r>
            <a:r>
              <a:rPr lang="pt-BR" dirty="0" smtClean="0"/>
              <a:t>/</a:t>
            </a:r>
            <a:r>
              <a:rPr lang="pt-BR" dirty="0" smtClean="0">
                <a:solidFill>
                  <a:srgbClr val="00B050"/>
                </a:solidFill>
              </a:rPr>
              <a:t>serviço</a:t>
            </a:r>
            <a:r>
              <a:rPr lang="pt-BR" dirty="0" smtClean="0"/>
              <a:t> pode ser descoberto, os clientes descobrem os nomes e endereços de dispositivos/serviços presentes no espaço.</a:t>
            </a:r>
          </a:p>
          <a:p>
            <a:endParaRPr lang="pt-BR" dirty="0" smtClean="0"/>
          </a:p>
          <a:p>
            <a:r>
              <a:rPr lang="pt-BR" dirty="0" smtClean="0"/>
              <a:t>Um dispositivo individual é escolhido e são consultados os serviços que ele oferece.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Característica de um </a:t>
            </a:r>
            <a:br>
              <a:rPr lang="pt-BR" sz="3200" dirty="0" smtClean="0"/>
            </a:br>
            <a:r>
              <a:rPr lang="pt-BR" sz="3200" dirty="0" smtClean="0"/>
              <a:t>           Serviço de Descoberta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Primeiro, é </a:t>
            </a:r>
            <a:r>
              <a:rPr lang="pt-BR" dirty="0" smtClean="0">
                <a:solidFill>
                  <a:srgbClr val="0000FF"/>
                </a:solidFill>
              </a:rPr>
              <a:t>registrada a disponibilidade de um serviço</a:t>
            </a:r>
            <a:r>
              <a:rPr lang="pt-BR" dirty="0" smtClean="0"/>
              <a:t>, com determinado endereço e atributos.</a:t>
            </a:r>
          </a:p>
          <a:p>
            <a:endParaRPr lang="pt-BR" dirty="0" smtClean="0"/>
          </a:p>
          <a:p>
            <a:r>
              <a:rPr lang="pt-BR" dirty="0" smtClean="0"/>
              <a:t>Segundo, </a:t>
            </a:r>
            <a:r>
              <a:rPr lang="pt-BR" dirty="0" smtClean="0">
                <a:solidFill>
                  <a:srgbClr val="0000FF"/>
                </a:solidFill>
              </a:rPr>
              <a:t>serviços podem ser pesquisados</a:t>
            </a:r>
            <a:r>
              <a:rPr lang="pt-BR" dirty="0" smtClean="0"/>
              <a:t>, correspondendo aos atributos exigidos. Zero ou mais serviços podem corresponder  à especificação dos atributos. Cada serviço é retornado com seu endereço e seus atributos.</a:t>
            </a:r>
          </a:p>
          <a:p>
            <a:endParaRPr lang="pt-BR" dirty="0" smtClean="0"/>
          </a:p>
          <a:p>
            <a:r>
              <a:rPr lang="pt-BR" dirty="0" smtClean="0"/>
              <a:t>Um </a:t>
            </a:r>
            <a:r>
              <a:rPr lang="pt-BR" dirty="0" smtClean="0">
                <a:solidFill>
                  <a:srgbClr val="0000FF"/>
                </a:solidFill>
              </a:rPr>
              <a:t>Serviço de Descoberta</a:t>
            </a:r>
            <a:r>
              <a:rPr lang="pt-BR" dirty="0" smtClean="0"/>
              <a:t>, por si só, não permite associação.  Precisa-se </a:t>
            </a:r>
            <a:r>
              <a:rPr lang="pt-BR" dirty="0" smtClean="0">
                <a:solidFill>
                  <a:srgbClr val="0000FF"/>
                </a:solidFill>
              </a:rPr>
              <a:t>selecionar um serviço </a:t>
            </a:r>
            <a:r>
              <a:rPr lang="pt-BR" dirty="0" smtClean="0"/>
              <a:t>– a escolha do serviço no conjunto retornado. 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914400" y="6381328"/>
            <a:ext cx="3962400" cy="248072"/>
          </a:xfrm>
        </p:spPr>
        <p:txBody>
          <a:bodyPr/>
          <a:lstStyle/>
          <a:p>
            <a:r>
              <a:rPr lang="en-GB" dirty="0"/>
              <a:t>Instructor’s Guide for  </a:t>
            </a:r>
            <a:r>
              <a:rPr lang="en-GB" dirty="0" err="1"/>
              <a:t>Coulouris</a:t>
            </a:r>
            <a:r>
              <a:rPr lang="en-GB" dirty="0"/>
              <a:t>, </a:t>
            </a:r>
            <a:r>
              <a:rPr lang="en-GB" dirty="0" err="1"/>
              <a:t>Dollimore</a:t>
            </a:r>
            <a:r>
              <a:rPr lang="en-GB" dirty="0"/>
              <a:t> and </a:t>
            </a:r>
            <a:r>
              <a:rPr lang="en-GB" dirty="0" err="1"/>
              <a:t>Kindberg</a:t>
            </a:r>
            <a:r>
              <a:rPr lang="en-GB" dirty="0"/>
              <a:t>   Distributed Systems: Concepts and Design   </a:t>
            </a:r>
            <a:r>
              <a:rPr lang="en-GB" dirty="0" err="1"/>
              <a:t>Edn</a:t>
            </a:r>
            <a:r>
              <a:rPr lang="en-GB" dirty="0"/>
              <a:t>. 4   </a:t>
            </a:r>
            <a:br>
              <a:rPr lang="en-GB" dirty="0"/>
            </a:br>
            <a:r>
              <a:rPr lang="en-GB" dirty="0"/>
              <a:t>©  Addison-Wesley Publishers 2005 </a:t>
            </a:r>
            <a:endParaRPr 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Figure 16.3 </a:t>
            </a:r>
            <a:r>
              <a:rPr lang="en-GB" dirty="0" smtClean="0"/>
              <a:t>- </a:t>
            </a:r>
            <a:r>
              <a:rPr lang="en-US" dirty="0" smtClean="0"/>
              <a:t>The </a:t>
            </a:r>
            <a:r>
              <a:rPr lang="en-US" dirty="0" smtClean="0"/>
              <a:t>interface to a discovery service</a:t>
            </a:r>
            <a:endParaRPr lang="en-GB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709746" y="60944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8751" name="Group 79"/>
          <p:cNvGraphicFramePr>
            <a:graphicFrameLocks noGrp="1"/>
          </p:cNvGraphicFramePr>
          <p:nvPr/>
        </p:nvGraphicFramePr>
        <p:xfrm>
          <a:off x="508489" y="1428750"/>
          <a:ext cx="8118231" cy="4756786"/>
        </p:xfrm>
        <a:graphic>
          <a:graphicData uri="http://schemas.openxmlformats.org/drawingml/2006/table">
            <a:tbl>
              <a:tblPr/>
              <a:tblGrid>
                <a:gridCol w="4092819"/>
                <a:gridCol w="4025412"/>
              </a:tblGrid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Methods for service de/registration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A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Explanation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AA73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lease := register(address, attributes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Register the service at the given address with the given attributes; a lease is returned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refresh(lease)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Refresh the lease returned at registration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deregister(lease)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Remove the service record registered under the given lease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Method invoked to look up a service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A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AA73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serviceSet := query(attributeSpecification</a:t>
                      </a: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Return a set of registered services whose attributes match the given specification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Resolvendo Associação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endParaRPr lang="pt-BR" dirty="0" smtClean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Descoberta de Serviço</a:t>
            </a:r>
            <a:r>
              <a:rPr lang="pt-BR" dirty="0" smtClean="0"/>
              <a:t>:   um serviço será descoberto, num espaço inteligente.</a:t>
            </a:r>
          </a:p>
          <a:p>
            <a:endParaRPr lang="pt-BR" dirty="0" smtClean="0"/>
          </a:p>
          <a:p>
            <a:r>
              <a:rPr lang="pt-BR" dirty="0" smtClean="0"/>
              <a:t>É usado onde os clientes não estão preocupados com qual dispositivo fornece o serviço que precisam, mas somente com os atributos do serviço.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Jini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É um sistema de descoberta de serviços para ser usado por sistemas móveis e ubíquos.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Totalmente baseado em Java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VM são executadas em todos os computadores, permitindo que eles se comuniquem por RMI ou eventos.</a:t>
            </a:r>
          </a:p>
          <a:p>
            <a:endParaRPr lang="pt-BR" dirty="0" smtClean="0"/>
          </a:p>
          <a:p>
            <a:r>
              <a:rPr lang="pt-BR" dirty="0" smtClean="0"/>
              <a:t>Componentes:   sistema de pesquisa (</a:t>
            </a:r>
            <a:r>
              <a:rPr lang="pt-BR" dirty="0" err="1" smtClean="0"/>
              <a:t>lookup</a:t>
            </a:r>
            <a:r>
              <a:rPr lang="pt-BR" dirty="0" smtClean="0"/>
              <a:t> </a:t>
            </a:r>
            <a:r>
              <a:rPr lang="pt-BR" dirty="0" err="1" smtClean="0"/>
              <a:t>service</a:t>
            </a:r>
            <a:r>
              <a:rPr lang="pt-BR" dirty="0" smtClean="0"/>
              <a:t>), serviços </a:t>
            </a:r>
            <a:r>
              <a:rPr lang="pt-BR" dirty="0" err="1" smtClean="0"/>
              <a:t>Jini</a:t>
            </a:r>
            <a:r>
              <a:rPr lang="pt-BR" dirty="0" smtClean="0"/>
              <a:t> e clientes </a:t>
            </a:r>
            <a:r>
              <a:rPr lang="pt-BR" dirty="0" err="1" smtClean="0"/>
              <a:t>Jini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Instructor’s Guide for  Coulouris, Dollimore and Kindberg   Distributed Systems: Concepts and Design   Edn. 4   </a:t>
            </a:r>
            <a:br>
              <a:rPr lang="en-GB"/>
            </a:br>
            <a:r>
              <a:rPr lang="en-GB"/>
              <a:t>©  Addison-Wesley Publishers 2005 </a:t>
            </a:r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Figure 16.4 </a:t>
            </a:r>
            <a:r>
              <a:rPr lang="en-US"/>
              <a:t>Service discovery in Jini</a:t>
            </a:r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709746" y="60944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402374" y="2659063"/>
            <a:ext cx="1192823" cy="1041400"/>
          </a:xfrm>
          <a:prstGeom prst="rect">
            <a:avLst/>
          </a:prstGeom>
          <a:solidFill>
            <a:srgbClr val="FFD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402374" y="2659064"/>
            <a:ext cx="1213338" cy="1063625"/>
          </a:xfrm>
          <a:prstGeom prst="rect">
            <a:avLst/>
          </a:prstGeom>
          <a:noFill/>
          <a:ln w="22225">
            <a:solidFill>
              <a:srgbClr val="FFDC99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1528397" y="2840039"/>
            <a:ext cx="961292" cy="701675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877658" y="1435100"/>
            <a:ext cx="1422888" cy="884238"/>
          </a:xfrm>
          <a:prstGeom prst="rect">
            <a:avLst/>
          </a:prstGeom>
          <a:solidFill>
            <a:srgbClr val="FFD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877659" y="1435101"/>
            <a:ext cx="1443403" cy="906463"/>
          </a:xfrm>
          <a:prstGeom prst="rect">
            <a:avLst/>
          </a:prstGeom>
          <a:noFill/>
          <a:ln w="22225">
            <a:solidFill>
              <a:srgbClr val="FFDC99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6107723" y="1525589"/>
            <a:ext cx="962758" cy="701675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304085" y="1625600"/>
            <a:ext cx="7518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 Helvetica Condensed" charset="0"/>
              </a:rPr>
              <a:t>Printing </a:t>
            </a:r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6352443" y="1852614"/>
            <a:ext cx="6492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 Helvetica Condensed" charset="0"/>
              </a:rPr>
              <a:t>service</a:t>
            </a:r>
            <a:endParaRPr 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737947" y="3167064"/>
            <a:ext cx="706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 Helvetica Condensed" charset="0"/>
              </a:rPr>
              <a:t> service</a:t>
            </a:r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45274" y="2940051"/>
            <a:ext cx="6716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 Helvetica Condensed" charset="0"/>
              </a:rPr>
              <a:t>Lookup</a:t>
            </a:r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6777404" y="4086225"/>
            <a:ext cx="1170842" cy="1041400"/>
          </a:xfrm>
          <a:prstGeom prst="rect">
            <a:avLst/>
          </a:prstGeom>
          <a:solidFill>
            <a:srgbClr val="FFD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6777405" y="4086226"/>
            <a:ext cx="1191357" cy="1063625"/>
          </a:xfrm>
          <a:prstGeom prst="rect">
            <a:avLst/>
          </a:prstGeom>
          <a:noFill/>
          <a:ln w="22225">
            <a:solidFill>
              <a:srgbClr val="FFDC99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22" name="Oval 26"/>
          <p:cNvSpPr>
            <a:spLocks noChangeArrowheads="1"/>
          </p:cNvSpPr>
          <p:nvPr/>
        </p:nvSpPr>
        <p:spPr bwMode="auto">
          <a:xfrm>
            <a:off x="6881446" y="4267201"/>
            <a:ext cx="962758" cy="701675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7093928" y="4594226"/>
            <a:ext cx="706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 Helvetica Condensed" charset="0"/>
              </a:rPr>
              <a:t> service</a:t>
            </a:r>
            <a:endParaRPr lang="en-US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7101254" y="4367214"/>
            <a:ext cx="6716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 Helvetica Condensed" charset="0"/>
              </a:rPr>
              <a:t>Lookup</a:t>
            </a:r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3870081" y="4448175"/>
            <a:ext cx="1422888" cy="882650"/>
          </a:xfrm>
          <a:prstGeom prst="rect">
            <a:avLst/>
          </a:prstGeom>
          <a:solidFill>
            <a:srgbClr val="FFD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70082" y="4448176"/>
            <a:ext cx="1443403" cy="906463"/>
          </a:xfrm>
          <a:prstGeom prst="rect">
            <a:avLst/>
          </a:prstGeom>
          <a:noFill/>
          <a:ln w="22225">
            <a:solidFill>
              <a:srgbClr val="FFDC99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4100146" y="4538664"/>
            <a:ext cx="962758" cy="701675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4289182" y="4616451"/>
            <a:ext cx="7518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 Helvetica Condensed" charset="0"/>
              </a:rPr>
              <a:t>Printing </a:t>
            </a:r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4336074" y="4865689"/>
            <a:ext cx="6492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 Helvetica Condensed" charset="0"/>
              </a:rPr>
              <a:t>service</a:t>
            </a:r>
            <a:endParaRPr lang="en-US"/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860181" y="2646364"/>
            <a:ext cx="6283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>
                <a:solidFill>
                  <a:srgbClr val="000000"/>
                </a:solidFill>
                <a:latin typeface="C Helvetica Condensed" charset="0"/>
              </a:rPr>
              <a:t>admin</a:t>
            </a:r>
            <a:endParaRPr lang="en-US"/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7341577" y="1468439"/>
            <a:ext cx="6283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>
                <a:solidFill>
                  <a:srgbClr val="000000"/>
                </a:solidFill>
                <a:latin typeface="C Helvetica Condensed" charset="0"/>
              </a:rPr>
              <a:t>admin</a:t>
            </a:r>
            <a:endParaRPr lang="en-US"/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6932735" y="3800476"/>
            <a:ext cx="13336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  <a:latin typeface="C Helvetica Condensed" charset="0"/>
              </a:rPr>
              <a:t>admin, finance</a:t>
            </a:r>
            <a:endParaRPr lang="en-US"/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5335466" y="5116514"/>
            <a:ext cx="7437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1">
                <a:solidFill>
                  <a:srgbClr val="000000"/>
                </a:solidFill>
                <a:latin typeface="C Helvetica Condensed" charset="0"/>
              </a:rPr>
              <a:t>finance</a:t>
            </a:r>
            <a:endParaRPr lang="en-US"/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6693877" y="2862263"/>
            <a:ext cx="397120" cy="361950"/>
          </a:xfrm>
          <a:prstGeom prst="rect">
            <a:avLst/>
          </a:prstGeom>
          <a:solidFill>
            <a:srgbClr val="FFD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6693877" y="2862263"/>
            <a:ext cx="417635" cy="385762"/>
          </a:xfrm>
          <a:prstGeom prst="rect">
            <a:avLst/>
          </a:prstGeom>
          <a:noFill/>
          <a:ln w="22225">
            <a:solidFill>
              <a:srgbClr val="FFDC99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36" name="Oval 40"/>
          <p:cNvSpPr>
            <a:spLocks noChangeArrowheads="1"/>
          </p:cNvSpPr>
          <p:nvPr/>
        </p:nvSpPr>
        <p:spPr bwMode="auto">
          <a:xfrm>
            <a:off x="6756889" y="2884488"/>
            <a:ext cx="291611" cy="31750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37" name="Rectangle 41"/>
          <p:cNvSpPr>
            <a:spLocks noChangeArrowheads="1"/>
          </p:cNvSpPr>
          <p:nvPr/>
        </p:nvSpPr>
        <p:spPr bwMode="auto">
          <a:xfrm>
            <a:off x="7174523" y="2873375"/>
            <a:ext cx="5899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C Helvetica Condensed" charset="0"/>
              </a:rPr>
              <a:t>Client</a:t>
            </a:r>
            <a:endParaRPr lang="en-US"/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3179885" y="1887538"/>
            <a:ext cx="419100" cy="363537"/>
          </a:xfrm>
          <a:prstGeom prst="rect">
            <a:avLst/>
          </a:prstGeom>
          <a:solidFill>
            <a:srgbClr val="FFD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3179885" y="1887538"/>
            <a:ext cx="439615" cy="385762"/>
          </a:xfrm>
          <a:prstGeom prst="rect">
            <a:avLst/>
          </a:prstGeom>
          <a:noFill/>
          <a:ln w="22225">
            <a:solidFill>
              <a:srgbClr val="FFDC99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40" name="Oval 44"/>
          <p:cNvSpPr>
            <a:spLocks noChangeArrowheads="1"/>
          </p:cNvSpPr>
          <p:nvPr/>
        </p:nvSpPr>
        <p:spPr bwMode="auto">
          <a:xfrm>
            <a:off x="3263412" y="1911350"/>
            <a:ext cx="272562" cy="315913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41" name="Rectangle 45"/>
          <p:cNvSpPr>
            <a:spLocks noChangeArrowheads="1"/>
          </p:cNvSpPr>
          <p:nvPr/>
        </p:nvSpPr>
        <p:spPr bwMode="auto">
          <a:xfrm>
            <a:off x="2649415" y="1876425"/>
            <a:ext cx="5899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C Helvetica Condensed" charset="0"/>
              </a:rPr>
              <a:t>Client</a:t>
            </a:r>
            <a:endParaRPr lang="en-US"/>
          </a:p>
        </p:txBody>
      </p:sp>
      <p:sp>
        <p:nvSpPr>
          <p:cNvPr id="29742" name="Freeform 46"/>
          <p:cNvSpPr>
            <a:spLocks/>
          </p:cNvSpPr>
          <p:nvPr/>
        </p:nvSpPr>
        <p:spPr bwMode="auto">
          <a:xfrm>
            <a:off x="4623289" y="3995738"/>
            <a:ext cx="104042" cy="520700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57" y="128"/>
              </a:cxn>
              <a:cxn ang="0">
                <a:pos x="28" y="228"/>
              </a:cxn>
              <a:cxn ang="0">
                <a:pos x="14" y="299"/>
              </a:cxn>
              <a:cxn ang="0">
                <a:pos x="0" y="328"/>
              </a:cxn>
              <a:cxn ang="0">
                <a:pos x="0" y="313"/>
              </a:cxn>
            </a:cxnLst>
            <a:rect l="0" t="0" r="r" b="b"/>
            <a:pathLst>
              <a:path w="71" h="328">
                <a:moveTo>
                  <a:pt x="71" y="0"/>
                </a:moveTo>
                <a:lnTo>
                  <a:pt x="57" y="128"/>
                </a:lnTo>
                <a:lnTo>
                  <a:pt x="28" y="228"/>
                </a:lnTo>
                <a:lnTo>
                  <a:pt x="14" y="299"/>
                </a:lnTo>
                <a:lnTo>
                  <a:pt x="0" y="328"/>
                </a:lnTo>
                <a:lnTo>
                  <a:pt x="0" y="313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43" name="Rectangle 47"/>
          <p:cNvSpPr>
            <a:spLocks noChangeArrowheads="1"/>
          </p:cNvSpPr>
          <p:nvPr/>
        </p:nvSpPr>
        <p:spPr bwMode="auto">
          <a:xfrm>
            <a:off x="1862505" y="4425950"/>
            <a:ext cx="1421423" cy="882650"/>
          </a:xfrm>
          <a:prstGeom prst="rect">
            <a:avLst/>
          </a:prstGeom>
          <a:solidFill>
            <a:srgbClr val="FFD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44" name="Rectangle 48"/>
          <p:cNvSpPr>
            <a:spLocks noChangeArrowheads="1"/>
          </p:cNvSpPr>
          <p:nvPr/>
        </p:nvSpPr>
        <p:spPr bwMode="auto">
          <a:xfrm>
            <a:off x="1862505" y="4425951"/>
            <a:ext cx="1443403" cy="904875"/>
          </a:xfrm>
          <a:prstGeom prst="rect">
            <a:avLst/>
          </a:prstGeom>
          <a:noFill/>
          <a:ln w="22225">
            <a:solidFill>
              <a:srgbClr val="FFDC99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45" name="Oval 49"/>
          <p:cNvSpPr>
            <a:spLocks noChangeArrowheads="1"/>
          </p:cNvSpPr>
          <p:nvPr/>
        </p:nvSpPr>
        <p:spPr bwMode="auto">
          <a:xfrm>
            <a:off x="2092569" y="4516439"/>
            <a:ext cx="962758" cy="701675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2215662" y="4616451"/>
            <a:ext cx="9698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 Helvetica Condensed" charset="0"/>
              </a:rPr>
              <a:t>Corporate </a:t>
            </a:r>
            <a:endParaRPr lang="en-US"/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2193681" y="4843464"/>
            <a:ext cx="9794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 Helvetica Condensed" charset="0"/>
              </a:rPr>
              <a:t>infoservice</a:t>
            </a:r>
            <a:endParaRPr lang="en-US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 flipH="1">
            <a:off x="5731120" y="2114551"/>
            <a:ext cx="523142" cy="8604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51" name="Line 55"/>
          <p:cNvSpPr>
            <a:spLocks noChangeShapeType="1"/>
          </p:cNvSpPr>
          <p:nvPr/>
        </p:nvSpPr>
        <p:spPr bwMode="auto">
          <a:xfrm>
            <a:off x="2469173" y="3224213"/>
            <a:ext cx="690196" cy="1143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 flipV="1">
            <a:off x="2949820" y="4130676"/>
            <a:ext cx="439615" cy="4984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53" name="Line 57"/>
          <p:cNvSpPr>
            <a:spLocks noChangeShapeType="1"/>
          </p:cNvSpPr>
          <p:nvPr/>
        </p:nvSpPr>
        <p:spPr bwMode="auto">
          <a:xfrm flipH="1">
            <a:off x="5836627" y="3089276"/>
            <a:ext cx="920262" cy="11271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54" name="Line 58"/>
          <p:cNvSpPr>
            <a:spLocks noChangeShapeType="1"/>
          </p:cNvSpPr>
          <p:nvPr/>
        </p:nvSpPr>
        <p:spPr bwMode="auto">
          <a:xfrm>
            <a:off x="3535974" y="2070101"/>
            <a:ext cx="1358411" cy="63341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55" name="Freeform 59"/>
          <p:cNvSpPr>
            <a:spLocks/>
          </p:cNvSpPr>
          <p:nvPr/>
        </p:nvSpPr>
        <p:spPr bwMode="auto">
          <a:xfrm>
            <a:off x="3012831" y="2590801"/>
            <a:ext cx="3261946" cy="1744663"/>
          </a:xfrm>
          <a:custGeom>
            <a:avLst/>
            <a:gdLst/>
            <a:ahLst/>
            <a:cxnLst>
              <a:cxn ang="0">
                <a:pos x="71" y="257"/>
              </a:cxn>
              <a:cxn ang="0">
                <a:pos x="100" y="200"/>
              </a:cxn>
              <a:cxn ang="0">
                <a:pos x="228" y="114"/>
              </a:cxn>
              <a:cxn ang="0">
                <a:pos x="357" y="85"/>
              </a:cxn>
              <a:cxn ang="0">
                <a:pos x="442" y="85"/>
              </a:cxn>
              <a:cxn ang="0">
                <a:pos x="528" y="71"/>
              </a:cxn>
              <a:cxn ang="0">
                <a:pos x="656" y="85"/>
              </a:cxn>
              <a:cxn ang="0">
                <a:pos x="828" y="85"/>
              </a:cxn>
              <a:cxn ang="0">
                <a:pos x="999" y="100"/>
              </a:cxn>
              <a:cxn ang="0">
                <a:pos x="1170" y="114"/>
              </a:cxn>
              <a:cxn ang="0">
                <a:pos x="1256" y="71"/>
              </a:cxn>
              <a:cxn ang="0">
                <a:pos x="1341" y="28"/>
              </a:cxn>
              <a:cxn ang="0">
                <a:pos x="1470" y="14"/>
              </a:cxn>
              <a:cxn ang="0">
                <a:pos x="1598" y="0"/>
              </a:cxn>
              <a:cxn ang="0">
                <a:pos x="1698" y="14"/>
              </a:cxn>
              <a:cxn ang="0">
                <a:pos x="1784" y="43"/>
              </a:cxn>
              <a:cxn ang="0">
                <a:pos x="1841" y="71"/>
              </a:cxn>
              <a:cxn ang="0">
                <a:pos x="1941" y="100"/>
              </a:cxn>
              <a:cxn ang="0">
                <a:pos x="2055" y="200"/>
              </a:cxn>
              <a:cxn ang="0">
                <a:pos x="2141" y="271"/>
              </a:cxn>
              <a:cxn ang="0">
                <a:pos x="2183" y="357"/>
              </a:cxn>
              <a:cxn ang="0">
                <a:pos x="2212" y="542"/>
              </a:cxn>
              <a:cxn ang="0">
                <a:pos x="2226" y="670"/>
              </a:cxn>
              <a:cxn ang="0">
                <a:pos x="2198" y="785"/>
              </a:cxn>
              <a:cxn ang="0">
                <a:pos x="2141" y="956"/>
              </a:cxn>
              <a:cxn ang="0">
                <a:pos x="2012" y="1056"/>
              </a:cxn>
              <a:cxn ang="0">
                <a:pos x="1870" y="1099"/>
              </a:cxn>
              <a:cxn ang="0">
                <a:pos x="1713" y="1070"/>
              </a:cxn>
              <a:cxn ang="0">
                <a:pos x="1541" y="1056"/>
              </a:cxn>
              <a:cxn ang="0">
                <a:pos x="1399" y="1027"/>
              </a:cxn>
              <a:cxn ang="0">
                <a:pos x="1256" y="1013"/>
              </a:cxn>
              <a:cxn ang="0">
                <a:pos x="1113" y="1013"/>
              </a:cxn>
              <a:cxn ang="0">
                <a:pos x="970" y="1013"/>
              </a:cxn>
              <a:cxn ang="0">
                <a:pos x="856" y="1027"/>
              </a:cxn>
              <a:cxn ang="0">
                <a:pos x="742" y="1041"/>
              </a:cxn>
              <a:cxn ang="0">
                <a:pos x="642" y="1056"/>
              </a:cxn>
              <a:cxn ang="0">
                <a:pos x="542" y="1070"/>
              </a:cxn>
              <a:cxn ang="0">
                <a:pos x="428" y="1070"/>
              </a:cxn>
              <a:cxn ang="0">
                <a:pos x="342" y="1056"/>
              </a:cxn>
              <a:cxn ang="0">
                <a:pos x="257" y="1041"/>
              </a:cxn>
              <a:cxn ang="0">
                <a:pos x="185" y="999"/>
              </a:cxn>
              <a:cxn ang="0">
                <a:pos x="171" y="984"/>
              </a:cxn>
              <a:cxn ang="0">
                <a:pos x="143" y="956"/>
              </a:cxn>
              <a:cxn ang="0">
                <a:pos x="86" y="856"/>
              </a:cxn>
              <a:cxn ang="0">
                <a:pos x="29" y="742"/>
              </a:cxn>
              <a:cxn ang="0">
                <a:pos x="14" y="628"/>
              </a:cxn>
              <a:cxn ang="0">
                <a:pos x="0" y="542"/>
              </a:cxn>
              <a:cxn ang="0">
                <a:pos x="14" y="428"/>
              </a:cxn>
              <a:cxn ang="0">
                <a:pos x="43" y="328"/>
              </a:cxn>
              <a:cxn ang="0">
                <a:pos x="71" y="257"/>
              </a:cxn>
              <a:cxn ang="0">
                <a:pos x="71" y="257"/>
              </a:cxn>
            </a:cxnLst>
            <a:rect l="0" t="0" r="r" b="b"/>
            <a:pathLst>
              <a:path w="2226" h="1099">
                <a:moveTo>
                  <a:pt x="71" y="257"/>
                </a:moveTo>
                <a:lnTo>
                  <a:pt x="100" y="200"/>
                </a:lnTo>
                <a:lnTo>
                  <a:pt x="228" y="114"/>
                </a:lnTo>
                <a:lnTo>
                  <a:pt x="357" y="85"/>
                </a:lnTo>
                <a:lnTo>
                  <a:pt x="442" y="85"/>
                </a:lnTo>
                <a:lnTo>
                  <a:pt x="528" y="71"/>
                </a:lnTo>
                <a:lnTo>
                  <a:pt x="656" y="85"/>
                </a:lnTo>
                <a:lnTo>
                  <a:pt x="828" y="85"/>
                </a:lnTo>
                <a:lnTo>
                  <a:pt x="999" y="100"/>
                </a:lnTo>
                <a:lnTo>
                  <a:pt x="1170" y="114"/>
                </a:lnTo>
                <a:lnTo>
                  <a:pt x="1256" y="71"/>
                </a:lnTo>
                <a:lnTo>
                  <a:pt x="1341" y="28"/>
                </a:lnTo>
                <a:lnTo>
                  <a:pt x="1470" y="14"/>
                </a:lnTo>
                <a:lnTo>
                  <a:pt x="1598" y="0"/>
                </a:lnTo>
                <a:lnTo>
                  <a:pt x="1698" y="14"/>
                </a:lnTo>
                <a:lnTo>
                  <a:pt x="1784" y="43"/>
                </a:lnTo>
                <a:lnTo>
                  <a:pt x="1841" y="71"/>
                </a:lnTo>
                <a:lnTo>
                  <a:pt x="1941" y="100"/>
                </a:lnTo>
                <a:lnTo>
                  <a:pt x="2055" y="200"/>
                </a:lnTo>
                <a:lnTo>
                  <a:pt x="2141" y="271"/>
                </a:lnTo>
                <a:lnTo>
                  <a:pt x="2183" y="357"/>
                </a:lnTo>
                <a:lnTo>
                  <a:pt x="2212" y="542"/>
                </a:lnTo>
                <a:lnTo>
                  <a:pt x="2226" y="670"/>
                </a:lnTo>
                <a:lnTo>
                  <a:pt x="2198" y="785"/>
                </a:lnTo>
                <a:lnTo>
                  <a:pt x="2141" y="956"/>
                </a:lnTo>
                <a:lnTo>
                  <a:pt x="2012" y="1056"/>
                </a:lnTo>
                <a:lnTo>
                  <a:pt x="1870" y="1099"/>
                </a:lnTo>
                <a:lnTo>
                  <a:pt x="1713" y="1070"/>
                </a:lnTo>
                <a:lnTo>
                  <a:pt x="1541" y="1056"/>
                </a:lnTo>
                <a:lnTo>
                  <a:pt x="1399" y="1027"/>
                </a:lnTo>
                <a:lnTo>
                  <a:pt x="1256" y="1013"/>
                </a:lnTo>
                <a:lnTo>
                  <a:pt x="1113" y="1013"/>
                </a:lnTo>
                <a:lnTo>
                  <a:pt x="970" y="1013"/>
                </a:lnTo>
                <a:lnTo>
                  <a:pt x="856" y="1027"/>
                </a:lnTo>
                <a:lnTo>
                  <a:pt x="742" y="1041"/>
                </a:lnTo>
                <a:lnTo>
                  <a:pt x="642" y="1056"/>
                </a:lnTo>
                <a:lnTo>
                  <a:pt x="542" y="1070"/>
                </a:lnTo>
                <a:lnTo>
                  <a:pt x="428" y="1070"/>
                </a:lnTo>
                <a:lnTo>
                  <a:pt x="342" y="1056"/>
                </a:lnTo>
                <a:lnTo>
                  <a:pt x="257" y="1041"/>
                </a:lnTo>
                <a:lnTo>
                  <a:pt x="185" y="999"/>
                </a:lnTo>
                <a:lnTo>
                  <a:pt x="171" y="984"/>
                </a:lnTo>
                <a:lnTo>
                  <a:pt x="143" y="956"/>
                </a:lnTo>
                <a:lnTo>
                  <a:pt x="86" y="856"/>
                </a:lnTo>
                <a:lnTo>
                  <a:pt x="29" y="742"/>
                </a:lnTo>
                <a:lnTo>
                  <a:pt x="14" y="628"/>
                </a:lnTo>
                <a:lnTo>
                  <a:pt x="0" y="542"/>
                </a:lnTo>
                <a:lnTo>
                  <a:pt x="14" y="428"/>
                </a:lnTo>
                <a:lnTo>
                  <a:pt x="43" y="328"/>
                </a:lnTo>
                <a:lnTo>
                  <a:pt x="71" y="257"/>
                </a:lnTo>
                <a:lnTo>
                  <a:pt x="71" y="257"/>
                </a:lnTo>
                <a:close/>
              </a:path>
            </a:pathLst>
          </a:custGeom>
          <a:solidFill>
            <a:srgbClr val="FFDC99"/>
          </a:solidFill>
          <a:ln w="22225">
            <a:solidFill>
              <a:srgbClr val="FFDC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56" name="Freeform 60"/>
          <p:cNvSpPr>
            <a:spLocks/>
          </p:cNvSpPr>
          <p:nvPr/>
        </p:nvSpPr>
        <p:spPr bwMode="auto">
          <a:xfrm>
            <a:off x="5417528" y="2749550"/>
            <a:ext cx="83526" cy="90488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4" y="0"/>
              </a:cxn>
              <a:cxn ang="0">
                <a:pos x="57" y="42"/>
              </a:cxn>
              <a:cxn ang="0">
                <a:pos x="0" y="57"/>
              </a:cxn>
              <a:cxn ang="0">
                <a:pos x="0" y="28"/>
              </a:cxn>
            </a:cxnLst>
            <a:rect l="0" t="0" r="r" b="b"/>
            <a:pathLst>
              <a:path w="57" h="57">
                <a:moveTo>
                  <a:pt x="0" y="28"/>
                </a:moveTo>
                <a:lnTo>
                  <a:pt x="14" y="0"/>
                </a:lnTo>
                <a:lnTo>
                  <a:pt x="57" y="42"/>
                </a:lnTo>
                <a:lnTo>
                  <a:pt x="0" y="57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57" name="Line 61"/>
          <p:cNvSpPr>
            <a:spLocks noChangeShapeType="1"/>
          </p:cNvSpPr>
          <p:nvPr/>
        </p:nvSpPr>
        <p:spPr bwMode="auto">
          <a:xfrm>
            <a:off x="4916366" y="2681288"/>
            <a:ext cx="501162" cy="11271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58" name="Rectangle 62"/>
          <p:cNvSpPr>
            <a:spLocks noChangeArrowheads="1"/>
          </p:cNvSpPr>
          <p:nvPr/>
        </p:nvSpPr>
        <p:spPr bwMode="auto">
          <a:xfrm>
            <a:off x="5981700" y="3484564"/>
            <a:ext cx="15356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 Helvetica Condensed" charset="0"/>
              </a:rPr>
              <a:t>2. Here I am: .....</a:t>
            </a:r>
            <a:endParaRPr lang="en-US"/>
          </a:p>
        </p:txBody>
      </p:sp>
      <p:sp>
        <p:nvSpPr>
          <p:cNvPr id="29760" name="Freeform 64"/>
          <p:cNvSpPr>
            <a:spLocks/>
          </p:cNvSpPr>
          <p:nvPr/>
        </p:nvSpPr>
        <p:spPr bwMode="auto">
          <a:xfrm>
            <a:off x="4832839" y="2862264"/>
            <a:ext cx="83527" cy="90487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57" y="0"/>
              </a:cxn>
              <a:cxn ang="0">
                <a:pos x="28" y="57"/>
              </a:cxn>
              <a:cxn ang="0">
                <a:pos x="0" y="0"/>
              </a:cxn>
              <a:cxn ang="0">
                <a:pos x="28" y="0"/>
              </a:cxn>
            </a:cxnLst>
            <a:rect l="0" t="0" r="r" b="b"/>
            <a:pathLst>
              <a:path w="57" h="57">
                <a:moveTo>
                  <a:pt x="28" y="0"/>
                </a:moveTo>
                <a:lnTo>
                  <a:pt x="57" y="0"/>
                </a:lnTo>
                <a:lnTo>
                  <a:pt x="28" y="57"/>
                </a:lnTo>
                <a:lnTo>
                  <a:pt x="0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61" name="Line 65"/>
          <p:cNvSpPr>
            <a:spLocks noChangeShapeType="1"/>
          </p:cNvSpPr>
          <p:nvPr/>
        </p:nvSpPr>
        <p:spPr bwMode="auto">
          <a:xfrm flipH="1">
            <a:off x="4873870" y="2681288"/>
            <a:ext cx="20515" cy="1587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63" name="Rectangle 67"/>
          <p:cNvSpPr>
            <a:spLocks noChangeArrowheads="1"/>
          </p:cNvSpPr>
          <p:nvPr/>
        </p:nvSpPr>
        <p:spPr bwMode="auto">
          <a:xfrm>
            <a:off x="3220916" y="3529014"/>
            <a:ext cx="13224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 Helvetica Condensed" charset="0"/>
              </a:rPr>
              <a:t>4. Use printing</a:t>
            </a:r>
            <a:endParaRPr lang="en-US"/>
          </a:p>
        </p:txBody>
      </p:sp>
      <p:sp>
        <p:nvSpPr>
          <p:cNvPr id="29764" name="Rectangle 68"/>
          <p:cNvSpPr>
            <a:spLocks noChangeArrowheads="1"/>
          </p:cNvSpPr>
          <p:nvPr/>
        </p:nvSpPr>
        <p:spPr bwMode="auto">
          <a:xfrm>
            <a:off x="3220916" y="3733801"/>
            <a:ext cx="8800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 Helvetica Condensed" charset="0"/>
              </a:rPr>
              <a:t>    service</a:t>
            </a:r>
            <a:endParaRPr lang="en-US"/>
          </a:p>
        </p:txBody>
      </p:sp>
      <p:sp>
        <p:nvSpPr>
          <p:cNvPr id="29765" name="Freeform 69"/>
          <p:cNvSpPr>
            <a:spLocks/>
          </p:cNvSpPr>
          <p:nvPr/>
        </p:nvSpPr>
        <p:spPr bwMode="auto">
          <a:xfrm>
            <a:off x="5313485" y="3089275"/>
            <a:ext cx="104043" cy="90488"/>
          </a:xfrm>
          <a:custGeom>
            <a:avLst/>
            <a:gdLst/>
            <a:ahLst/>
            <a:cxnLst>
              <a:cxn ang="0">
                <a:pos x="28" y="28"/>
              </a:cxn>
              <a:cxn ang="0">
                <a:pos x="43" y="0"/>
              </a:cxn>
              <a:cxn ang="0">
                <a:pos x="71" y="57"/>
              </a:cxn>
              <a:cxn ang="0">
                <a:pos x="0" y="57"/>
              </a:cxn>
              <a:cxn ang="0">
                <a:pos x="28" y="28"/>
              </a:cxn>
            </a:cxnLst>
            <a:rect l="0" t="0" r="r" b="b"/>
            <a:pathLst>
              <a:path w="71" h="57">
                <a:moveTo>
                  <a:pt x="28" y="28"/>
                </a:moveTo>
                <a:lnTo>
                  <a:pt x="43" y="0"/>
                </a:lnTo>
                <a:lnTo>
                  <a:pt x="71" y="57"/>
                </a:lnTo>
                <a:lnTo>
                  <a:pt x="0" y="57"/>
                </a:lnTo>
                <a:lnTo>
                  <a:pt x="28" y="28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66" name="Line 70"/>
          <p:cNvSpPr>
            <a:spLocks noChangeShapeType="1"/>
          </p:cNvSpPr>
          <p:nvPr/>
        </p:nvSpPr>
        <p:spPr bwMode="auto">
          <a:xfrm>
            <a:off x="4894385" y="2703513"/>
            <a:ext cx="439615" cy="43021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67" name="Freeform 71"/>
          <p:cNvSpPr>
            <a:spLocks/>
          </p:cNvSpPr>
          <p:nvPr/>
        </p:nvSpPr>
        <p:spPr bwMode="auto">
          <a:xfrm>
            <a:off x="3513993" y="2160589"/>
            <a:ext cx="84992" cy="66675"/>
          </a:xfrm>
          <a:custGeom>
            <a:avLst/>
            <a:gdLst/>
            <a:ahLst/>
            <a:cxnLst>
              <a:cxn ang="0">
                <a:pos x="43" y="28"/>
              </a:cxn>
              <a:cxn ang="0">
                <a:pos x="29" y="42"/>
              </a:cxn>
              <a:cxn ang="0">
                <a:pos x="0" y="0"/>
              </a:cxn>
              <a:cxn ang="0">
                <a:pos x="58" y="0"/>
              </a:cxn>
              <a:cxn ang="0">
                <a:pos x="43" y="28"/>
              </a:cxn>
            </a:cxnLst>
            <a:rect l="0" t="0" r="r" b="b"/>
            <a:pathLst>
              <a:path w="58" h="42">
                <a:moveTo>
                  <a:pt x="43" y="28"/>
                </a:moveTo>
                <a:lnTo>
                  <a:pt x="29" y="42"/>
                </a:lnTo>
                <a:lnTo>
                  <a:pt x="0" y="0"/>
                </a:lnTo>
                <a:lnTo>
                  <a:pt x="58" y="0"/>
                </a:lnTo>
                <a:lnTo>
                  <a:pt x="43" y="28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68" name="Line 72"/>
          <p:cNvSpPr>
            <a:spLocks noChangeShapeType="1"/>
          </p:cNvSpPr>
          <p:nvPr/>
        </p:nvSpPr>
        <p:spPr bwMode="auto">
          <a:xfrm flipH="1" flipV="1">
            <a:off x="3577004" y="2205038"/>
            <a:ext cx="3387969" cy="21526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69" name="Freeform 73"/>
          <p:cNvSpPr>
            <a:spLocks/>
          </p:cNvSpPr>
          <p:nvPr/>
        </p:nvSpPr>
        <p:spPr bwMode="auto">
          <a:xfrm>
            <a:off x="6777404" y="4448175"/>
            <a:ext cx="104042" cy="90488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43" y="0"/>
              </a:cxn>
              <a:cxn ang="0">
                <a:pos x="71" y="57"/>
              </a:cxn>
              <a:cxn ang="0">
                <a:pos x="0" y="57"/>
              </a:cxn>
              <a:cxn ang="0">
                <a:pos x="14" y="28"/>
              </a:cxn>
            </a:cxnLst>
            <a:rect l="0" t="0" r="r" b="b"/>
            <a:pathLst>
              <a:path w="71" h="57">
                <a:moveTo>
                  <a:pt x="14" y="28"/>
                </a:moveTo>
                <a:lnTo>
                  <a:pt x="43" y="0"/>
                </a:lnTo>
                <a:lnTo>
                  <a:pt x="71" y="57"/>
                </a:lnTo>
                <a:lnTo>
                  <a:pt x="0" y="57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70" name="Line 74"/>
          <p:cNvSpPr>
            <a:spLocks noChangeShapeType="1"/>
          </p:cNvSpPr>
          <p:nvPr/>
        </p:nvSpPr>
        <p:spPr bwMode="auto">
          <a:xfrm>
            <a:off x="3472962" y="2205039"/>
            <a:ext cx="3324958" cy="2287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71" name="Freeform 75"/>
          <p:cNvSpPr>
            <a:spLocks/>
          </p:cNvSpPr>
          <p:nvPr/>
        </p:nvSpPr>
        <p:spPr bwMode="auto">
          <a:xfrm>
            <a:off x="4623290" y="4062414"/>
            <a:ext cx="83526" cy="90487"/>
          </a:xfrm>
          <a:custGeom>
            <a:avLst/>
            <a:gdLst/>
            <a:ahLst/>
            <a:cxnLst>
              <a:cxn ang="0">
                <a:pos x="28" y="15"/>
              </a:cxn>
              <a:cxn ang="0">
                <a:pos x="57" y="0"/>
              </a:cxn>
              <a:cxn ang="0">
                <a:pos x="57" y="57"/>
              </a:cxn>
              <a:cxn ang="0">
                <a:pos x="0" y="43"/>
              </a:cxn>
              <a:cxn ang="0">
                <a:pos x="28" y="15"/>
              </a:cxn>
            </a:cxnLst>
            <a:rect l="0" t="0" r="r" b="b"/>
            <a:pathLst>
              <a:path w="57" h="57">
                <a:moveTo>
                  <a:pt x="28" y="15"/>
                </a:moveTo>
                <a:lnTo>
                  <a:pt x="57" y="0"/>
                </a:lnTo>
                <a:lnTo>
                  <a:pt x="57" y="57"/>
                </a:lnTo>
                <a:lnTo>
                  <a:pt x="0" y="43"/>
                </a:lnTo>
                <a:lnTo>
                  <a:pt x="28" y="15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72" name="Line 76"/>
          <p:cNvSpPr>
            <a:spLocks noChangeShapeType="1"/>
          </p:cNvSpPr>
          <p:nvPr/>
        </p:nvSpPr>
        <p:spPr bwMode="auto">
          <a:xfrm>
            <a:off x="3389435" y="2205039"/>
            <a:ext cx="1274885" cy="18811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73" name="Rectangle 77"/>
          <p:cNvSpPr>
            <a:spLocks noChangeArrowheads="1"/>
          </p:cNvSpPr>
          <p:nvPr/>
        </p:nvSpPr>
        <p:spPr bwMode="auto">
          <a:xfrm>
            <a:off x="4413738" y="3394075"/>
            <a:ext cx="8463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C Helvetica Condensed" charset="0"/>
              </a:rPr>
              <a:t>Network</a:t>
            </a:r>
            <a:endParaRPr lang="en-US"/>
          </a:p>
        </p:txBody>
      </p:sp>
      <p:sp>
        <p:nvSpPr>
          <p:cNvPr id="29774" name="Text Box 78"/>
          <p:cNvSpPr txBox="1">
            <a:spLocks noChangeArrowheads="1"/>
          </p:cNvSpPr>
          <p:nvPr/>
        </p:nvSpPr>
        <p:spPr bwMode="auto">
          <a:xfrm>
            <a:off x="5734051" y="4451351"/>
            <a:ext cx="1206011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3. Request ‘printing’</a:t>
            </a:r>
            <a:endParaRPr lang="en-US"/>
          </a:p>
        </p:txBody>
      </p:sp>
      <p:sp>
        <p:nvSpPr>
          <p:cNvPr id="29775" name="Text Box 79"/>
          <p:cNvSpPr txBox="1">
            <a:spLocks noChangeArrowheads="1"/>
          </p:cNvSpPr>
          <p:nvPr/>
        </p:nvSpPr>
        <p:spPr bwMode="auto">
          <a:xfrm>
            <a:off x="4183674" y="1443038"/>
            <a:ext cx="199145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900">
                <a:latin typeface="Arial" charset="0"/>
              </a:rPr>
              <a:t>1. ‘finance’ lookup service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16.3  Interoperabilidade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Como dois ou mais componentes em um sistema volátil interagem ? </a:t>
            </a:r>
          </a:p>
          <a:p>
            <a:endParaRPr lang="pt-BR" dirty="0" smtClean="0"/>
          </a:p>
          <a:p>
            <a:r>
              <a:rPr lang="pt-BR" dirty="0" smtClean="0"/>
              <a:t>Os componentes se associam com base em certos atributos ou dados que um ou ambos possuem. </a:t>
            </a:r>
          </a:p>
          <a:p>
            <a:endParaRPr lang="pt-BR" dirty="0" smtClean="0"/>
          </a:p>
          <a:p>
            <a:r>
              <a:rPr lang="pt-BR" dirty="0" smtClean="0"/>
              <a:t>Mas, qual </a:t>
            </a:r>
            <a:r>
              <a:rPr lang="pt-BR" dirty="0" smtClean="0">
                <a:solidFill>
                  <a:srgbClr val="0000FF"/>
                </a:solidFill>
              </a:rPr>
              <a:t>protocolo</a:t>
            </a:r>
            <a:r>
              <a:rPr lang="pt-BR" dirty="0" smtClean="0"/>
              <a:t> eles usam para se comunicar ?</a:t>
            </a:r>
          </a:p>
          <a:p>
            <a:endParaRPr lang="pt-BR" dirty="0" smtClean="0"/>
          </a:p>
          <a:p>
            <a:r>
              <a:rPr lang="pt-BR" dirty="0" smtClean="0"/>
              <a:t>E qual </a:t>
            </a:r>
            <a:r>
              <a:rPr lang="pt-BR" dirty="0" smtClean="0">
                <a:solidFill>
                  <a:srgbClr val="0000FF"/>
                </a:solidFill>
              </a:rPr>
              <a:t>modelo de programação </a:t>
            </a:r>
            <a:r>
              <a:rPr lang="pt-BR" dirty="0" smtClean="0"/>
              <a:t>é mais conveniente para a interação entre eles ?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Modelos de Programação aplicados a sistemas voláteis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b="1" dirty="0" smtClean="0"/>
              <a:t>Programação Orientada a Dados para Sistemas Voláteis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>
                <a:solidFill>
                  <a:srgbClr val="0000FF"/>
                </a:solidFill>
              </a:rPr>
              <a:t>Sistemas baseados em eventos</a:t>
            </a:r>
            <a:r>
              <a:rPr lang="pt-BR" dirty="0" smtClean="0"/>
              <a:t> (</a:t>
            </a:r>
            <a:r>
              <a:rPr lang="pt-BR" b="1" dirty="0" smtClean="0"/>
              <a:t>publicadores</a:t>
            </a:r>
            <a:r>
              <a:rPr lang="pt-BR" dirty="0" smtClean="0"/>
              <a:t>, geradores de eventos e </a:t>
            </a:r>
            <a:r>
              <a:rPr lang="pt-BR" b="1" dirty="0" smtClean="0"/>
              <a:t>assinantes</a:t>
            </a:r>
            <a:r>
              <a:rPr lang="pt-BR" dirty="0" smtClean="0"/>
              <a:t> consumidores de eventos que recebem notificações da existência desses, de acordo com a preferência de assinantes. </a:t>
            </a:r>
            <a:r>
              <a:rPr lang="pt-BR" dirty="0" smtClean="0">
                <a:solidFill>
                  <a:srgbClr val="C00000"/>
                </a:solidFill>
              </a:rPr>
              <a:t>A associação de faz de forma indireta.</a:t>
            </a:r>
          </a:p>
          <a:p>
            <a:pPr lvl="2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Modelos de Programação aplicados a sistemas voláteis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pt-BR" b="1" dirty="0" smtClean="0"/>
          </a:p>
          <a:p>
            <a:r>
              <a:rPr lang="pt-BR" b="1" dirty="0" smtClean="0"/>
              <a:t>Programação </a:t>
            </a:r>
            <a:r>
              <a:rPr lang="pt-BR" b="1" dirty="0" smtClean="0"/>
              <a:t>Orientada a Dados para Sistemas Voláteis</a:t>
            </a:r>
          </a:p>
          <a:p>
            <a:pPr lvl="1">
              <a:buNone/>
            </a:pPr>
            <a:endParaRPr lang="pt-BR" dirty="0" smtClean="0">
              <a:solidFill>
                <a:srgbClr val="0000FF"/>
              </a:solidFill>
            </a:endParaRPr>
          </a:p>
          <a:p>
            <a:pPr lvl="1"/>
            <a:r>
              <a:rPr lang="pt-BR" dirty="0" smtClean="0">
                <a:solidFill>
                  <a:srgbClr val="0000FF"/>
                </a:solidFill>
              </a:rPr>
              <a:t>Espaço </a:t>
            </a:r>
            <a:r>
              <a:rPr lang="pt-BR" dirty="0" smtClean="0">
                <a:solidFill>
                  <a:srgbClr val="0000FF"/>
                </a:solidFill>
              </a:rPr>
              <a:t>de </a:t>
            </a:r>
            <a:r>
              <a:rPr lang="pt-BR" dirty="0" err="1" smtClean="0">
                <a:solidFill>
                  <a:srgbClr val="0000FF"/>
                </a:solidFill>
              </a:rPr>
              <a:t>T</a:t>
            </a:r>
            <a:r>
              <a:rPr lang="pt-BR" dirty="0" err="1" smtClean="0">
                <a:solidFill>
                  <a:srgbClr val="0000FF"/>
                </a:solidFill>
              </a:rPr>
              <a:t>uplas</a:t>
            </a:r>
            <a:r>
              <a:rPr lang="pt-BR" dirty="0" smtClean="0">
                <a:solidFill>
                  <a:srgbClr val="0000FF"/>
                </a:solidFill>
              </a:rPr>
              <a:t>  </a:t>
            </a:r>
            <a:r>
              <a:rPr lang="pt-BR" dirty="0" smtClean="0"/>
              <a:t>(descrição do espaço inteligente, através de </a:t>
            </a:r>
            <a:r>
              <a:rPr lang="pt-BR" dirty="0" err="1" smtClean="0"/>
              <a:t>tuplas</a:t>
            </a:r>
            <a:r>
              <a:rPr lang="pt-BR" dirty="0" smtClean="0"/>
              <a:t>, cujas componentes são os atributos contextuais e elementos de contexto,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smtClean="0">
                <a:solidFill>
                  <a:srgbClr val="C00000"/>
                </a:solidFill>
              </a:rPr>
              <a:t>associados indiretamente</a:t>
            </a:r>
            <a:r>
              <a:rPr lang="pt-BR" dirty="0" smtClean="0"/>
              <a:t>, que permitem o registro e a troca de </a:t>
            </a:r>
            <a:r>
              <a:rPr lang="pt-BR" dirty="0" err="1" smtClean="0"/>
              <a:t>tuplas</a:t>
            </a:r>
            <a:r>
              <a:rPr lang="pt-BR" dirty="0" smtClean="0"/>
              <a:t> específicas representando elementos de contexto para um aplicativo, fazendo a base para a associação e a interação desse elementos) </a:t>
            </a:r>
          </a:p>
          <a:p>
            <a:pPr lvl="1">
              <a:buNone/>
            </a:pPr>
            <a:endParaRPr lang="pt-BR" dirty="0" smtClean="0">
              <a:solidFill>
                <a:srgbClr val="0000FF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18413" cy="118427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10000"/>
              </a:lnSpc>
            </a:pP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Mobile </a:t>
            </a:r>
            <a:r>
              <a:rPr lang="en-GB" sz="3600" b="1" dirty="0" smtClean="0"/>
              <a:t>and Ubiquitous Computing </a:t>
            </a:r>
            <a:r>
              <a:rPr lang="en-GB" sz="6900" dirty="0" smtClean="0"/>
              <a:t/>
            </a:r>
            <a:br>
              <a:rPr lang="en-GB" sz="6900" dirty="0" smtClean="0"/>
            </a:br>
            <a:endParaRPr lang="en-GB" sz="69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17032"/>
            <a:ext cx="6400800" cy="18002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GB" sz="2400" b="1" i="1" dirty="0" smtClean="0"/>
              <a:t>From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Coulouris</a:t>
            </a:r>
            <a:r>
              <a:rPr lang="en-GB" sz="2400" b="1" dirty="0" smtClean="0"/>
              <a:t>, </a:t>
            </a:r>
            <a:r>
              <a:rPr lang="en-GB" sz="2400" b="1" dirty="0" err="1" smtClean="0"/>
              <a:t>Dollimore</a:t>
            </a:r>
            <a:r>
              <a:rPr lang="en-GB" sz="2400" b="1" dirty="0" smtClean="0"/>
              <a:t> and </a:t>
            </a:r>
            <a:r>
              <a:rPr lang="en-GB" sz="2400" b="1" dirty="0" err="1" smtClean="0"/>
              <a:t>Kindberg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Distributed Systems: Concepts and Design</a:t>
            </a:r>
          </a:p>
          <a:p>
            <a:pPr eaLnBrk="1" hangingPunct="1">
              <a:lnSpc>
                <a:spcPct val="110000"/>
              </a:lnSpc>
            </a:pPr>
            <a:r>
              <a:rPr lang="en-GB" sz="2400" b="1" dirty="0" smtClean="0"/>
              <a:t>	 	</a:t>
            </a:r>
          </a:p>
          <a:p>
            <a:pPr eaLnBrk="1" hangingPunct="1">
              <a:lnSpc>
                <a:spcPct val="110000"/>
              </a:lnSpc>
            </a:pPr>
            <a:r>
              <a:rPr lang="en-GB" sz="2400" b="1" dirty="0" smtClean="0"/>
              <a:t>Edition 4, © Addison-Wesley 2005</a:t>
            </a:r>
          </a:p>
        </p:txBody>
      </p:sp>
      <p:pic>
        <p:nvPicPr>
          <p:cNvPr id="3076" name="Picture 4" descr="cover-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356992"/>
            <a:ext cx="172561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Modelos de Programação aplicados a sistemas voláteis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pt-BR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pt-BR" b="1" dirty="0" smtClean="0"/>
              <a:t>Programação Orientada a Dados para Sistemas Voláteis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pt-BR" dirty="0" smtClean="0"/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pt-BR" b="1" dirty="0" smtClean="0"/>
              <a:t>Interação </a:t>
            </a:r>
            <a:r>
              <a:rPr lang="pt-BR" b="1" dirty="0" smtClean="0"/>
              <a:t>direta entre </a:t>
            </a:r>
            <a:r>
              <a:rPr lang="pt-BR" b="1" dirty="0" smtClean="0"/>
              <a:t>dispositivos: 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pt-BR" b="1" dirty="0" smtClean="0"/>
              <a:t> </a:t>
            </a:r>
            <a:r>
              <a:rPr lang="pt-BR" b="1" dirty="0" smtClean="0"/>
              <a:t>    </a:t>
            </a:r>
            <a:r>
              <a:rPr lang="pt-BR" dirty="0" smtClean="0"/>
              <a:t>Sistemas projetados para interação entre dispositivos  com associação direta. </a:t>
            </a:r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>
                <a:latin typeface="Bookman Old Style" pitchFamily="18" charset="0"/>
              </a:rPr>
              <a:t> </a:t>
            </a:r>
            <a:r>
              <a:rPr lang="pt-BR" dirty="0" smtClean="0">
                <a:latin typeface="Bookman Old Style" pitchFamily="18" charset="0"/>
              </a:rPr>
              <a:t>     </a:t>
            </a:r>
            <a:r>
              <a:rPr lang="pt-BR" sz="2000" dirty="0" err="1" smtClean="0">
                <a:latin typeface="Bookman Old Style" pitchFamily="18" charset="0"/>
              </a:rPr>
              <a:t>JetSend</a:t>
            </a:r>
            <a:r>
              <a:rPr lang="pt-BR" i="1" dirty="0" smtClean="0">
                <a:latin typeface="Bookman Old Style" pitchFamily="18" charset="0"/>
              </a:rPr>
              <a:t> </a:t>
            </a:r>
            <a:r>
              <a:rPr lang="pt-BR" dirty="0" smtClean="0"/>
              <a:t>[Williams 1998]</a:t>
            </a:r>
          </a:p>
          <a:p>
            <a:pPr>
              <a:buNone/>
            </a:pPr>
            <a:r>
              <a:rPr lang="pt-BR" dirty="0" smtClean="0"/>
              <a:t> </a:t>
            </a:r>
            <a:r>
              <a:rPr lang="pt-BR" dirty="0" smtClean="0"/>
              <a:t>       </a:t>
            </a:r>
            <a:r>
              <a:rPr lang="pt-BR" sz="2000" dirty="0" err="1" smtClean="0">
                <a:latin typeface="Bookman Old Style" pitchFamily="18" charset="0"/>
              </a:rPr>
              <a:t>Speakeasy</a:t>
            </a:r>
            <a:r>
              <a:rPr lang="pt-BR" sz="2000" dirty="0" smtClean="0">
                <a:latin typeface="Bookman Old Style" pitchFamily="18" charset="0"/>
              </a:rPr>
              <a:t> </a:t>
            </a:r>
            <a:r>
              <a:rPr lang="pt-BR" dirty="0" smtClean="0"/>
              <a:t> [Edwards e </a:t>
            </a:r>
            <a:r>
              <a:rPr lang="pt-BR" dirty="0" err="1" smtClean="0"/>
              <a:t>at</a:t>
            </a:r>
            <a:r>
              <a:rPr lang="pt-BR" dirty="0" smtClean="0"/>
              <a:t> al. 2002]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16.4   Percepção e Reconhecimento de 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Uma característica importante dos sistemas  móveis e ubíquos:  o fato de serem integrados com o mundo físico. </a:t>
            </a:r>
          </a:p>
          <a:p>
            <a:endParaRPr lang="pt-BR" dirty="0" smtClean="0"/>
          </a:p>
          <a:p>
            <a:pPr marL="514350" indent="-514350"/>
            <a:r>
              <a:rPr lang="pt-BR" dirty="0" smtClean="0"/>
              <a:t>Considerar-se-á as:</a:t>
            </a:r>
          </a:p>
          <a:p>
            <a:pPr marL="788670" lvl="1" indent="-514350"/>
            <a:r>
              <a:rPr lang="pt-BR" dirty="0" smtClean="0">
                <a:solidFill>
                  <a:srgbClr val="0000FF"/>
                </a:solidFill>
              </a:rPr>
              <a:t>arquiteturas para processamento de dados coletados a partir dos sensores </a:t>
            </a:r>
            <a:r>
              <a:rPr lang="pt-BR" dirty="0" smtClean="0"/>
              <a:t>e; </a:t>
            </a:r>
          </a:p>
          <a:p>
            <a:pPr marL="788670" lvl="1" indent="-514350"/>
            <a:r>
              <a:rPr lang="pt-BR" dirty="0" smtClean="0"/>
              <a:t>os sistemas de reconhecimento de contexto que podem responder às suas circunstâncias físicas de um ambiente.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Percepção e Reconhecimento de 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 sensoriamento ou percepção do local é um importante parâmetro físico que será examinado.</a:t>
            </a:r>
          </a:p>
          <a:p>
            <a:endParaRPr lang="pt-BR" dirty="0" smtClean="0"/>
          </a:p>
          <a:p>
            <a:r>
              <a:rPr lang="pt-BR" dirty="0" smtClean="0"/>
              <a:t>Usuários e os dispositivos são móveis e como o mundo físico apresenta diferentes oportunidades de interações de locais em diferentes tempos, suas circunstâncias físicas são relevantes para o comportamento do sistema.</a:t>
            </a: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Percepção e Reconhecimento de 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 exemplo do </a:t>
            </a:r>
            <a:r>
              <a:rPr lang="pt-BR" dirty="0" smtClean="0">
                <a:solidFill>
                  <a:srgbClr val="0000FF"/>
                </a:solidFill>
              </a:rPr>
              <a:t>Crachá Ativo </a:t>
            </a:r>
            <a:r>
              <a:rPr lang="pt-BR" dirty="0" smtClean="0"/>
              <a:t>(</a:t>
            </a:r>
            <a:r>
              <a:rPr lang="pt-BR" dirty="0" err="1" smtClean="0"/>
              <a:t>Active</a:t>
            </a:r>
            <a:r>
              <a:rPr lang="pt-BR" dirty="0" smtClean="0"/>
              <a:t> </a:t>
            </a:r>
            <a:r>
              <a:rPr lang="pt-BR" dirty="0" err="1" smtClean="0"/>
              <a:t>Badge</a:t>
            </a:r>
            <a:r>
              <a:rPr lang="pt-BR" dirty="0" smtClean="0"/>
              <a:t>) fornece um exemplo histórico:  </a:t>
            </a:r>
            <a:r>
              <a:rPr lang="pt-BR" dirty="0" smtClean="0">
                <a:solidFill>
                  <a:srgbClr val="0000FF"/>
                </a:solidFill>
              </a:rPr>
              <a:t>a localização de um usuário</a:t>
            </a:r>
            <a:r>
              <a:rPr lang="pt-BR" dirty="0" smtClean="0"/>
              <a:t>  - usado para a localização do crachá que ele portava – antes da aparição dos telefones móveis, para identificar para qual telefone suas ligações deveriam ser direcionadas.</a:t>
            </a:r>
          </a:p>
          <a:p>
            <a:endParaRPr lang="pt-BR" dirty="0" smtClean="0"/>
          </a:p>
          <a:p>
            <a:r>
              <a:rPr lang="pt-BR" dirty="0" smtClean="0"/>
              <a:t>Um </a:t>
            </a:r>
            <a:r>
              <a:rPr lang="pt-BR" dirty="0" smtClean="0">
                <a:solidFill>
                  <a:srgbClr val="0000FF"/>
                </a:solidFill>
              </a:rPr>
              <a:t>sistema de frenagem </a:t>
            </a:r>
            <a:r>
              <a:rPr lang="pt-BR" dirty="0" smtClean="0"/>
              <a:t>de um carro, </a:t>
            </a:r>
            <a:r>
              <a:rPr lang="pt-BR" dirty="0" smtClean="0">
                <a:solidFill>
                  <a:srgbClr val="0000FF"/>
                </a:solidFill>
              </a:rPr>
              <a:t>com reconhecimento de contexto</a:t>
            </a:r>
            <a:r>
              <a:rPr lang="pt-BR" dirty="0" smtClean="0"/>
              <a:t>, poderia </a:t>
            </a:r>
            <a:r>
              <a:rPr lang="pt-BR" dirty="0" smtClean="0">
                <a:solidFill>
                  <a:srgbClr val="C00000"/>
                </a:solidFill>
              </a:rPr>
              <a:t>ajustar seu comportamento de acordo com a condição da estrada</a:t>
            </a:r>
            <a:r>
              <a:rPr lang="pt-BR" dirty="0" smtClean="0"/>
              <a:t> ser escorregadia ou não.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Percepção e Reconhecimento de 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Um </a:t>
            </a:r>
            <a:r>
              <a:rPr lang="pt-BR" dirty="0" smtClean="0">
                <a:solidFill>
                  <a:srgbClr val="0000FF"/>
                </a:solidFill>
              </a:rPr>
              <a:t>sistema de </a:t>
            </a:r>
            <a:r>
              <a:rPr lang="pt-BR" dirty="0" smtClean="0">
                <a:solidFill>
                  <a:srgbClr val="0000FF"/>
                </a:solidFill>
              </a:rPr>
              <a:t>direção </a:t>
            </a:r>
            <a:r>
              <a:rPr lang="pt-BR" dirty="0" smtClean="0">
                <a:solidFill>
                  <a:srgbClr val="0000FF"/>
                </a:solidFill>
              </a:rPr>
              <a:t>elétrica</a:t>
            </a:r>
            <a:r>
              <a:rPr lang="pt-BR" dirty="0" smtClean="0"/>
              <a:t> </a:t>
            </a:r>
            <a:r>
              <a:rPr lang="pt-BR" dirty="0" smtClean="0"/>
              <a:t>de </a:t>
            </a:r>
            <a:r>
              <a:rPr lang="pt-BR" dirty="0" smtClean="0"/>
              <a:t>um carro, </a:t>
            </a:r>
            <a:r>
              <a:rPr lang="pt-BR" dirty="0" smtClean="0">
                <a:solidFill>
                  <a:srgbClr val="0000FF"/>
                </a:solidFill>
              </a:rPr>
              <a:t>com reconhecimento de contexto</a:t>
            </a:r>
            <a:r>
              <a:rPr lang="pt-BR" dirty="0" smtClean="0"/>
              <a:t>, </a:t>
            </a:r>
            <a:r>
              <a:rPr lang="pt-BR" dirty="0" smtClean="0"/>
              <a:t>como parece ser a direção elétrica de uma carro, poderia </a:t>
            </a:r>
            <a:r>
              <a:rPr lang="pt-BR" dirty="0" smtClean="0">
                <a:solidFill>
                  <a:srgbClr val="C00000"/>
                </a:solidFill>
              </a:rPr>
              <a:t>ajustar seu comportamento de acordo com a </a:t>
            </a:r>
            <a:r>
              <a:rPr lang="pt-BR" dirty="0" smtClean="0">
                <a:solidFill>
                  <a:srgbClr val="C00000"/>
                </a:solidFill>
              </a:rPr>
              <a:t>velocidade do veículo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 F</a:t>
            </a:r>
            <a:r>
              <a:rPr lang="pt-BR" dirty="0" smtClean="0"/>
              <a:t>icando mais leve, quando em velocidade baixa ...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Ou ficando mais firme, quando a velocidade é mais alta ...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Conceito de 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smtClean="0">
                <a:solidFill>
                  <a:srgbClr val="0000FF"/>
                </a:solidFill>
              </a:rPr>
              <a:t>contexto de uma entidade </a:t>
            </a:r>
            <a:r>
              <a:rPr lang="pt-BR" dirty="0" smtClean="0"/>
              <a:t>(pessoa, lugar ou coisa, seja eletrônico ou não) é um aspecto de circunstâncias físicas, de relevância para o comportamento do sistema.</a:t>
            </a:r>
          </a:p>
          <a:p>
            <a:endParaRPr lang="pt-BR" dirty="0" smtClean="0"/>
          </a:p>
          <a:p>
            <a:r>
              <a:rPr lang="pt-BR" dirty="0" smtClean="0"/>
              <a:t>Isso inclui valores relativamente simples:</a:t>
            </a:r>
          </a:p>
          <a:p>
            <a:pPr lvl="1"/>
            <a:r>
              <a:rPr lang="pt-BR" dirty="0" smtClean="0"/>
              <a:t>Localização,</a:t>
            </a:r>
          </a:p>
          <a:p>
            <a:pPr lvl="1"/>
            <a:r>
              <a:rPr lang="pt-BR" dirty="0" smtClean="0"/>
              <a:t>Hora,</a:t>
            </a:r>
          </a:p>
          <a:p>
            <a:pPr lvl="1"/>
            <a:r>
              <a:rPr lang="pt-BR" dirty="0" smtClean="0"/>
              <a:t>Temperatura,</a:t>
            </a:r>
          </a:p>
          <a:p>
            <a:pPr lvl="1"/>
            <a:r>
              <a:rPr lang="pt-BR" dirty="0" smtClean="0"/>
              <a:t>Identidade de um usuário associado (operando um dispositivo, a presença e o estado de um objeto numa tela de exibição.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Conceito de 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smtClean="0">
                <a:solidFill>
                  <a:srgbClr val="0000FF"/>
                </a:solidFill>
              </a:rPr>
              <a:t>contexto</a:t>
            </a:r>
            <a:r>
              <a:rPr lang="pt-BR" dirty="0" smtClean="0"/>
              <a:t> pode ser </a:t>
            </a:r>
            <a:r>
              <a:rPr lang="pt-BR" dirty="0" smtClean="0">
                <a:solidFill>
                  <a:srgbClr val="0000FF"/>
                </a:solidFill>
              </a:rPr>
              <a:t>codificado e influenciado </a:t>
            </a:r>
            <a:r>
              <a:rPr lang="pt-BR" dirty="0" smtClean="0"/>
              <a:t>por meio de regras:</a:t>
            </a:r>
          </a:p>
          <a:p>
            <a:endParaRPr lang="pt-BR" dirty="0" smtClean="0"/>
          </a:p>
          <a:p>
            <a:r>
              <a:rPr lang="pt-BR" dirty="0" smtClean="0"/>
              <a:t>“Se o usuário for Fred e ele estiver em uma sala de reunião do IQ </a:t>
            </a:r>
            <a:r>
              <a:rPr lang="pt-BR" dirty="0" err="1" smtClean="0"/>
              <a:t>Labs</a:t>
            </a:r>
            <a:r>
              <a:rPr lang="pt-BR" dirty="0" smtClean="0"/>
              <a:t>, e se houver uma tela de exibição a 1 metro de distância, então mostre as informações do dispositivo na tela –  a não ser que um funcionário que não seja do IQ </a:t>
            </a:r>
            <a:r>
              <a:rPr lang="pt-BR" dirty="0" err="1" smtClean="0"/>
              <a:t>Labs</a:t>
            </a:r>
            <a:r>
              <a:rPr lang="pt-BR" dirty="0" smtClean="0"/>
              <a:t> esteja presente”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Conceito de 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smtClean="0">
                <a:solidFill>
                  <a:srgbClr val="0000FF"/>
                </a:solidFill>
              </a:rPr>
              <a:t>contexto</a:t>
            </a:r>
            <a:r>
              <a:rPr lang="pt-BR" dirty="0" smtClean="0"/>
              <a:t> é também usado para incluir </a:t>
            </a:r>
            <a:r>
              <a:rPr lang="pt-BR" dirty="0" smtClean="0">
                <a:solidFill>
                  <a:srgbClr val="0000FF"/>
                </a:solidFill>
              </a:rPr>
              <a:t>atributos mais    </a:t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 complexos</a:t>
            </a:r>
            <a:r>
              <a:rPr lang="pt-BR" dirty="0" smtClean="0"/>
              <a:t>, como a atividade do usuário. </a:t>
            </a:r>
          </a:p>
          <a:p>
            <a:endParaRPr lang="pt-BR" dirty="0" smtClean="0"/>
          </a:p>
          <a:p>
            <a:r>
              <a:rPr lang="pt-BR" dirty="0" smtClean="0"/>
              <a:t>Por exemplo, </a:t>
            </a:r>
            <a:r>
              <a:rPr lang="pt-BR" dirty="0" smtClean="0">
                <a:solidFill>
                  <a:srgbClr val="0000FF"/>
                </a:solidFill>
              </a:rPr>
              <a:t>um telefone com reconhecimento de contexto </a:t>
            </a:r>
            <a:r>
              <a:rPr lang="pt-BR" dirty="0" smtClean="0"/>
              <a:t>que precisa decidir se vai tocar, exige respostas para perguntas como: </a:t>
            </a:r>
          </a:p>
          <a:p>
            <a:pPr lvl="1"/>
            <a:r>
              <a:rPr lang="pt-BR" dirty="0" smtClean="0"/>
              <a:t>O</a:t>
            </a:r>
            <a:r>
              <a:rPr lang="pt-BR" dirty="0" smtClean="0"/>
              <a:t> usuário está em um cinema assistindo a um filme ?</a:t>
            </a:r>
          </a:p>
          <a:p>
            <a:pPr lvl="1"/>
            <a:r>
              <a:rPr lang="pt-BR" dirty="0" smtClean="0"/>
              <a:t>O</a:t>
            </a:r>
            <a:r>
              <a:rPr lang="pt-BR" dirty="0" smtClean="0"/>
              <a:t>u está falando com seus amigos, no saguão, antes da exibição ?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16.4.1   Sensores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A determinação de um </a:t>
            </a:r>
            <a:r>
              <a:rPr lang="pt-BR" dirty="0" smtClean="0">
                <a:solidFill>
                  <a:srgbClr val="0000FF"/>
                </a:solidFill>
              </a:rPr>
              <a:t>valor contextual </a:t>
            </a:r>
            <a:r>
              <a:rPr lang="pt-BR" dirty="0" smtClean="0"/>
              <a:t>começa com </a:t>
            </a:r>
            <a:r>
              <a:rPr lang="pt-BR" dirty="0" smtClean="0">
                <a:solidFill>
                  <a:srgbClr val="0000FF"/>
                </a:solidFill>
              </a:rPr>
              <a:t>sensores</a:t>
            </a:r>
            <a:r>
              <a:rPr lang="pt-BR" dirty="0" smtClean="0"/>
              <a:t>. </a:t>
            </a:r>
          </a:p>
          <a:p>
            <a:endParaRPr lang="pt-BR" dirty="0" smtClean="0"/>
          </a:p>
          <a:p>
            <a:r>
              <a:rPr lang="pt-BR" dirty="0" smtClean="0"/>
              <a:t>Sensores são combinações de HW e SW usadas para medir </a:t>
            </a:r>
            <a:r>
              <a:rPr lang="pt-BR" dirty="0" smtClean="0">
                <a:solidFill>
                  <a:srgbClr val="0000FF"/>
                </a:solidFill>
              </a:rPr>
              <a:t>valores contextuais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Localização (GPS – coordenadas e velocidade globais),</a:t>
            </a:r>
          </a:p>
          <a:p>
            <a:pPr lvl="1"/>
            <a:r>
              <a:rPr lang="pt-BR" dirty="0" smtClean="0"/>
              <a:t>Velocidade (acelerômetros),</a:t>
            </a:r>
          </a:p>
          <a:p>
            <a:pPr lvl="1"/>
            <a:r>
              <a:rPr lang="pt-BR" dirty="0" smtClean="0"/>
              <a:t>Orientação (</a:t>
            </a:r>
            <a:r>
              <a:rPr lang="pt-BR" dirty="0" err="1" smtClean="0"/>
              <a:t>magnetômetros</a:t>
            </a:r>
            <a:r>
              <a:rPr lang="pt-BR" dirty="0" smtClean="0"/>
              <a:t> e giroscópios),</a:t>
            </a:r>
          </a:p>
          <a:p>
            <a:pPr lvl="1"/>
            <a:r>
              <a:rPr lang="pt-BR" dirty="0" smtClean="0"/>
              <a:t>Condições do ambiente,</a:t>
            </a:r>
          </a:p>
          <a:p>
            <a:pPr lvl="1"/>
            <a:r>
              <a:rPr lang="pt-BR" dirty="0" smtClean="0"/>
              <a:t>Presença.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Sensores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Um aspecto importante de um sensor é o seu modelo de erro.</a:t>
            </a:r>
          </a:p>
          <a:p>
            <a:endParaRPr lang="pt-BR" dirty="0" smtClean="0"/>
          </a:p>
          <a:p>
            <a:r>
              <a:rPr lang="pt-BR" dirty="0" smtClean="0"/>
              <a:t>Todos os sensores produzem valores com certo grau de erro.</a:t>
            </a:r>
          </a:p>
          <a:p>
            <a:endParaRPr lang="pt-BR" dirty="0" smtClean="0"/>
          </a:p>
          <a:p>
            <a:r>
              <a:rPr lang="pt-BR" dirty="0" smtClean="0"/>
              <a:t>Limites de tolerância</a:t>
            </a:r>
          </a:p>
          <a:p>
            <a:endParaRPr lang="pt-BR" dirty="0" smtClean="0"/>
          </a:p>
          <a:p>
            <a:r>
              <a:rPr lang="pt-BR" dirty="0" smtClean="0"/>
              <a:t>Citar a precisão que o sensor atinge para uma proporção especificada de medidas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257300"/>
          </a:xfrm>
        </p:spPr>
        <p:txBody>
          <a:bodyPr/>
          <a:lstStyle/>
          <a:p>
            <a:pPr eaLnBrk="1" hangingPunct="1"/>
            <a:r>
              <a:rPr lang="pt-BR" sz="6000" b="1" dirty="0" smtClean="0"/>
              <a:t>16</a:t>
            </a:r>
            <a:r>
              <a:rPr lang="pt-BR" sz="4400" b="1" dirty="0" smtClean="0"/>
              <a:t> </a:t>
            </a:r>
            <a:r>
              <a:rPr lang="pt-BR" sz="4000" b="1" dirty="0" smtClean="0"/>
              <a:t>Computação Ubíqua e Móvel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141663"/>
            <a:ext cx="6553200" cy="31670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16.1  Introdução,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b="1" dirty="0" smtClean="0">
                <a:solidFill>
                  <a:srgbClr val="0000FF"/>
                </a:solidFill>
              </a:rPr>
              <a:t>16.2  Associação</a:t>
            </a:r>
            <a:r>
              <a:rPr lang="pt-BR" sz="2400" dirty="0" smtClean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16.3  Interoperabilidade,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16.4  Percepção e Reconhecimento de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         Contexto,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16.5  Segurança e Privacidade,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16.6  Adaptabilidade.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16.4.2  Arquiteturas de Sensoriamento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b="1" dirty="0" smtClean="0">
                <a:solidFill>
                  <a:srgbClr val="0000FF"/>
                </a:solidFill>
              </a:rPr>
              <a:t>Quatro desafios funcionais identificados </a:t>
            </a:r>
            <a:r>
              <a:rPr lang="pt-BR" dirty="0" smtClean="0"/>
              <a:t>a serem superados no projeto de uma sistema de reconhecimento de contexto.</a:t>
            </a:r>
          </a:p>
          <a:p>
            <a:pPr lvl="1"/>
            <a:endParaRPr lang="pt-BR" dirty="0" smtClean="0"/>
          </a:p>
          <a:p>
            <a:pPr lvl="1"/>
            <a:r>
              <a:rPr lang="pt-BR" b="1" dirty="0" smtClean="0">
                <a:solidFill>
                  <a:srgbClr val="0000FF"/>
                </a:solidFill>
              </a:rPr>
              <a:t>Integração de sensores idiossincráticos.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Sensores incomuns na sua construção em suas interfaces de programação. Conhecimento especializado para implantá-los.</a:t>
            </a:r>
          </a:p>
          <a:p>
            <a:pPr lvl="1">
              <a:buNone/>
            </a:pPr>
            <a:endParaRPr lang="pt-BR" dirty="0" smtClean="0"/>
          </a:p>
          <a:p>
            <a:pPr lvl="1"/>
            <a:r>
              <a:rPr lang="pt-BR" b="1" dirty="0" smtClean="0">
                <a:solidFill>
                  <a:srgbClr val="0000FF"/>
                </a:solidFill>
              </a:rPr>
              <a:t>Abstração dos dados do sensor.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As aplicações exigem abstrações dos atributos contextuais para evitar preocupação com as peculiaridades dos sensores individuais.  Mesmo os sensores que conseguem resultados semelhantes, normalmente fornecem dados brutos diferentes.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Arquiteturas de </a:t>
            </a:r>
            <a:r>
              <a:rPr lang="pt-BR" sz="3200" dirty="0" smtClean="0"/>
              <a:t>Sensoriamento (desafios)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1">
              <a:buNone/>
            </a:pPr>
            <a:endParaRPr lang="pt-BR" dirty="0" smtClean="0"/>
          </a:p>
          <a:p>
            <a:pPr lvl="1"/>
            <a:r>
              <a:rPr lang="pt-BR" b="1" dirty="0" smtClean="0"/>
              <a:t>As </a:t>
            </a:r>
            <a:r>
              <a:rPr lang="pt-BR" b="1" dirty="0" smtClean="0"/>
              <a:t>saídas do sensor talvez precisam ser combinadas</a:t>
            </a:r>
            <a:r>
              <a:rPr lang="pt-BR" b="1" dirty="0" smtClean="0"/>
              <a:t>.</a:t>
            </a:r>
          </a:p>
          <a:p>
            <a:pPr lvl="1">
              <a:buNone/>
            </a:pPr>
            <a:r>
              <a:rPr lang="pt-BR" dirty="0" smtClean="0"/>
              <a:t> </a:t>
            </a:r>
            <a:r>
              <a:rPr lang="pt-BR" dirty="0" smtClean="0"/>
              <a:t>   </a:t>
            </a:r>
            <a:br>
              <a:rPr lang="pt-BR" dirty="0" smtClean="0"/>
            </a:br>
            <a:r>
              <a:rPr lang="pt-BR" dirty="0" smtClean="0"/>
              <a:t>A percepção confiável de um fenômeno pode exigir a combinação de valores de várias fontes propensas a erros. Por exemplo, detectar a presença de uma pessoa (sensores de voz, sensores de pressão no piso, sensores de vídeo para detectar formas humanas).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b="1" dirty="0" smtClean="0"/>
              <a:t>O contexto é dinâmico</a:t>
            </a:r>
            <a:r>
              <a:rPr lang="pt-BR" b="1" dirty="0" smtClean="0"/>
              <a:t>. </a:t>
            </a:r>
            <a:br>
              <a:rPr lang="pt-BR" b="1" dirty="0" smtClean="0"/>
            </a:br>
            <a:r>
              <a:rPr lang="pt-BR" dirty="0" smtClean="0"/>
              <a:t>Uma aplicação de reconhecimento de contexto precisa responder às mudanças no contexto e não, simplesmente, ler um instantâneo dele. 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Sensoriamento dentro de uma infra-estrutura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Arquitetura de aplicações de reconhecimento de contexto baseadas em uma tecnologia específica (crachá ativo).</a:t>
            </a:r>
          </a:p>
          <a:p>
            <a:endParaRPr lang="pt-BR" dirty="0" smtClean="0"/>
          </a:p>
          <a:p>
            <a:r>
              <a:rPr lang="pt-BR" dirty="0" smtClean="0"/>
              <a:t>Arquitetura de aplicações de reconhecimento de </a:t>
            </a:r>
            <a:r>
              <a:rPr lang="pt-BR" dirty="0" smtClean="0"/>
              <a:t>contexto mais genéricas.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Arquitetura de aplicações de reconhecimento </a:t>
            </a:r>
            <a:r>
              <a:rPr lang="pt-BR" sz="3200" dirty="0" smtClean="0"/>
              <a:t>de contexto mais genéricas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sz="2800" i="1" dirty="0" err="1" smtClean="0"/>
              <a:t>Context</a:t>
            </a:r>
            <a:r>
              <a:rPr lang="pt-BR" sz="2800" i="1" dirty="0" smtClean="0"/>
              <a:t> Toolkit  [</a:t>
            </a:r>
            <a:r>
              <a:rPr lang="pt-BR" sz="2800" i="1" dirty="0" err="1" smtClean="0"/>
              <a:t>Salber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et</a:t>
            </a:r>
            <a:r>
              <a:rPr lang="pt-BR" sz="2800" i="1" dirty="0" smtClean="0"/>
              <a:t> al. 1999)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No sentido de ocultar a complexidade dos sensores mais utilizados.</a:t>
            </a:r>
          </a:p>
          <a:p>
            <a:endParaRPr lang="pt-BR" dirty="0" smtClean="0"/>
          </a:p>
          <a:p>
            <a:r>
              <a:rPr lang="pt-BR" dirty="0" smtClean="0"/>
              <a:t>A arquitetura segue o modelo em que uma biblioteca de elementos de contexto são componentes de software reutilizáveis,  que apresentam uma abstração de algum tipo de atributo de contexto.</a:t>
            </a: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Context</a:t>
            </a:r>
            <a:r>
              <a:rPr lang="pt-BR" i="1" dirty="0" smtClean="0"/>
              <a:t> Toolkit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Ver figura 16.5 (elementos de contexto do toolkit)</a:t>
            </a:r>
          </a:p>
          <a:p>
            <a:endParaRPr lang="pt-BR" dirty="0" smtClean="0"/>
          </a:p>
          <a:p>
            <a:r>
              <a:rPr lang="pt-BR" dirty="0" smtClean="0"/>
              <a:t>Ver figura 16.6 (Um </a:t>
            </a:r>
            <a:r>
              <a:rPr lang="pt-BR" u="sng" dirty="0" smtClean="0"/>
              <a:t>elemento de contexto</a:t>
            </a:r>
            <a:r>
              <a:rPr lang="pt-BR" dirty="0" smtClean="0"/>
              <a:t>  </a:t>
            </a:r>
            <a:r>
              <a:rPr lang="pt-BR" i="1" dirty="0" err="1" smtClean="0">
                <a:solidFill>
                  <a:srgbClr val="0000FF"/>
                </a:solidFill>
              </a:rPr>
              <a:t>PersonFinder</a:t>
            </a:r>
            <a:r>
              <a:rPr lang="pt-BR" dirty="0" smtClean="0"/>
              <a:t>,</a:t>
            </a:r>
            <a:r>
              <a:rPr lang="pt-BR" i="1" dirty="0" smtClean="0"/>
              <a:t> </a:t>
            </a:r>
            <a:r>
              <a:rPr lang="pt-BR" dirty="0" smtClean="0"/>
              <a:t>construído usando-se os </a:t>
            </a:r>
            <a:r>
              <a:rPr lang="pt-BR" u="sng" dirty="0" smtClean="0"/>
              <a:t>elementos de contexto</a:t>
            </a:r>
            <a:r>
              <a:rPr lang="pt-BR" dirty="0" smtClean="0"/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IndentiyPresence</a:t>
            </a:r>
            <a:r>
              <a:rPr lang="pt-BR" dirty="0" smtClean="0"/>
              <a:t> </a:t>
            </a:r>
            <a:r>
              <a:rPr lang="pt-BR" u="sng" dirty="0" smtClean="0"/>
              <a:t>para cada sala do prédio</a:t>
            </a:r>
            <a:r>
              <a:rPr lang="pt-BR" dirty="0" smtClean="0"/>
              <a:t>, os quais poderiam ser implementados usando a interpretação do passo a partir da leitura da pressão no piso, ou do reconhecimento da face, a partir da captura de vídeo.</a:t>
            </a:r>
          </a:p>
          <a:p>
            <a:endParaRPr lang="pt-BR" i="1" dirty="0" smtClean="0"/>
          </a:p>
          <a:p>
            <a:r>
              <a:rPr lang="pt-BR" i="1" dirty="0" err="1" smtClean="0">
                <a:solidFill>
                  <a:srgbClr val="0000FF"/>
                </a:solidFill>
              </a:rPr>
              <a:t>PersonFinder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dirty="0" smtClean="0"/>
              <a:t>encapsula </a:t>
            </a:r>
            <a:r>
              <a:rPr lang="pt-BR" dirty="0" smtClean="0"/>
              <a:t>a complexidade de um </a:t>
            </a:r>
            <a:r>
              <a:rPr lang="pt-BR" dirty="0" smtClean="0"/>
              <a:t>prédio para o programador da </a:t>
            </a:r>
            <a:r>
              <a:rPr lang="pt-BR" dirty="0" err="1" smtClean="0"/>
              <a:t>apliacação</a:t>
            </a:r>
            <a:r>
              <a:rPr lang="pt-BR" dirty="0" smtClean="0"/>
              <a:t>.</a:t>
            </a:r>
            <a:endParaRPr lang="pt-BR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Context</a:t>
            </a:r>
            <a:r>
              <a:rPr lang="pt-BR" i="1" dirty="0" smtClean="0"/>
              <a:t> Toolkit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elemento de contexto </a:t>
            </a:r>
            <a:r>
              <a:rPr lang="pt-BR" i="1" dirty="0" err="1" smtClean="0"/>
              <a:t>IdentyPresence</a:t>
            </a:r>
            <a:r>
              <a:rPr lang="pt-BR" i="1" dirty="0" smtClean="0"/>
              <a:t> </a:t>
            </a:r>
            <a:r>
              <a:rPr lang="pt-BR" dirty="0" smtClean="0"/>
              <a:t>fornece atributos contextuais para o software que faz o </a:t>
            </a:r>
            <a:r>
              <a:rPr lang="pt-BR" i="1" dirty="0" err="1" smtClean="0"/>
              <a:t>pooling</a:t>
            </a:r>
            <a:r>
              <a:rPr lang="pt-BR" i="1" dirty="0" smtClean="0"/>
              <a:t> </a:t>
            </a:r>
            <a:r>
              <a:rPr lang="pt-BR" dirty="0" smtClean="0"/>
              <a:t>nos </a:t>
            </a:r>
            <a:r>
              <a:rPr lang="pt-BR" u="sng" dirty="0" smtClean="0"/>
              <a:t>elementos de contexto</a:t>
            </a:r>
            <a:r>
              <a:rPr lang="pt-BR" dirty="0" smtClean="0"/>
              <a:t> e ativa operações da aplicação </a:t>
            </a:r>
            <a:r>
              <a:rPr lang="pt-BR" i="1" dirty="0" err="1" smtClean="0"/>
              <a:t>PersonArrives</a:t>
            </a:r>
            <a:r>
              <a:rPr lang="pt-BR" i="1" dirty="0" smtClean="0"/>
              <a:t>() </a:t>
            </a:r>
            <a:r>
              <a:rPr lang="pt-BR" dirty="0" smtClean="0"/>
              <a:t>e </a:t>
            </a:r>
            <a:r>
              <a:rPr lang="pt-BR" i="1" dirty="0" err="1" smtClean="0"/>
              <a:t>PearsonLeaves</a:t>
            </a:r>
            <a:r>
              <a:rPr lang="pt-BR" i="1" dirty="0" smtClean="0"/>
              <a:t>() </a:t>
            </a:r>
            <a:r>
              <a:rPr lang="pt-BR" u="sng" dirty="0" smtClean="0"/>
              <a:t>quando a informação contextual muda</a:t>
            </a:r>
            <a:r>
              <a:rPr lang="pt-BR" dirty="0" smtClean="0"/>
              <a:t>:  uma pessoa chega ou vai embora.</a:t>
            </a:r>
            <a:endParaRPr lang="pt-B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Context</a:t>
            </a:r>
            <a:r>
              <a:rPr lang="pt-BR" i="1" dirty="0" smtClean="0"/>
              <a:t> Toolkit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Os elementos de contexto são construídos a partir de componentes distribuídos:</a:t>
            </a:r>
          </a:p>
          <a:p>
            <a:endParaRPr lang="pt-BR" dirty="0" smtClean="0"/>
          </a:p>
          <a:p>
            <a:pPr lvl="1"/>
            <a:r>
              <a:rPr lang="pt-BR" i="1" dirty="0" smtClean="0">
                <a:solidFill>
                  <a:srgbClr val="0000FF"/>
                </a:solidFill>
              </a:rPr>
              <a:t>Geradores</a:t>
            </a:r>
            <a:r>
              <a:rPr lang="pt-BR" dirty="0" smtClean="0"/>
              <a:t> (adquirem dados brutos de sensores, como pressão do piso e fornecem dados para os elementos de contexto).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Os </a:t>
            </a:r>
            <a:r>
              <a:rPr lang="pt-BR" i="1" dirty="0" smtClean="0">
                <a:solidFill>
                  <a:srgbClr val="0000FF"/>
                </a:solidFill>
              </a:rPr>
              <a:t>Interpretadores</a:t>
            </a:r>
            <a:r>
              <a:rPr lang="pt-BR" dirty="0" smtClean="0"/>
              <a:t>, os quais abstraem atributos contextuais dos dados brutos (baixo nível) dos </a:t>
            </a:r>
            <a:r>
              <a:rPr lang="pt-BR" i="1" dirty="0" smtClean="0"/>
              <a:t>Geradores. </a:t>
            </a:r>
            <a:r>
              <a:rPr lang="pt-BR" dirty="0" smtClean="0"/>
              <a:t>Fazem o reconhecimento de passos.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Os elementos de contexto </a:t>
            </a:r>
            <a:r>
              <a:rPr lang="pt-BR" i="1" dirty="0" smtClean="0">
                <a:solidFill>
                  <a:srgbClr val="0000FF"/>
                </a:solidFill>
              </a:rPr>
              <a:t>Servidores</a:t>
            </a:r>
            <a:r>
              <a:rPr lang="pt-BR" dirty="0" smtClean="0"/>
              <a:t> (</a:t>
            </a:r>
            <a:r>
              <a:rPr lang="pt-BR" i="1" dirty="0" err="1" smtClean="0"/>
              <a:t>PearsonFinder</a:t>
            </a:r>
            <a:r>
              <a:rPr lang="pt-BR" dirty="0" smtClean="0"/>
              <a:t>) que fornecem dados em </a:t>
            </a:r>
            <a:r>
              <a:rPr lang="pt-BR" dirty="0" smtClean="0"/>
              <a:t>mais </a:t>
            </a:r>
            <a:r>
              <a:rPr lang="pt-BR" dirty="0" smtClean="0"/>
              <a:t>altos níveis de abstração, reunindo armazenamento e interpretando atributos contextuais dos elementos </a:t>
            </a:r>
            <a:r>
              <a:rPr lang="pt-BR" i="1" dirty="0" err="1" smtClean="0"/>
              <a:t>IdentyPresence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914400" y="6021288"/>
            <a:ext cx="3962400" cy="608112"/>
          </a:xfrm>
        </p:spPr>
        <p:txBody>
          <a:bodyPr/>
          <a:lstStyle/>
          <a:p>
            <a:r>
              <a:rPr lang="en-GB" dirty="0"/>
              <a:t>Instructor’s Guide for  </a:t>
            </a:r>
            <a:r>
              <a:rPr lang="en-GB" dirty="0" err="1"/>
              <a:t>Coulouris</a:t>
            </a:r>
            <a:r>
              <a:rPr lang="en-GB" dirty="0"/>
              <a:t>, </a:t>
            </a:r>
            <a:r>
              <a:rPr lang="en-GB" dirty="0" err="1"/>
              <a:t>Dollimore</a:t>
            </a:r>
            <a:r>
              <a:rPr lang="en-GB" dirty="0"/>
              <a:t> and </a:t>
            </a:r>
            <a:r>
              <a:rPr lang="en-GB" dirty="0" err="1"/>
              <a:t>Kindberg</a:t>
            </a:r>
            <a:r>
              <a:rPr lang="en-GB" dirty="0"/>
              <a:t>   Distributed Systems: Concepts and Design   </a:t>
            </a:r>
            <a:r>
              <a:rPr lang="en-GB" dirty="0" err="1"/>
              <a:t>Edn</a:t>
            </a:r>
            <a:r>
              <a:rPr lang="en-GB" dirty="0"/>
              <a:t>. 4   </a:t>
            </a:r>
            <a:br>
              <a:rPr lang="en-GB" dirty="0"/>
            </a:br>
            <a:r>
              <a:rPr lang="en-GB" dirty="0"/>
              <a:t>©  Addison-Wesley Publishers 2005 </a:t>
            </a:r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640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3100" dirty="0" smtClean="0"/>
              <a:t>Figure </a:t>
            </a:r>
            <a:r>
              <a:rPr lang="en-GB" sz="3100" dirty="0" smtClean="0"/>
              <a:t>16.5 </a:t>
            </a:r>
            <a:r>
              <a:rPr lang="en-GB" sz="3100" dirty="0" smtClean="0"/>
              <a:t>  Os </a:t>
            </a:r>
            <a:r>
              <a:rPr lang="en-GB" sz="3100" dirty="0" err="1" smtClean="0"/>
              <a:t>elementos</a:t>
            </a:r>
            <a:r>
              <a:rPr lang="en-GB" sz="3100" dirty="0" smtClean="0"/>
              <a:t> de </a:t>
            </a:r>
            <a:r>
              <a:rPr lang="en-GB" sz="3100" dirty="0" err="1" smtClean="0"/>
              <a:t>contexto</a:t>
            </a:r>
            <a:r>
              <a:rPr lang="en-GB" sz="3100" dirty="0" smtClean="0"/>
              <a:t>     </a:t>
            </a:r>
            <a:br>
              <a:rPr lang="en-GB" sz="3100" dirty="0" smtClean="0"/>
            </a:br>
            <a:r>
              <a:rPr lang="en-GB" sz="3100" dirty="0" smtClean="0"/>
              <a:t>                       </a:t>
            </a:r>
            <a:r>
              <a:rPr lang="en-US" sz="3100" i="1" dirty="0" err="1" smtClean="0"/>
              <a:t>IdentityPresence</a:t>
            </a:r>
            <a:r>
              <a:rPr lang="en-US" sz="3100" dirty="0" smtClean="0"/>
              <a:t>  do </a:t>
            </a:r>
            <a:r>
              <a:rPr lang="en-US" sz="3100" i="1" dirty="0" smtClean="0"/>
              <a:t>Context </a:t>
            </a:r>
            <a:r>
              <a:rPr lang="en-US" sz="3100" i="1" dirty="0" smtClean="0"/>
              <a:t>Toolkit </a:t>
            </a:r>
            <a:endParaRPr lang="en-GB" sz="3100" i="1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709746" y="60944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3931" y="1598613"/>
            <a:ext cx="3779227" cy="438150"/>
          </a:xfrm>
          <a:prstGeom prst="rect">
            <a:avLst/>
          </a:prstGeom>
          <a:solidFill>
            <a:srgbClr val="D9AA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728297" y="1681163"/>
            <a:ext cx="2980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Atributos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ＭＳ Ｐゴシック"/>
                <a:cs typeface="ＭＳ Ｐゴシック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acessíves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por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n-US" sz="2000" i="1" dirty="0">
                <a:solidFill>
                  <a:srgbClr val="000000"/>
                </a:solidFill>
                <a:ea typeface="ＭＳ Ｐゴシック"/>
                <a:cs typeface="ＭＳ Ｐゴシック"/>
              </a:rPr>
              <a:t>polling</a:t>
            </a:r>
            <a:r>
              <a:rPr lang="en-US" sz="2000" dirty="0">
                <a:solidFill>
                  <a:srgbClr val="000000"/>
                </a:solidFill>
                <a:ea typeface="ＭＳ Ｐゴシック"/>
                <a:cs typeface="ＭＳ Ｐゴシック"/>
              </a:rPr>
              <a:t>)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163158" y="1598613"/>
            <a:ext cx="4031273" cy="438150"/>
          </a:xfrm>
          <a:prstGeom prst="rect">
            <a:avLst/>
          </a:prstGeom>
          <a:solidFill>
            <a:srgbClr val="D9AA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5581651" y="1681163"/>
            <a:ext cx="987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Explicação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3931" y="2036763"/>
            <a:ext cx="3779227" cy="385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48408" y="2090738"/>
            <a:ext cx="9185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l</a:t>
            </a:r>
            <a:r>
              <a:rPr lang="en-US" sz="2000" i="1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ocalização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4163158" y="2036763"/>
            <a:ext cx="4657314" cy="385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771800" y="2090739"/>
            <a:ext cx="540059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Localização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que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o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elemento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contexto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está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monitorando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b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</a:b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está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mo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83931" y="2422526"/>
            <a:ext cx="3251965" cy="385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448407" y="2474913"/>
            <a:ext cx="860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i</a:t>
            </a:r>
            <a:r>
              <a:rPr lang="en-US" sz="2000" i="1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dentidade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4211960" y="2420888"/>
            <a:ext cx="4031273" cy="385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4232031" y="2474913"/>
            <a:ext cx="4361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ID do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último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elemento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contexto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detectado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383931" y="2808289"/>
            <a:ext cx="3779227" cy="390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48408" y="2867025"/>
            <a:ext cx="1560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i</a:t>
            </a:r>
            <a:r>
              <a:rPr lang="en-US" sz="2000" i="1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ndicação</a:t>
            </a:r>
            <a:r>
              <a:rPr lang="en-US" sz="2000" i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de Tempo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4163158" y="2808289"/>
            <a:ext cx="4031273" cy="390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4232031" y="2867025"/>
            <a:ext cx="2364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Tempo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da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última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chegada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383931" y="3198813"/>
            <a:ext cx="3779227" cy="431800"/>
          </a:xfrm>
          <a:prstGeom prst="rect">
            <a:avLst/>
          </a:prstGeom>
          <a:solidFill>
            <a:srgbClr val="D9AA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1403648" y="3275013"/>
            <a:ext cx="27363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     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Operações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da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Aplicação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4163158" y="3198813"/>
            <a:ext cx="4031273" cy="431800"/>
          </a:xfrm>
          <a:prstGeom prst="rect">
            <a:avLst/>
          </a:prstGeom>
          <a:solidFill>
            <a:srgbClr val="D9AA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383931" y="3630613"/>
            <a:ext cx="3779227" cy="684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448408" y="3690938"/>
            <a:ext cx="3075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PersonArrives</a:t>
            </a:r>
            <a:r>
              <a:rPr lang="en-US" sz="2000" i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(</a:t>
            </a:r>
            <a:r>
              <a:rPr lang="en-US" sz="2000" i="1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localização</a:t>
            </a:r>
            <a:r>
              <a:rPr lang="en-US" sz="2000" i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identidade</a:t>
            </a:r>
            <a:r>
              <a:rPr lang="en-US" sz="2000" i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,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448408" y="3983038"/>
            <a:ext cx="16318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indicação</a:t>
            </a:r>
            <a:r>
              <a:rPr lang="en-US" sz="2000" i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de tempo)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4163158" y="3630613"/>
            <a:ext cx="4031273" cy="684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4211960" y="3789040"/>
            <a:ext cx="40553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 err="1" smtClean="0">
                <a:ea typeface="ＭＳ Ｐゴシック"/>
                <a:cs typeface="ＭＳ Ｐゴシック"/>
              </a:rPr>
              <a:t>Disparando</a:t>
            </a:r>
            <a:r>
              <a:rPr lang="en-US" sz="2000" dirty="0" smtClean="0"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ea typeface="ＭＳ Ｐゴシック"/>
                <a:cs typeface="ＭＳ Ｐゴシック"/>
              </a:rPr>
              <a:t>quando</a:t>
            </a:r>
            <a:r>
              <a:rPr lang="en-US" sz="2000" dirty="0" smtClean="0"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ea typeface="ＭＳ Ｐゴシック"/>
                <a:cs typeface="ＭＳ Ｐゴシック"/>
              </a:rPr>
              <a:t>uma</a:t>
            </a:r>
            <a:r>
              <a:rPr lang="en-US" sz="2000" dirty="0" smtClean="0"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ea typeface="ＭＳ Ｐゴシック"/>
                <a:cs typeface="ＭＳ Ｐゴシック"/>
              </a:rPr>
              <a:t>pessoa</a:t>
            </a:r>
            <a:r>
              <a:rPr lang="en-US" sz="2000" dirty="0" smtClean="0"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ea typeface="ＭＳ Ｐゴシック"/>
                <a:cs typeface="ＭＳ Ｐゴシック"/>
              </a:rPr>
              <a:t>chega</a:t>
            </a:r>
            <a:endParaRPr lang="en-US" sz="2000" dirty="0">
              <a:ea typeface="ＭＳ Ｐゴシック"/>
              <a:cs typeface="ＭＳ Ｐゴシック"/>
            </a:endParaRP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383931" y="4314826"/>
            <a:ext cx="3779227" cy="677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448408" y="4367213"/>
            <a:ext cx="3015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PersonLeaves</a:t>
            </a:r>
            <a:r>
              <a:rPr lang="en-US" sz="2000" i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(</a:t>
            </a:r>
            <a:r>
              <a:rPr lang="en-US" sz="2000" i="1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localização</a:t>
            </a:r>
            <a:r>
              <a:rPr lang="en-US" sz="2000" i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identidade</a:t>
            </a:r>
            <a:r>
              <a:rPr lang="en-US" sz="2000" i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,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448408" y="4659313"/>
            <a:ext cx="16382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Indicação</a:t>
            </a:r>
            <a:r>
              <a:rPr lang="en-US" sz="2000" i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de tempo)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4163158" y="4314826"/>
            <a:ext cx="4031273" cy="677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4232031" y="4513263"/>
            <a:ext cx="31787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Disparando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quando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uma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pessoa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sai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0756" name="Freeform 36"/>
          <p:cNvSpPr>
            <a:spLocks/>
          </p:cNvSpPr>
          <p:nvPr/>
        </p:nvSpPr>
        <p:spPr bwMode="auto">
          <a:xfrm>
            <a:off x="383931" y="1598614"/>
            <a:ext cx="78105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30" y="0"/>
              </a:cxn>
              <a:cxn ang="0">
                <a:pos x="0" y="0"/>
              </a:cxn>
            </a:cxnLst>
            <a:rect l="0" t="0" r="r" b="b"/>
            <a:pathLst>
              <a:path w="5330">
                <a:moveTo>
                  <a:pt x="0" y="0"/>
                </a:moveTo>
                <a:lnTo>
                  <a:pt x="53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57" name="Freeform 37"/>
          <p:cNvSpPr>
            <a:spLocks/>
          </p:cNvSpPr>
          <p:nvPr/>
        </p:nvSpPr>
        <p:spPr bwMode="auto">
          <a:xfrm>
            <a:off x="383931" y="4992689"/>
            <a:ext cx="78105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30" y="0"/>
              </a:cxn>
              <a:cxn ang="0">
                <a:pos x="0" y="0"/>
              </a:cxn>
            </a:cxnLst>
            <a:rect l="0" t="0" r="r" b="b"/>
            <a:pathLst>
              <a:path w="5330">
                <a:moveTo>
                  <a:pt x="0" y="0"/>
                </a:moveTo>
                <a:lnTo>
                  <a:pt x="53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378070" y="1593850"/>
            <a:ext cx="781050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378070" y="4986339"/>
            <a:ext cx="78105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Instructor’s Guide for  Coulouris, Dollimore and Kindberg   Distributed Systems: Concepts and Design   Edn. 4   </a:t>
            </a:r>
            <a:br>
              <a:rPr lang="en-GB"/>
            </a:br>
            <a:r>
              <a:rPr lang="en-GB"/>
              <a:t>©  Addison-Wesley Publishers 2005 </a:t>
            </a:r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Figure 16.6 </a:t>
            </a:r>
            <a:r>
              <a:rPr lang="en-GB" sz="2800" dirty="0" smtClean="0"/>
              <a:t>  </a:t>
            </a:r>
            <a:r>
              <a:rPr lang="en-US" sz="2800" dirty="0" smtClean="0"/>
              <a:t>A </a:t>
            </a:r>
            <a:r>
              <a:rPr lang="en-US" sz="2800" i="1" dirty="0" err="1"/>
              <a:t>PersonFinder</a:t>
            </a:r>
            <a:r>
              <a:rPr lang="en-US" sz="2800" dirty="0"/>
              <a:t> </a:t>
            </a:r>
            <a:r>
              <a:rPr lang="en-US" sz="2800" dirty="0" smtClean="0"/>
              <a:t> widget </a:t>
            </a:r>
            <a:r>
              <a:rPr lang="en-US" sz="2800" dirty="0"/>
              <a:t>constructed using </a:t>
            </a:r>
            <a:r>
              <a:rPr lang="en-US" sz="2800" dirty="0" smtClean="0"/>
              <a:t> </a:t>
            </a:r>
            <a:r>
              <a:rPr lang="en-US" sz="2800" i="1" dirty="0" err="1" smtClean="0"/>
              <a:t>IdentityPresence</a:t>
            </a:r>
            <a:r>
              <a:rPr lang="en-US" sz="2800" dirty="0" smtClean="0"/>
              <a:t>  widgets</a:t>
            </a:r>
            <a:endParaRPr lang="en-GB" sz="2800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709746" y="60944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87849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de Sensores sem Fio - RSSF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pt-BR" dirty="0" smtClean="0"/>
          </a:p>
          <a:p>
            <a:r>
              <a:rPr lang="pt-BR" dirty="0" smtClean="0"/>
              <a:t>Onde o conjunto de sensores formam um sistema volátil.</a:t>
            </a:r>
          </a:p>
          <a:p>
            <a:endParaRPr lang="pt-BR" dirty="0" smtClean="0"/>
          </a:p>
          <a:p>
            <a:r>
              <a:rPr lang="pt-BR" dirty="0" smtClean="0"/>
              <a:t>Uma RSSF consiste em um número, normalmente grande, de pequenos dispositivos de baixo custo, os nodos, cada um com recursos para sensoriamento., computação e comunicação sem fio.</a:t>
            </a:r>
          </a:p>
          <a:p>
            <a:endParaRPr lang="pt-BR" dirty="0" smtClean="0"/>
          </a:p>
          <a:p>
            <a:r>
              <a:rPr lang="pt-BR" dirty="0" smtClean="0"/>
              <a:t>Um caso especial de redes ad </a:t>
            </a:r>
            <a:r>
              <a:rPr lang="pt-BR" dirty="0" err="1" smtClean="0"/>
              <a:t>hoc</a:t>
            </a:r>
            <a:r>
              <a:rPr lang="pt-BR" dirty="0" smtClean="0"/>
              <a:t>: os nodos são organizados de maneira mais ou menos aleatória, mas podem se comunicar por meio de vários nodos intermediários (</a:t>
            </a:r>
            <a:r>
              <a:rPr lang="pt-BR" i="1" dirty="0" err="1" smtClean="0"/>
              <a:t>hops</a:t>
            </a:r>
            <a:r>
              <a:rPr lang="pt-BR" dirty="0" smtClean="0"/>
              <a:t>) entre o nodo-fonte e o nodo-destino.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16.2  Associação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Os dispositivos estão sujeitos a aparecer e desaparecer nos espaços inteligentes de maneira imperceptível.</a:t>
            </a:r>
          </a:p>
          <a:p>
            <a:endParaRPr lang="pt-BR" dirty="0" smtClean="0"/>
          </a:p>
          <a:p>
            <a:r>
              <a:rPr lang="pt-BR" dirty="0" smtClean="0"/>
              <a:t>Um dispositivo que aparece em um espaço inteligente </a:t>
            </a:r>
            <a:r>
              <a:rPr lang="pt-BR" b="1" dirty="0" smtClean="0"/>
              <a:t>precisa conseguir se inicializar na rede </a:t>
            </a:r>
            <a:r>
              <a:rPr lang="pt-BR" dirty="0" smtClean="0"/>
              <a:t>local para possibilitar a </a:t>
            </a:r>
            <a:r>
              <a:rPr lang="pt-BR" b="1" dirty="0" smtClean="0"/>
              <a:t>comunicação com outros dispositivos </a:t>
            </a:r>
            <a:r>
              <a:rPr lang="pt-BR" dirty="0" smtClean="0"/>
              <a:t>e se </a:t>
            </a:r>
            <a:r>
              <a:rPr lang="pt-BR" b="1" dirty="0" smtClean="0">
                <a:solidFill>
                  <a:srgbClr val="0000FF"/>
                </a:solidFill>
              </a:rPr>
              <a:t>associar apropriadamente no espaço inteligente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Ou seja, os componentes voláteis precisam interagir, </a:t>
            </a:r>
            <a:r>
              <a:rPr lang="pt-BR" b="1" dirty="0" smtClean="0"/>
              <a:t>preferencialmente sem intervenção do usuário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de Sensores sem Fio - RSSF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Funcionam sem nenhum controle central, ou seja, são redes que não são infra-estruturadas.</a:t>
            </a:r>
          </a:p>
          <a:p>
            <a:endParaRPr lang="pt-BR" dirty="0" smtClean="0"/>
          </a:p>
          <a:p>
            <a:r>
              <a:rPr lang="pt-BR" dirty="0" smtClean="0"/>
              <a:t>Cada nodo se inicializa sozinho, descobrindo seus vizinhos, e comunicando-se apenas por meio deles.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de Sensores sem Fio - RSSF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Por que os nodos de uma RSSF, se comunicam diretamente com os nodos vizinhos, e não se comunicam num único salto  com todos os outros nodos ?</a:t>
            </a:r>
          </a:p>
          <a:p>
            <a:endParaRPr lang="pt-BR" dirty="0" smtClean="0"/>
          </a:p>
          <a:p>
            <a:r>
              <a:rPr lang="pt-BR" dirty="0" smtClean="0"/>
              <a:t>É que </a:t>
            </a:r>
            <a:r>
              <a:rPr lang="pt-BR" dirty="0" smtClean="0">
                <a:solidFill>
                  <a:srgbClr val="0000FF"/>
                </a:solidFill>
              </a:rPr>
              <a:t>a comunicação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smtClean="0">
                <a:solidFill>
                  <a:srgbClr val="0000FF"/>
                </a:solidFill>
              </a:rPr>
              <a:t>sem fio tem um alto consumo de energia</a:t>
            </a:r>
            <a:r>
              <a:rPr lang="pt-BR" dirty="0" smtClean="0"/>
              <a:t> que </a:t>
            </a:r>
            <a:r>
              <a:rPr lang="pt-BR" dirty="0" smtClean="0">
                <a:solidFill>
                  <a:srgbClr val="C00000"/>
                </a:solidFill>
              </a:rPr>
              <a:t>aumenta com o quadrado do alcance do sinal de rádio</a:t>
            </a:r>
            <a:r>
              <a:rPr lang="pt-BR" dirty="0" smtClean="0"/>
              <a:t>. 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de Sensores sem Fio - RSSF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São projetadas para serem colocadas em um determinado ambiente natural existente ou construído, para funcionar sem haver uma infra-estrutura.  </a:t>
            </a:r>
          </a:p>
          <a:p>
            <a:endParaRPr lang="pt-BR" dirty="0" smtClean="0"/>
          </a:p>
          <a:p>
            <a:r>
              <a:rPr lang="pt-BR" dirty="0" smtClean="0"/>
              <a:t>Dado seu alcance de rádio limitado, os nodos devem ser instalados em um densidade suficiente para tornar possível que a comunicação em vários </a:t>
            </a:r>
            <a:r>
              <a:rPr lang="pt-BR" i="1" dirty="0" err="1" smtClean="0"/>
              <a:t>hops</a:t>
            </a:r>
            <a:r>
              <a:rPr lang="pt-BR" i="1" dirty="0" smtClean="0"/>
              <a:t> </a:t>
            </a:r>
            <a:r>
              <a:rPr lang="pt-BR" dirty="0" smtClean="0"/>
              <a:t>seja possível entre qualquer par de nodos e que os fenômenos significativos possam ser capturados (percebidos).</a:t>
            </a:r>
            <a:endParaRPr lang="pt-BR" i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de Sensores sem Fio - RSSF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Em geral, </a:t>
            </a:r>
            <a:r>
              <a:rPr lang="pt-BR" dirty="0" smtClean="0">
                <a:solidFill>
                  <a:srgbClr val="0000FF"/>
                </a:solidFill>
              </a:rPr>
              <a:t>as RSSF são dedicadas a um propósito específico da aplicação</a:t>
            </a:r>
            <a:r>
              <a:rPr lang="pt-BR" dirty="0" smtClean="0"/>
              <a:t>, para detectar </a:t>
            </a:r>
            <a:r>
              <a:rPr lang="pt-BR" dirty="0" smtClean="0">
                <a:solidFill>
                  <a:srgbClr val="0000FF"/>
                </a:solidFill>
              </a:rPr>
              <a:t>alarmes, </a:t>
            </a:r>
            <a:r>
              <a:rPr lang="pt-BR" dirty="0" smtClean="0"/>
              <a:t>que correspondem a </a:t>
            </a:r>
            <a:r>
              <a:rPr lang="pt-BR" dirty="0" smtClean="0">
                <a:solidFill>
                  <a:srgbClr val="0000FF"/>
                </a:solidFill>
              </a:rPr>
              <a:t>condições de interesse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Pelo menos um dispositivo </a:t>
            </a:r>
            <a:r>
              <a:rPr lang="pt-BR" dirty="0" smtClean="0">
                <a:solidFill>
                  <a:srgbClr val="0000FF"/>
                </a:solidFill>
              </a:rPr>
              <a:t>nodo-raiz </a:t>
            </a:r>
            <a:r>
              <a:rPr lang="pt-BR" dirty="0" smtClean="0"/>
              <a:t>é incluído na rede para prover comunicação de mais longo alcance com um sistema convencional que reage adequadamente aos alarmes.</a:t>
            </a:r>
            <a:endParaRPr lang="pt-B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D13F6-F0BB-4590-A0D7-111B62EC262B}" type="slidenum">
              <a:rPr lang="en-US"/>
              <a:pPr/>
              <a:t>44</a:t>
            </a:fld>
            <a:endParaRPr lang="en-US"/>
          </a:p>
        </p:txBody>
      </p:sp>
      <p:sp>
        <p:nvSpPr>
          <p:cNvPr id="1364994" name="Rectangle 2"/>
          <p:cNvSpPr>
            <a:spLocks noChangeArrowheads="1"/>
          </p:cNvSpPr>
          <p:nvPr/>
        </p:nvSpPr>
        <p:spPr bwMode="auto">
          <a:xfrm>
            <a:off x="0" y="80963"/>
            <a:ext cx="28702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Wireless Sensor</a:t>
            </a:r>
            <a:b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Network and its</a:t>
            </a:r>
            <a:b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Components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7175" y="-26988"/>
            <a:ext cx="5051425" cy="3638551"/>
            <a:chOff x="954" y="-17"/>
            <a:chExt cx="3182" cy="229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242" y="210"/>
              <a:ext cx="537" cy="390"/>
              <a:chOff x="3955" y="128"/>
              <a:chExt cx="537" cy="390"/>
            </a:xfrm>
          </p:grpSpPr>
          <p:sp>
            <p:nvSpPr>
              <p:cNvPr id="1364997" name="Arc 5"/>
              <p:cNvSpPr>
                <a:spLocks/>
              </p:cNvSpPr>
              <p:nvPr/>
            </p:nvSpPr>
            <p:spPr bwMode="auto">
              <a:xfrm rot="1201491">
                <a:off x="4047" y="181"/>
                <a:ext cx="445" cy="337"/>
              </a:xfrm>
              <a:custGeom>
                <a:avLst/>
                <a:gdLst>
                  <a:gd name="G0" fmla="+- 0 0 0"/>
                  <a:gd name="G1" fmla="+- 21203 0 0"/>
                  <a:gd name="G2" fmla="+- 21600 0 0"/>
                  <a:gd name="T0" fmla="*/ 4124 w 21600"/>
                  <a:gd name="T1" fmla="*/ 0 h 42087"/>
                  <a:gd name="T2" fmla="*/ 5514 w 21600"/>
                  <a:gd name="T3" fmla="*/ 42087 h 42087"/>
                  <a:gd name="T4" fmla="*/ 0 w 21600"/>
                  <a:gd name="T5" fmla="*/ 21203 h 4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87" fill="none" extrusionOk="0">
                    <a:moveTo>
                      <a:pt x="4123" y="0"/>
                    </a:moveTo>
                    <a:cubicBezTo>
                      <a:pt x="14273" y="1974"/>
                      <a:pt x="21600" y="10863"/>
                      <a:pt x="21600" y="21203"/>
                    </a:cubicBezTo>
                    <a:cubicBezTo>
                      <a:pt x="21600" y="31008"/>
                      <a:pt x="14994" y="39584"/>
                      <a:pt x="5514" y="42087"/>
                    </a:cubicBezTo>
                  </a:path>
                  <a:path w="21600" h="42087" stroke="0" extrusionOk="0">
                    <a:moveTo>
                      <a:pt x="4123" y="0"/>
                    </a:moveTo>
                    <a:cubicBezTo>
                      <a:pt x="14273" y="1974"/>
                      <a:pt x="21600" y="10863"/>
                      <a:pt x="21600" y="21203"/>
                    </a:cubicBezTo>
                    <a:cubicBezTo>
                      <a:pt x="21600" y="31008"/>
                      <a:pt x="14994" y="39584"/>
                      <a:pt x="5514" y="42087"/>
                    </a:cubicBezTo>
                    <a:lnTo>
                      <a:pt x="0" y="21203"/>
                    </a:lnTo>
                    <a:close/>
                  </a:path>
                </a:pathLst>
              </a:custGeom>
              <a:noFill/>
              <a:ln w="1117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4998" name="Arc 6"/>
              <p:cNvSpPr>
                <a:spLocks/>
              </p:cNvSpPr>
              <p:nvPr/>
            </p:nvSpPr>
            <p:spPr bwMode="auto">
              <a:xfrm rot="1201491">
                <a:off x="4008" y="168"/>
                <a:ext cx="413" cy="283"/>
              </a:xfrm>
              <a:custGeom>
                <a:avLst/>
                <a:gdLst>
                  <a:gd name="G0" fmla="+- 0 0 0"/>
                  <a:gd name="G1" fmla="+- 21183 0 0"/>
                  <a:gd name="G2" fmla="+- 21600 0 0"/>
                  <a:gd name="T0" fmla="*/ 4222 w 21600"/>
                  <a:gd name="T1" fmla="*/ 0 h 42010"/>
                  <a:gd name="T2" fmla="*/ 5725 w 21600"/>
                  <a:gd name="T3" fmla="*/ 42010 h 42010"/>
                  <a:gd name="T4" fmla="*/ 0 w 21600"/>
                  <a:gd name="T5" fmla="*/ 21183 h 4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0" fill="none" extrusionOk="0">
                    <a:moveTo>
                      <a:pt x="4222" y="-1"/>
                    </a:moveTo>
                    <a:cubicBezTo>
                      <a:pt x="14325" y="2013"/>
                      <a:pt x="21600" y="10881"/>
                      <a:pt x="21600" y="21183"/>
                    </a:cubicBezTo>
                    <a:cubicBezTo>
                      <a:pt x="21600" y="30907"/>
                      <a:pt x="15101" y="39432"/>
                      <a:pt x="5725" y="42010"/>
                    </a:cubicBezTo>
                  </a:path>
                  <a:path w="21600" h="42010" stroke="0" extrusionOk="0">
                    <a:moveTo>
                      <a:pt x="4222" y="-1"/>
                    </a:moveTo>
                    <a:cubicBezTo>
                      <a:pt x="14325" y="2013"/>
                      <a:pt x="21600" y="10881"/>
                      <a:pt x="21600" y="21183"/>
                    </a:cubicBezTo>
                    <a:cubicBezTo>
                      <a:pt x="21600" y="30907"/>
                      <a:pt x="15101" y="39432"/>
                      <a:pt x="5725" y="42010"/>
                    </a:cubicBezTo>
                    <a:lnTo>
                      <a:pt x="0" y="21183"/>
                    </a:lnTo>
                    <a:close/>
                  </a:path>
                </a:pathLst>
              </a:custGeom>
              <a:noFill/>
              <a:ln w="1117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4999" name="Arc 7"/>
              <p:cNvSpPr>
                <a:spLocks/>
              </p:cNvSpPr>
              <p:nvPr/>
            </p:nvSpPr>
            <p:spPr bwMode="auto">
              <a:xfrm rot="1201491">
                <a:off x="3968" y="153"/>
                <a:ext cx="375" cy="245"/>
              </a:xfrm>
              <a:custGeom>
                <a:avLst/>
                <a:gdLst>
                  <a:gd name="G0" fmla="+- 0 0 0"/>
                  <a:gd name="G1" fmla="+- 21188 0 0"/>
                  <a:gd name="G2" fmla="+- 21600 0 0"/>
                  <a:gd name="T0" fmla="*/ 4200 w 21600"/>
                  <a:gd name="T1" fmla="*/ 0 h 42073"/>
                  <a:gd name="T2" fmla="*/ 5513 w 21600"/>
                  <a:gd name="T3" fmla="*/ 42073 h 42073"/>
                  <a:gd name="T4" fmla="*/ 0 w 21600"/>
                  <a:gd name="T5" fmla="*/ 21188 h 42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73" fill="none" extrusionOk="0">
                    <a:moveTo>
                      <a:pt x="4199" y="0"/>
                    </a:moveTo>
                    <a:cubicBezTo>
                      <a:pt x="14313" y="2004"/>
                      <a:pt x="21600" y="10877"/>
                      <a:pt x="21600" y="21188"/>
                    </a:cubicBezTo>
                    <a:cubicBezTo>
                      <a:pt x="21600" y="30994"/>
                      <a:pt x="14994" y="39569"/>
                      <a:pt x="5512" y="42072"/>
                    </a:cubicBezTo>
                  </a:path>
                  <a:path w="21600" h="42073" stroke="0" extrusionOk="0">
                    <a:moveTo>
                      <a:pt x="4199" y="0"/>
                    </a:moveTo>
                    <a:cubicBezTo>
                      <a:pt x="14313" y="2004"/>
                      <a:pt x="21600" y="10877"/>
                      <a:pt x="21600" y="21188"/>
                    </a:cubicBezTo>
                    <a:cubicBezTo>
                      <a:pt x="21600" y="30994"/>
                      <a:pt x="14994" y="39569"/>
                      <a:pt x="5512" y="42072"/>
                    </a:cubicBezTo>
                    <a:lnTo>
                      <a:pt x="0" y="21188"/>
                    </a:lnTo>
                    <a:close/>
                  </a:path>
                </a:pathLst>
              </a:custGeom>
              <a:noFill/>
              <a:ln w="1117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5000" name="Arc 8"/>
              <p:cNvSpPr>
                <a:spLocks/>
              </p:cNvSpPr>
              <p:nvPr/>
            </p:nvSpPr>
            <p:spPr bwMode="auto">
              <a:xfrm rot="1201491">
                <a:off x="3974" y="133"/>
                <a:ext cx="323" cy="212"/>
              </a:xfrm>
              <a:custGeom>
                <a:avLst/>
                <a:gdLst>
                  <a:gd name="G0" fmla="+- 0 0 0"/>
                  <a:gd name="G1" fmla="+- 21196 0 0"/>
                  <a:gd name="G2" fmla="+- 21600 0 0"/>
                  <a:gd name="T0" fmla="*/ 4160 w 21600"/>
                  <a:gd name="T1" fmla="*/ 0 h 42072"/>
                  <a:gd name="T2" fmla="*/ 5544 w 21600"/>
                  <a:gd name="T3" fmla="*/ 42072 h 42072"/>
                  <a:gd name="T4" fmla="*/ 0 w 21600"/>
                  <a:gd name="T5" fmla="*/ 21196 h 42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72" fill="none" extrusionOk="0">
                    <a:moveTo>
                      <a:pt x="4159" y="0"/>
                    </a:moveTo>
                    <a:cubicBezTo>
                      <a:pt x="14292" y="1988"/>
                      <a:pt x="21600" y="10870"/>
                      <a:pt x="21600" y="21196"/>
                    </a:cubicBezTo>
                    <a:cubicBezTo>
                      <a:pt x="21600" y="30990"/>
                      <a:pt x="15010" y="39558"/>
                      <a:pt x="5544" y="42072"/>
                    </a:cubicBezTo>
                  </a:path>
                  <a:path w="21600" h="42072" stroke="0" extrusionOk="0">
                    <a:moveTo>
                      <a:pt x="4159" y="0"/>
                    </a:moveTo>
                    <a:cubicBezTo>
                      <a:pt x="14292" y="1988"/>
                      <a:pt x="21600" y="10870"/>
                      <a:pt x="21600" y="21196"/>
                    </a:cubicBezTo>
                    <a:cubicBezTo>
                      <a:pt x="21600" y="30990"/>
                      <a:pt x="15010" y="39558"/>
                      <a:pt x="5544" y="42072"/>
                    </a:cubicBezTo>
                    <a:lnTo>
                      <a:pt x="0" y="21196"/>
                    </a:lnTo>
                    <a:close/>
                  </a:path>
                </a:pathLst>
              </a:custGeom>
              <a:noFill/>
              <a:ln w="1117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5001" name="Arc 9"/>
              <p:cNvSpPr>
                <a:spLocks/>
              </p:cNvSpPr>
              <p:nvPr/>
            </p:nvSpPr>
            <p:spPr bwMode="auto">
              <a:xfrm rot="1201491">
                <a:off x="3955" y="128"/>
                <a:ext cx="278" cy="165"/>
              </a:xfrm>
              <a:custGeom>
                <a:avLst/>
                <a:gdLst>
                  <a:gd name="G0" fmla="+- 0 0 0"/>
                  <a:gd name="G1" fmla="+- 21184 0 0"/>
                  <a:gd name="G2" fmla="+- 21600 0 0"/>
                  <a:gd name="T0" fmla="*/ 4221 w 21600"/>
                  <a:gd name="T1" fmla="*/ 0 h 42029"/>
                  <a:gd name="T2" fmla="*/ 5661 w 21600"/>
                  <a:gd name="T3" fmla="*/ 42029 h 42029"/>
                  <a:gd name="T4" fmla="*/ 0 w 21600"/>
                  <a:gd name="T5" fmla="*/ 21184 h 42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29" fill="none" extrusionOk="0">
                    <a:moveTo>
                      <a:pt x="4220" y="0"/>
                    </a:moveTo>
                    <a:cubicBezTo>
                      <a:pt x="14324" y="2013"/>
                      <a:pt x="21600" y="10881"/>
                      <a:pt x="21600" y="21184"/>
                    </a:cubicBezTo>
                    <a:cubicBezTo>
                      <a:pt x="21600" y="30933"/>
                      <a:pt x="15069" y="39473"/>
                      <a:pt x="5660" y="42028"/>
                    </a:cubicBezTo>
                  </a:path>
                  <a:path w="21600" h="42029" stroke="0" extrusionOk="0">
                    <a:moveTo>
                      <a:pt x="4220" y="0"/>
                    </a:moveTo>
                    <a:cubicBezTo>
                      <a:pt x="14324" y="2013"/>
                      <a:pt x="21600" y="10881"/>
                      <a:pt x="21600" y="21184"/>
                    </a:cubicBezTo>
                    <a:cubicBezTo>
                      <a:pt x="21600" y="30933"/>
                      <a:pt x="15069" y="39473"/>
                      <a:pt x="5660" y="42028"/>
                    </a:cubicBezTo>
                    <a:lnTo>
                      <a:pt x="0" y="21184"/>
                    </a:lnTo>
                    <a:close/>
                  </a:path>
                </a:pathLst>
              </a:custGeom>
              <a:noFill/>
              <a:ln w="1117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5002" name="Arc 10"/>
              <p:cNvSpPr>
                <a:spLocks/>
              </p:cNvSpPr>
              <p:nvPr/>
            </p:nvSpPr>
            <p:spPr bwMode="auto">
              <a:xfrm rot="1201491">
                <a:off x="3996" y="130"/>
                <a:ext cx="166" cy="125"/>
              </a:xfrm>
              <a:custGeom>
                <a:avLst/>
                <a:gdLst>
                  <a:gd name="G0" fmla="+- 0 0 0"/>
                  <a:gd name="G1" fmla="+- 21241 0 0"/>
                  <a:gd name="G2" fmla="+- 21600 0 0"/>
                  <a:gd name="T0" fmla="*/ 3920 w 21600"/>
                  <a:gd name="T1" fmla="*/ 0 h 42129"/>
                  <a:gd name="T2" fmla="*/ 5502 w 21600"/>
                  <a:gd name="T3" fmla="*/ 42129 h 42129"/>
                  <a:gd name="T4" fmla="*/ 0 w 21600"/>
                  <a:gd name="T5" fmla="*/ 21241 h 42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9" fill="none" extrusionOk="0">
                    <a:moveTo>
                      <a:pt x="3920" y="-1"/>
                    </a:moveTo>
                    <a:cubicBezTo>
                      <a:pt x="14164" y="1890"/>
                      <a:pt x="21600" y="10823"/>
                      <a:pt x="21600" y="21241"/>
                    </a:cubicBezTo>
                    <a:cubicBezTo>
                      <a:pt x="21600" y="31051"/>
                      <a:pt x="14988" y="39629"/>
                      <a:pt x="5501" y="42128"/>
                    </a:cubicBezTo>
                  </a:path>
                  <a:path w="21600" h="42129" stroke="0" extrusionOk="0">
                    <a:moveTo>
                      <a:pt x="3920" y="-1"/>
                    </a:moveTo>
                    <a:cubicBezTo>
                      <a:pt x="14164" y="1890"/>
                      <a:pt x="21600" y="10823"/>
                      <a:pt x="21600" y="21241"/>
                    </a:cubicBezTo>
                    <a:cubicBezTo>
                      <a:pt x="21600" y="31051"/>
                      <a:pt x="14988" y="39629"/>
                      <a:pt x="5501" y="42128"/>
                    </a:cubicBezTo>
                    <a:lnTo>
                      <a:pt x="0" y="21241"/>
                    </a:lnTo>
                    <a:close/>
                  </a:path>
                </a:pathLst>
              </a:custGeom>
              <a:noFill/>
              <a:ln w="11176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1365003" name="Picture 11" descr="onda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1" y="210"/>
              <a:ext cx="434" cy="365"/>
            </a:xfrm>
            <a:prstGeom prst="rect">
              <a:avLst/>
            </a:prstGeom>
            <a:noFill/>
          </p:spPr>
        </p:pic>
        <p:sp>
          <p:nvSpPr>
            <p:cNvPr id="1365004" name="Text Box 12"/>
            <p:cNvSpPr txBox="1">
              <a:spLocks noChangeArrowheads="1"/>
            </p:cNvSpPr>
            <p:nvPr/>
          </p:nvSpPr>
          <p:spPr bwMode="auto">
            <a:xfrm>
              <a:off x="1977" y="-17"/>
              <a:ext cx="4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0" tIns="45715" rIns="91430" bIns="45715">
              <a:spAutoFit/>
            </a:bodyPr>
            <a:lstStyle/>
            <a:p>
              <a:pPr algn="l"/>
              <a:r>
                <a:rPr lang="pt-BR" sz="1200" b="0">
                  <a:cs typeface="Arial" charset="0"/>
                </a:rPr>
                <a:t>Satellite</a:t>
              </a:r>
            </a:p>
          </p:txBody>
        </p:sp>
        <p:pic>
          <p:nvPicPr>
            <p:cNvPr id="1365005" name="Picture 13" descr="aviao_arar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4" y="935"/>
              <a:ext cx="498" cy="300"/>
            </a:xfrm>
            <a:prstGeom prst="rect">
              <a:avLst/>
            </a:prstGeom>
            <a:noFill/>
          </p:spPr>
        </p:pic>
        <p:sp>
          <p:nvSpPr>
            <p:cNvPr id="1365006" name="Text Box 14"/>
            <p:cNvSpPr txBox="1">
              <a:spLocks noChangeArrowheads="1"/>
            </p:cNvSpPr>
            <p:nvPr/>
          </p:nvSpPr>
          <p:spPr bwMode="auto">
            <a:xfrm>
              <a:off x="2439" y="1026"/>
              <a:ext cx="8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0" tIns="45715" rIns="91430" bIns="45715">
              <a:spAutoFit/>
            </a:bodyPr>
            <a:lstStyle/>
            <a:p>
              <a:r>
                <a:rPr lang="pt-BR" sz="1200" b="0">
                  <a:cs typeface="Arial" charset="0"/>
                </a:rPr>
                <a:t>Unmanned aerial</a:t>
              </a:r>
            </a:p>
            <a:p>
              <a:r>
                <a:rPr lang="pt-BR" sz="1200" b="0">
                  <a:cs typeface="Arial" charset="0"/>
                </a:rPr>
                <a:t>vehicle</a:t>
              </a:r>
            </a:p>
          </p:txBody>
        </p:sp>
        <p:pic>
          <p:nvPicPr>
            <p:cNvPr id="1365007" name="Picture 15" descr="landsat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789" t="5409" r="4959" b="44832"/>
            <a:stretch>
              <a:fillRect/>
            </a:stretch>
          </p:blipFill>
          <p:spPr bwMode="auto">
            <a:xfrm>
              <a:off x="2053" y="35"/>
              <a:ext cx="637" cy="311"/>
            </a:xfrm>
            <a:prstGeom prst="rect">
              <a:avLst/>
            </a:prstGeom>
            <a:noFill/>
          </p:spPr>
        </p:pic>
        <p:sp>
          <p:nvSpPr>
            <p:cNvPr id="1365008" name="Line 16"/>
            <p:cNvSpPr>
              <a:spLocks noChangeShapeType="1"/>
            </p:cNvSpPr>
            <p:nvPr/>
          </p:nvSpPr>
          <p:spPr bwMode="auto">
            <a:xfrm>
              <a:off x="2280" y="346"/>
              <a:ext cx="1225" cy="725"/>
            </a:xfrm>
            <a:prstGeom prst="line">
              <a:avLst/>
            </a:prstGeom>
            <a:noFill/>
            <a:ln w="38100" cap="rnd">
              <a:solidFill>
                <a:srgbClr val="FFCC00"/>
              </a:solidFill>
              <a:prstDash val="sysDot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pic>
          <p:nvPicPr>
            <p:cNvPr id="1365009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43" y="981"/>
              <a:ext cx="202" cy="271"/>
            </a:xfrm>
            <a:prstGeom prst="rect">
              <a:avLst/>
            </a:prstGeom>
            <a:noFill/>
          </p:spPr>
        </p:pic>
        <p:sp>
          <p:nvSpPr>
            <p:cNvPr id="1365010" name="Documents"/>
            <p:cNvSpPr>
              <a:spLocks noEditPoints="1" noChangeArrowheads="1"/>
            </p:cNvSpPr>
            <p:nvPr/>
          </p:nvSpPr>
          <p:spPr bwMode="auto">
            <a:xfrm>
              <a:off x="3741" y="1298"/>
              <a:ext cx="138" cy="217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pt-BR"/>
            </a:p>
          </p:txBody>
        </p:sp>
        <p:sp>
          <p:nvSpPr>
            <p:cNvPr id="1365011" name="Text Box 19"/>
            <p:cNvSpPr txBox="1">
              <a:spLocks noChangeArrowheads="1"/>
            </p:cNvSpPr>
            <p:nvPr/>
          </p:nvSpPr>
          <p:spPr bwMode="auto">
            <a:xfrm>
              <a:off x="3685" y="1480"/>
              <a:ext cx="4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0" tIns="45715" rIns="91430" bIns="45715">
              <a:spAutoFit/>
            </a:bodyPr>
            <a:lstStyle/>
            <a:p>
              <a:pPr algn="l"/>
              <a:r>
                <a:rPr lang="pt-BR" sz="1200" b="0">
                  <a:cs typeface="Arial" charset="0"/>
                </a:rPr>
                <a:t>Reports</a:t>
              </a:r>
            </a:p>
          </p:txBody>
        </p:sp>
        <p:sp>
          <p:nvSpPr>
            <p:cNvPr id="1365012" name="Text Box 20"/>
            <p:cNvSpPr txBox="1">
              <a:spLocks noChangeArrowheads="1"/>
            </p:cNvSpPr>
            <p:nvPr/>
          </p:nvSpPr>
          <p:spPr bwMode="auto">
            <a:xfrm>
              <a:off x="3233" y="1480"/>
              <a:ext cx="4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0" tIns="45715" rIns="91430" bIns="45715">
              <a:spAutoFit/>
            </a:bodyPr>
            <a:lstStyle/>
            <a:p>
              <a:pPr algn="l"/>
              <a:r>
                <a:rPr lang="pt-BR" sz="1200" b="0">
                  <a:cs typeface="Arial" charset="0"/>
                </a:rPr>
                <a:t>Images</a:t>
              </a:r>
            </a:p>
          </p:txBody>
        </p:sp>
        <p:grpSp>
          <p:nvGrpSpPr>
            <p:cNvPr id="4" name="Group 21"/>
            <p:cNvGrpSpPr>
              <a:grpSpLocks noChangeAspect="1"/>
            </p:cNvGrpSpPr>
            <p:nvPr/>
          </p:nvGrpSpPr>
          <p:grpSpPr bwMode="auto">
            <a:xfrm>
              <a:off x="3337" y="1253"/>
              <a:ext cx="304" cy="273"/>
              <a:chOff x="3474" y="1776"/>
              <a:chExt cx="640" cy="647"/>
            </a:xfrm>
          </p:grpSpPr>
          <p:pic>
            <p:nvPicPr>
              <p:cNvPr id="1365014" name="Picture 22" descr="ndvp020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74" y="1776"/>
                <a:ext cx="640" cy="647"/>
              </a:xfrm>
              <a:prstGeom prst="rect">
                <a:avLst/>
              </a:prstGeom>
              <a:noFill/>
            </p:spPr>
          </p:pic>
          <p:sp>
            <p:nvSpPr>
              <p:cNvPr id="1365015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749" y="1776"/>
                <a:ext cx="365" cy="96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0" tIns="45715" rIns="91430" bIns="45715" anchor="ctr"/>
              <a:lstStyle/>
              <a:p>
                <a:pPr eaLnBrk="0" hangingPunct="0"/>
                <a:endParaRPr lang="pt-BR" sz="2400" b="0">
                  <a:solidFill>
                    <a:srgbClr val="0000FF"/>
                  </a:solidFill>
                  <a:latin typeface="Wingdings 3" pitchFamily="18" charset="2"/>
                  <a:cs typeface="Arial" charset="0"/>
                </a:endParaRPr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954" y="1525"/>
              <a:ext cx="737" cy="750"/>
              <a:chOff x="540" y="1455"/>
              <a:chExt cx="737" cy="750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580" y="1455"/>
                <a:ext cx="672" cy="523"/>
                <a:chOff x="666" y="1047"/>
                <a:chExt cx="672" cy="523"/>
              </a:xfrm>
            </p:grpSpPr>
            <p:pic>
              <p:nvPicPr>
                <p:cNvPr id="1365018" name="Picture 26" descr="estação_meteorologica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38" y="1107"/>
                  <a:ext cx="324" cy="463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7" name="Group 27"/>
                <p:cNvGrpSpPr>
                  <a:grpSpLocks/>
                </p:cNvGrpSpPr>
                <p:nvPr/>
              </p:nvGrpSpPr>
              <p:grpSpPr bwMode="auto">
                <a:xfrm>
                  <a:off x="666" y="1047"/>
                  <a:ext cx="672" cy="264"/>
                  <a:chOff x="613" y="1047"/>
                  <a:chExt cx="672" cy="264"/>
                </a:xfrm>
              </p:grpSpPr>
              <p:grpSp>
                <p:nvGrpSpPr>
                  <p:cNvPr id="8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613" y="1048"/>
                    <a:ext cx="245" cy="263"/>
                    <a:chOff x="613" y="1048"/>
                    <a:chExt cx="245" cy="263"/>
                  </a:xfrm>
                </p:grpSpPr>
                <p:sp>
                  <p:nvSpPr>
                    <p:cNvPr id="1365021" name="Arc 29"/>
                    <p:cNvSpPr>
                      <a:spLocks/>
                    </p:cNvSpPr>
                    <p:nvPr/>
                  </p:nvSpPr>
                  <p:spPr bwMode="auto">
                    <a:xfrm rot="10980000">
                      <a:off x="613" y="1048"/>
                      <a:ext cx="99" cy="263"/>
                    </a:xfrm>
                    <a:custGeom>
                      <a:avLst/>
                      <a:gdLst>
                        <a:gd name="G0" fmla="+- 0 0 0"/>
                        <a:gd name="G1" fmla="+- 21203 0 0"/>
                        <a:gd name="G2" fmla="+- 21600 0 0"/>
                        <a:gd name="T0" fmla="*/ 4124 w 21600"/>
                        <a:gd name="T1" fmla="*/ 0 h 42087"/>
                        <a:gd name="T2" fmla="*/ 5514 w 21600"/>
                        <a:gd name="T3" fmla="*/ 42087 h 42087"/>
                        <a:gd name="T4" fmla="*/ 0 w 21600"/>
                        <a:gd name="T5" fmla="*/ 21203 h 420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87" fill="none" extrusionOk="0">
                          <a:moveTo>
                            <a:pt x="4123" y="0"/>
                          </a:moveTo>
                          <a:cubicBezTo>
                            <a:pt x="14273" y="1974"/>
                            <a:pt x="21600" y="10863"/>
                            <a:pt x="21600" y="21203"/>
                          </a:cubicBezTo>
                          <a:cubicBezTo>
                            <a:pt x="21600" y="31008"/>
                            <a:pt x="14994" y="39584"/>
                            <a:pt x="5514" y="42087"/>
                          </a:cubicBezTo>
                        </a:path>
                        <a:path w="21600" h="42087" stroke="0" extrusionOk="0">
                          <a:moveTo>
                            <a:pt x="4123" y="0"/>
                          </a:moveTo>
                          <a:cubicBezTo>
                            <a:pt x="14273" y="1974"/>
                            <a:pt x="21600" y="10863"/>
                            <a:pt x="21600" y="21203"/>
                          </a:cubicBezTo>
                          <a:cubicBezTo>
                            <a:pt x="21600" y="31008"/>
                            <a:pt x="14994" y="39584"/>
                            <a:pt x="5514" y="42087"/>
                          </a:cubicBezTo>
                          <a:lnTo>
                            <a:pt x="0" y="21203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365022" name="Arc 30"/>
                    <p:cNvSpPr>
                      <a:spLocks/>
                    </p:cNvSpPr>
                    <p:nvPr/>
                  </p:nvSpPr>
                  <p:spPr bwMode="auto">
                    <a:xfrm rot="10980000">
                      <a:off x="660" y="1069"/>
                      <a:ext cx="92" cy="221"/>
                    </a:xfrm>
                    <a:custGeom>
                      <a:avLst/>
                      <a:gdLst>
                        <a:gd name="G0" fmla="+- 0 0 0"/>
                        <a:gd name="G1" fmla="+- 21183 0 0"/>
                        <a:gd name="G2" fmla="+- 21600 0 0"/>
                        <a:gd name="T0" fmla="*/ 4222 w 21600"/>
                        <a:gd name="T1" fmla="*/ 0 h 42010"/>
                        <a:gd name="T2" fmla="*/ 5725 w 21600"/>
                        <a:gd name="T3" fmla="*/ 42010 h 42010"/>
                        <a:gd name="T4" fmla="*/ 0 w 21600"/>
                        <a:gd name="T5" fmla="*/ 21183 h 420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10" fill="none" extrusionOk="0">
                          <a:moveTo>
                            <a:pt x="4222" y="-1"/>
                          </a:moveTo>
                          <a:cubicBezTo>
                            <a:pt x="14325" y="2013"/>
                            <a:pt x="21600" y="10881"/>
                            <a:pt x="21600" y="21183"/>
                          </a:cubicBezTo>
                          <a:cubicBezTo>
                            <a:pt x="21600" y="30907"/>
                            <a:pt x="15101" y="39432"/>
                            <a:pt x="5725" y="42010"/>
                          </a:cubicBezTo>
                        </a:path>
                        <a:path w="21600" h="42010" stroke="0" extrusionOk="0">
                          <a:moveTo>
                            <a:pt x="4222" y="-1"/>
                          </a:moveTo>
                          <a:cubicBezTo>
                            <a:pt x="14325" y="2013"/>
                            <a:pt x="21600" y="10881"/>
                            <a:pt x="21600" y="21183"/>
                          </a:cubicBezTo>
                          <a:cubicBezTo>
                            <a:pt x="21600" y="30907"/>
                            <a:pt x="15101" y="39432"/>
                            <a:pt x="5725" y="42010"/>
                          </a:cubicBezTo>
                          <a:lnTo>
                            <a:pt x="0" y="21183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365023" name="Arc 31"/>
                    <p:cNvSpPr>
                      <a:spLocks/>
                    </p:cNvSpPr>
                    <p:nvPr/>
                  </p:nvSpPr>
                  <p:spPr bwMode="auto">
                    <a:xfrm rot="10980000">
                      <a:off x="701" y="1082"/>
                      <a:ext cx="83" cy="192"/>
                    </a:xfrm>
                    <a:custGeom>
                      <a:avLst/>
                      <a:gdLst>
                        <a:gd name="G0" fmla="+- 0 0 0"/>
                        <a:gd name="G1" fmla="+- 21188 0 0"/>
                        <a:gd name="G2" fmla="+- 21600 0 0"/>
                        <a:gd name="T0" fmla="*/ 4200 w 21600"/>
                        <a:gd name="T1" fmla="*/ 0 h 42073"/>
                        <a:gd name="T2" fmla="*/ 5513 w 21600"/>
                        <a:gd name="T3" fmla="*/ 42073 h 42073"/>
                        <a:gd name="T4" fmla="*/ 0 w 21600"/>
                        <a:gd name="T5" fmla="*/ 21188 h 420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73" fill="none" extrusionOk="0">
                          <a:moveTo>
                            <a:pt x="4199" y="0"/>
                          </a:moveTo>
                          <a:cubicBezTo>
                            <a:pt x="14313" y="2004"/>
                            <a:pt x="21600" y="10877"/>
                            <a:pt x="21600" y="21188"/>
                          </a:cubicBezTo>
                          <a:cubicBezTo>
                            <a:pt x="21600" y="30994"/>
                            <a:pt x="14994" y="39569"/>
                            <a:pt x="5512" y="42072"/>
                          </a:cubicBezTo>
                        </a:path>
                        <a:path w="21600" h="42073" stroke="0" extrusionOk="0">
                          <a:moveTo>
                            <a:pt x="4199" y="0"/>
                          </a:moveTo>
                          <a:cubicBezTo>
                            <a:pt x="14313" y="2004"/>
                            <a:pt x="21600" y="10877"/>
                            <a:pt x="21600" y="21188"/>
                          </a:cubicBezTo>
                          <a:cubicBezTo>
                            <a:pt x="21600" y="30994"/>
                            <a:pt x="14994" y="39569"/>
                            <a:pt x="5512" y="42072"/>
                          </a:cubicBezTo>
                          <a:lnTo>
                            <a:pt x="0" y="21188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365024" name="Arc 32"/>
                    <p:cNvSpPr>
                      <a:spLocks/>
                    </p:cNvSpPr>
                    <p:nvPr/>
                  </p:nvSpPr>
                  <p:spPr bwMode="auto">
                    <a:xfrm rot="10980000">
                      <a:off x="748" y="1097"/>
                      <a:ext cx="72" cy="165"/>
                    </a:xfrm>
                    <a:custGeom>
                      <a:avLst/>
                      <a:gdLst>
                        <a:gd name="G0" fmla="+- 0 0 0"/>
                        <a:gd name="G1" fmla="+- 21196 0 0"/>
                        <a:gd name="G2" fmla="+- 21600 0 0"/>
                        <a:gd name="T0" fmla="*/ 4160 w 21600"/>
                        <a:gd name="T1" fmla="*/ 0 h 42072"/>
                        <a:gd name="T2" fmla="*/ 5544 w 21600"/>
                        <a:gd name="T3" fmla="*/ 42072 h 42072"/>
                        <a:gd name="T4" fmla="*/ 0 w 21600"/>
                        <a:gd name="T5" fmla="*/ 21196 h 420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72" fill="none" extrusionOk="0">
                          <a:moveTo>
                            <a:pt x="4159" y="0"/>
                          </a:moveTo>
                          <a:cubicBezTo>
                            <a:pt x="14292" y="1988"/>
                            <a:pt x="21600" y="10870"/>
                            <a:pt x="21600" y="21196"/>
                          </a:cubicBezTo>
                          <a:cubicBezTo>
                            <a:pt x="21600" y="30990"/>
                            <a:pt x="15010" y="39558"/>
                            <a:pt x="5544" y="42072"/>
                          </a:cubicBezTo>
                        </a:path>
                        <a:path w="21600" h="42072" stroke="0" extrusionOk="0">
                          <a:moveTo>
                            <a:pt x="4159" y="0"/>
                          </a:moveTo>
                          <a:cubicBezTo>
                            <a:pt x="14292" y="1988"/>
                            <a:pt x="21600" y="10870"/>
                            <a:pt x="21600" y="21196"/>
                          </a:cubicBezTo>
                          <a:cubicBezTo>
                            <a:pt x="21600" y="30990"/>
                            <a:pt x="15010" y="39558"/>
                            <a:pt x="5544" y="42072"/>
                          </a:cubicBezTo>
                          <a:lnTo>
                            <a:pt x="0" y="21196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365025" name="Arc 33"/>
                    <p:cNvSpPr>
                      <a:spLocks/>
                    </p:cNvSpPr>
                    <p:nvPr/>
                  </p:nvSpPr>
                  <p:spPr bwMode="auto">
                    <a:xfrm rot="10980000">
                      <a:off x="786" y="1113"/>
                      <a:ext cx="62" cy="130"/>
                    </a:xfrm>
                    <a:custGeom>
                      <a:avLst/>
                      <a:gdLst>
                        <a:gd name="G0" fmla="+- 0 0 0"/>
                        <a:gd name="G1" fmla="+- 21184 0 0"/>
                        <a:gd name="G2" fmla="+- 21600 0 0"/>
                        <a:gd name="T0" fmla="*/ 4221 w 21600"/>
                        <a:gd name="T1" fmla="*/ 0 h 42029"/>
                        <a:gd name="T2" fmla="*/ 5661 w 21600"/>
                        <a:gd name="T3" fmla="*/ 42029 h 42029"/>
                        <a:gd name="T4" fmla="*/ 0 w 21600"/>
                        <a:gd name="T5" fmla="*/ 21184 h 420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29" fill="none" extrusionOk="0">
                          <a:moveTo>
                            <a:pt x="4220" y="0"/>
                          </a:moveTo>
                          <a:cubicBezTo>
                            <a:pt x="14324" y="2013"/>
                            <a:pt x="21600" y="10881"/>
                            <a:pt x="21600" y="21184"/>
                          </a:cubicBezTo>
                          <a:cubicBezTo>
                            <a:pt x="21600" y="30933"/>
                            <a:pt x="15069" y="39473"/>
                            <a:pt x="5660" y="42028"/>
                          </a:cubicBezTo>
                        </a:path>
                        <a:path w="21600" h="42029" stroke="0" extrusionOk="0">
                          <a:moveTo>
                            <a:pt x="4220" y="0"/>
                          </a:moveTo>
                          <a:cubicBezTo>
                            <a:pt x="14324" y="2013"/>
                            <a:pt x="21600" y="10881"/>
                            <a:pt x="21600" y="21184"/>
                          </a:cubicBezTo>
                          <a:cubicBezTo>
                            <a:pt x="21600" y="30933"/>
                            <a:pt x="15069" y="39473"/>
                            <a:pt x="5660" y="42028"/>
                          </a:cubicBezTo>
                          <a:lnTo>
                            <a:pt x="0" y="21184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365026" name="Arc 34"/>
                    <p:cNvSpPr>
                      <a:spLocks/>
                    </p:cNvSpPr>
                    <p:nvPr/>
                  </p:nvSpPr>
                  <p:spPr bwMode="auto">
                    <a:xfrm rot="10980000">
                      <a:off x="821" y="1127"/>
                      <a:ext cx="37" cy="98"/>
                    </a:xfrm>
                    <a:custGeom>
                      <a:avLst/>
                      <a:gdLst>
                        <a:gd name="G0" fmla="+- 0 0 0"/>
                        <a:gd name="G1" fmla="+- 21241 0 0"/>
                        <a:gd name="G2" fmla="+- 21600 0 0"/>
                        <a:gd name="T0" fmla="*/ 3920 w 21600"/>
                        <a:gd name="T1" fmla="*/ 0 h 42129"/>
                        <a:gd name="T2" fmla="*/ 5502 w 21600"/>
                        <a:gd name="T3" fmla="*/ 42129 h 42129"/>
                        <a:gd name="T4" fmla="*/ 0 w 21600"/>
                        <a:gd name="T5" fmla="*/ 21241 h 421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129" fill="none" extrusionOk="0">
                          <a:moveTo>
                            <a:pt x="3920" y="-1"/>
                          </a:moveTo>
                          <a:cubicBezTo>
                            <a:pt x="14164" y="1890"/>
                            <a:pt x="21600" y="10823"/>
                            <a:pt x="21600" y="21241"/>
                          </a:cubicBezTo>
                          <a:cubicBezTo>
                            <a:pt x="21600" y="31051"/>
                            <a:pt x="14988" y="39629"/>
                            <a:pt x="5501" y="42128"/>
                          </a:cubicBezTo>
                        </a:path>
                        <a:path w="21600" h="42129" stroke="0" extrusionOk="0">
                          <a:moveTo>
                            <a:pt x="3920" y="-1"/>
                          </a:moveTo>
                          <a:cubicBezTo>
                            <a:pt x="14164" y="1890"/>
                            <a:pt x="21600" y="10823"/>
                            <a:pt x="21600" y="21241"/>
                          </a:cubicBezTo>
                          <a:cubicBezTo>
                            <a:pt x="21600" y="31051"/>
                            <a:pt x="14988" y="39629"/>
                            <a:pt x="5501" y="42128"/>
                          </a:cubicBezTo>
                          <a:lnTo>
                            <a:pt x="0" y="21241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9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041" y="1047"/>
                    <a:ext cx="244" cy="263"/>
                    <a:chOff x="1041" y="1047"/>
                    <a:chExt cx="244" cy="263"/>
                  </a:xfrm>
                </p:grpSpPr>
                <p:sp>
                  <p:nvSpPr>
                    <p:cNvPr id="1365028" name="Arc 36"/>
                    <p:cNvSpPr>
                      <a:spLocks/>
                    </p:cNvSpPr>
                    <p:nvPr/>
                  </p:nvSpPr>
                  <p:spPr bwMode="auto">
                    <a:xfrm rot="180000">
                      <a:off x="1186" y="1047"/>
                      <a:ext cx="99" cy="263"/>
                    </a:xfrm>
                    <a:custGeom>
                      <a:avLst/>
                      <a:gdLst>
                        <a:gd name="G0" fmla="+- 0 0 0"/>
                        <a:gd name="G1" fmla="+- 21203 0 0"/>
                        <a:gd name="G2" fmla="+- 21600 0 0"/>
                        <a:gd name="T0" fmla="*/ 4124 w 21600"/>
                        <a:gd name="T1" fmla="*/ 0 h 42087"/>
                        <a:gd name="T2" fmla="*/ 5514 w 21600"/>
                        <a:gd name="T3" fmla="*/ 42087 h 42087"/>
                        <a:gd name="T4" fmla="*/ 0 w 21600"/>
                        <a:gd name="T5" fmla="*/ 21203 h 420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87" fill="none" extrusionOk="0">
                          <a:moveTo>
                            <a:pt x="4123" y="0"/>
                          </a:moveTo>
                          <a:cubicBezTo>
                            <a:pt x="14273" y="1974"/>
                            <a:pt x="21600" y="10863"/>
                            <a:pt x="21600" y="21203"/>
                          </a:cubicBezTo>
                          <a:cubicBezTo>
                            <a:pt x="21600" y="31008"/>
                            <a:pt x="14994" y="39584"/>
                            <a:pt x="5514" y="42087"/>
                          </a:cubicBezTo>
                        </a:path>
                        <a:path w="21600" h="42087" stroke="0" extrusionOk="0">
                          <a:moveTo>
                            <a:pt x="4123" y="0"/>
                          </a:moveTo>
                          <a:cubicBezTo>
                            <a:pt x="14273" y="1974"/>
                            <a:pt x="21600" y="10863"/>
                            <a:pt x="21600" y="21203"/>
                          </a:cubicBezTo>
                          <a:cubicBezTo>
                            <a:pt x="21600" y="31008"/>
                            <a:pt x="14994" y="39584"/>
                            <a:pt x="5514" y="42087"/>
                          </a:cubicBezTo>
                          <a:lnTo>
                            <a:pt x="0" y="21203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365029" name="Arc 37"/>
                    <p:cNvSpPr>
                      <a:spLocks/>
                    </p:cNvSpPr>
                    <p:nvPr/>
                  </p:nvSpPr>
                  <p:spPr bwMode="auto">
                    <a:xfrm rot="180000">
                      <a:off x="1147" y="1068"/>
                      <a:ext cx="92" cy="221"/>
                    </a:xfrm>
                    <a:custGeom>
                      <a:avLst/>
                      <a:gdLst>
                        <a:gd name="G0" fmla="+- 0 0 0"/>
                        <a:gd name="G1" fmla="+- 21183 0 0"/>
                        <a:gd name="G2" fmla="+- 21600 0 0"/>
                        <a:gd name="T0" fmla="*/ 4222 w 21600"/>
                        <a:gd name="T1" fmla="*/ 0 h 42010"/>
                        <a:gd name="T2" fmla="*/ 5725 w 21600"/>
                        <a:gd name="T3" fmla="*/ 42010 h 42010"/>
                        <a:gd name="T4" fmla="*/ 0 w 21600"/>
                        <a:gd name="T5" fmla="*/ 21183 h 420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10" fill="none" extrusionOk="0">
                          <a:moveTo>
                            <a:pt x="4222" y="-1"/>
                          </a:moveTo>
                          <a:cubicBezTo>
                            <a:pt x="14325" y="2013"/>
                            <a:pt x="21600" y="10881"/>
                            <a:pt x="21600" y="21183"/>
                          </a:cubicBezTo>
                          <a:cubicBezTo>
                            <a:pt x="21600" y="30907"/>
                            <a:pt x="15101" y="39432"/>
                            <a:pt x="5725" y="42010"/>
                          </a:cubicBezTo>
                        </a:path>
                        <a:path w="21600" h="42010" stroke="0" extrusionOk="0">
                          <a:moveTo>
                            <a:pt x="4222" y="-1"/>
                          </a:moveTo>
                          <a:cubicBezTo>
                            <a:pt x="14325" y="2013"/>
                            <a:pt x="21600" y="10881"/>
                            <a:pt x="21600" y="21183"/>
                          </a:cubicBezTo>
                          <a:cubicBezTo>
                            <a:pt x="21600" y="30907"/>
                            <a:pt x="15101" y="39432"/>
                            <a:pt x="5725" y="42010"/>
                          </a:cubicBezTo>
                          <a:lnTo>
                            <a:pt x="0" y="21183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365030" name="Arc 38"/>
                    <p:cNvSpPr>
                      <a:spLocks/>
                    </p:cNvSpPr>
                    <p:nvPr/>
                  </p:nvSpPr>
                  <p:spPr bwMode="auto">
                    <a:xfrm rot="180000">
                      <a:off x="1115" y="1086"/>
                      <a:ext cx="83" cy="192"/>
                    </a:xfrm>
                    <a:custGeom>
                      <a:avLst/>
                      <a:gdLst>
                        <a:gd name="G0" fmla="+- 0 0 0"/>
                        <a:gd name="G1" fmla="+- 21188 0 0"/>
                        <a:gd name="G2" fmla="+- 21600 0 0"/>
                        <a:gd name="T0" fmla="*/ 4200 w 21600"/>
                        <a:gd name="T1" fmla="*/ 0 h 42073"/>
                        <a:gd name="T2" fmla="*/ 5513 w 21600"/>
                        <a:gd name="T3" fmla="*/ 42073 h 42073"/>
                        <a:gd name="T4" fmla="*/ 0 w 21600"/>
                        <a:gd name="T5" fmla="*/ 21188 h 420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73" fill="none" extrusionOk="0">
                          <a:moveTo>
                            <a:pt x="4199" y="0"/>
                          </a:moveTo>
                          <a:cubicBezTo>
                            <a:pt x="14313" y="2004"/>
                            <a:pt x="21600" y="10877"/>
                            <a:pt x="21600" y="21188"/>
                          </a:cubicBezTo>
                          <a:cubicBezTo>
                            <a:pt x="21600" y="30994"/>
                            <a:pt x="14994" y="39569"/>
                            <a:pt x="5512" y="42072"/>
                          </a:cubicBezTo>
                        </a:path>
                        <a:path w="21600" h="42073" stroke="0" extrusionOk="0">
                          <a:moveTo>
                            <a:pt x="4199" y="0"/>
                          </a:moveTo>
                          <a:cubicBezTo>
                            <a:pt x="14313" y="2004"/>
                            <a:pt x="21600" y="10877"/>
                            <a:pt x="21600" y="21188"/>
                          </a:cubicBezTo>
                          <a:cubicBezTo>
                            <a:pt x="21600" y="30994"/>
                            <a:pt x="14994" y="39569"/>
                            <a:pt x="5512" y="42072"/>
                          </a:cubicBezTo>
                          <a:lnTo>
                            <a:pt x="0" y="21188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365031" name="Arc 39"/>
                    <p:cNvSpPr>
                      <a:spLocks/>
                    </p:cNvSpPr>
                    <p:nvPr/>
                  </p:nvSpPr>
                  <p:spPr bwMode="auto">
                    <a:xfrm rot="180000">
                      <a:off x="1080" y="1097"/>
                      <a:ext cx="72" cy="165"/>
                    </a:xfrm>
                    <a:custGeom>
                      <a:avLst/>
                      <a:gdLst>
                        <a:gd name="G0" fmla="+- 0 0 0"/>
                        <a:gd name="G1" fmla="+- 21196 0 0"/>
                        <a:gd name="G2" fmla="+- 21600 0 0"/>
                        <a:gd name="T0" fmla="*/ 4160 w 21600"/>
                        <a:gd name="T1" fmla="*/ 0 h 42072"/>
                        <a:gd name="T2" fmla="*/ 5544 w 21600"/>
                        <a:gd name="T3" fmla="*/ 42072 h 42072"/>
                        <a:gd name="T4" fmla="*/ 0 w 21600"/>
                        <a:gd name="T5" fmla="*/ 21196 h 420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72" fill="none" extrusionOk="0">
                          <a:moveTo>
                            <a:pt x="4159" y="0"/>
                          </a:moveTo>
                          <a:cubicBezTo>
                            <a:pt x="14292" y="1988"/>
                            <a:pt x="21600" y="10870"/>
                            <a:pt x="21600" y="21196"/>
                          </a:cubicBezTo>
                          <a:cubicBezTo>
                            <a:pt x="21600" y="30990"/>
                            <a:pt x="15010" y="39558"/>
                            <a:pt x="5544" y="42072"/>
                          </a:cubicBezTo>
                        </a:path>
                        <a:path w="21600" h="42072" stroke="0" extrusionOk="0">
                          <a:moveTo>
                            <a:pt x="4159" y="0"/>
                          </a:moveTo>
                          <a:cubicBezTo>
                            <a:pt x="14292" y="1988"/>
                            <a:pt x="21600" y="10870"/>
                            <a:pt x="21600" y="21196"/>
                          </a:cubicBezTo>
                          <a:cubicBezTo>
                            <a:pt x="21600" y="30990"/>
                            <a:pt x="15010" y="39558"/>
                            <a:pt x="5544" y="42072"/>
                          </a:cubicBezTo>
                          <a:lnTo>
                            <a:pt x="0" y="21196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365032" name="Arc 40"/>
                    <p:cNvSpPr>
                      <a:spLocks/>
                    </p:cNvSpPr>
                    <p:nvPr/>
                  </p:nvSpPr>
                  <p:spPr bwMode="auto">
                    <a:xfrm rot="180000">
                      <a:off x="1052" y="1117"/>
                      <a:ext cx="62" cy="130"/>
                    </a:xfrm>
                    <a:custGeom>
                      <a:avLst/>
                      <a:gdLst>
                        <a:gd name="G0" fmla="+- 0 0 0"/>
                        <a:gd name="G1" fmla="+- 21184 0 0"/>
                        <a:gd name="G2" fmla="+- 21600 0 0"/>
                        <a:gd name="T0" fmla="*/ 4221 w 21600"/>
                        <a:gd name="T1" fmla="*/ 0 h 42029"/>
                        <a:gd name="T2" fmla="*/ 5661 w 21600"/>
                        <a:gd name="T3" fmla="*/ 42029 h 42029"/>
                        <a:gd name="T4" fmla="*/ 0 w 21600"/>
                        <a:gd name="T5" fmla="*/ 21184 h 420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29" fill="none" extrusionOk="0">
                          <a:moveTo>
                            <a:pt x="4220" y="0"/>
                          </a:moveTo>
                          <a:cubicBezTo>
                            <a:pt x="14324" y="2013"/>
                            <a:pt x="21600" y="10881"/>
                            <a:pt x="21600" y="21184"/>
                          </a:cubicBezTo>
                          <a:cubicBezTo>
                            <a:pt x="21600" y="30933"/>
                            <a:pt x="15069" y="39473"/>
                            <a:pt x="5660" y="42028"/>
                          </a:cubicBezTo>
                        </a:path>
                        <a:path w="21600" h="42029" stroke="0" extrusionOk="0">
                          <a:moveTo>
                            <a:pt x="4220" y="0"/>
                          </a:moveTo>
                          <a:cubicBezTo>
                            <a:pt x="14324" y="2013"/>
                            <a:pt x="21600" y="10881"/>
                            <a:pt x="21600" y="21184"/>
                          </a:cubicBezTo>
                          <a:cubicBezTo>
                            <a:pt x="21600" y="30933"/>
                            <a:pt x="15069" y="39473"/>
                            <a:pt x="5660" y="42028"/>
                          </a:cubicBezTo>
                          <a:lnTo>
                            <a:pt x="0" y="21184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365033" name="Arc 41"/>
                    <p:cNvSpPr>
                      <a:spLocks/>
                    </p:cNvSpPr>
                    <p:nvPr/>
                  </p:nvSpPr>
                  <p:spPr bwMode="auto">
                    <a:xfrm rot="180000">
                      <a:off x="1041" y="1135"/>
                      <a:ext cx="37" cy="98"/>
                    </a:xfrm>
                    <a:custGeom>
                      <a:avLst/>
                      <a:gdLst>
                        <a:gd name="G0" fmla="+- 0 0 0"/>
                        <a:gd name="G1" fmla="+- 21241 0 0"/>
                        <a:gd name="G2" fmla="+- 21600 0 0"/>
                        <a:gd name="T0" fmla="*/ 3920 w 21600"/>
                        <a:gd name="T1" fmla="*/ 0 h 42129"/>
                        <a:gd name="T2" fmla="*/ 5502 w 21600"/>
                        <a:gd name="T3" fmla="*/ 42129 h 42129"/>
                        <a:gd name="T4" fmla="*/ 0 w 21600"/>
                        <a:gd name="T5" fmla="*/ 21241 h 421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129" fill="none" extrusionOk="0">
                          <a:moveTo>
                            <a:pt x="3920" y="-1"/>
                          </a:moveTo>
                          <a:cubicBezTo>
                            <a:pt x="14164" y="1890"/>
                            <a:pt x="21600" y="10823"/>
                            <a:pt x="21600" y="21241"/>
                          </a:cubicBezTo>
                          <a:cubicBezTo>
                            <a:pt x="21600" y="31051"/>
                            <a:pt x="14988" y="39629"/>
                            <a:pt x="5501" y="42128"/>
                          </a:cubicBezTo>
                        </a:path>
                        <a:path w="21600" h="42129" stroke="0" extrusionOk="0">
                          <a:moveTo>
                            <a:pt x="3920" y="-1"/>
                          </a:moveTo>
                          <a:cubicBezTo>
                            <a:pt x="14164" y="1890"/>
                            <a:pt x="21600" y="10823"/>
                            <a:pt x="21600" y="21241"/>
                          </a:cubicBezTo>
                          <a:cubicBezTo>
                            <a:pt x="21600" y="31051"/>
                            <a:pt x="14988" y="39629"/>
                            <a:pt x="5501" y="42128"/>
                          </a:cubicBezTo>
                          <a:lnTo>
                            <a:pt x="0" y="21241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</p:grpSp>
          <p:sp>
            <p:nvSpPr>
              <p:cNvPr id="1365034" name="Text Box 42"/>
              <p:cNvSpPr txBox="1">
                <a:spLocks noChangeArrowheads="1"/>
              </p:cNvSpPr>
              <p:nvPr/>
            </p:nvSpPr>
            <p:spPr bwMode="auto">
              <a:xfrm>
                <a:off x="540" y="1917"/>
                <a:ext cx="73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0" tIns="45715" rIns="91430" bIns="45715">
                <a:spAutoFit/>
              </a:bodyPr>
              <a:lstStyle/>
              <a:p>
                <a:r>
                  <a:rPr lang="pt-BR" sz="1200" b="0">
                    <a:cs typeface="Arial" charset="0"/>
                  </a:rPr>
                  <a:t>Meteorological</a:t>
                </a:r>
              </a:p>
              <a:p>
                <a:r>
                  <a:rPr lang="pt-BR" sz="1200" b="0">
                    <a:cs typeface="Arial" charset="0"/>
                  </a:rPr>
                  <a:t>station</a:t>
                </a:r>
              </a:p>
            </p:txBody>
          </p:sp>
        </p:grpSp>
        <p:sp>
          <p:nvSpPr>
            <p:cNvPr id="1365035" name="Line 43"/>
            <p:cNvSpPr>
              <a:spLocks noChangeShapeType="1"/>
            </p:cNvSpPr>
            <p:nvPr/>
          </p:nvSpPr>
          <p:spPr bwMode="auto">
            <a:xfrm flipH="1">
              <a:off x="1373" y="436"/>
              <a:ext cx="862" cy="1180"/>
            </a:xfrm>
            <a:prstGeom prst="line">
              <a:avLst/>
            </a:prstGeom>
            <a:noFill/>
            <a:ln w="38100" cap="rnd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65036" name="Line 44"/>
            <p:cNvSpPr>
              <a:spLocks noChangeShapeType="1"/>
            </p:cNvSpPr>
            <p:nvPr/>
          </p:nvSpPr>
          <p:spPr bwMode="auto">
            <a:xfrm flipH="1">
              <a:off x="1282" y="346"/>
              <a:ext cx="907" cy="1224"/>
            </a:xfrm>
            <a:prstGeom prst="line">
              <a:avLst/>
            </a:prstGeom>
            <a:noFill/>
            <a:ln w="38100" cap="rnd">
              <a:solidFill>
                <a:srgbClr val="FFCC00"/>
              </a:solidFill>
              <a:prstDash val="sysDot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65037" name="Line 45"/>
            <p:cNvSpPr>
              <a:spLocks noChangeShapeType="1"/>
            </p:cNvSpPr>
            <p:nvPr/>
          </p:nvSpPr>
          <p:spPr bwMode="auto">
            <a:xfrm flipH="1">
              <a:off x="2235" y="482"/>
              <a:ext cx="45" cy="408"/>
            </a:xfrm>
            <a:prstGeom prst="line">
              <a:avLst/>
            </a:prstGeom>
            <a:noFill/>
            <a:ln w="38100" cap="rnd">
              <a:solidFill>
                <a:srgbClr val="FFCC00"/>
              </a:solidFill>
              <a:prstDash val="sysDot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65038" name="Line 46"/>
            <p:cNvSpPr>
              <a:spLocks noChangeShapeType="1"/>
            </p:cNvSpPr>
            <p:nvPr/>
          </p:nvSpPr>
          <p:spPr bwMode="auto">
            <a:xfrm flipH="1">
              <a:off x="2325" y="527"/>
              <a:ext cx="46" cy="363"/>
            </a:xfrm>
            <a:prstGeom prst="line">
              <a:avLst/>
            </a:prstGeom>
            <a:noFill/>
            <a:ln w="38100" cap="rnd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 rot="5400000">
              <a:off x="2109" y="1152"/>
              <a:ext cx="244" cy="263"/>
              <a:chOff x="2453" y="1047"/>
              <a:chExt cx="244" cy="263"/>
            </a:xfrm>
          </p:grpSpPr>
          <p:sp>
            <p:nvSpPr>
              <p:cNvPr id="1365040" name="Arc 48"/>
              <p:cNvSpPr>
                <a:spLocks/>
              </p:cNvSpPr>
              <p:nvPr/>
            </p:nvSpPr>
            <p:spPr bwMode="auto">
              <a:xfrm rot="180000">
                <a:off x="2598" y="1047"/>
                <a:ext cx="99" cy="263"/>
              </a:xfrm>
              <a:custGeom>
                <a:avLst/>
                <a:gdLst>
                  <a:gd name="G0" fmla="+- 0 0 0"/>
                  <a:gd name="G1" fmla="+- 21203 0 0"/>
                  <a:gd name="G2" fmla="+- 21600 0 0"/>
                  <a:gd name="T0" fmla="*/ 4124 w 21600"/>
                  <a:gd name="T1" fmla="*/ 0 h 42087"/>
                  <a:gd name="T2" fmla="*/ 5514 w 21600"/>
                  <a:gd name="T3" fmla="*/ 42087 h 42087"/>
                  <a:gd name="T4" fmla="*/ 0 w 21600"/>
                  <a:gd name="T5" fmla="*/ 21203 h 4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87" fill="none" extrusionOk="0">
                    <a:moveTo>
                      <a:pt x="4123" y="0"/>
                    </a:moveTo>
                    <a:cubicBezTo>
                      <a:pt x="14273" y="1974"/>
                      <a:pt x="21600" y="10863"/>
                      <a:pt x="21600" y="21203"/>
                    </a:cubicBezTo>
                    <a:cubicBezTo>
                      <a:pt x="21600" y="31008"/>
                      <a:pt x="14994" y="39584"/>
                      <a:pt x="5514" y="42087"/>
                    </a:cubicBezTo>
                  </a:path>
                  <a:path w="21600" h="42087" stroke="0" extrusionOk="0">
                    <a:moveTo>
                      <a:pt x="4123" y="0"/>
                    </a:moveTo>
                    <a:cubicBezTo>
                      <a:pt x="14273" y="1974"/>
                      <a:pt x="21600" y="10863"/>
                      <a:pt x="21600" y="21203"/>
                    </a:cubicBezTo>
                    <a:cubicBezTo>
                      <a:pt x="21600" y="31008"/>
                      <a:pt x="14994" y="39584"/>
                      <a:pt x="5514" y="42087"/>
                    </a:cubicBezTo>
                    <a:lnTo>
                      <a:pt x="0" y="21203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5041" name="Arc 49"/>
              <p:cNvSpPr>
                <a:spLocks/>
              </p:cNvSpPr>
              <p:nvPr/>
            </p:nvSpPr>
            <p:spPr bwMode="auto">
              <a:xfrm rot="180000">
                <a:off x="2559" y="1068"/>
                <a:ext cx="92" cy="221"/>
              </a:xfrm>
              <a:custGeom>
                <a:avLst/>
                <a:gdLst>
                  <a:gd name="G0" fmla="+- 0 0 0"/>
                  <a:gd name="G1" fmla="+- 21183 0 0"/>
                  <a:gd name="G2" fmla="+- 21600 0 0"/>
                  <a:gd name="T0" fmla="*/ 4222 w 21600"/>
                  <a:gd name="T1" fmla="*/ 0 h 42010"/>
                  <a:gd name="T2" fmla="*/ 5725 w 21600"/>
                  <a:gd name="T3" fmla="*/ 42010 h 42010"/>
                  <a:gd name="T4" fmla="*/ 0 w 21600"/>
                  <a:gd name="T5" fmla="*/ 21183 h 4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0" fill="none" extrusionOk="0">
                    <a:moveTo>
                      <a:pt x="4222" y="-1"/>
                    </a:moveTo>
                    <a:cubicBezTo>
                      <a:pt x="14325" y="2013"/>
                      <a:pt x="21600" y="10881"/>
                      <a:pt x="21600" y="21183"/>
                    </a:cubicBezTo>
                    <a:cubicBezTo>
                      <a:pt x="21600" y="30907"/>
                      <a:pt x="15101" y="39432"/>
                      <a:pt x="5725" y="42010"/>
                    </a:cubicBezTo>
                  </a:path>
                  <a:path w="21600" h="42010" stroke="0" extrusionOk="0">
                    <a:moveTo>
                      <a:pt x="4222" y="-1"/>
                    </a:moveTo>
                    <a:cubicBezTo>
                      <a:pt x="14325" y="2013"/>
                      <a:pt x="21600" y="10881"/>
                      <a:pt x="21600" y="21183"/>
                    </a:cubicBezTo>
                    <a:cubicBezTo>
                      <a:pt x="21600" y="30907"/>
                      <a:pt x="15101" y="39432"/>
                      <a:pt x="5725" y="42010"/>
                    </a:cubicBezTo>
                    <a:lnTo>
                      <a:pt x="0" y="21183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5042" name="Arc 50"/>
              <p:cNvSpPr>
                <a:spLocks/>
              </p:cNvSpPr>
              <p:nvPr/>
            </p:nvSpPr>
            <p:spPr bwMode="auto">
              <a:xfrm rot="180000">
                <a:off x="2527" y="1086"/>
                <a:ext cx="83" cy="192"/>
              </a:xfrm>
              <a:custGeom>
                <a:avLst/>
                <a:gdLst>
                  <a:gd name="G0" fmla="+- 0 0 0"/>
                  <a:gd name="G1" fmla="+- 21188 0 0"/>
                  <a:gd name="G2" fmla="+- 21600 0 0"/>
                  <a:gd name="T0" fmla="*/ 4200 w 21600"/>
                  <a:gd name="T1" fmla="*/ 0 h 42073"/>
                  <a:gd name="T2" fmla="*/ 5513 w 21600"/>
                  <a:gd name="T3" fmla="*/ 42073 h 42073"/>
                  <a:gd name="T4" fmla="*/ 0 w 21600"/>
                  <a:gd name="T5" fmla="*/ 21188 h 42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73" fill="none" extrusionOk="0">
                    <a:moveTo>
                      <a:pt x="4199" y="0"/>
                    </a:moveTo>
                    <a:cubicBezTo>
                      <a:pt x="14313" y="2004"/>
                      <a:pt x="21600" y="10877"/>
                      <a:pt x="21600" y="21188"/>
                    </a:cubicBezTo>
                    <a:cubicBezTo>
                      <a:pt x="21600" y="30994"/>
                      <a:pt x="14994" y="39569"/>
                      <a:pt x="5512" y="42072"/>
                    </a:cubicBezTo>
                  </a:path>
                  <a:path w="21600" h="42073" stroke="0" extrusionOk="0">
                    <a:moveTo>
                      <a:pt x="4199" y="0"/>
                    </a:moveTo>
                    <a:cubicBezTo>
                      <a:pt x="14313" y="2004"/>
                      <a:pt x="21600" y="10877"/>
                      <a:pt x="21600" y="21188"/>
                    </a:cubicBezTo>
                    <a:cubicBezTo>
                      <a:pt x="21600" y="30994"/>
                      <a:pt x="14994" y="39569"/>
                      <a:pt x="5512" y="42072"/>
                    </a:cubicBezTo>
                    <a:lnTo>
                      <a:pt x="0" y="21188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5043" name="Arc 51"/>
              <p:cNvSpPr>
                <a:spLocks/>
              </p:cNvSpPr>
              <p:nvPr/>
            </p:nvSpPr>
            <p:spPr bwMode="auto">
              <a:xfrm rot="180000">
                <a:off x="2492" y="1097"/>
                <a:ext cx="72" cy="165"/>
              </a:xfrm>
              <a:custGeom>
                <a:avLst/>
                <a:gdLst>
                  <a:gd name="G0" fmla="+- 0 0 0"/>
                  <a:gd name="G1" fmla="+- 21196 0 0"/>
                  <a:gd name="G2" fmla="+- 21600 0 0"/>
                  <a:gd name="T0" fmla="*/ 4160 w 21600"/>
                  <a:gd name="T1" fmla="*/ 0 h 42072"/>
                  <a:gd name="T2" fmla="*/ 5544 w 21600"/>
                  <a:gd name="T3" fmla="*/ 42072 h 42072"/>
                  <a:gd name="T4" fmla="*/ 0 w 21600"/>
                  <a:gd name="T5" fmla="*/ 21196 h 42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72" fill="none" extrusionOk="0">
                    <a:moveTo>
                      <a:pt x="4159" y="0"/>
                    </a:moveTo>
                    <a:cubicBezTo>
                      <a:pt x="14292" y="1988"/>
                      <a:pt x="21600" y="10870"/>
                      <a:pt x="21600" y="21196"/>
                    </a:cubicBezTo>
                    <a:cubicBezTo>
                      <a:pt x="21600" y="30990"/>
                      <a:pt x="15010" y="39558"/>
                      <a:pt x="5544" y="42072"/>
                    </a:cubicBezTo>
                  </a:path>
                  <a:path w="21600" h="42072" stroke="0" extrusionOk="0">
                    <a:moveTo>
                      <a:pt x="4159" y="0"/>
                    </a:moveTo>
                    <a:cubicBezTo>
                      <a:pt x="14292" y="1988"/>
                      <a:pt x="21600" y="10870"/>
                      <a:pt x="21600" y="21196"/>
                    </a:cubicBezTo>
                    <a:cubicBezTo>
                      <a:pt x="21600" y="30990"/>
                      <a:pt x="15010" y="39558"/>
                      <a:pt x="5544" y="42072"/>
                    </a:cubicBezTo>
                    <a:lnTo>
                      <a:pt x="0" y="21196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5044" name="Arc 52"/>
              <p:cNvSpPr>
                <a:spLocks/>
              </p:cNvSpPr>
              <p:nvPr/>
            </p:nvSpPr>
            <p:spPr bwMode="auto">
              <a:xfrm rot="180000">
                <a:off x="2464" y="1117"/>
                <a:ext cx="62" cy="130"/>
              </a:xfrm>
              <a:custGeom>
                <a:avLst/>
                <a:gdLst>
                  <a:gd name="G0" fmla="+- 0 0 0"/>
                  <a:gd name="G1" fmla="+- 21184 0 0"/>
                  <a:gd name="G2" fmla="+- 21600 0 0"/>
                  <a:gd name="T0" fmla="*/ 4221 w 21600"/>
                  <a:gd name="T1" fmla="*/ 0 h 42029"/>
                  <a:gd name="T2" fmla="*/ 5661 w 21600"/>
                  <a:gd name="T3" fmla="*/ 42029 h 42029"/>
                  <a:gd name="T4" fmla="*/ 0 w 21600"/>
                  <a:gd name="T5" fmla="*/ 21184 h 42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29" fill="none" extrusionOk="0">
                    <a:moveTo>
                      <a:pt x="4220" y="0"/>
                    </a:moveTo>
                    <a:cubicBezTo>
                      <a:pt x="14324" y="2013"/>
                      <a:pt x="21600" y="10881"/>
                      <a:pt x="21600" y="21184"/>
                    </a:cubicBezTo>
                    <a:cubicBezTo>
                      <a:pt x="21600" y="30933"/>
                      <a:pt x="15069" y="39473"/>
                      <a:pt x="5660" y="42028"/>
                    </a:cubicBezTo>
                  </a:path>
                  <a:path w="21600" h="42029" stroke="0" extrusionOk="0">
                    <a:moveTo>
                      <a:pt x="4220" y="0"/>
                    </a:moveTo>
                    <a:cubicBezTo>
                      <a:pt x="14324" y="2013"/>
                      <a:pt x="21600" y="10881"/>
                      <a:pt x="21600" y="21184"/>
                    </a:cubicBezTo>
                    <a:cubicBezTo>
                      <a:pt x="21600" y="30933"/>
                      <a:pt x="15069" y="39473"/>
                      <a:pt x="5660" y="42028"/>
                    </a:cubicBezTo>
                    <a:lnTo>
                      <a:pt x="0" y="21184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5045" name="Arc 53"/>
              <p:cNvSpPr>
                <a:spLocks/>
              </p:cNvSpPr>
              <p:nvPr/>
            </p:nvSpPr>
            <p:spPr bwMode="auto">
              <a:xfrm rot="180000">
                <a:off x="2453" y="1135"/>
                <a:ext cx="37" cy="98"/>
              </a:xfrm>
              <a:custGeom>
                <a:avLst/>
                <a:gdLst>
                  <a:gd name="G0" fmla="+- 0 0 0"/>
                  <a:gd name="G1" fmla="+- 21241 0 0"/>
                  <a:gd name="G2" fmla="+- 21600 0 0"/>
                  <a:gd name="T0" fmla="*/ 3920 w 21600"/>
                  <a:gd name="T1" fmla="*/ 0 h 42129"/>
                  <a:gd name="T2" fmla="*/ 5502 w 21600"/>
                  <a:gd name="T3" fmla="*/ 42129 h 42129"/>
                  <a:gd name="T4" fmla="*/ 0 w 21600"/>
                  <a:gd name="T5" fmla="*/ 21241 h 42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9" fill="none" extrusionOk="0">
                    <a:moveTo>
                      <a:pt x="3920" y="-1"/>
                    </a:moveTo>
                    <a:cubicBezTo>
                      <a:pt x="14164" y="1890"/>
                      <a:pt x="21600" y="10823"/>
                      <a:pt x="21600" y="21241"/>
                    </a:cubicBezTo>
                    <a:cubicBezTo>
                      <a:pt x="21600" y="31051"/>
                      <a:pt x="14988" y="39629"/>
                      <a:pt x="5501" y="42128"/>
                    </a:cubicBezTo>
                  </a:path>
                  <a:path w="21600" h="42129" stroke="0" extrusionOk="0">
                    <a:moveTo>
                      <a:pt x="3920" y="-1"/>
                    </a:moveTo>
                    <a:cubicBezTo>
                      <a:pt x="14164" y="1890"/>
                      <a:pt x="21600" y="10823"/>
                      <a:pt x="21600" y="21241"/>
                    </a:cubicBezTo>
                    <a:cubicBezTo>
                      <a:pt x="21600" y="31051"/>
                      <a:pt x="14988" y="39629"/>
                      <a:pt x="5501" y="42128"/>
                    </a:cubicBezTo>
                    <a:lnTo>
                      <a:pt x="0" y="21241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365046" name="Line 54"/>
            <p:cNvSpPr>
              <a:spLocks noChangeShapeType="1"/>
            </p:cNvSpPr>
            <p:nvPr/>
          </p:nvSpPr>
          <p:spPr bwMode="auto">
            <a:xfrm>
              <a:off x="1509" y="1979"/>
              <a:ext cx="771" cy="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65047" name="Line 55"/>
            <p:cNvSpPr>
              <a:spLocks noChangeShapeType="1"/>
            </p:cNvSpPr>
            <p:nvPr/>
          </p:nvSpPr>
          <p:spPr bwMode="auto">
            <a:xfrm>
              <a:off x="2235" y="1434"/>
              <a:ext cx="226" cy="454"/>
            </a:xfrm>
            <a:prstGeom prst="line">
              <a:avLst/>
            </a:prstGeom>
            <a:noFill/>
            <a:ln w="38100" cap="rnd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65048" name="Line 56"/>
            <p:cNvSpPr>
              <a:spLocks noChangeShapeType="1"/>
            </p:cNvSpPr>
            <p:nvPr/>
          </p:nvSpPr>
          <p:spPr bwMode="auto">
            <a:xfrm>
              <a:off x="2370" y="300"/>
              <a:ext cx="1225" cy="726"/>
            </a:xfrm>
            <a:prstGeom prst="line">
              <a:avLst/>
            </a:prstGeom>
            <a:noFill/>
            <a:ln w="38100" cap="rnd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65049" name="Line 57"/>
            <p:cNvSpPr>
              <a:spLocks noChangeShapeType="1"/>
            </p:cNvSpPr>
            <p:nvPr/>
          </p:nvSpPr>
          <p:spPr bwMode="auto">
            <a:xfrm>
              <a:off x="3686" y="1207"/>
              <a:ext cx="0" cy="772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1493838" y="4784725"/>
            <a:ext cx="5797550" cy="2100263"/>
            <a:chOff x="567" y="3014"/>
            <a:chExt cx="3652" cy="1323"/>
          </a:xfrm>
        </p:grpSpPr>
        <p:pic>
          <p:nvPicPr>
            <p:cNvPr id="1365051" name="Picture 5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31" y="3014"/>
              <a:ext cx="1888" cy="1323"/>
            </a:xfrm>
            <a:prstGeom prst="rect">
              <a:avLst/>
            </a:prstGeom>
            <a:noFill/>
          </p:spPr>
        </p:pic>
        <p:pic>
          <p:nvPicPr>
            <p:cNvPr id="1365052" name="Picture 60" descr="wsn_floresta_amazonic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67" y="3022"/>
              <a:ext cx="1734" cy="1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7308850" y="4797425"/>
            <a:ext cx="1800225" cy="719138"/>
            <a:chOff x="4604" y="3521"/>
            <a:chExt cx="1134" cy="453"/>
          </a:xfrm>
        </p:grpSpPr>
        <p:sp>
          <p:nvSpPr>
            <p:cNvPr id="1365054" name="AutoShape 62"/>
            <p:cNvSpPr>
              <a:spLocks noChangeArrowheads="1"/>
            </p:cNvSpPr>
            <p:nvPr/>
          </p:nvSpPr>
          <p:spPr bwMode="auto">
            <a:xfrm>
              <a:off x="4762" y="3521"/>
              <a:ext cx="976" cy="453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Monitoring</a:t>
              </a:r>
            </a:p>
            <a:p>
              <a:r>
                <a:rPr lang="en-US" sz="1400"/>
                <a:t>application</a:t>
              </a:r>
            </a:p>
            <a:p>
              <a:r>
                <a:rPr lang="en-US" sz="1400"/>
                <a:t>using a WSN</a:t>
              </a:r>
            </a:p>
          </p:txBody>
        </p:sp>
        <p:sp>
          <p:nvSpPr>
            <p:cNvPr id="1365055" name="AutoShape 63"/>
            <p:cNvSpPr>
              <a:spLocks noChangeArrowheads="1"/>
            </p:cNvSpPr>
            <p:nvPr/>
          </p:nvSpPr>
          <p:spPr bwMode="auto">
            <a:xfrm>
              <a:off x="4604" y="3589"/>
              <a:ext cx="158" cy="91"/>
            </a:xfrm>
            <a:prstGeom prst="leftArrow">
              <a:avLst>
                <a:gd name="adj1" fmla="val 49454"/>
                <a:gd name="adj2" fmla="val 85712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5056" name="Line 64"/>
            <p:cNvSpPr>
              <a:spLocks noChangeShapeType="1"/>
            </p:cNvSpPr>
            <p:nvPr/>
          </p:nvSpPr>
          <p:spPr bwMode="auto">
            <a:xfrm>
              <a:off x="4762" y="3612"/>
              <a:ext cx="0" cy="45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1588" y="3000375"/>
            <a:ext cx="8010525" cy="1544638"/>
            <a:chOff x="1" y="1890"/>
            <a:chExt cx="5046" cy="973"/>
          </a:xfrm>
        </p:grpSpPr>
        <p:pic>
          <p:nvPicPr>
            <p:cNvPr id="1365058" name="Picture 6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" y="2191"/>
              <a:ext cx="1536" cy="672"/>
            </a:xfrm>
            <a:prstGeom prst="rect">
              <a:avLst/>
            </a:prstGeom>
            <a:noFill/>
          </p:spPr>
        </p:pic>
        <p:pic>
          <p:nvPicPr>
            <p:cNvPr id="1365059" name="Picture 6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0" y="2137"/>
              <a:ext cx="1536" cy="672"/>
            </a:xfrm>
            <a:prstGeom prst="rect">
              <a:avLst/>
            </a:prstGeom>
            <a:noFill/>
          </p:spPr>
        </p:pic>
        <p:pic>
          <p:nvPicPr>
            <p:cNvPr id="1365060" name="Picture 68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9" y="2538"/>
              <a:ext cx="33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5061" name="Picture 69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3" y="2374"/>
              <a:ext cx="144" cy="126"/>
            </a:xfrm>
            <a:prstGeom prst="rect">
              <a:avLst/>
            </a:prstGeom>
            <a:noFill/>
          </p:spPr>
        </p:pic>
        <p:pic>
          <p:nvPicPr>
            <p:cNvPr id="1365062" name="Picture 70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55" y="2636"/>
              <a:ext cx="33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5063" name="Picture 71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100000">
              <a:off x="1843" y="2618"/>
              <a:ext cx="4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5064" name="Picture 72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5" y="2336"/>
              <a:ext cx="144" cy="126"/>
            </a:xfrm>
            <a:prstGeom prst="rect">
              <a:avLst/>
            </a:prstGeom>
            <a:noFill/>
          </p:spPr>
        </p:pic>
        <p:pic>
          <p:nvPicPr>
            <p:cNvPr id="1365065" name="Picture 73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100000">
              <a:off x="3375" y="2580"/>
              <a:ext cx="4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5066" name="Picture 74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11" y="2100"/>
              <a:ext cx="1536" cy="672"/>
            </a:xfrm>
            <a:prstGeom prst="rect">
              <a:avLst/>
            </a:prstGeom>
            <a:noFill/>
          </p:spPr>
        </p:pic>
        <p:sp>
          <p:nvSpPr>
            <p:cNvPr id="1365067" name="Text Box 75"/>
            <p:cNvSpPr txBox="1">
              <a:spLocks noChangeArrowheads="1"/>
            </p:cNvSpPr>
            <p:nvPr/>
          </p:nvSpPr>
          <p:spPr bwMode="auto">
            <a:xfrm>
              <a:off x="1" y="2552"/>
              <a:ext cx="6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200" b="0">
                  <a:solidFill>
                    <a:srgbClr val="FF0000"/>
                  </a:solidFill>
                </a:rPr>
                <a:t>Sensor node</a:t>
              </a:r>
            </a:p>
          </p:txBody>
        </p:sp>
        <p:grpSp>
          <p:nvGrpSpPr>
            <p:cNvPr id="14" name="Group 76"/>
            <p:cNvGrpSpPr>
              <a:grpSpLocks/>
            </p:cNvGrpSpPr>
            <p:nvPr/>
          </p:nvGrpSpPr>
          <p:grpSpPr bwMode="auto">
            <a:xfrm>
              <a:off x="74" y="2273"/>
              <a:ext cx="363" cy="316"/>
              <a:chOff x="1133" y="890"/>
              <a:chExt cx="363" cy="316"/>
            </a:xfrm>
          </p:grpSpPr>
          <p:pic>
            <p:nvPicPr>
              <p:cNvPr id="1365069" name="Picture 7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156" y="890"/>
                <a:ext cx="310" cy="316"/>
              </a:xfrm>
              <a:prstGeom prst="rect">
                <a:avLst/>
              </a:prstGeom>
              <a:noFill/>
            </p:spPr>
          </p:pic>
          <p:sp>
            <p:nvSpPr>
              <p:cNvPr id="1365070" name="Rectangle 78"/>
              <p:cNvSpPr>
                <a:spLocks noChangeArrowheads="1"/>
              </p:cNvSpPr>
              <p:nvPr/>
            </p:nvSpPr>
            <p:spPr bwMode="auto">
              <a:xfrm>
                <a:off x="1133" y="890"/>
                <a:ext cx="363" cy="27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365071" name="Text Box 79"/>
            <p:cNvSpPr txBox="1">
              <a:spLocks noChangeArrowheads="1"/>
            </p:cNvSpPr>
            <p:nvPr/>
          </p:nvSpPr>
          <p:spPr bwMode="auto">
            <a:xfrm>
              <a:off x="2285" y="1890"/>
              <a:ext cx="516" cy="17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200" i="1">
                  <a:solidFill>
                    <a:schemeClr val="bg1"/>
                  </a:solidFill>
                </a:rPr>
                <a:t>Gateway</a:t>
              </a:r>
            </a:p>
          </p:txBody>
        </p:sp>
        <p:grpSp>
          <p:nvGrpSpPr>
            <p:cNvPr id="15" name="Group 80"/>
            <p:cNvGrpSpPr>
              <a:grpSpLocks/>
            </p:cNvGrpSpPr>
            <p:nvPr/>
          </p:nvGrpSpPr>
          <p:grpSpPr bwMode="auto">
            <a:xfrm>
              <a:off x="2416" y="2103"/>
              <a:ext cx="272" cy="317"/>
              <a:chOff x="1973" y="2296"/>
              <a:chExt cx="272" cy="317"/>
            </a:xfrm>
          </p:grpSpPr>
          <p:sp>
            <p:nvSpPr>
              <p:cNvPr id="1365073" name="AutoShape 81"/>
              <p:cNvSpPr>
                <a:spLocks noChangeArrowheads="1"/>
              </p:cNvSpPr>
              <p:nvPr/>
            </p:nvSpPr>
            <p:spPr bwMode="auto">
              <a:xfrm>
                <a:off x="1973" y="2296"/>
                <a:ext cx="272" cy="317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25400">
                <a:solidFill>
                  <a:srgbClr val="3399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pic>
            <p:nvPicPr>
              <p:cNvPr id="1365074" name="Picture 82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81" y="2310"/>
                <a:ext cx="245" cy="266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6" name="Group 83"/>
          <p:cNvGrpSpPr>
            <a:grpSpLocks/>
          </p:cNvGrpSpPr>
          <p:nvPr/>
        </p:nvGrpSpPr>
        <p:grpSpPr bwMode="auto">
          <a:xfrm>
            <a:off x="8027988" y="3716338"/>
            <a:ext cx="971550" cy="360362"/>
            <a:chOff x="4468" y="2409"/>
            <a:chExt cx="612" cy="227"/>
          </a:xfrm>
        </p:grpSpPr>
        <p:sp>
          <p:nvSpPr>
            <p:cNvPr id="1365076" name="AutoShape 84"/>
            <p:cNvSpPr>
              <a:spLocks noChangeArrowheads="1"/>
            </p:cNvSpPr>
            <p:nvPr/>
          </p:nvSpPr>
          <p:spPr bwMode="auto">
            <a:xfrm>
              <a:off x="4626" y="2409"/>
              <a:ext cx="454" cy="22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pt-BR" sz="1400"/>
                <a:t>WSN</a:t>
              </a:r>
            </a:p>
          </p:txBody>
        </p:sp>
        <p:sp>
          <p:nvSpPr>
            <p:cNvPr id="1365077" name="AutoShape 85"/>
            <p:cNvSpPr>
              <a:spLocks noChangeArrowheads="1"/>
            </p:cNvSpPr>
            <p:nvPr/>
          </p:nvSpPr>
          <p:spPr bwMode="auto">
            <a:xfrm>
              <a:off x="4468" y="2477"/>
              <a:ext cx="158" cy="91"/>
            </a:xfrm>
            <a:prstGeom prst="leftArrow">
              <a:avLst>
                <a:gd name="adj1" fmla="val 49454"/>
                <a:gd name="adj2" fmla="val 85712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5078" name="Line 86"/>
            <p:cNvSpPr>
              <a:spLocks noChangeShapeType="1"/>
            </p:cNvSpPr>
            <p:nvPr/>
          </p:nvSpPr>
          <p:spPr bwMode="auto">
            <a:xfrm>
              <a:off x="4626" y="2500"/>
              <a:ext cx="0" cy="45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87"/>
          <p:cNvGrpSpPr>
            <a:grpSpLocks/>
          </p:cNvGrpSpPr>
          <p:nvPr/>
        </p:nvGrpSpPr>
        <p:grpSpPr bwMode="auto">
          <a:xfrm>
            <a:off x="4895850" y="260350"/>
            <a:ext cx="4068763" cy="3060700"/>
            <a:chOff x="3084" y="164"/>
            <a:chExt cx="2563" cy="1928"/>
          </a:xfrm>
        </p:grpSpPr>
        <p:pic>
          <p:nvPicPr>
            <p:cNvPr id="1365080" name="Picture 8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84" y="164"/>
              <a:ext cx="1578" cy="1884"/>
            </a:xfrm>
            <a:prstGeom prst="rect">
              <a:avLst/>
            </a:prstGeom>
            <a:noFill/>
          </p:spPr>
        </p:pic>
        <p:grpSp>
          <p:nvGrpSpPr>
            <p:cNvPr id="18" name="Group 89"/>
            <p:cNvGrpSpPr>
              <a:grpSpLocks/>
            </p:cNvGrpSpPr>
            <p:nvPr/>
          </p:nvGrpSpPr>
          <p:grpSpPr bwMode="auto">
            <a:xfrm>
              <a:off x="4696" y="935"/>
              <a:ext cx="951" cy="340"/>
              <a:chOff x="4696" y="935"/>
              <a:chExt cx="951" cy="340"/>
            </a:xfrm>
          </p:grpSpPr>
          <p:sp>
            <p:nvSpPr>
              <p:cNvPr id="1365082" name="AutoShape 90"/>
              <p:cNvSpPr>
                <a:spLocks noChangeArrowheads="1"/>
              </p:cNvSpPr>
              <p:nvPr/>
            </p:nvSpPr>
            <p:spPr bwMode="auto">
              <a:xfrm>
                <a:off x="4854" y="935"/>
                <a:ext cx="793" cy="340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1400"/>
                  <a:t>MICA2/MICAz</a:t>
                </a:r>
              </a:p>
              <a:p>
                <a:r>
                  <a:rPr lang="en-US" sz="1400"/>
                  <a:t>Crossbow</a:t>
                </a:r>
              </a:p>
            </p:txBody>
          </p:sp>
          <p:sp>
            <p:nvSpPr>
              <p:cNvPr id="1365083" name="AutoShape 91"/>
              <p:cNvSpPr>
                <a:spLocks noChangeArrowheads="1"/>
              </p:cNvSpPr>
              <p:nvPr/>
            </p:nvSpPr>
            <p:spPr bwMode="auto">
              <a:xfrm>
                <a:off x="4696" y="1003"/>
                <a:ext cx="158" cy="91"/>
              </a:xfrm>
              <a:prstGeom prst="leftArrow">
                <a:avLst>
                  <a:gd name="adj1" fmla="val 49454"/>
                  <a:gd name="adj2" fmla="val 85712"/>
                </a:avLst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65084" name="Line 92"/>
              <p:cNvSpPr>
                <a:spLocks noChangeShapeType="1"/>
              </p:cNvSpPr>
              <p:nvPr/>
            </p:nvSpPr>
            <p:spPr bwMode="auto">
              <a:xfrm>
                <a:off x="4854" y="1026"/>
                <a:ext cx="0" cy="45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365085" name="AutoShape 93"/>
            <p:cNvSpPr>
              <a:spLocks noChangeArrowheads="1"/>
            </p:cNvSpPr>
            <p:nvPr/>
          </p:nvSpPr>
          <p:spPr bwMode="auto">
            <a:xfrm rot="18000000">
              <a:off x="3265" y="1933"/>
              <a:ext cx="227" cy="91"/>
            </a:xfrm>
            <a:prstGeom prst="leftArrow">
              <a:avLst>
                <a:gd name="adj1" fmla="val 50000"/>
                <a:gd name="adj2" fmla="val 62363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9" name="Group 94"/>
          <p:cNvGrpSpPr>
            <a:grpSpLocks/>
          </p:cNvGrpSpPr>
          <p:nvPr/>
        </p:nvGrpSpPr>
        <p:grpSpPr bwMode="auto">
          <a:xfrm>
            <a:off x="1316038" y="4256088"/>
            <a:ext cx="5975350" cy="612775"/>
            <a:chOff x="829" y="2681"/>
            <a:chExt cx="3764" cy="386"/>
          </a:xfrm>
        </p:grpSpPr>
        <p:pic>
          <p:nvPicPr>
            <p:cNvPr id="1365087" name="Picture 9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371" y="2749"/>
              <a:ext cx="558" cy="204"/>
            </a:xfrm>
            <a:prstGeom prst="rect">
              <a:avLst/>
            </a:prstGeom>
            <a:noFill/>
          </p:spPr>
        </p:pic>
        <p:pic>
          <p:nvPicPr>
            <p:cNvPr id="1365088" name="Picture 9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777" y="2681"/>
              <a:ext cx="558" cy="204"/>
            </a:xfrm>
            <a:prstGeom prst="rect">
              <a:avLst/>
            </a:prstGeom>
            <a:noFill/>
          </p:spPr>
        </p:pic>
        <p:pic>
          <p:nvPicPr>
            <p:cNvPr id="1365089" name="Picture 97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29" y="2750"/>
              <a:ext cx="558" cy="204"/>
            </a:xfrm>
            <a:prstGeom prst="rect">
              <a:avLst/>
            </a:prstGeom>
            <a:noFill/>
          </p:spPr>
        </p:pic>
        <p:sp>
          <p:nvSpPr>
            <p:cNvPr id="1365090" name="Text Box 98"/>
            <p:cNvSpPr txBox="1">
              <a:spLocks noChangeArrowheads="1"/>
            </p:cNvSpPr>
            <p:nvPr/>
          </p:nvSpPr>
          <p:spPr bwMode="auto">
            <a:xfrm>
              <a:off x="2039" y="2749"/>
              <a:ext cx="3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400" b="0">
                  <a:solidFill>
                    <a:srgbClr val="CC0000"/>
                  </a:solidFill>
                </a:rPr>
                <a:t>Data</a:t>
              </a:r>
            </a:p>
          </p:txBody>
        </p:sp>
        <p:sp>
          <p:nvSpPr>
            <p:cNvPr id="1365091" name="AutoShape 99"/>
            <p:cNvSpPr>
              <a:spLocks/>
            </p:cNvSpPr>
            <p:nvPr/>
          </p:nvSpPr>
          <p:spPr bwMode="auto">
            <a:xfrm rot="16200000">
              <a:off x="2665" y="1139"/>
              <a:ext cx="182" cy="3674"/>
            </a:xfrm>
            <a:prstGeom prst="rightBrace">
              <a:avLst>
                <a:gd name="adj1" fmla="val 168223"/>
                <a:gd name="adj2" fmla="val 50000"/>
              </a:avLst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" name="Group 100"/>
          <p:cNvGrpSpPr>
            <a:grpSpLocks/>
          </p:cNvGrpSpPr>
          <p:nvPr/>
        </p:nvGrpSpPr>
        <p:grpSpPr bwMode="auto">
          <a:xfrm>
            <a:off x="7239000" y="4257675"/>
            <a:ext cx="1870075" cy="539750"/>
            <a:chOff x="4468" y="1139"/>
            <a:chExt cx="1178" cy="340"/>
          </a:xfrm>
        </p:grpSpPr>
        <p:sp>
          <p:nvSpPr>
            <p:cNvPr id="1365093" name="AutoShape 101"/>
            <p:cNvSpPr>
              <a:spLocks noChangeArrowheads="1"/>
            </p:cNvSpPr>
            <p:nvPr/>
          </p:nvSpPr>
          <p:spPr bwMode="auto">
            <a:xfrm>
              <a:off x="4626" y="1139"/>
              <a:ext cx="1020" cy="340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Data collected</a:t>
              </a:r>
            </a:p>
            <a:p>
              <a:r>
                <a:rPr lang="en-US" sz="1400"/>
                <a:t>by a WSN</a:t>
              </a:r>
            </a:p>
          </p:txBody>
        </p:sp>
        <p:sp>
          <p:nvSpPr>
            <p:cNvPr id="1365094" name="AutoShape 102"/>
            <p:cNvSpPr>
              <a:spLocks noChangeArrowheads="1"/>
            </p:cNvSpPr>
            <p:nvPr/>
          </p:nvSpPr>
          <p:spPr bwMode="auto">
            <a:xfrm>
              <a:off x="4468" y="1207"/>
              <a:ext cx="158" cy="91"/>
            </a:xfrm>
            <a:prstGeom prst="leftArrow">
              <a:avLst>
                <a:gd name="adj1" fmla="val 49454"/>
                <a:gd name="adj2" fmla="val 85712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5095" name="Line 103"/>
            <p:cNvSpPr>
              <a:spLocks noChangeShapeType="1"/>
            </p:cNvSpPr>
            <p:nvPr/>
          </p:nvSpPr>
          <p:spPr bwMode="auto">
            <a:xfrm>
              <a:off x="4626" y="1230"/>
              <a:ext cx="0" cy="45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" name="Group 104"/>
          <p:cNvGrpSpPr>
            <a:grpSpLocks/>
          </p:cNvGrpSpPr>
          <p:nvPr/>
        </p:nvGrpSpPr>
        <p:grpSpPr bwMode="auto">
          <a:xfrm>
            <a:off x="4483100" y="1663700"/>
            <a:ext cx="4578350" cy="1893888"/>
            <a:chOff x="2824" y="1048"/>
            <a:chExt cx="2884" cy="1193"/>
          </a:xfrm>
        </p:grpSpPr>
        <p:pic>
          <p:nvPicPr>
            <p:cNvPr id="1365097" name="Picture 10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066" y="1389"/>
              <a:ext cx="1344" cy="852"/>
            </a:xfrm>
            <a:prstGeom prst="rect">
              <a:avLst/>
            </a:prstGeom>
            <a:noFill/>
          </p:spPr>
        </p:pic>
        <p:sp>
          <p:nvSpPr>
            <p:cNvPr id="1365098" name="Text Box 106"/>
            <p:cNvSpPr txBox="1">
              <a:spLocks noChangeArrowheads="1"/>
            </p:cNvSpPr>
            <p:nvPr/>
          </p:nvSpPr>
          <p:spPr bwMode="auto">
            <a:xfrm>
              <a:off x="5183" y="1593"/>
              <a:ext cx="5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1200" b="0"/>
                <a:t>Database</a:t>
              </a:r>
            </a:p>
          </p:txBody>
        </p:sp>
        <p:sp>
          <p:nvSpPr>
            <p:cNvPr id="1365099" name="Line 107"/>
            <p:cNvSpPr>
              <a:spLocks noChangeShapeType="1"/>
            </p:cNvSpPr>
            <p:nvPr/>
          </p:nvSpPr>
          <p:spPr bwMode="auto">
            <a:xfrm flipV="1">
              <a:off x="2825" y="2024"/>
              <a:ext cx="1678" cy="75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65100" name="Line 108"/>
            <p:cNvSpPr>
              <a:spLocks noChangeShapeType="1"/>
            </p:cNvSpPr>
            <p:nvPr/>
          </p:nvSpPr>
          <p:spPr bwMode="auto">
            <a:xfrm>
              <a:off x="2824" y="1979"/>
              <a:ext cx="1632" cy="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65101" name="Text Box 109"/>
            <p:cNvSpPr txBox="1">
              <a:spLocks noChangeArrowheads="1"/>
            </p:cNvSpPr>
            <p:nvPr/>
          </p:nvSpPr>
          <p:spPr bwMode="auto">
            <a:xfrm>
              <a:off x="4712" y="2001"/>
              <a:ext cx="5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Internet</a:t>
              </a:r>
            </a:p>
          </p:txBody>
        </p:sp>
        <p:sp>
          <p:nvSpPr>
            <p:cNvPr id="1365102" name="Text Box 110"/>
            <p:cNvSpPr txBox="1">
              <a:spLocks noChangeArrowheads="1"/>
            </p:cNvSpPr>
            <p:nvPr/>
          </p:nvSpPr>
          <p:spPr bwMode="auto">
            <a:xfrm>
              <a:off x="4581" y="1457"/>
              <a:ext cx="2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pt-BR" sz="1000">
                <a:solidFill>
                  <a:srgbClr val="CC6600"/>
                </a:solidFill>
              </a:endParaRPr>
            </a:p>
            <a:p>
              <a:r>
                <a:rPr lang="pt-BR" sz="1000">
                  <a:solidFill>
                    <a:srgbClr val="CC6600"/>
                  </a:solidFill>
                </a:rPr>
                <a:t>Data</a:t>
              </a:r>
            </a:p>
          </p:txBody>
        </p:sp>
        <p:sp>
          <p:nvSpPr>
            <p:cNvPr id="1365103" name="Text Box 111"/>
            <p:cNvSpPr txBox="1">
              <a:spLocks noChangeArrowheads="1"/>
            </p:cNvSpPr>
            <p:nvPr/>
          </p:nvSpPr>
          <p:spPr bwMode="auto">
            <a:xfrm>
              <a:off x="4937" y="1843"/>
              <a:ext cx="5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solidFill>
                    <a:srgbClr val="0066FF"/>
                  </a:solidFill>
                </a:rPr>
                <a:t>Command/</a:t>
              </a:r>
            </a:p>
            <a:p>
              <a:pPr algn="l"/>
              <a:r>
                <a:rPr lang="en-US" sz="1000">
                  <a:solidFill>
                    <a:srgbClr val="0066FF"/>
                  </a:solidFill>
                </a:rPr>
                <a:t>Query</a:t>
              </a:r>
            </a:p>
          </p:txBody>
        </p:sp>
        <p:sp>
          <p:nvSpPr>
            <p:cNvPr id="1365104" name="Text Box 112"/>
            <p:cNvSpPr txBox="1">
              <a:spLocks noChangeArrowheads="1"/>
            </p:cNvSpPr>
            <p:nvPr/>
          </p:nvSpPr>
          <p:spPr bwMode="auto">
            <a:xfrm>
              <a:off x="4511" y="1048"/>
              <a:ext cx="5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200" b="0"/>
                <a:t>Observer</a:t>
              </a:r>
            </a:p>
          </p:txBody>
        </p:sp>
        <p:pic>
          <p:nvPicPr>
            <p:cNvPr id="1365105" name="Picture 113" descr="j019538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674" y="1184"/>
              <a:ext cx="260" cy="265"/>
            </a:xfrm>
            <a:prstGeom prst="rect">
              <a:avLst/>
            </a:prstGeom>
            <a:noFill/>
          </p:spPr>
        </p:pic>
        <p:sp>
          <p:nvSpPr>
            <p:cNvPr id="1365106" name="Line 114"/>
            <p:cNvSpPr>
              <a:spLocks noChangeShapeType="1"/>
            </p:cNvSpPr>
            <p:nvPr/>
          </p:nvSpPr>
          <p:spPr bwMode="auto">
            <a:xfrm flipV="1">
              <a:off x="2824" y="2040"/>
              <a:ext cx="1678" cy="75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2" name="Group 115"/>
          <p:cNvGrpSpPr>
            <a:grpSpLocks/>
          </p:cNvGrpSpPr>
          <p:nvPr/>
        </p:nvGrpSpPr>
        <p:grpSpPr bwMode="auto">
          <a:xfrm>
            <a:off x="5219700" y="1952625"/>
            <a:ext cx="1549400" cy="1152525"/>
            <a:chOff x="3288" y="1253"/>
            <a:chExt cx="976" cy="726"/>
          </a:xfrm>
        </p:grpSpPr>
        <p:sp>
          <p:nvSpPr>
            <p:cNvPr id="1365108" name="AutoShape 116"/>
            <p:cNvSpPr>
              <a:spLocks noChangeArrowheads="1"/>
            </p:cNvSpPr>
            <p:nvPr/>
          </p:nvSpPr>
          <p:spPr bwMode="auto">
            <a:xfrm>
              <a:off x="3288" y="1253"/>
              <a:ext cx="976" cy="56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Data link to send</a:t>
              </a:r>
            </a:p>
            <a:p>
              <a:r>
                <a:rPr lang="en-US" sz="1400"/>
                <a:t>data and receive</a:t>
              </a:r>
            </a:p>
            <a:p>
              <a:r>
                <a:rPr lang="en-US" sz="1400"/>
                <a:t>commands from</a:t>
              </a:r>
            </a:p>
            <a:p>
              <a:r>
                <a:rPr lang="en-US" sz="1400"/>
                <a:t>the Internet</a:t>
              </a:r>
            </a:p>
          </p:txBody>
        </p:sp>
        <p:grpSp>
          <p:nvGrpSpPr>
            <p:cNvPr id="23" name="Group 117"/>
            <p:cNvGrpSpPr>
              <a:grpSpLocks/>
            </p:cNvGrpSpPr>
            <p:nvPr/>
          </p:nvGrpSpPr>
          <p:grpSpPr bwMode="auto">
            <a:xfrm rot="16200000">
              <a:off x="3708" y="1854"/>
              <a:ext cx="159" cy="91"/>
              <a:chOff x="2154" y="2228"/>
              <a:chExt cx="159" cy="91"/>
            </a:xfrm>
          </p:grpSpPr>
          <p:sp>
            <p:nvSpPr>
              <p:cNvPr id="1365110" name="AutoShape 118"/>
              <p:cNvSpPr>
                <a:spLocks noChangeArrowheads="1"/>
              </p:cNvSpPr>
              <p:nvPr/>
            </p:nvSpPr>
            <p:spPr bwMode="auto">
              <a:xfrm>
                <a:off x="2154" y="2228"/>
                <a:ext cx="158" cy="91"/>
              </a:xfrm>
              <a:prstGeom prst="leftArrow">
                <a:avLst>
                  <a:gd name="adj1" fmla="val 49454"/>
                  <a:gd name="adj2" fmla="val 85712"/>
                </a:avLst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65111" name="Line 119"/>
              <p:cNvSpPr>
                <a:spLocks noChangeShapeType="1"/>
              </p:cNvSpPr>
              <p:nvPr/>
            </p:nvSpPr>
            <p:spPr bwMode="auto">
              <a:xfrm>
                <a:off x="2313" y="2251"/>
                <a:ext cx="0" cy="4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365112" name="Line 120"/>
          <p:cNvSpPr>
            <a:spLocks noChangeShapeType="1"/>
          </p:cNvSpPr>
          <p:nvPr/>
        </p:nvSpPr>
        <p:spPr bwMode="auto">
          <a:xfrm flipV="1">
            <a:off x="1368425" y="4076700"/>
            <a:ext cx="250825" cy="107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65113" name="Line 121"/>
          <p:cNvSpPr>
            <a:spLocks noChangeShapeType="1"/>
          </p:cNvSpPr>
          <p:nvPr/>
        </p:nvSpPr>
        <p:spPr bwMode="auto">
          <a:xfrm flipV="1">
            <a:off x="3384550" y="3573463"/>
            <a:ext cx="323850" cy="34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65114" name="Line 122"/>
          <p:cNvSpPr>
            <a:spLocks noChangeShapeType="1"/>
          </p:cNvSpPr>
          <p:nvPr/>
        </p:nvSpPr>
        <p:spPr bwMode="auto">
          <a:xfrm>
            <a:off x="2411413" y="3824288"/>
            <a:ext cx="468312" cy="109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65115" name="Line 123"/>
          <p:cNvSpPr>
            <a:spLocks noChangeShapeType="1"/>
          </p:cNvSpPr>
          <p:nvPr/>
        </p:nvSpPr>
        <p:spPr bwMode="auto">
          <a:xfrm flipV="1">
            <a:off x="3024188" y="3752850"/>
            <a:ext cx="144462" cy="180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65116" name="Line 124"/>
          <p:cNvSpPr>
            <a:spLocks noChangeShapeType="1"/>
          </p:cNvSpPr>
          <p:nvPr/>
        </p:nvSpPr>
        <p:spPr bwMode="auto">
          <a:xfrm flipV="1">
            <a:off x="1835150" y="3860800"/>
            <a:ext cx="250825" cy="107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65117" name="Line 125"/>
          <p:cNvSpPr>
            <a:spLocks noChangeShapeType="1"/>
          </p:cNvSpPr>
          <p:nvPr/>
        </p:nvSpPr>
        <p:spPr bwMode="auto">
          <a:xfrm flipV="1">
            <a:off x="4572000" y="4257675"/>
            <a:ext cx="468313" cy="3492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65118" name="Line 126"/>
          <p:cNvSpPr>
            <a:spLocks noChangeShapeType="1"/>
          </p:cNvSpPr>
          <p:nvPr/>
        </p:nvSpPr>
        <p:spPr bwMode="auto">
          <a:xfrm flipH="1" flipV="1">
            <a:off x="4895850" y="3824288"/>
            <a:ext cx="287338" cy="325437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65119" name="Line 127"/>
          <p:cNvSpPr>
            <a:spLocks noChangeShapeType="1"/>
          </p:cNvSpPr>
          <p:nvPr/>
        </p:nvSpPr>
        <p:spPr bwMode="auto">
          <a:xfrm flipH="1">
            <a:off x="4319588" y="3789363"/>
            <a:ext cx="252412" cy="10795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65120" name="Line 128"/>
          <p:cNvSpPr>
            <a:spLocks noChangeShapeType="1"/>
          </p:cNvSpPr>
          <p:nvPr/>
        </p:nvSpPr>
        <p:spPr bwMode="auto">
          <a:xfrm flipH="1" flipV="1">
            <a:off x="6588125" y="4005263"/>
            <a:ext cx="215900" cy="287337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65121" name="Line 129"/>
          <p:cNvSpPr>
            <a:spLocks noChangeShapeType="1"/>
          </p:cNvSpPr>
          <p:nvPr/>
        </p:nvSpPr>
        <p:spPr bwMode="auto">
          <a:xfrm flipH="1" flipV="1">
            <a:off x="5832475" y="3752850"/>
            <a:ext cx="611188" cy="18097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65122" name="Line 130"/>
          <p:cNvSpPr>
            <a:spLocks noChangeShapeType="1"/>
          </p:cNvSpPr>
          <p:nvPr/>
        </p:nvSpPr>
        <p:spPr bwMode="auto">
          <a:xfrm flipH="1">
            <a:off x="5472113" y="3681413"/>
            <a:ext cx="144462" cy="21590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65123" name="Line 131"/>
          <p:cNvSpPr>
            <a:spLocks noChangeShapeType="1"/>
          </p:cNvSpPr>
          <p:nvPr/>
        </p:nvSpPr>
        <p:spPr bwMode="auto">
          <a:xfrm flipH="1" flipV="1">
            <a:off x="4895850" y="3752850"/>
            <a:ext cx="431800" cy="10795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65124" name="Line 132"/>
          <p:cNvSpPr>
            <a:spLocks noChangeShapeType="1"/>
          </p:cNvSpPr>
          <p:nvPr/>
        </p:nvSpPr>
        <p:spPr bwMode="auto">
          <a:xfrm flipV="1">
            <a:off x="2159000" y="4473575"/>
            <a:ext cx="504825" cy="714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65125" name="Line 133"/>
          <p:cNvSpPr>
            <a:spLocks noChangeShapeType="1"/>
          </p:cNvSpPr>
          <p:nvPr/>
        </p:nvSpPr>
        <p:spPr bwMode="auto">
          <a:xfrm flipV="1">
            <a:off x="3024188" y="4329113"/>
            <a:ext cx="647700" cy="714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65126" name="Line 134"/>
          <p:cNvSpPr>
            <a:spLocks noChangeShapeType="1"/>
          </p:cNvSpPr>
          <p:nvPr/>
        </p:nvSpPr>
        <p:spPr bwMode="auto">
          <a:xfrm flipV="1">
            <a:off x="3924300" y="4076700"/>
            <a:ext cx="360363" cy="1444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65127" name="Line 135"/>
          <p:cNvSpPr>
            <a:spLocks noChangeShapeType="1"/>
          </p:cNvSpPr>
          <p:nvPr/>
        </p:nvSpPr>
        <p:spPr bwMode="auto">
          <a:xfrm flipH="1" flipV="1">
            <a:off x="4176713" y="3789363"/>
            <a:ext cx="0" cy="1793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65128" name="Line 136"/>
          <p:cNvSpPr>
            <a:spLocks noChangeShapeType="1"/>
          </p:cNvSpPr>
          <p:nvPr/>
        </p:nvSpPr>
        <p:spPr bwMode="auto">
          <a:xfrm flipH="1" flipV="1">
            <a:off x="4319588" y="3608388"/>
            <a:ext cx="360362" cy="10795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24" name="Group 137"/>
          <p:cNvGrpSpPr>
            <a:grpSpLocks/>
          </p:cNvGrpSpPr>
          <p:nvPr/>
        </p:nvGrpSpPr>
        <p:grpSpPr bwMode="auto">
          <a:xfrm>
            <a:off x="1692275" y="2457450"/>
            <a:ext cx="1800225" cy="900113"/>
            <a:chOff x="1066" y="1706"/>
            <a:chExt cx="1134" cy="567"/>
          </a:xfrm>
        </p:grpSpPr>
        <p:sp>
          <p:nvSpPr>
            <p:cNvPr id="1365130" name="AutoShape 138"/>
            <p:cNvSpPr>
              <a:spLocks noChangeArrowheads="1"/>
            </p:cNvSpPr>
            <p:nvPr/>
          </p:nvSpPr>
          <p:spPr bwMode="auto">
            <a:xfrm>
              <a:off x="1066" y="1706"/>
              <a:ext cx="976" cy="56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Data are</a:t>
              </a:r>
            </a:p>
            <a:p>
              <a:r>
                <a:rPr lang="en-US" sz="1400"/>
                <a:t>processed and</a:t>
              </a:r>
            </a:p>
            <a:p>
              <a:r>
                <a:rPr lang="en-US" sz="1400"/>
                <a:t>routed to the</a:t>
              </a:r>
            </a:p>
            <a:p>
              <a:r>
                <a:rPr lang="en-US" sz="1400"/>
                <a:t>gateway</a:t>
              </a:r>
            </a:p>
          </p:txBody>
        </p:sp>
        <p:grpSp>
          <p:nvGrpSpPr>
            <p:cNvPr id="25" name="Group 139"/>
            <p:cNvGrpSpPr>
              <a:grpSpLocks/>
            </p:cNvGrpSpPr>
            <p:nvPr/>
          </p:nvGrpSpPr>
          <p:grpSpPr bwMode="auto">
            <a:xfrm rot="10800000">
              <a:off x="2041" y="2114"/>
              <a:ext cx="159" cy="91"/>
              <a:chOff x="2154" y="2228"/>
              <a:chExt cx="159" cy="91"/>
            </a:xfrm>
          </p:grpSpPr>
          <p:sp>
            <p:nvSpPr>
              <p:cNvPr id="1365132" name="AutoShape 140"/>
              <p:cNvSpPr>
                <a:spLocks noChangeArrowheads="1"/>
              </p:cNvSpPr>
              <p:nvPr/>
            </p:nvSpPr>
            <p:spPr bwMode="auto">
              <a:xfrm>
                <a:off x="2154" y="2228"/>
                <a:ext cx="158" cy="91"/>
              </a:xfrm>
              <a:prstGeom prst="leftArrow">
                <a:avLst>
                  <a:gd name="adj1" fmla="val 49454"/>
                  <a:gd name="adj2" fmla="val 85712"/>
                </a:avLst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65133" name="Line 141"/>
              <p:cNvSpPr>
                <a:spLocks noChangeShapeType="1"/>
              </p:cNvSpPr>
              <p:nvPr/>
            </p:nvSpPr>
            <p:spPr bwMode="auto">
              <a:xfrm>
                <a:off x="2313" y="2251"/>
                <a:ext cx="0" cy="4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365134" name="Line 142"/>
          <p:cNvSpPr>
            <a:spLocks noChangeShapeType="1"/>
          </p:cNvSpPr>
          <p:nvPr/>
        </p:nvSpPr>
        <p:spPr bwMode="auto">
          <a:xfrm flipH="1" flipV="1">
            <a:off x="4284663" y="3789363"/>
            <a:ext cx="0" cy="179387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26" name="Group 143"/>
          <p:cNvGrpSpPr>
            <a:grpSpLocks/>
          </p:cNvGrpSpPr>
          <p:nvPr/>
        </p:nvGrpSpPr>
        <p:grpSpPr bwMode="auto">
          <a:xfrm>
            <a:off x="2484438" y="152400"/>
            <a:ext cx="4427537" cy="1404938"/>
            <a:chOff x="1565" y="96"/>
            <a:chExt cx="2789" cy="885"/>
          </a:xfrm>
        </p:grpSpPr>
        <p:sp>
          <p:nvSpPr>
            <p:cNvPr id="1365136" name="AutoShape 144"/>
            <p:cNvSpPr>
              <a:spLocks/>
            </p:cNvSpPr>
            <p:nvPr/>
          </p:nvSpPr>
          <p:spPr bwMode="auto">
            <a:xfrm rot="16200000">
              <a:off x="2631" y="-221"/>
              <a:ext cx="136" cy="2268"/>
            </a:xfrm>
            <a:prstGeom prst="rightBrace">
              <a:avLst>
                <a:gd name="adj1" fmla="val 138971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7" name="Group 145"/>
            <p:cNvGrpSpPr>
              <a:grpSpLocks/>
            </p:cNvGrpSpPr>
            <p:nvPr/>
          </p:nvGrpSpPr>
          <p:grpSpPr bwMode="auto">
            <a:xfrm>
              <a:off x="3220" y="96"/>
              <a:ext cx="1134" cy="726"/>
              <a:chOff x="3220" y="96"/>
              <a:chExt cx="1134" cy="726"/>
            </a:xfrm>
          </p:grpSpPr>
          <p:sp>
            <p:nvSpPr>
              <p:cNvPr id="1365138" name="AutoShape 146"/>
              <p:cNvSpPr>
                <a:spLocks noChangeArrowheads="1"/>
              </p:cNvSpPr>
              <p:nvPr/>
            </p:nvSpPr>
            <p:spPr bwMode="auto">
              <a:xfrm>
                <a:off x="3220" y="96"/>
                <a:ext cx="1134" cy="567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1400"/>
                  <a:t>Other data sources</a:t>
                </a:r>
              </a:p>
              <a:p>
                <a:r>
                  <a:rPr lang="en-US" sz="1400"/>
                  <a:t>can help in executing</a:t>
                </a:r>
              </a:p>
              <a:p>
                <a:r>
                  <a:rPr lang="en-US" sz="1400"/>
                  <a:t>WSN functions</a:t>
                </a:r>
              </a:p>
            </p:txBody>
          </p:sp>
          <p:sp>
            <p:nvSpPr>
              <p:cNvPr id="1365139" name="AutoShape 147"/>
              <p:cNvSpPr>
                <a:spLocks noChangeArrowheads="1"/>
              </p:cNvSpPr>
              <p:nvPr/>
            </p:nvSpPr>
            <p:spPr bwMode="auto">
              <a:xfrm rot="16200000">
                <a:off x="3323" y="697"/>
                <a:ext cx="158" cy="91"/>
              </a:xfrm>
              <a:prstGeom prst="leftArrow">
                <a:avLst>
                  <a:gd name="adj1" fmla="val 49454"/>
                  <a:gd name="adj2" fmla="val 85712"/>
                </a:avLst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65140" name="Line 148"/>
              <p:cNvSpPr>
                <a:spLocks noChangeShapeType="1"/>
              </p:cNvSpPr>
              <p:nvPr/>
            </p:nvSpPr>
            <p:spPr bwMode="auto">
              <a:xfrm>
                <a:off x="3384" y="663"/>
                <a:ext cx="36" cy="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6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6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6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6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6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6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6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6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6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36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6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6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6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6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36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6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6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6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5112" grpId="0" animBg="1"/>
      <p:bldP spid="1365113" grpId="0" animBg="1"/>
      <p:bldP spid="1365114" grpId="0" animBg="1"/>
      <p:bldP spid="1365115" grpId="0" animBg="1"/>
      <p:bldP spid="1365116" grpId="0" animBg="1"/>
      <p:bldP spid="1365117" grpId="0" animBg="1"/>
      <p:bldP spid="1365118" grpId="0" animBg="1"/>
      <p:bldP spid="1365119" grpId="0" animBg="1"/>
      <p:bldP spid="1365120" grpId="0" animBg="1"/>
      <p:bldP spid="1365121" grpId="0" animBg="1"/>
      <p:bldP spid="1365122" grpId="0" animBg="1"/>
      <p:bldP spid="1365123" grpId="0" animBg="1"/>
      <p:bldP spid="1365124" grpId="0" animBg="1"/>
      <p:bldP spid="1365125" grpId="0" animBg="1"/>
      <p:bldP spid="1365126" grpId="0" animBg="1"/>
      <p:bldP spid="1365127" grpId="0" animBg="1"/>
      <p:bldP spid="1365128" grpId="0" animBg="1"/>
      <p:bldP spid="136513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25B15-ABC4-4495-B6C3-5163E27F1D67}" type="slidenum">
              <a:rPr lang="en-US"/>
              <a:pPr/>
              <a:t>45</a:t>
            </a:fld>
            <a:endParaRPr lang="en-US"/>
          </a:p>
        </p:txBody>
      </p:sp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Complexidade</a:t>
            </a:r>
            <a:endParaRPr lang="en-US" dirty="0"/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WSN </a:t>
            </a:r>
            <a:r>
              <a:rPr lang="en-US" dirty="0" err="1" smtClean="0"/>
              <a:t>considera</a:t>
            </a:r>
            <a:r>
              <a:rPr lang="en-US" dirty="0" smtClean="0"/>
              <a:t>-se as </a:t>
            </a:r>
            <a:r>
              <a:rPr lang="en-US" dirty="0" err="1" smtClean="0"/>
              <a:t>seguintes</a:t>
            </a:r>
            <a:r>
              <a:rPr lang="en-US" dirty="0" smtClean="0"/>
              <a:t> </a:t>
            </a:r>
            <a:r>
              <a:rPr lang="en-US" dirty="0" err="1" smtClean="0"/>
              <a:t>dimensões</a:t>
            </a:r>
            <a:r>
              <a:rPr lang="en-US" dirty="0" smtClean="0"/>
              <a:t>: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Tempo de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rede</a:t>
            </a:r>
            <a:r>
              <a:rPr lang="en-US" dirty="0" smtClean="0"/>
              <a:t>,</a:t>
            </a:r>
            <a:endParaRPr lang="en-US" dirty="0"/>
          </a:p>
          <a:p>
            <a:pPr lvl="1"/>
            <a:r>
              <a:rPr lang="en-US" dirty="0" err="1" smtClean="0"/>
              <a:t>Localização</a:t>
            </a:r>
            <a:r>
              <a:rPr lang="en-US" dirty="0" smtClean="0"/>
              <a:t> dos </a:t>
            </a:r>
            <a:r>
              <a:rPr lang="en-US" dirty="0" err="1" smtClean="0"/>
              <a:t>nodos</a:t>
            </a:r>
            <a:r>
              <a:rPr lang="en-US" dirty="0" smtClean="0"/>
              <a:t>,</a:t>
            </a:r>
            <a:endParaRPr lang="en-US" dirty="0"/>
          </a:p>
          <a:p>
            <a:pPr lvl="1"/>
            <a:r>
              <a:rPr lang="en-US" dirty="0" err="1" smtClean="0"/>
              <a:t>Roteamento</a:t>
            </a:r>
            <a:r>
              <a:rPr lang="en-US" dirty="0" smtClean="0"/>
              <a:t>,</a:t>
            </a:r>
            <a:endParaRPr lang="en-US" dirty="0"/>
          </a:p>
          <a:p>
            <a:pPr lvl="1"/>
            <a:r>
              <a:rPr lang="en-US" dirty="0" err="1" smtClean="0"/>
              <a:t>Securança</a:t>
            </a:r>
            <a:r>
              <a:rPr lang="en-US" dirty="0" smtClean="0"/>
              <a:t>,</a:t>
            </a:r>
            <a:endParaRPr lang="en-US" dirty="0"/>
          </a:p>
          <a:p>
            <a:pPr lvl="1"/>
            <a:r>
              <a:rPr lang="en-US" dirty="0" err="1" smtClean="0"/>
              <a:t>Energia</a:t>
            </a:r>
            <a:r>
              <a:rPr lang="en-US" dirty="0" smtClean="0"/>
              <a:t>,</a:t>
            </a:r>
            <a:endParaRPr lang="en-US" dirty="0"/>
          </a:p>
          <a:p>
            <a:pPr lvl="1"/>
            <a:r>
              <a:rPr lang="en-US" dirty="0" smtClean="0"/>
              <a:t> e </a:t>
            </a:r>
            <a:r>
              <a:rPr lang="en-US" dirty="0" err="1" smtClean="0"/>
              <a:t>outras</a:t>
            </a:r>
            <a:r>
              <a:rPr lang="en-US" dirty="0" smtClean="0"/>
              <a:t>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475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75307-CD44-4C8B-87A5-54FEBE8EF4C2}" type="slidenum">
              <a:rPr lang="en-US"/>
              <a:pPr/>
              <a:t>46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3324225"/>
            <a:ext cx="4229100" cy="2373313"/>
            <a:chOff x="2880" y="2445"/>
            <a:chExt cx="2664" cy="1495"/>
          </a:xfrm>
        </p:grpSpPr>
        <p:pic>
          <p:nvPicPr>
            <p:cNvPr id="1356803" name="Picture 3" descr="wsn_event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8" y="2445"/>
              <a:ext cx="1946" cy="1495"/>
            </a:xfrm>
            <a:prstGeom prst="rect">
              <a:avLst/>
            </a:prstGeom>
            <a:noFill/>
          </p:spPr>
        </p:pic>
        <p:pic>
          <p:nvPicPr>
            <p:cNvPr id="1356804" name="Picture 4" descr="wsn_sin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5" y="2956"/>
              <a:ext cx="463" cy="241"/>
            </a:xfrm>
            <a:prstGeom prst="rect">
              <a:avLst/>
            </a:prstGeom>
            <a:noFill/>
          </p:spPr>
        </p:pic>
        <p:sp>
          <p:nvSpPr>
            <p:cNvPr id="1356805" name="Text Box 5"/>
            <p:cNvSpPr txBox="1">
              <a:spLocks noChangeArrowheads="1"/>
            </p:cNvSpPr>
            <p:nvPr/>
          </p:nvSpPr>
          <p:spPr bwMode="auto">
            <a:xfrm>
              <a:off x="2880" y="3229"/>
              <a:ext cx="6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Sink node</a:t>
              </a:r>
            </a:p>
          </p:txBody>
        </p:sp>
      </p:grpSp>
      <p:sp>
        <p:nvSpPr>
          <p:cNvPr id="13568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 de Vida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Rede</a:t>
            </a:r>
            <a:endParaRPr lang="en-US" dirty="0"/>
          </a:p>
        </p:txBody>
      </p:sp>
      <p:sp>
        <p:nvSpPr>
          <p:cNvPr id="13568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esparar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WSN </a:t>
            </a:r>
            <a:r>
              <a:rPr lang="en-US" dirty="0" err="1" smtClean="0"/>
              <a:t>tenha</a:t>
            </a:r>
            <a:r>
              <a:rPr lang="en-US" dirty="0" smtClean="0"/>
              <a:t> o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tempo de </a:t>
            </a:r>
            <a:r>
              <a:rPr lang="en-US" dirty="0" err="1" smtClean="0"/>
              <a:t>vida</a:t>
            </a:r>
            <a:r>
              <a:rPr lang="en-US" dirty="0" smtClean="0"/>
              <a:t> ? </a:t>
            </a:r>
            <a:endParaRPr lang="en-US" dirty="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8600" y="3175000"/>
            <a:ext cx="8653463" cy="153988"/>
            <a:chOff x="144" y="2000"/>
            <a:chExt cx="5451" cy="97"/>
          </a:xfrm>
        </p:grpSpPr>
        <p:sp>
          <p:nvSpPr>
            <p:cNvPr id="1356809" name="Line 9"/>
            <p:cNvSpPr>
              <a:spLocks noChangeShapeType="1"/>
            </p:cNvSpPr>
            <p:nvPr/>
          </p:nvSpPr>
          <p:spPr bwMode="auto">
            <a:xfrm flipH="1">
              <a:off x="144" y="2000"/>
              <a:ext cx="3" cy="97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56810" name="Line 10"/>
            <p:cNvSpPr>
              <a:spLocks noChangeShapeType="1"/>
            </p:cNvSpPr>
            <p:nvPr/>
          </p:nvSpPr>
          <p:spPr bwMode="auto">
            <a:xfrm>
              <a:off x="146" y="2050"/>
              <a:ext cx="5449" cy="0"/>
            </a:xfrm>
            <a:prstGeom prst="line">
              <a:avLst/>
            </a:prstGeom>
            <a:noFill/>
            <a:ln w="50800">
              <a:solidFill>
                <a:srgbClr val="00808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93675" y="3328988"/>
            <a:ext cx="4235450" cy="2325687"/>
            <a:chOff x="1150" y="2142"/>
            <a:chExt cx="3161" cy="1874"/>
          </a:xfrm>
        </p:grpSpPr>
        <p:pic>
          <p:nvPicPr>
            <p:cNvPr id="1356812" name="Picture 12" descr="wsn_sin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7" y="2789"/>
              <a:ext cx="549" cy="308"/>
            </a:xfrm>
            <a:prstGeom prst="rect">
              <a:avLst/>
            </a:prstGeom>
            <a:noFill/>
          </p:spPr>
        </p:pic>
        <p:sp>
          <p:nvSpPr>
            <p:cNvPr id="1356813" name="Text Box 13"/>
            <p:cNvSpPr txBox="1">
              <a:spLocks noChangeArrowheads="1"/>
            </p:cNvSpPr>
            <p:nvPr/>
          </p:nvSpPr>
          <p:spPr bwMode="auto">
            <a:xfrm>
              <a:off x="1150" y="3138"/>
              <a:ext cx="76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Sink node</a:t>
              </a:r>
            </a:p>
          </p:txBody>
        </p:sp>
        <p:pic>
          <p:nvPicPr>
            <p:cNvPr id="1356814" name="Picture 14" descr="wsn_even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59" y="2142"/>
              <a:ext cx="2352" cy="1874"/>
            </a:xfrm>
            <a:prstGeom prst="rect">
              <a:avLst/>
            </a:prstGeom>
            <a:noFill/>
          </p:spPr>
        </p:pic>
      </p:grpSp>
      <p:sp>
        <p:nvSpPr>
          <p:cNvPr id="1356815" name="Text Box 15"/>
          <p:cNvSpPr txBox="1">
            <a:spLocks noChangeArrowheads="1"/>
          </p:cNvSpPr>
          <p:nvPr/>
        </p:nvSpPr>
        <p:spPr bwMode="auto">
          <a:xfrm>
            <a:off x="8126413" y="2967038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rgbClr val="009999"/>
                </a:solidFill>
              </a:rPr>
              <a:t>Time</a:t>
            </a:r>
          </a:p>
        </p:txBody>
      </p:sp>
      <p:sp>
        <p:nvSpPr>
          <p:cNvPr id="1356816" name="Text Box 16"/>
          <p:cNvSpPr txBox="1">
            <a:spLocks noChangeArrowheads="1"/>
          </p:cNvSpPr>
          <p:nvPr/>
        </p:nvSpPr>
        <p:spPr bwMode="auto">
          <a:xfrm>
            <a:off x="908050" y="5643563"/>
            <a:ext cx="1547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/>
              <a:t>t</a:t>
            </a:r>
            <a:r>
              <a:rPr lang="en-US" sz="1400"/>
              <a:t> = 0</a:t>
            </a:r>
            <a:r>
              <a:rPr lang="en-US" sz="1400" b="0"/>
              <a:t> (initial state)</a:t>
            </a:r>
            <a:endParaRPr lang="en-US" sz="1400" b="0" i="1"/>
          </a:p>
        </p:txBody>
      </p:sp>
      <p:sp>
        <p:nvSpPr>
          <p:cNvPr id="1356817" name="Text Box 17"/>
          <p:cNvSpPr txBox="1">
            <a:spLocks noChangeArrowheads="1"/>
          </p:cNvSpPr>
          <p:nvPr/>
        </p:nvSpPr>
        <p:spPr bwMode="auto">
          <a:xfrm>
            <a:off x="5189538" y="5673725"/>
            <a:ext cx="2827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/>
              <a:t>t</a:t>
            </a:r>
            <a:r>
              <a:rPr lang="en-US" sz="1400"/>
              <a:t> = Expected lifetime</a:t>
            </a:r>
            <a:r>
              <a:rPr lang="en-US" sz="1400" b="0"/>
              <a:t> (final state)</a:t>
            </a:r>
            <a:endParaRPr lang="en-US" sz="1400" b="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1084C-AED8-4131-9BB9-C2AFAB4B414B}" type="slidenum">
              <a:rPr lang="en-US"/>
              <a:pPr/>
              <a:t>47</a:t>
            </a:fld>
            <a:endParaRPr lang="en-US"/>
          </a:p>
        </p:txBody>
      </p:sp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de </a:t>
            </a:r>
            <a:r>
              <a:rPr lang="en-US" dirty="0" err="1" smtClean="0"/>
              <a:t>Nodo</a:t>
            </a:r>
            <a:r>
              <a:rPr lang="en-US" dirty="0" smtClean="0"/>
              <a:t> e </a:t>
            </a:r>
            <a:r>
              <a:rPr lang="en-US" dirty="0" err="1" smtClean="0"/>
              <a:t>Roteamento</a:t>
            </a:r>
            <a:endParaRPr lang="en-US" dirty="0"/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Monotype Sorts" pitchFamily="2" charset="2"/>
              <a:buNone/>
            </a:pPr>
            <a:endParaRPr lang="en-US" dirty="0" smtClean="0"/>
          </a:p>
          <a:p>
            <a:pPr marL="0" indent="0">
              <a:buFont typeface="Monotype Sorts" pitchFamily="2" charset="2"/>
              <a:buNone/>
            </a:pPr>
            <a:r>
              <a:rPr lang="en-US" dirty="0" err="1" smtClean="0"/>
              <a:t>Suponha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multi-hop WSN.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nodo</a:t>
            </a:r>
            <a:r>
              <a:rPr lang="en-US" dirty="0" smtClean="0"/>
              <a:t> </a:t>
            </a:r>
            <a:r>
              <a:rPr lang="en-US" dirty="0" err="1" smtClean="0"/>
              <a:t>realiza</a:t>
            </a:r>
            <a:r>
              <a:rPr lang="en-US" dirty="0" smtClean="0"/>
              <a:t> a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quantidade</a:t>
            </a:r>
            <a:r>
              <a:rPr lang="en-US" dirty="0" smtClean="0"/>
              <a:t> de </a:t>
            </a:r>
            <a:r>
              <a:rPr lang="en-US" dirty="0" err="1" smtClean="0"/>
              <a:t>trabalho</a:t>
            </a:r>
            <a:r>
              <a:rPr lang="en-US" dirty="0" smtClean="0"/>
              <a:t> ? </a:t>
            </a:r>
            <a:endParaRPr lang="en-US" dirty="0"/>
          </a:p>
          <a:p>
            <a:pPr marL="0" indent="0">
              <a:buFont typeface="Monotype Sorts" pitchFamily="2" charset="2"/>
              <a:buNone/>
            </a:pPr>
            <a:r>
              <a:rPr lang="en-US" dirty="0">
                <a:cs typeface="Arial" charset="0"/>
              </a:rPr>
              <a:t>― </a:t>
            </a:r>
            <a:r>
              <a:rPr lang="en-US" dirty="0" err="1" smtClean="0"/>
              <a:t>Provavelmente</a:t>
            </a:r>
            <a:r>
              <a:rPr lang="en-US" dirty="0" smtClean="0"/>
              <a:t>,  </a:t>
            </a:r>
            <a:r>
              <a:rPr lang="en-US" dirty="0" err="1" smtClean="0"/>
              <a:t>não</a:t>
            </a:r>
            <a:r>
              <a:rPr lang="en-US" dirty="0" smtClean="0"/>
              <a:t> !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55713" y="3429000"/>
            <a:ext cx="6613525" cy="2520280"/>
            <a:chOff x="719" y="1989"/>
            <a:chExt cx="4166" cy="1465"/>
          </a:xfrm>
        </p:grpSpPr>
        <p:pic>
          <p:nvPicPr>
            <p:cNvPr id="1358853" name="Picture 5" descr="wsn_sin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7" y="2495"/>
              <a:ext cx="463" cy="241"/>
            </a:xfrm>
            <a:prstGeom prst="rect">
              <a:avLst/>
            </a:prstGeom>
            <a:noFill/>
          </p:spPr>
        </p:pic>
        <p:sp>
          <p:nvSpPr>
            <p:cNvPr id="1358854" name="Text Box 6"/>
            <p:cNvSpPr txBox="1">
              <a:spLocks noChangeArrowheads="1"/>
            </p:cNvSpPr>
            <p:nvPr/>
          </p:nvSpPr>
          <p:spPr bwMode="auto">
            <a:xfrm>
              <a:off x="932" y="2768"/>
              <a:ext cx="6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Sink node</a:t>
              </a:r>
            </a:p>
          </p:txBody>
        </p:sp>
        <p:pic>
          <p:nvPicPr>
            <p:cNvPr id="1358855" name="Picture 7" descr="wsn_event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5" y="1989"/>
              <a:ext cx="1985" cy="1465"/>
            </a:xfrm>
            <a:prstGeom prst="rect">
              <a:avLst/>
            </a:prstGeom>
            <a:noFill/>
          </p:spPr>
        </p:pic>
        <p:sp>
          <p:nvSpPr>
            <p:cNvPr id="1358856" name="Text Box 8"/>
            <p:cNvSpPr txBox="1">
              <a:spLocks noChangeArrowheads="1"/>
            </p:cNvSpPr>
            <p:nvPr/>
          </p:nvSpPr>
          <p:spPr bwMode="auto">
            <a:xfrm>
              <a:off x="719" y="2007"/>
              <a:ext cx="84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33CCCC"/>
                  </a:solidFill>
                </a:rPr>
                <a:t>Node close to</a:t>
              </a:r>
            </a:p>
            <a:p>
              <a:r>
                <a:rPr lang="en-US" sz="1400">
                  <a:solidFill>
                    <a:srgbClr val="33CCCC"/>
                  </a:solidFill>
                </a:rPr>
                <a:t>the sink node</a:t>
              </a:r>
            </a:p>
          </p:txBody>
        </p:sp>
        <p:sp>
          <p:nvSpPr>
            <p:cNvPr id="1358857" name="Text Box 9"/>
            <p:cNvSpPr txBox="1">
              <a:spLocks noChangeArrowheads="1"/>
            </p:cNvSpPr>
            <p:nvPr/>
          </p:nvSpPr>
          <p:spPr bwMode="auto">
            <a:xfrm>
              <a:off x="3814" y="2003"/>
              <a:ext cx="107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33CCCC"/>
                  </a:solidFill>
                </a:rPr>
                <a:t>Node distant from</a:t>
              </a:r>
            </a:p>
            <a:p>
              <a:r>
                <a:rPr lang="en-US" sz="1400">
                  <a:solidFill>
                    <a:srgbClr val="33CCCC"/>
                  </a:solidFill>
                </a:rPr>
                <a:t>the sink node</a:t>
              </a:r>
            </a:p>
          </p:txBody>
        </p:sp>
        <p:sp>
          <p:nvSpPr>
            <p:cNvPr id="1358858" name="Line 10"/>
            <p:cNvSpPr>
              <a:spLocks noChangeShapeType="1"/>
            </p:cNvSpPr>
            <p:nvPr/>
          </p:nvSpPr>
          <p:spPr bwMode="auto">
            <a:xfrm>
              <a:off x="1568" y="2288"/>
              <a:ext cx="257" cy="125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58859" name="Line 11"/>
            <p:cNvSpPr>
              <a:spLocks noChangeShapeType="1"/>
            </p:cNvSpPr>
            <p:nvPr/>
          </p:nvSpPr>
          <p:spPr bwMode="auto">
            <a:xfrm flipH="1">
              <a:off x="3615" y="2226"/>
              <a:ext cx="230" cy="98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145C-5536-451C-AD92-A4B4DE77BE6E}" type="slidenum">
              <a:rPr lang="en-US"/>
              <a:pPr/>
              <a:t>48</a:t>
            </a:fld>
            <a:endParaRPr lang="en-US"/>
          </a:p>
        </p:txBody>
      </p:sp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Detectar</a:t>
            </a:r>
            <a:r>
              <a:rPr lang="en-US" dirty="0" smtClean="0"/>
              <a:t>,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proteger</a:t>
            </a:r>
            <a:r>
              <a:rPr lang="en-US" dirty="0" smtClean="0"/>
              <a:t> a </a:t>
            </a:r>
            <a:r>
              <a:rPr lang="en-US" dirty="0" err="1" smtClean="0"/>
              <a:t>rede</a:t>
            </a:r>
            <a:r>
              <a:rPr lang="en-US" dirty="0" smtClean="0"/>
              <a:t> WSN contra </a:t>
            </a:r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ataques</a:t>
            </a:r>
            <a:r>
              <a:rPr lang="en-US" dirty="0" smtClean="0"/>
              <a:t>, no </a:t>
            </a:r>
            <a:r>
              <a:rPr lang="en-US" dirty="0" err="1" smtClean="0"/>
              <a:t>sentido</a:t>
            </a:r>
            <a:r>
              <a:rPr lang="en-US" dirty="0" smtClean="0"/>
              <a:t> de </a:t>
            </a:r>
            <a:r>
              <a:rPr lang="en-US" dirty="0" err="1" smtClean="0"/>
              <a:t>manter</a:t>
            </a:r>
            <a:r>
              <a:rPr lang="en-US" dirty="0" smtClean="0"/>
              <a:t> um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seguro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projeto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WSN </a:t>
            </a:r>
            <a:r>
              <a:rPr lang="en-US" dirty="0" err="1" smtClean="0"/>
              <a:t>precisa</a:t>
            </a:r>
            <a:r>
              <a:rPr lang="en-US" dirty="0" smtClean="0"/>
              <a:t>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de </a:t>
            </a:r>
            <a:r>
              <a:rPr lang="en-US" dirty="0" err="1" smtClean="0"/>
              <a:t>segurança</a:t>
            </a:r>
            <a:r>
              <a:rPr lang="en-US" dirty="0" smtClean="0"/>
              <a:t>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considerados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Estratégia</a:t>
            </a:r>
            <a:r>
              <a:rPr lang="en-US" dirty="0" smtClean="0"/>
              <a:t> </a:t>
            </a:r>
            <a:r>
              <a:rPr lang="en-US" dirty="0" err="1" smtClean="0"/>
              <a:t>possível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 smtClean="0"/>
              <a:t>Solução</a:t>
            </a:r>
            <a:r>
              <a:rPr lang="en-US" dirty="0" smtClean="0"/>
              <a:t> </a:t>
            </a:r>
            <a:r>
              <a:rPr lang="en-US" dirty="0" err="1" smtClean="0"/>
              <a:t>estática</a:t>
            </a:r>
            <a:r>
              <a:rPr lang="en-US" dirty="0" smtClean="0"/>
              <a:t> </a:t>
            </a:r>
            <a:r>
              <a:rPr lang="en-US" dirty="0" err="1" smtClean="0"/>
              <a:t>definida</a:t>
            </a:r>
            <a:r>
              <a:rPr lang="en-US" dirty="0" smtClean="0"/>
              <a:t> </a:t>
            </a:r>
            <a:r>
              <a:rPr lang="en-US" i="1" dirty="0" smtClean="0"/>
              <a:t>a priori </a:t>
            </a:r>
            <a:r>
              <a:rPr lang="en-US" dirty="0" smtClean="0"/>
              <a:t>(</a:t>
            </a:r>
            <a:r>
              <a:rPr lang="en-US" dirty="0" err="1" smtClean="0"/>
              <a:t>limitada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err="1" smtClean="0"/>
              <a:t>Solução</a:t>
            </a:r>
            <a:r>
              <a:rPr lang="en-US" dirty="0" smtClean="0"/>
              <a:t> </a:t>
            </a:r>
            <a:r>
              <a:rPr lang="en-US" dirty="0" err="1" smtClean="0"/>
              <a:t>dinâmica</a:t>
            </a:r>
            <a:r>
              <a:rPr lang="en-US" dirty="0" smtClean="0"/>
              <a:t>, </a:t>
            </a:r>
            <a:r>
              <a:rPr lang="en-US" dirty="0" err="1" smtClean="0"/>
              <a:t>através</a:t>
            </a:r>
            <a:r>
              <a:rPr lang="en-US" dirty="0" smtClean="0"/>
              <a:t> </a:t>
            </a:r>
            <a:r>
              <a:rPr lang="en-US" dirty="0" err="1" smtClean="0"/>
              <a:t>segurança</a:t>
            </a:r>
            <a:r>
              <a:rPr lang="en-US" dirty="0" smtClean="0"/>
              <a:t> </a:t>
            </a:r>
            <a:r>
              <a:rPr lang="en-US" dirty="0" err="1" smtClean="0"/>
              <a:t>adaptativa</a:t>
            </a:r>
            <a:r>
              <a:rPr lang="en-US" dirty="0" smtClean="0"/>
              <a:t> (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dificil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F330E-5253-443E-ACAC-52C02455C99C}" type="slidenum">
              <a:rPr lang="en-US"/>
              <a:pPr/>
              <a:t>49</a:t>
            </a:fld>
            <a:endParaRPr lang="en-US"/>
          </a:p>
        </p:txBody>
      </p:sp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17475" y="-26988"/>
            <a:ext cx="8943975" cy="6911976"/>
            <a:chOff x="74" y="-17"/>
            <a:chExt cx="5634" cy="4354"/>
          </a:xfrm>
        </p:grpSpPr>
        <p:pic>
          <p:nvPicPr>
            <p:cNvPr id="1309699" name="Picture 102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" y="2191"/>
              <a:ext cx="1536" cy="672"/>
            </a:xfrm>
            <a:prstGeom prst="rect">
              <a:avLst/>
            </a:prstGeom>
            <a:noFill/>
          </p:spPr>
        </p:pic>
        <p:pic>
          <p:nvPicPr>
            <p:cNvPr id="1309700" name="Picture 102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0" y="2137"/>
              <a:ext cx="1536" cy="672"/>
            </a:xfrm>
            <a:prstGeom prst="rect">
              <a:avLst/>
            </a:prstGeom>
            <a:noFill/>
          </p:spPr>
        </p:pic>
        <p:pic>
          <p:nvPicPr>
            <p:cNvPr id="1309701" name="Picture 10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9" y="2538"/>
              <a:ext cx="33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9702" name="Picture 103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3" y="2374"/>
              <a:ext cx="144" cy="126"/>
            </a:xfrm>
            <a:prstGeom prst="rect">
              <a:avLst/>
            </a:prstGeom>
            <a:noFill/>
          </p:spPr>
        </p:pic>
        <p:pic>
          <p:nvPicPr>
            <p:cNvPr id="1309703" name="Picture 103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55" y="2636"/>
              <a:ext cx="33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9704" name="Picture 103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100000">
              <a:off x="1843" y="2618"/>
              <a:ext cx="4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9705" name="Picture 103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5" y="2336"/>
              <a:ext cx="144" cy="126"/>
            </a:xfrm>
            <a:prstGeom prst="rect">
              <a:avLst/>
            </a:prstGeom>
            <a:noFill/>
          </p:spPr>
        </p:pic>
        <p:pic>
          <p:nvPicPr>
            <p:cNvPr id="1309706" name="Picture 103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100000">
              <a:off x="3375" y="2580"/>
              <a:ext cx="4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9707" name="Picture 103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11" y="2100"/>
              <a:ext cx="1536" cy="672"/>
            </a:xfrm>
            <a:prstGeom prst="rect">
              <a:avLst/>
            </a:prstGeom>
            <a:noFill/>
          </p:spPr>
        </p:pic>
        <p:grpSp>
          <p:nvGrpSpPr>
            <p:cNvPr id="3" name="Group 1036"/>
            <p:cNvGrpSpPr>
              <a:grpSpLocks/>
            </p:cNvGrpSpPr>
            <p:nvPr/>
          </p:nvGrpSpPr>
          <p:grpSpPr bwMode="auto">
            <a:xfrm>
              <a:off x="2416" y="2103"/>
              <a:ext cx="272" cy="317"/>
              <a:chOff x="1973" y="2296"/>
              <a:chExt cx="272" cy="317"/>
            </a:xfrm>
          </p:grpSpPr>
          <p:sp>
            <p:nvSpPr>
              <p:cNvPr id="1309709" name="AutoShape 1037"/>
              <p:cNvSpPr>
                <a:spLocks noChangeArrowheads="1"/>
              </p:cNvSpPr>
              <p:nvPr/>
            </p:nvSpPr>
            <p:spPr bwMode="auto">
              <a:xfrm>
                <a:off x="1973" y="2296"/>
                <a:ext cx="272" cy="317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25400">
                <a:solidFill>
                  <a:srgbClr val="3399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pic>
            <p:nvPicPr>
              <p:cNvPr id="1309710" name="Picture 1038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81" y="2310"/>
                <a:ext cx="245" cy="266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39"/>
            <p:cNvGrpSpPr>
              <a:grpSpLocks/>
            </p:cNvGrpSpPr>
            <p:nvPr/>
          </p:nvGrpSpPr>
          <p:grpSpPr bwMode="auto">
            <a:xfrm>
              <a:off x="941" y="3014"/>
              <a:ext cx="3652" cy="1323"/>
              <a:chOff x="567" y="3014"/>
              <a:chExt cx="3652" cy="1323"/>
            </a:xfrm>
          </p:grpSpPr>
          <p:pic>
            <p:nvPicPr>
              <p:cNvPr id="1309712" name="Picture 104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331" y="3014"/>
                <a:ext cx="1888" cy="1323"/>
              </a:xfrm>
              <a:prstGeom prst="rect">
                <a:avLst/>
              </a:prstGeom>
              <a:noFill/>
            </p:spPr>
          </p:pic>
          <p:pic>
            <p:nvPicPr>
              <p:cNvPr id="1309713" name="Picture 1041" descr="wsn_floresta_amazonica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67" y="3022"/>
                <a:ext cx="1734" cy="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042"/>
            <p:cNvGrpSpPr>
              <a:grpSpLocks/>
            </p:cNvGrpSpPr>
            <p:nvPr/>
          </p:nvGrpSpPr>
          <p:grpSpPr bwMode="auto">
            <a:xfrm>
              <a:off x="74" y="2273"/>
              <a:ext cx="363" cy="316"/>
              <a:chOff x="1133" y="890"/>
              <a:chExt cx="363" cy="316"/>
            </a:xfrm>
          </p:grpSpPr>
          <p:pic>
            <p:nvPicPr>
              <p:cNvPr id="1309715" name="Picture 104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156" y="890"/>
                <a:ext cx="310" cy="316"/>
              </a:xfrm>
              <a:prstGeom prst="rect">
                <a:avLst/>
              </a:prstGeom>
              <a:noFill/>
            </p:spPr>
          </p:pic>
          <p:sp>
            <p:nvSpPr>
              <p:cNvPr id="1309716" name="Rectangle 1044"/>
              <p:cNvSpPr>
                <a:spLocks noChangeArrowheads="1"/>
              </p:cNvSpPr>
              <p:nvPr/>
            </p:nvSpPr>
            <p:spPr bwMode="auto">
              <a:xfrm>
                <a:off x="1133" y="890"/>
                <a:ext cx="363" cy="27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309717" name="Text Box 1045"/>
            <p:cNvSpPr txBox="1">
              <a:spLocks noChangeArrowheads="1"/>
            </p:cNvSpPr>
            <p:nvPr/>
          </p:nvSpPr>
          <p:spPr bwMode="auto">
            <a:xfrm>
              <a:off x="2285" y="1890"/>
              <a:ext cx="516" cy="17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200" i="1">
                  <a:solidFill>
                    <a:schemeClr val="bg1"/>
                  </a:solidFill>
                </a:rPr>
                <a:t>Gateway</a:t>
              </a:r>
            </a:p>
          </p:txBody>
        </p:sp>
        <p:grpSp>
          <p:nvGrpSpPr>
            <p:cNvPr id="6" name="Group 1046"/>
            <p:cNvGrpSpPr>
              <a:grpSpLocks/>
            </p:cNvGrpSpPr>
            <p:nvPr/>
          </p:nvGrpSpPr>
          <p:grpSpPr bwMode="auto">
            <a:xfrm>
              <a:off x="829" y="2681"/>
              <a:ext cx="3764" cy="386"/>
              <a:chOff x="829" y="2681"/>
              <a:chExt cx="3764" cy="386"/>
            </a:xfrm>
          </p:grpSpPr>
          <p:pic>
            <p:nvPicPr>
              <p:cNvPr id="1309719" name="Picture 104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371" y="2749"/>
                <a:ext cx="558" cy="204"/>
              </a:xfrm>
              <a:prstGeom prst="rect">
                <a:avLst/>
              </a:prstGeom>
              <a:noFill/>
            </p:spPr>
          </p:pic>
          <p:pic>
            <p:nvPicPr>
              <p:cNvPr id="1309720" name="Picture 104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777" y="2681"/>
                <a:ext cx="558" cy="204"/>
              </a:xfrm>
              <a:prstGeom prst="rect">
                <a:avLst/>
              </a:prstGeom>
              <a:noFill/>
            </p:spPr>
          </p:pic>
          <p:pic>
            <p:nvPicPr>
              <p:cNvPr id="1309721" name="Picture 1049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29" y="2750"/>
                <a:ext cx="558" cy="204"/>
              </a:xfrm>
              <a:prstGeom prst="rect">
                <a:avLst/>
              </a:prstGeom>
              <a:noFill/>
            </p:spPr>
          </p:pic>
          <p:sp>
            <p:nvSpPr>
              <p:cNvPr id="1309722" name="Text Box 1050"/>
              <p:cNvSpPr txBox="1">
                <a:spLocks noChangeArrowheads="1"/>
              </p:cNvSpPr>
              <p:nvPr/>
            </p:nvSpPr>
            <p:spPr bwMode="auto">
              <a:xfrm>
                <a:off x="2039" y="2749"/>
                <a:ext cx="3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0">
                    <a:solidFill>
                      <a:srgbClr val="CC0000"/>
                    </a:solidFill>
                  </a:rPr>
                  <a:t>Data</a:t>
                </a:r>
              </a:p>
            </p:txBody>
          </p:sp>
          <p:sp>
            <p:nvSpPr>
              <p:cNvPr id="1309723" name="AutoShape 1051"/>
              <p:cNvSpPr>
                <a:spLocks/>
              </p:cNvSpPr>
              <p:nvPr/>
            </p:nvSpPr>
            <p:spPr bwMode="auto">
              <a:xfrm rot="16200000">
                <a:off x="2665" y="1139"/>
                <a:ext cx="182" cy="3674"/>
              </a:xfrm>
              <a:prstGeom prst="rightBrace">
                <a:avLst>
                  <a:gd name="adj1" fmla="val 168223"/>
                  <a:gd name="adj2" fmla="val 50000"/>
                </a:avLst>
              </a:prstGeom>
              <a:noFill/>
              <a:ln w="3810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pic>
          <p:nvPicPr>
            <p:cNvPr id="1309724" name="Picture 105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66" y="1389"/>
              <a:ext cx="1344" cy="852"/>
            </a:xfrm>
            <a:prstGeom prst="rect">
              <a:avLst/>
            </a:prstGeom>
            <a:noFill/>
          </p:spPr>
        </p:pic>
        <p:sp>
          <p:nvSpPr>
            <p:cNvPr id="1309725" name="Text Box 1053"/>
            <p:cNvSpPr txBox="1">
              <a:spLocks noChangeArrowheads="1"/>
            </p:cNvSpPr>
            <p:nvPr/>
          </p:nvSpPr>
          <p:spPr bwMode="auto">
            <a:xfrm>
              <a:off x="5183" y="1593"/>
              <a:ext cx="5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200" b="0"/>
                <a:t>Database</a:t>
              </a:r>
            </a:p>
          </p:txBody>
        </p:sp>
        <p:sp>
          <p:nvSpPr>
            <p:cNvPr id="1309726" name="Line 1054"/>
            <p:cNvSpPr>
              <a:spLocks noChangeShapeType="1"/>
            </p:cNvSpPr>
            <p:nvPr/>
          </p:nvSpPr>
          <p:spPr bwMode="auto">
            <a:xfrm flipV="1">
              <a:off x="2825" y="2024"/>
              <a:ext cx="1678" cy="75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09727" name="Line 1055"/>
            <p:cNvSpPr>
              <a:spLocks noChangeShapeType="1"/>
            </p:cNvSpPr>
            <p:nvPr/>
          </p:nvSpPr>
          <p:spPr bwMode="auto">
            <a:xfrm>
              <a:off x="2824" y="1979"/>
              <a:ext cx="1632" cy="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09728" name="Text Box 1056"/>
            <p:cNvSpPr txBox="1">
              <a:spLocks noChangeArrowheads="1"/>
            </p:cNvSpPr>
            <p:nvPr/>
          </p:nvSpPr>
          <p:spPr bwMode="auto">
            <a:xfrm>
              <a:off x="4468" y="1457"/>
              <a:ext cx="5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rgbClr val="CC6600"/>
                  </a:solidFill>
                </a:rPr>
                <a:t>Processed</a:t>
              </a:r>
            </a:p>
            <a:p>
              <a:r>
                <a:rPr lang="en-US" sz="1000">
                  <a:solidFill>
                    <a:srgbClr val="CC6600"/>
                  </a:solidFill>
                </a:rPr>
                <a:t>Data</a:t>
              </a:r>
            </a:p>
          </p:txBody>
        </p:sp>
        <p:sp>
          <p:nvSpPr>
            <p:cNvPr id="1309729" name="Text Box 1057"/>
            <p:cNvSpPr txBox="1">
              <a:spLocks noChangeArrowheads="1"/>
            </p:cNvSpPr>
            <p:nvPr/>
          </p:nvSpPr>
          <p:spPr bwMode="auto">
            <a:xfrm>
              <a:off x="4937" y="1843"/>
              <a:ext cx="5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solidFill>
                    <a:srgbClr val="0066FF"/>
                  </a:solidFill>
                </a:rPr>
                <a:t>Command/</a:t>
              </a:r>
            </a:p>
            <a:p>
              <a:pPr algn="l"/>
              <a:r>
                <a:rPr lang="en-US" sz="1000">
                  <a:solidFill>
                    <a:srgbClr val="0066FF"/>
                  </a:solidFill>
                </a:rPr>
                <a:t>Query</a:t>
              </a:r>
            </a:p>
          </p:txBody>
        </p:sp>
        <p:sp>
          <p:nvSpPr>
            <p:cNvPr id="1309730" name="Text Box 1058"/>
            <p:cNvSpPr txBox="1">
              <a:spLocks noChangeArrowheads="1"/>
            </p:cNvSpPr>
            <p:nvPr/>
          </p:nvSpPr>
          <p:spPr bwMode="auto">
            <a:xfrm>
              <a:off x="4511" y="1048"/>
              <a:ext cx="5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/>
                <a:t>Observer</a:t>
              </a:r>
            </a:p>
          </p:txBody>
        </p:sp>
        <p:pic>
          <p:nvPicPr>
            <p:cNvPr id="1309731" name="Picture 1059" descr="j019538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74" y="1184"/>
              <a:ext cx="260" cy="265"/>
            </a:xfrm>
            <a:prstGeom prst="rect">
              <a:avLst/>
            </a:prstGeom>
            <a:noFill/>
          </p:spPr>
        </p:pic>
        <p:sp>
          <p:nvSpPr>
            <p:cNvPr id="1309732" name="Line 1060"/>
            <p:cNvSpPr>
              <a:spLocks noChangeShapeType="1"/>
            </p:cNvSpPr>
            <p:nvPr/>
          </p:nvSpPr>
          <p:spPr bwMode="auto">
            <a:xfrm flipV="1">
              <a:off x="2824" y="2040"/>
              <a:ext cx="1678" cy="75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7" name="Group 1061"/>
            <p:cNvGrpSpPr>
              <a:grpSpLocks/>
            </p:cNvGrpSpPr>
            <p:nvPr/>
          </p:nvGrpSpPr>
          <p:grpSpPr bwMode="auto">
            <a:xfrm>
              <a:off x="2242" y="210"/>
              <a:ext cx="537" cy="390"/>
              <a:chOff x="3955" y="128"/>
              <a:chExt cx="537" cy="390"/>
            </a:xfrm>
          </p:grpSpPr>
          <p:sp>
            <p:nvSpPr>
              <p:cNvPr id="1309734" name="Arc 1062"/>
              <p:cNvSpPr>
                <a:spLocks/>
              </p:cNvSpPr>
              <p:nvPr/>
            </p:nvSpPr>
            <p:spPr bwMode="auto">
              <a:xfrm rot="1201491">
                <a:off x="4047" y="181"/>
                <a:ext cx="445" cy="337"/>
              </a:xfrm>
              <a:custGeom>
                <a:avLst/>
                <a:gdLst>
                  <a:gd name="G0" fmla="+- 0 0 0"/>
                  <a:gd name="G1" fmla="+- 21203 0 0"/>
                  <a:gd name="G2" fmla="+- 21600 0 0"/>
                  <a:gd name="T0" fmla="*/ 4124 w 21600"/>
                  <a:gd name="T1" fmla="*/ 0 h 42087"/>
                  <a:gd name="T2" fmla="*/ 5514 w 21600"/>
                  <a:gd name="T3" fmla="*/ 42087 h 42087"/>
                  <a:gd name="T4" fmla="*/ 0 w 21600"/>
                  <a:gd name="T5" fmla="*/ 21203 h 4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87" fill="none" extrusionOk="0">
                    <a:moveTo>
                      <a:pt x="4123" y="0"/>
                    </a:moveTo>
                    <a:cubicBezTo>
                      <a:pt x="14273" y="1974"/>
                      <a:pt x="21600" y="10863"/>
                      <a:pt x="21600" y="21203"/>
                    </a:cubicBezTo>
                    <a:cubicBezTo>
                      <a:pt x="21600" y="31008"/>
                      <a:pt x="14994" y="39584"/>
                      <a:pt x="5514" y="42087"/>
                    </a:cubicBezTo>
                  </a:path>
                  <a:path w="21600" h="42087" stroke="0" extrusionOk="0">
                    <a:moveTo>
                      <a:pt x="4123" y="0"/>
                    </a:moveTo>
                    <a:cubicBezTo>
                      <a:pt x="14273" y="1974"/>
                      <a:pt x="21600" y="10863"/>
                      <a:pt x="21600" y="21203"/>
                    </a:cubicBezTo>
                    <a:cubicBezTo>
                      <a:pt x="21600" y="31008"/>
                      <a:pt x="14994" y="39584"/>
                      <a:pt x="5514" y="42087"/>
                    </a:cubicBezTo>
                    <a:lnTo>
                      <a:pt x="0" y="21203"/>
                    </a:lnTo>
                    <a:close/>
                  </a:path>
                </a:pathLst>
              </a:custGeom>
              <a:noFill/>
              <a:ln w="1117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9735" name="Arc 1063"/>
              <p:cNvSpPr>
                <a:spLocks/>
              </p:cNvSpPr>
              <p:nvPr/>
            </p:nvSpPr>
            <p:spPr bwMode="auto">
              <a:xfrm rot="1201491">
                <a:off x="4008" y="168"/>
                <a:ext cx="413" cy="283"/>
              </a:xfrm>
              <a:custGeom>
                <a:avLst/>
                <a:gdLst>
                  <a:gd name="G0" fmla="+- 0 0 0"/>
                  <a:gd name="G1" fmla="+- 21183 0 0"/>
                  <a:gd name="G2" fmla="+- 21600 0 0"/>
                  <a:gd name="T0" fmla="*/ 4222 w 21600"/>
                  <a:gd name="T1" fmla="*/ 0 h 42010"/>
                  <a:gd name="T2" fmla="*/ 5725 w 21600"/>
                  <a:gd name="T3" fmla="*/ 42010 h 42010"/>
                  <a:gd name="T4" fmla="*/ 0 w 21600"/>
                  <a:gd name="T5" fmla="*/ 21183 h 4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0" fill="none" extrusionOk="0">
                    <a:moveTo>
                      <a:pt x="4222" y="-1"/>
                    </a:moveTo>
                    <a:cubicBezTo>
                      <a:pt x="14325" y="2013"/>
                      <a:pt x="21600" y="10881"/>
                      <a:pt x="21600" y="21183"/>
                    </a:cubicBezTo>
                    <a:cubicBezTo>
                      <a:pt x="21600" y="30907"/>
                      <a:pt x="15101" y="39432"/>
                      <a:pt x="5725" y="42010"/>
                    </a:cubicBezTo>
                  </a:path>
                  <a:path w="21600" h="42010" stroke="0" extrusionOk="0">
                    <a:moveTo>
                      <a:pt x="4222" y="-1"/>
                    </a:moveTo>
                    <a:cubicBezTo>
                      <a:pt x="14325" y="2013"/>
                      <a:pt x="21600" y="10881"/>
                      <a:pt x="21600" y="21183"/>
                    </a:cubicBezTo>
                    <a:cubicBezTo>
                      <a:pt x="21600" y="30907"/>
                      <a:pt x="15101" y="39432"/>
                      <a:pt x="5725" y="42010"/>
                    </a:cubicBezTo>
                    <a:lnTo>
                      <a:pt x="0" y="21183"/>
                    </a:lnTo>
                    <a:close/>
                  </a:path>
                </a:pathLst>
              </a:custGeom>
              <a:noFill/>
              <a:ln w="1117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9736" name="Arc 1064"/>
              <p:cNvSpPr>
                <a:spLocks/>
              </p:cNvSpPr>
              <p:nvPr/>
            </p:nvSpPr>
            <p:spPr bwMode="auto">
              <a:xfrm rot="1201491">
                <a:off x="3968" y="153"/>
                <a:ext cx="375" cy="245"/>
              </a:xfrm>
              <a:custGeom>
                <a:avLst/>
                <a:gdLst>
                  <a:gd name="G0" fmla="+- 0 0 0"/>
                  <a:gd name="G1" fmla="+- 21188 0 0"/>
                  <a:gd name="G2" fmla="+- 21600 0 0"/>
                  <a:gd name="T0" fmla="*/ 4200 w 21600"/>
                  <a:gd name="T1" fmla="*/ 0 h 42073"/>
                  <a:gd name="T2" fmla="*/ 5513 w 21600"/>
                  <a:gd name="T3" fmla="*/ 42073 h 42073"/>
                  <a:gd name="T4" fmla="*/ 0 w 21600"/>
                  <a:gd name="T5" fmla="*/ 21188 h 42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73" fill="none" extrusionOk="0">
                    <a:moveTo>
                      <a:pt x="4199" y="0"/>
                    </a:moveTo>
                    <a:cubicBezTo>
                      <a:pt x="14313" y="2004"/>
                      <a:pt x="21600" y="10877"/>
                      <a:pt x="21600" y="21188"/>
                    </a:cubicBezTo>
                    <a:cubicBezTo>
                      <a:pt x="21600" y="30994"/>
                      <a:pt x="14994" y="39569"/>
                      <a:pt x="5512" y="42072"/>
                    </a:cubicBezTo>
                  </a:path>
                  <a:path w="21600" h="42073" stroke="0" extrusionOk="0">
                    <a:moveTo>
                      <a:pt x="4199" y="0"/>
                    </a:moveTo>
                    <a:cubicBezTo>
                      <a:pt x="14313" y="2004"/>
                      <a:pt x="21600" y="10877"/>
                      <a:pt x="21600" y="21188"/>
                    </a:cubicBezTo>
                    <a:cubicBezTo>
                      <a:pt x="21600" y="30994"/>
                      <a:pt x="14994" y="39569"/>
                      <a:pt x="5512" y="42072"/>
                    </a:cubicBezTo>
                    <a:lnTo>
                      <a:pt x="0" y="21188"/>
                    </a:lnTo>
                    <a:close/>
                  </a:path>
                </a:pathLst>
              </a:custGeom>
              <a:noFill/>
              <a:ln w="1117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9737" name="Arc 1065"/>
              <p:cNvSpPr>
                <a:spLocks/>
              </p:cNvSpPr>
              <p:nvPr/>
            </p:nvSpPr>
            <p:spPr bwMode="auto">
              <a:xfrm rot="1201491">
                <a:off x="3974" y="133"/>
                <a:ext cx="323" cy="212"/>
              </a:xfrm>
              <a:custGeom>
                <a:avLst/>
                <a:gdLst>
                  <a:gd name="G0" fmla="+- 0 0 0"/>
                  <a:gd name="G1" fmla="+- 21196 0 0"/>
                  <a:gd name="G2" fmla="+- 21600 0 0"/>
                  <a:gd name="T0" fmla="*/ 4160 w 21600"/>
                  <a:gd name="T1" fmla="*/ 0 h 42072"/>
                  <a:gd name="T2" fmla="*/ 5544 w 21600"/>
                  <a:gd name="T3" fmla="*/ 42072 h 42072"/>
                  <a:gd name="T4" fmla="*/ 0 w 21600"/>
                  <a:gd name="T5" fmla="*/ 21196 h 42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72" fill="none" extrusionOk="0">
                    <a:moveTo>
                      <a:pt x="4159" y="0"/>
                    </a:moveTo>
                    <a:cubicBezTo>
                      <a:pt x="14292" y="1988"/>
                      <a:pt x="21600" y="10870"/>
                      <a:pt x="21600" y="21196"/>
                    </a:cubicBezTo>
                    <a:cubicBezTo>
                      <a:pt x="21600" y="30990"/>
                      <a:pt x="15010" y="39558"/>
                      <a:pt x="5544" y="42072"/>
                    </a:cubicBezTo>
                  </a:path>
                  <a:path w="21600" h="42072" stroke="0" extrusionOk="0">
                    <a:moveTo>
                      <a:pt x="4159" y="0"/>
                    </a:moveTo>
                    <a:cubicBezTo>
                      <a:pt x="14292" y="1988"/>
                      <a:pt x="21600" y="10870"/>
                      <a:pt x="21600" y="21196"/>
                    </a:cubicBezTo>
                    <a:cubicBezTo>
                      <a:pt x="21600" y="30990"/>
                      <a:pt x="15010" y="39558"/>
                      <a:pt x="5544" y="42072"/>
                    </a:cubicBezTo>
                    <a:lnTo>
                      <a:pt x="0" y="21196"/>
                    </a:lnTo>
                    <a:close/>
                  </a:path>
                </a:pathLst>
              </a:custGeom>
              <a:noFill/>
              <a:ln w="1117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9738" name="Arc 1066"/>
              <p:cNvSpPr>
                <a:spLocks/>
              </p:cNvSpPr>
              <p:nvPr/>
            </p:nvSpPr>
            <p:spPr bwMode="auto">
              <a:xfrm rot="1201491">
                <a:off x="3955" y="128"/>
                <a:ext cx="278" cy="165"/>
              </a:xfrm>
              <a:custGeom>
                <a:avLst/>
                <a:gdLst>
                  <a:gd name="G0" fmla="+- 0 0 0"/>
                  <a:gd name="G1" fmla="+- 21184 0 0"/>
                  <a:gd name="G2" fmla="+- 21600 0 0"/>
                  <a:gd name="T0" fmla="*/ 4221 w 21600"/>
                  <a:gd name="T1" fmla="*/ 0 h 42029"/>
                  <a:gd name="T2" fmla="*/ 5661 w 21600"/>
                  <a:gd name="T3" fmla="*/ 42029 h 42029"/>
                  <a:gd name="T4" fmla="*/ 0 w 21600"/>
                  <a:gd name="T5" fmla="*/ 21184 h 42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29" fill="none" extrusionOk="0">
                    <a:moveTo>
                      <a:pt x="4220" y="0"/>
                    </a:moveTo>
                    <a:cubicBezTo>
                      <a:pt x="14324" y="2013"/>
                      <a:pt x="21600" y="10881"/>
                      <a:pt x="21600" y="21184"/>
                    </a:cubicBezTo>
                    <a:cubicBezTo>
                      <a:pt x="21600" y="30933"/>
                      <a:pt x="15069" y="39473"/>
                      <a:pt x="5660" y="42028"/>
                    </a:cubicBezTo>
                  </a:path>
                  <a:path w="21600" h="42029" stroke="0" extrusionOk="0">
                    <a:moveTo>
                      <a:pt x="4220" y="0"/>
                    </a:moveTo>
                    <a:cubicBezTo>
                      <a:pt x="14324" y="2013"/>
                      <a:pt x="21600" y="10881"/>
                      <a:pt x="21600" y="21184"/>
                    </a:cubicBezTo>
                    <a:cubicBezTo>
                      <a:pt x="21600" y="30933"/>
                      <a:pt x="15069" y="39473"/>
                      <a:pt x="5660" y="42028"/>
                    </a:cubicBezTo>
                    <a:lnTo>
                      <a:pt x="0" y="21184"/>
                    </a:lnTo>
                    <a:close/>
                  </a:path>
                </a:pathLst>
              </a:custGeom>
              <a:noFill/>
              <a:ln w="1117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9739" name="Arc 1067"/>
              <p:cNvSpPr>
                <a:spLocks/>
              </p:cNvSpPr>
              <p:nvPr/>
            </p:nvSpPr>
            <p:spPr bwMode="auto">
              <a:xfrm rot="1201491">
                <a:off x="3996" y="130"/>
                <a:ext cx="166" cy="125"/>
              </a:xfrm>
              <a:custGeom>
                <a:avLst/>
                <a:gdLst>
                  <a:gd name="G0" fmla="+- 0 0 0"/>
                  <a:gd name="G1" fmla="+- 21241 0 0"/>
                  <a:gd name="G2" fmla="+- 21600 0 0"/>
                  <a:gd name="T0" fmla="*/ 3920 w 21600"/>
                  <a:gd name="T1" fmla="*/ 0 h 42129"/>
                  <a:gd name="T2" fmla="*/ 5502 w 21600"/>
                  <a:gd name="T3" fmla="*/ 42129 h 42129"/>
                  <a:gd name="T4" fmla="*/ 0 w 21600"/>
                  <a:gd name="T5" fmla="*/ 21241 h 42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9" fill="none" extrusionOk="0">
                    <a:moveTo>
                      <a:pt x="3920" y="-1"/>
                    </a:moveTo>
                    <a:cubicBezTo>
                      <a:pt x="14164" y="1890"/>
                      <a:pt x="21600" y="10823"/>
                      <a:pt x="21600" y="21241"/>
                    </a:cubicBezTo>
                    <a:cubicBezTo>
                      <a:pt x="21600" y="31051"/>
                      <a:pt x="14988" y="39629"/>
                      <a:pt x="5501" y="42128"/>
                    </a:cubicBezTo>
                  </a:path>
                  <a:path w="21600" h="42129" stroke="0" extrusionOk="0">
                    <a:moveTo>
                      <a:pt x="3920" y="-1"/>
                    </a:moveTo>
                    <a:cubicBezTo>
                      <a:pt x="14164" y="1890"/>
                      <a:pt x="21600" y="10823"/>
                      <a:pt x="21600" y="21241"/>
                    </a:cubicBezTo>
                    <a:cubicBezTo>
                      <a:pt x="21600" y="31051"/>
                      <a:pt x="14988" y="39629"/>
                      <a:pt x="5501" y="42128"/>
                    </a:cubicBezTo>
                    <a:lnTo>
                      <a:pt x="0" y="21241"/>
                    </a:lnTo>
                    <a:close/>
                  </a:path>
                </a:pathLst>
              </a:custGeom>
              <a:noFill/>
              <a:ln w="11176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1309740" name="Picture 1068" descr="onda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781" y="210"/>
              <a:ext cx="434" cy="365"/>
            </a:xfrm>
            <a:prstGeom prst="rect">
              <a:avLst/>
            </a:prstGeom>
            <a:noFill/>
          </p:spPr>
        </p:pic>
        <p:sp>
          <p:nvSpPr>
            <p:cNvPr id="1309741" name="Text Box 1069"/>
            <p:cNvSpPr txBox="1">
              <a:spLocks noChangeArrowheads="1"/>
            </p:cNvSpPr>
            <p:nvPr/>
          </p:nvSpPr>
          <p:spPr bwMode="auto">
            <a:xfrm>
              <a:off x="1977" y="-17"/>
              <a:ext cx="4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0" tIns="45715" rIns="91430" bIns="45715">
              <a:spAutoFit/>
            </a:bodyPr>
            <a:lstStyle/>
            <a:p>
              <a:pPr algn="l"/>
              <a:r>
                <a:rPr lang="en-US" sz="1200" b="0">
                  <a:cs typeface="Arial" charset="0"/>
                </a:rPr>
                <a:t>Satellite</a:t>
              </a:r>
            </a:p>
          </p:txBody>
        </p:sp>
        <p:pic>
          <p:nvPicPr>
            <p:cNvPr id="1309742" name="Picture 1070" descr="aviao_arar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054" y="935"/>
              <a:ext cx="498" cy="300"/>
            </a:xfrm>
            <a:prstGeom prst="rect">
              <a:avLst/>
            </a:prstGeom>
            <a:noFill/>
          </p:spPr>
        </p:pic>
        <p:sp>
          <p:nvSpPr>
            <p:cNvPr id="1309743" name="Text Box 1071"/>
            <p:cNvSpPr txBox="1">
              <a:spLocks noChangeArrowheads="1"/>
            </p:cNvSpPr>
            <p:nvPr/>
          </p:nvSpPr>
          <p:spPr bwMode="auto">
            <a:xfrm>
              <a:off x="2553" y="1026"/>
              <a:ext cx="6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0" tIns="45715" rIns="91430" bIns="45715">
              <a:spAutoFit/>
            </a:bodyPr>
            <a:lstStyle/>
            <a:p>
              <a:r>
                <a:rPr lang="en-US" sz="1200" b="0">
                  <a:cs typeface="Arial" charset="0"/>
                </a:rPr>
                <a:t>Unattended</a:t>
              </a:r>
            </a:p>
            <a:p>
              <a:r>
                <a:rPr lang="en-US" sz="1200" b="0">
                  <a:cs typeface="Arial" charset="0"/>
                </a:rPr>
                <a:t>Airplane</a:t>
              </a:r>
              <a:endParaRPr lang="en-US" sz="1200" b="0" i="1">
                <a:cs typeface="Arial" charset="0"/>
              </a:endParaRPr>
            </a:p>
          </p:txBody>
        </p:sp>
        <p:pic>
          <p:nvPicPr>
            <p:cNvPr id="1309744" name="Picture 1072" descr="landsat7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789" t="5409" r="4959" b="44832"/>
            <a:stretch>
              <a:fillRect/>
            </a:stretch>
          </p:blipFill>
          <p:spPr bwMode="auto">
            <a:xfrm>
              <a:off x="2062" y="35"/>
              <a:ext cx="637" cy="311"/>
            </a:xfrm>
            <a:prstGeom prst="rect">
              <a:avLst/>
            </a:prstGeom>
            <a:noFill/>
          </p:spPr>
        </p:pic>
        <p:sp>
          <p:nvSpPr>
            <p:cNvPr id="1309745" name="Line 1073"/>
            <p:cNvSpPr>
              <a:spLocks noChangeShapeType="1"/>
            </p:cNvSpPr>
            <p:nvPr/>
          </p:nvSpPr>
          <p:spPr bwMode="auto">
            <a:xfrm>
              <a:off x="2280" y="346"/>
              <a:ext cx="1225" cy="725"/>
            </a:xfrm>
            <a:prstGeom prst="line">
              <a:avLst/>
            </a:prstGeom>
            <a:noFill/>
            <a:ln w="38100" cap="rnd">
              <a:solidFill>
                <a:srgbClr val="FFCC00"/>
              </a:solidFill>
              <a:prstDash val="sysDot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pic>
          <p:nvPicPr>
            <p:cNvPr id="1309746" name="Picture 107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43" y="981"/>
              <a:ext cx="202" cy="271"/>
            </a:xfrm>
            <a:prstGeom prst="rect">
              <a:avLst/>
            </a:prstGeom>
            <a:noFill/>
          </p:spPr>
        </p:pic>
        <p:sp>
          <p:nvSpPr>
            <p:cNvPr id="1309747" name="Documents"/>
            <p:cNvSpPr>
              <a:spLocks noEditPoints="1" noChangeArrowheads="1"/>
            </p:cNvSpPr>
            <p:nvPr/>
          </p:nvSpPr>
          <p:spPr bwMode="auto">
            <a:xfrm>
              <a:off x="3741" y="1298"/>
              <a:ext cx="138" cy="217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pt-BR"/>
            </a:p>
          </p:txBody>
        </p:sp>
        <p:sp>
          <p:nvSpPr>
            <p:cNvPr id="1309748" name="Text Box 1076"/>
            <p:cNvSpPr txBox="1">
              <a:spLocks noChangeArrowheads="1"/>
            </p:cNvSpPr>
            <p:nvPr/>
          </p:nvSpPr>
          <p:spPr bwMode="auto">
            <a:xfrm>
              <a:off x="3685" y="1480"/>
              <a:ext cx="4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0" tIns="45715" rIns="91430" bIns="45715">
              <a:spAutoFit/>
            </a:bodyPr>
            <a:lstStyle/>
            <a:p>
              <a:pPr algn="l"/>
              <a:r>
                <a:rPr lang="en-US" sz="1200" b="0">
                  <a:cs typeface="Arial" charset="0"/>
                </a:rPr>
                <a:t>Reports</a:t>
              </a:r>
            </a:p>
          </p:txBody>
        </p:sp>
        <p:sp>
          <p:nvSpPr>
            <p:cNvPr id="1309749" name="Text Box 1077"/>
            <p:cNvSpPr txBox="1">
              <a:spLocks noChangeArrowheads="1"/>
            </p:cNvSpPr>
            <p:nvPr/>
          </p:nvSpPr>
          <p:spPr bwMode="auto">
            <a:xfrm>
              <a:off x="3266" y="1480"/>
              <a:ext cx="4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0" tIns="45715" rIns="91430" bIns="45715">
              <a:spAutoFit/>
            </a:bodyPr>
            <a:lstStyle/>
            <a:p>
              <a:pPr algn="l"/>
              <a:r>
                <a:rPr lang="en-US" sz="1200" b="0">
                  <a:cs typeface="Arial" charset="0"/>
                </a:rPr>
                <a:t>Images</a:t>
              </a:r>
            </a:p>
          </p:txBody>
        </p:sp>
        <p:grpSp>
          <p:nvGrpSpPr>
            <p:cNvPr id="8" name="Group 1078"/>
            <p:cNvGrpSpPr>
              <a:grpSpLocks noChangeAspect="1"/>
            </p:cNvGrpSpPr>
            <p:nvPr/>
          </p:nvGrpSpPr>
          <p:grpSpPr bwMode="auto">
            <a:xfrm>
              <a:off x="3337" y="1253"/>
              <a:ext cx="304" cy="273"/>
              <a:chOff x="3474" y="1776"/>
              <a:chExt cx="640" cy="647"/>
            </a:xfrm>
          </p:grpSpPr>
          <p:pic>
            <p:nvPicPr>
              <p:cNvPr id="1309751" name="Picture 1079" descr="ndvp0202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474" y="1776"/>
                <a:ext cx="640" cy="647"/>
              </a:xfrm>
              <a:prstGeom prst="rect">
                <a:avLst/>
              </a:prstGeom>
              <a:noFill/>
            </p:spPr>
          </p:pic>
          <p:sp>
            <p:nvSpPr>
              <p:cNvPr id="1309752" name="Rectangle 1080"/>
              <p:cNvSpPr>
                <a:spLocks noChangeAspect="1" noChangeArrowheads="1"/>
              </p:cNvSpPr>
              <p:nvPr/>
            </p:nvSpPr>
            <p:spPr bwMode="auto">
              <a:xfrm>
                <a:off x="3749" y="1776"/>
                <a:ext cx="365" cy="96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0" tIns="45715" rIns="91430" bIns="45715" anchor="ctr"/>
              <a:lstStyle/>
              <a:p>
                <a:pPr eaLnBrk="0" hangingPunct="0"/>
                <a:endParaRPr lang="pt-BR" sz="2400" b="0">
                  <a:solidFill>
                    <a:srgbClr val="0000FF"/>
                  </a:solidFill>
                  <a:latin typeface="Wingdings 3" pitchFamily="18" charset="2"/>
                  <a:cs typeface="Arial" charset="0"/>
                </a:endParaRPr>
              </a:p>
            </p:txBody>
          </p:sp>
        </p:grpSp>
        <p:grpSp>
          <p:nvGrpSpPr>
            <p:cNvPr id="9" name="Group 1081"/>
            <p:cNvGrpSpPr>
              <a:grpSpLocks/>
            </p:cNvGrpSpPr>
            <p:nvPr/>
          </p:nvGrpSpPr>
          <p:grpSpPr bwMode="auto">
            <a:xfrm>
              <a:off x="994" y="1525"/>
              <a:ext cx="672" cy="523"/>
              <a:chOff x="666" y="1047"/>
              <a:chExt cx="672" cy="523"/>
            </a:xfrm>
          </p:grpSpPr>
          <p:pic>
            <p:nvPicPr>
              <p:cNvPr id="1309754" name="Picture 1082" descr="estação_meteorologica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838" y="1107"/>
                <a:ext cx="324" cy="463"/>
              </a:xfrm>
              <a:prstGeom prst="rect">
                <a:avLst/>
              </a:prstGeom>
              <a:noFill/>
            </p:spPr>
          </p:pic>
          <p:grpSp>
            <p:nvGrpSpPr>
              <p:cNvPr id="10" name="Group 1083"/>
              <p:cNvGrpSpPr>
                <a:grpSpLocks/>
              </p:cNvGrpSpPr>
              <p:nvPr/>
            </p:nvGrpSpPr>
            <p:grpSpPr bwMode="auto">
              <a:xfrm>
                <a:off x="666" y="1047"/>
                <a:ext cx="672" cy="264"/>
                <a:chOff x="613" y="1047"/>
                <a:chExt cx="672" cy="264"/>
              </a:xfrm>
            </p:grpSpPr>
            <p:grpSp>
              <p:nvGrpSpPr>
                <p:cNvPr id="11" name="Group 1084"/>
                <p:cNvGrpSpPr>
                  <a:grpSpLocks/>
                </p:cNvGrpSpPr>
                <p:nvPr/>
              </p:nvGrpSpPr>
              <p:grpSpPr bwMode="auto">
                <a:xfrm>
                  <a:off x="613" y="1048"/>
                  <a:ext cx="245" cy="263"/>
                  <a:chOff x="613" y="1048"/>
                  <a:chExt cx="245" cy="263"/>
                </a:xfrm>
              </p:grpSpPr>
              <p:sp>
                <p:nvSpPr>
                  <p:cNvPr id="1309757" name="Arc 1085"/>
                  <p:cNvSpPr>
                    <a:spLocks/>
                  </p:cNvSpPr>
                  <p:nvPr/>
                </p:nvSpPr>
                <p:spPr bwMode="auto">
                  <a:xfrm rot="10980000">
                    <a:off x="613" y="1048"/>
                    <a:ext cx="99" cy="263"/>
                  </a:xfrm>
                  <a:custGeom>
                    <a:avLst/>
                    <a:gdLst>
                      <a:gd name="G0" fmla="+- 0 0 0"/>
                      <a:gd name="G1" fmla="+- 21203 0 0"/>
                      <a:gd name="G2" fmla="+- 21600 0 0"/>
                      <a:gd name="T0" fmla="*/ 4124 w 21600"/>
                      <a:gd name="T1" fmla="*/ 0 h 42087"/>
                      <a:gd name="T2" fmla="*/ 5514 w 21600"/>
                      <a:gd name="T3" fmla="*/ 42087 h 42087"/>
                      <a:gd name="T4" fmla="*/ 0 w 21600"/>
                      <a:gd name="T5" fmla="*/ 21203 h 42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087" fill="none" extrusionOk="0">
                        <a:moveTo>
                          <a:pt x="4123" y="0"/>
                        </a:moveTo>
                        <a:cubicBezTo>
                          <a:pt x="14273" y="1974"/>
                          <a:pt x="21600" y="10863"/>
                          <a:pt x="21600" y="21203"/>
                        </a:cubicBezTo>
                        <a:cubicBezTo>
                          <a:pt x="21600" y="31008"/>
                          <a:pt x="14994" y="39584"/>
                          <a:pt x="5514" y="42087"/>
                        </a:cubicBezTo>
                      </a:path>
                      <a:path w="21600" h="42087" stroke="0" extrusionOk="0">
                        <a:moveTo>
                          <a:pt x="4123" y="0"/>
                        </a:moveTo>
                        <a:cubicBezTo>
                          <a:pt x="14273" y="1974"/>
                          <a:pt x="21600" y="10863"/>
                          <a:pt x="21600" y="21203"/>
                        </a:cubicBezTo>
                        <a:cubicBezTo>
                          <a:pt x="21600" y="31008"/>
                          <a:pt x="14994" y="39584"/>
                          <a:pt x="5514" y="42087"/>
                        </a:cubicBezTo>
                        <a:lnTo>
                          <a:pt x="0" y="21203"/>
                        </a:lnTo>
                        <a:close/>
                      </a:path>
                    </a:pathLst>
                  </a:custGeom>
                  <a:noFill/>
                  <a:ln w="11176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09758" name="Arc 1086"/>
                  <p:cNvSpPr>
                    <a:spLocks/>
                  </p:cNvSpPr>
                  <p:nvPr/>
                </p:nvSpPr>
                <p:spPr bwMode="auto">
                  <a:xfrm rot="10980000">
                    <a:off x="660" y="1069"/>
                    <a:ext cx="92" cy="221"/>
                  </a:xfrm>
                  <a:custGeom>
                    <a:avLst/>
                    <a:gdLst>
                      <a:gd name="G0" fmla="+- 0 0 0"/>
                      <a:gd name="G1" fmla="+- 21183 0 0"/>
                      <a:gd name="G2" fmla="+- 21600 0 0"/>
                      <a:gd name="T0" fmla="*/ 4222 w 21600"/>
                      <a:gd name="T1" fmla="*/ 0 h 42010"/>
                      <a:gd name="T2" fmla="*/ 5725 w 21600"/>
                      <a:gd name="T3" fmla="*/ 42010 h 42010"/>
                      <a:gd name="T4" fmla="*/ 0 w 21600"/>
                      <a:gd name="T5" fmla="*/ 21183 h 420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010" fill="none" extrusionOk="0">
                        <a:moveTo>
                          <a:pt x="4222" y="-1"/>
                        </a:moveTo>
                        <a:cubicBezTo>
                          <a:pt x="14325" y="2013"/>
                          <a:pt x="21600" y="10881"/>
                          <a:pt x="21600" y="21183"/>
                        </a:cubicBezTo>
                        <a:cubicBezTo>
                          <a:pt x="21600" y="30907"/>
                          <a:pt x="15101" y="39432"/>
                          <a:pt x="5725" y="42010"/>
                        </a:cubicBezTo>
                      </a:path>
                      <a:path w="21600" h="42010" stroke="0" extrusionOk="0">
                        <a:moveTo>
                          <a:pt x="4222" y="-1"/>
                        </a:moveTo>
                        <a:cubicBezTo>
                          <a:pt x="14325" y="2013"/>
                          <a:pt x="21600" y="10881"/>
                          <a:pt x="21600" y="21183"/>
                        </a:cubicBezTo>
                        <a:cubicBezTo>
                          <a:pt x="21600" y="30907"/>
                          <a:pt x="15101" y="39432"/>
                          <a:pt x="5725" y="42010"/>
                        </a:cubicBezTo>
                        <a:lnTo>
                          <a:pt x="0" y="21183"/>
                        </a:lnTo>
                        <a:close/>
                      </a:path>
                    </a:pathLst>
                  </a:custGeom>
                  <a:noFill/>
                  <a:ln w="11176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09759" name="Arc 1087"/>
                  <p:cNvSpPr>
                    <a:spLocks/>
                  </p:cNvSpPr>
                  <p:nvPr/>
                </p:nvSpPr>
                <p:spPr bwMode="auto">
                  <a:xfrm rot="10980000">
                    <a:off x="701" y="1082"/>
                    <a:ext cx="83" cy="192"/>
                  </a:xfrm>
                  <a:custGeom>
                    <a:avLst/>
                    <a:gdLst>
                      <a:gd name="G0" fmla="+- 0 0 0"/>
                      <a:gd name="G1" fmla="+- 21188 0 0"/>
                      <a:gd name="G2" fmla="+- 21600 0 0"/>
                      <a:gd name="T0" fmla="*/ 4200 w 21600"/>
                      <a:gd name="T1" fmla="*/ 0 h 42073"/>
                      <a:gd name="T2" fmla="*/ 5513 w 21600"/>
                      <a:gd name="T3" fmla="*/ 42073 h 42073"/>
                      <a:gd name="T4" fmla="*/ 0 w 21600"/>
                      <a:gd name="T5" fmla="*/ 21188 h 42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073" fill="none" extrusionOk="0">
                        <a:moveTo>
                          <a:pt x="4199" y="0"/>
                        </a:moveTo>
                        <a:cubicBezTo>
                          <a:pt x="14313" y="2004"/>
                          <a:pt x="21600" y="10877"/>
                          <a:pt x="21600" y="21188"/>
                        </a:cubicBezTo>
                        <a:cubicBezTo>
                          <a:pt x="21600" y="30994"/>
                          <a:pt x="14994" y="39569"/>
                          <a:pt x="5512" y="42072"/>
                        </a:cubicBezTo>
                      </a:path>
                      <a:path w="21600" h="42073" stroke="0" extrusionOk="0">
                        <a:moveTo>
                          <a:pt x="4199" y="0"/>
                        </a:moveTo>
                        <a:cubicBezTo>
                          <a:pt x="14313" y="2004"/>
                          <a:pt x="21600" y="10877"/>
                          <a:pt x="21600" y="21188"/>
                        </a:cubicBezTo>
                        <a:cubicBezTo>
                          <a:pt x="21600" y="30994"/>
                          <a:pt x="14994" y="39569"/>
                          <a:pt x="5512" y="42072"/>
                        </a:cubicBezTo>
                        <a:lnTo>
                          <a:pt x="0" y="21188"/>
                        </a:lnTo>
                        <a:close/>
                      </a:path>
                    </a:pathLst>
                  </a:custGeom>
                  <a:noFill/>
                  <a:ln w="11176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09760" name="Arc 1088"/>
                  <p:cNvSpPr>
                    <a:spLocks/>
                  </p:cNvSpPr>
                  <p:nvPr/>
                </p:nvSpPr>
                <p:spPr bwMode="auto">
                  <a:xfrm rot="10980000">
                    <a:off x="748" y="1097"/>
                    <a:ext cx="72" cy="165"/>
                  </a:xfrm>
                  <a:custGeom>
                    <a:avLst/>
                    <a:gdLst>
                      <a:gd name="G0" fmla="+- 0 0 0"/>
                      <a:gd name="G1" fmla="+- 21196 0 0"/>
                      <a:gd name="G2" fmla="+- 21600 0 0"/>
                      <a:gd name="T0" fmla="*/ 4160 w 21600"/>
                      <a:gd name="T1" fmla="*/ 0 h 42072"/>
                      <a:gd name="T2" fmla="*/ 5544 w 21600"/>
                      <a:gd name="T3" fmla="*/ 42072 h 42072"/>
                      <a:gd name="T4" fmla="*/ 0 w 21600"/>
                      <a:gd name="T5" fmla="*/ 21196 h 420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072" fill="none" extrusionOk="0">
                        <a:moveTo>
                          <a:pt x="4159" y="0"/>
                        </a:moveTo>
                        <a:cubicBezTo>
                          <a:pt x="14292" y="1988"/>
                          <a:pt x="21600" y="10870"/>
                          <a:pt x="21600" y="21196"/>
                        </a:cubicBezTo>
                        <a:cubicBezTo>
                          <a:pt x="21600" y="30990"/>
                          <a:pt x="15010" y="39558"/>
                          <a:pt x="5544" y="42072"/>
                        </a:cubicBezTo>
                      </a:path>
                      <a:path w="21600" h="42072" stroke="0" extrusionOk="0">
                        <a:moveTo>
                          <a:pt x="4159" y="0"/>
                        </a:moveTo>
                        <a:cubicBezTo>
                          <a:pt x="14292" y="1988"/>
                          <a:pt x="21600" y="10870"/>
                          <a:pt x="21600" y="21196"/>
                        </a:cubicBezTo>
                        <a:cubicBezTo>
                          <a:pt x="21600" y="30990"/>
                          <a:pt x="15010" y="39558"/>
                          <a:pt x="5544" y="42072"/>
                        </a:cubicBezTo>
                        <a:lnTo>
                          <a:pt x="0" y="21196"/>
                        </a:lnTo>
                        <a:close/>
                      </a:path>
                    </a:pathLst>
                  </a:custGeom>
                  <a:noFill/>
                  <a:ln w="11176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09761" name="Arc 1089"/>
                  <p:cNvSpPr>
                    <a:spLocks/>
                  </p:cNvSpPr>
                  <p:nvPr/>
                </p:nvSpPr>
                <p:spPr bwMode="auto">
                  <a:xfrm rot="10980000">
                    <a:off x="786" y="1113"/>
                    <a:ext cx="62" cy="130"/>
                  </a:xfrm>
                  <a:custGeom>
                    <a:avLst/>
                    <a:gdLst>
                      <a:gd name="G0" fmla="+- 0 0 0"/>
                      <a:gd name="G1" fmla="+- 21184 0 0"/>
                      <a:gd name="G2" fmla="+- 21600 0 0"/>
                      <a:gd name="T0" fmla="*/ 4221 w 21600"/>
                      <a:gd name="T1" fmla="*/ 0 h 42029"/>
                      <a:gd name="T2" fmla="*/ 5661 w 21600"/>
                      <a:gd name="T3" fmla="*/ 42029 h 42029"/>
                      <a:gd name="T4" fmla="*/ 0 w 21600"/>
                      <a:gd name="T5" fmla="*/ 21184 h 420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029" fill="none" extrusionOk="0">
                        <a:moveTo>
                          <a:pt x="4220" y="0"/>
                        </a:moveTo>
                        <a:cubicBezTo>
                          <a:pt x="14324" y="2013"/>
                          <a:pt x="21600" y="10881"/>
                          <a:pt x="21600" y="21184"/>
                        </a:cubicBezTo>
                        <a:cubicBezTo>
                          <a:pt x="21600" y="30933"/>
                          <a:pt x="15069" y="39473"/>
                          <a:pt x="5660" y="42028"/>
                        </a:cubicBezTo>
                      </a:path>
                      <a:path w="21600" h="42029" stroke="0" extrusionOk="0">
                        <a:moveTo>
                          <a:pt x="4220" y="0"/>
                        </a:moveTo>
                        <a:cubicBezTo>
                          <a:pt x="14324" y="2013"/>
                          <a:pt x="21600" y="10881"/>
                          <a:pt x="21600" y="21184"/>
                        </a:cubicBezTo>
                        <a:cubicBezTo>
                          <a:pt x="21600" y="30933"/>
                          <a:pt x="15069" y="39473"/>
                          <a:pt x="5660" y="42028"/>
                        </a:cubicBezTo>
                        <a:lnTo>
                          <a:pt x="0" y="21184"/>
                        </a:lnTo>
                        <a:close/>
                      </a:path>
                    </a:pathLst>
                  </a:custGeom>
                  <a:noFill/>
                  <a:ln w="11176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09762" name="Arc 1090"/>
                  <p:cNvSpPr>
                    <a:spLocks/>
                  </p:cNvSpPr>
                  <p:nvPr/>
                </p:nvSpPr>
                <p:spPr bwMode="auto">
                  <a:xfrm rot="10980000">
                    <a:off x="821" y="1127"/>
                    <a:ext cx="37" cy="98"/>
                  </a:xfrm>
                  <a:custGeom>
                    <a:avLst/>
                    <a:gdLst>
                      <a:gd name="G0" fmla="+- 0 0 0"/>
                      <a:gd name="G1" fmla="+- 21241 0 0"/>
                      <a:gd name="G2" fmla="+- 21600 0 0"/>
                      <a:gd name="T0" fmla="*/ 3920 w 21600"/>
                      <a:gd name="T1" fmla="*/ 0 h 42129"/>
                      <a:gd name="T2" fmla="*/ 5502 w 21600"/>
                      <a:gd name="T3" fmla="*/ 42129 h 42129"/>
                      <a:gd name="T4" fmla="*/ 0 w 21600"/>
                      <a:gd name="T5" fmla="*/ 21241 h 42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129" fill="none" extrusionOk="0">
                        <a:moveTo>
                          <a:pt x="3920" y="-1"/>
                        </a:moveTo>
                        <a:cubicBezTo>
                          <a:pt x="14164" y="1890"/>
                          <a:pt x="21600" y="10823"/>
                          <a:pt x="21600" y="21241"/>
                        </a:cubicBezTo>
                        <a:cubicBezTo>
                          <a:pt x="21600" y="31051"/>
                          <a:pt x="14988" y="39629"/>
                          <a:pt x="5501" y="42128"/>
                        </a:cubicBezTo>
                      </a:path>
                      <a:path w="21600" h="42129" stroke="0" extrusionOk="0">
                        <a:moveTo>
                          <a:pt x="3920" y="-1"/>
                        </a:moveTo>
                        <a:cubicBezTo>
                          <a:pt x="14164" y="1890"/>
                          <a:pt x="21600" y="10823"/>
                          <a:pt x="21600" y="21241"/>
                        </a:cubicBezTo>
                        <a:cubicBezTo>
                          <a:pt x="21600" y="31051"/>
                          <a:pt x="14988" y="39629"/>
                          <a:pt x="5501" y="42128"/>
                        </a:cubicBezTo>
                        <a:lnTo>
                          <a:pt x="0" y="21241"/>
                        </a:lnTo>
                        <a:close/>
                      </a:path>
                    </a:pathLst>
                  </a:custGeom>
                  <a:noFill/>
                  <a:ln w="11176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2" name="Group 1091"/>
                <p:cNvGrpSpPr>
                  <a:grpSpLocks/>
                </p:cNvGrpSpPr>
                <p:nvPr/>
              </p:nvGrpSpPr>
              <p:grpSpPr bwMode="auto">
                <a:xfrm>
                  <a:off x="1041" y="1047"/>
                  <a:ext cx="244" cy="263"/>
                  <a:chOff x="1041" y="1047"/>
                  <a:chExt cx="244" cy="263"/>
                </a:xfrm>
              </p:grpSpPr>
              <p:sp>
                <p:nvSpPr>
                  <p:cNvPr id="1309764" name="Arc 1092"/>
                  <p:cNvSpPr>
                    <a:spLocks/>
                  </p:cNvSpPr>
                  <p:nvPr/>
                </p:nvSpPr>
                <p:spPr bwMode="auto">
                  <a:xfrm rot="180000">
                    <a:off x="1186" y="1047"/>
                    <a:ext cx="99" cy="263"/>
                  </a:xfrm>
                  <a:custGeom>
                    <a:avLst/>
                    <a:gdLst>
                      <a:gd name="G0" fmla="+- 0 0 0"/>
                      <a:gd name="G1" fmla="+- 21203 0 0"/>
                      <a:gd name="G2" fmla="+- 21600 0 0"/>
                      <a:gd name="T0" fmla="*/ 4124 w 21600"/>
                      <a:gd name="T1" fmla="*/ 0 h 42087"/>
                      <a:gd name="T2" fmla="*/ 5514 w 21600"/>
                      <a:gd name="T3" fmla="*/ 42087 h 42087"/>
                      <a:gd name="T4" fmla="*/ 0 w 21600"/>
                      <a:gd name="T5" fmla="*/ 21203 h 42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087" fill="none" extrusionOk="0">
                        <a:moveTo>
                          <a:pt x="4123" y="0"/>
                        </a:moveTo>
                        <a:cubicBezTo>
                          <a:pt x="14273" y="1974"/>
                          <a:pt x="21600" y="10863"/>
                          <a:pt x="21600" y="21203"/>
                        </a:cubicBezTo>
                        <a:cubicBezTo>
                          <a:pt x="21600" y="31008"/>
                          <a:pt x="14994" y="39584"/>
                          <a:pt x="5514" y="42087"/>
                        </a:cubicBezTo>
                      </a:path>
                      <a:path w="21600" h="42087" stroke="0" extrusionOk="0">
                        <a:moveTo>
                          <a:pt x="4123" y="0"/>
                        </a:moveTo>
                        <a:cubicBezTo>
                          <a:pt x="14273" y="1974"/>
                          <a:pt x="21600" y="10863"/>
                          <a:pt x="21600" y="21203"/>
                        </a:cubicBezTo>
                        <a:cubicBezTo>
                          <a:pt x="21600" y="31008"/>
                          <a:pt x="14994" y="39584"/>
                          <a:pt x="5514" y="42087"/>
                        </a:cubicBezTo>
                        <a:lnTo>
                          <a:pt x="0" y="21203"/>
                        </a:lnTo>
                        <a:close/>
                      </a:path>
                    </a:pathLst>
                  </a:custGeom>
                  <a:noFill/>
                  <a:ln w="11176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09765" name="Arc 1093"/>
                  <p:cNvSpPr>
                    <a:spLocks/>
                  </p:cNvSpPr>
                  <p:nvPr/>
                </p:nvSpPr>
                <p:spPr bwMode="auto">
                  <a:xfrm rot="180000">
                    <a:off x="1147" y="1068"/>
                    <a:ext cx="92" cy="221"/>
                  </a:xfrm>
                  <a:custGeom>
                    <a:avLst/>
                    <a:gdLst>
                      <a:gd name="G0" fmla="+- 0 0 0"/>
                      <a:gd name="G1" fmla="+- 21183 0 0"/>
                      <a:gd name="G2" fmla="+- 21600 0 0"/>
                      <a:gd name="T0" fmla="*/ 4222 w 21600"/>
                      <a:gd name="T1" fmla="*/ 0 h 42010"/>
                      <a:gd name="T2" fmla="*/ 5725 w 21600"/>
                      <a:gd name="T3" fmla="*/ 42010 h 42010"/>
                      <a:gd name="T4" fmla="*/ 0 w 21600"/>
                      <a:gd name="T5" fmla="*/ 21183 h 420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010" fill="none" extrusionOk="0">
                        <a:moveTo>
                          <a:pt x="4222" y="-1"/>
                        </a:moveTo>
                        <a:cubicBezTo>
                          <a:pt x="14325" y="2013"/>
                          <a:pt x="21600" y="10881"/>
                          <a:pt x="21600" y="21183"/>
                        </a:cubicBezTo>
                        <a:cubicBezTo>
                          <a:pt x="21600" y="30907"/>
                          <a:pt x="15101" y="39432"/>
                          <a:pt x="5725" y="42010"/>
                        </a:cubicBezTo>
                      </a:path>
                      <a:path w="21600" h="42010" stroke="0" extrusionOk="0">
                        <a:moveTo>
                          <a:pt x="4222" y="-1"/>
                        </a:moveTo>
                        <a:cubicBezTo>
                          <a:pt x="14325" y="2013"/>
                          <a:pt x="21600" y="10881"/>
                          <a:pt x="21600" y="21183"/>
                        </a:cubicBezTo>
                        <a:cubicBezTo>
                          <a:pt x="21600" y="30907"/>
                          <a:pt x="15101" y="39432"/>
                          <a:pt x="5725" y="42010"/>
                        </a:cubicBezTo>
                        <a:lnTo>
                          <a:pt x="0" y="21183"/>
                        </a:lnTo>
                        <a:close/>
                      </a:path>
                    </a:pathLst>
                  </a:custGeom>
                  <a:noFill/>
                  <a:ln w="11176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09766" name="Arc 1094"/>
                  <p:cNvSpPr>
                    <a:spLocks/>
                  </p:cNvSpPr>
                  <p:nvPr/>
                </p:nvSpPr>
                <p:spPr bwMode="auto">
                  <a:xfrm rot="180000">
                    <a:off x="1115" y="1086"/>
                    <a:ext cx="83" cy="192"/>
                  </a:xfrm>
                  <a:custGeom>
                    <a:avLst/>
                    <a:gdLst>
                      <a:gd name="G0" fmla="+- 0 0 0"/>
                      <a:gd name="G1" fmla="+- 21188 0 0"/>
                      <a:gd name="G2" fmla="+- 21600 0 0"/>
                      <a:gd name="T0" fmla="*/ 4200 w 21600"/>
                      <a:gd name="T1" fmla="*/ 0 h 42073"/>
                      <a:gd name="T2" fmla="*/ 5513 w 21600"/>
                      <a:gd name="T3" fmla="*/ 42073 h 42073"/>
                      <a:gd name="T4" fmla="*/ 0 w 21600"/>
                      <a:gd name="T5" fmla="*/ 21188 h 42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073" fill="none" extrusionOk="0">
                        <a:moveTo>
                          <a:pt x="4199" y="0"/>
                        </a:moveTo>
                        <a:cubicBezTo>
                          <a:pt x="14313" y="2004"/>
                          <a:pt x="21600" y="10877"/>
                          <a:pt x="21600" y="21188"/>
                        </a:cubicBezTo>
                        <a:cubicBezTo>
                          <a:pt x="21600" y="30994"/>
                          <a:pt x="14994" y="39569"/>
                          <a:pt x="5512" y="42072"/>
                        </a:cubicBezTo>
                      </a:path>
                      <a:path w="21600" h="42073" stroke="0" extrusionOk="0">
                        <a:moveTo>
                          <a:pt x="4199" y="0"/>
                        </a:moveTo>
                        <a:cubicBezTo>
                          <a:pt x="14313" y="2004"/>
                          <a:pt x="21600" y="10877"/>
                          <a:pt x="21600" y="21188"/>
                        </a:cubicBezTo>
                        <a:cubicBezTo>
                          <a:pt x="21600" y="30994"/>
                          <a:pt x="14994" y="39569"/>
                          <a:pt x="5512" y="42072"/>
                        </a:cubicBezTo>
                        <a:lnTo>
                          <a:pt x="0" y="21188"/>
                        </a:lnTo>
                        <a:close/>
                      </a:path>
                    </a:pathLst>
                  </a:custGeom>
                  <a:noFill/>
                  <a:ln w="11176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09767" name="Arc 1095"/>
                  <p:cNvSpPr>
                    <a:spLocks/>
                  </p:cNvSpPr>
                  <p:nvPr/>
                </p:nvSpPr>
                <p:spPr bwMode="auto">
                  <a:xfrm rot="180000">
                    <a:off x="1080" y="1097"/>
                    <a:ext cx="72" cy="165"/>
                  </a:xfrm>
                  <a:custGeom>
                    <a:avLst/>
                    <a:gdLst>
                      <a:gd name="G0" fmla="+- 0 0 0"/>
                      <a:gd name="G1" fmla="+- 21196 0 0"/>
                      <a:gd name="G2" fmla="+- 21600 0 0"/>
                      <a:gd name="T0" fmla="*/ 4160 w 21600"/>
                      <a:gd name="T1" fmla="*/ 0 h 42072"/>
                      <a:gd name="T2" fmla="*/ 5544 w 21600"/>
                      <a:gd name="T3" fmla="*/ 42072 h 42072"/>
                      <a:gd name="T4" fmla="*/ 0 w 21600"/>
                      <a:gd name="T5" fmla="*/ 21196 h 420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072" fill="none" extrusionOk="0">
                        <a:moveTo>
                          <a:pt x="4159" y="0"/>
                        </a:moveTo>
                        <a:cubicBezTo>
                          <a:pt x="14292" y="1988"/>
                          <a:pt x="21600" y="10870"/>
                          <a:pt x="21600" y="21196"/>
                        </a:cubicBezTo>
                        <a:cubicBezTo>
                          <a:pt x="21600" y="30990"/>
                          <a:pt x="15010" y="39558"/>
                          <a:pt x="5544" y="42072"/>
                        </a:cubicBezTo>
                      </a:path>
                      <a:path w="21600" h="42072" stroke="0" extrusionOk="0">
                        <a:moveTo>
                          <a:pt x="4159" y="0"/>
                        </a:moveTo>
                        <a:cubicBezTo>
                          <a:pt x="14292" y="1988"/>
                          <a:pt x="21600" y="10870"/>
                          <a:pt x="21600" y="21196"/>
                        </a:cubicBezTo>
                        <a:cubicBezTo>
                          <a:pt x="21600" y="30990"/>
                          <a:pt x="15010" y="39558"/>
                          <a:pt x="5544" y="42072"/>
                        </a:cubicBezTo>
                        <a:lnTo>
                          <a:pt x="0" y="21196"/>
                        </a:lnTo>
                        <a:close/>
                      </a:path>
                    </a:pathLst>
                  </a:custGeom>
                  <a:noFill/>
                  <a:ln w="11176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09768" name="Arc 1096"/>
                  <p:cNvSpPr>
                    <a:spLocks/>
                  </p:cNvSpPr>
                  <p:nvPr/>
                </p:nvSpPr>
                <p:spPr bwMode="auto">
                  <a:xfrm rot="180000">
                    <a:off x="1052" y="1117"/>
                    <a:ext cx="62" cy="130"/>
                  </a:xfrm>
                  <a:custGeom>
                    <a:avLst/>
                    <a:gdLst>
                      <a:gd name="G0" fmla="+- 0 0 0"/>
                      <a:gd name="G1" fmla="+- 21184 0 0"/>
                      <a:gd name="G2" fmla="+- 21600 0 0"/>
                      <a:gd name="T0" fmla="*/ 4221 w 21600"/>
                      <a:gd name="T1" fmla="*/ 0 h 42029"/>
                      <a:gd name="T2" fmla="*/ 5661 w 21600"/>
                      <a:gd name="T3" fmla="*/ 42029 h 42029"/>
                      <a:gd name="T4" fmla="*/ 0 w 21600"/>
                      <a:gd name="T5" fmla="*/ 21184 h 420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029" fill="none" extrusionOk="0">
                        <a:moveTo>
                          <a:pt x="4220" y="0"/>
                        </a:moveTo>
                        <a:cubicBezTo>
                          <a:pt x="14324" y="2013"/>
                          <a:pt x="21600" y="10881"/>
                          <a:pt x="21600" y="21184"/>
                        </a:cubicBezTo>
                        <a:cubicBezTo>
                          <a:pt x="21600" y="30933"/>
                          <a:pt x="15069" y="39473"/>
                          <a:pt x="5660" y="42028"/>
                        </a:cubicBezTo>
                      </a:path>
                      <a:path w="21600" h="42029" stroke="0" extrusionOk="0">
                        <a:moveTo>
                          <a:pt x="4220" y="0"/>
                        </a:moveTo>
                        <a:cubicBezTo>
                          <a:pt x="14324" y="2013"/>
                          <a:pt x="21600" y="10881"/>
                          <a:pt x="21600" y="21184"/>
                        </a:cubicBezTo>
                        <a:cubicBezTo>
                          <a:pt x="21600" y="30933"/>
                          <a:pt x="15069" y="39473"/>
                          <a:pt x="5660" y="42028"/>
                        </a:cubicBezTo>
                        <a:lnTo>
                          <a:pt x="0" y="21184"/>
                        </a:lnTo>
                        <a:close/>
                      </a:path>
                    </a:pathLst>
                  </a:custGeom>
                  <a:noFill/>
                  <a:ln w="11176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09769" name="Arc 1097"/>
                  <p:cNvSpPr>
                    <a:spLocks/>
                  </p:cNvSpPr>
                  <p:nvPr/>
                </p:nvSpPr>
                <p:spPr bwMode="auto">
                  <a:xfrm rot="180000">
                    <a:off x="1041" y="1135"/>
                    <a:ext cx="37" cy="98"/>
                  </a:xfrm>
                  <a:custGeom>
                    <a:avLst/>
                    <a:gdLst>
                      <a:gd name="G0" fmla="+- 0 0 0"/>
                      <a:gd name="G1" fmla="+- 21241 0 0"/>
                      <a:gd name="G2" fmla="+- 21600 0 0"/>
                      <a:gd name="T0" fmla="*/ 3920 w 21600"/>
                      <a:gd name="T1" fmla="*/ 0 h 42129"/>
                      <a:gd name="T2" fmla="*/ 5502 w 21600"/>
                      <a:gd name="T3" fmla="*/ 42129 h 42129"/>
                      <a:gd name="T4" fmla="*/ 0 w 21600"/>
                      <a:gd name="T5" fmla="*/ 21241 h 42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129" fill="none" extrusionOk="0">
                        <a:moveTo>
                          <a:pt x="3920" y="-1"/>
                        </a:moveTo>
                        <a:cubicBezTo>
                          <a:pt x="14164" y="1890"/>
                          <a:pt x="21600" y="10823"/>
                          <a:pt x="21600" y="21241"/>
                        </a:cubicBezTo>
                        <a:cubicBezTo>
                          <a:pt x="21600" y="31051"/>
                          <a:pt x="14988" y="39629"/>
                          <a:pt x="5501" y="42128"/>
                        </a:cubicBezTo>
                      </a:path>
                      <a:path w="21600" h="42129" stroke="0" extrusionOk="0">
                        <a:moveTo>
                          <a:pt x="3920" y="-1"/>
                        </a:moveTo>
                        <a:cubicBezTo>
                          <a:pt x="14164" y="1890"/>
                          <a:pt x="21600" y="10823"/>
                          <a:pt x="21600" y="21241"/>
                        </a:cubicBezTo>
                        <a:cubicBezTo>
                          <a:pt x="21600" y="31051"/>
                          <a:pt x="14988" y="39629"/>
                          <a:pt x="5501" y="42128"/>
                        </a:cubicBezTo>
                        <a:lnTo>
                          <a:pt x="0" y="21241"/>
                        </a:lnTo>
                        <a:close/>
                      </a:path>
                    </a:pathLst>
                  </a:custGeom>
                  <a:noFill/>
                  <a:ln w="11176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</p:grpSp>
        <p:sp>
          <p:nvSpPr>
            <p:cNvPr id="1309770" name="Line 1098"/>
            <p:cNvSpPr>
              <a:spLocks noChangeShapeType="1"/>
            </p:cNvSpPr>
            <p:nvPr/>
          </p:nvSpPr>
          <p:spPr bwMode="auto">
            <a:xfrm flipH="1">
              <a:off x="1373" y="436"/>
              <a:ext cx="862" cy="1180"/>
            </a:xfrm>
            <a:prstGeom prst="line">
              <a:avLst/>
            </a:prstGeom>
            <a:noFill/>
            <a:ln w="38100" cap="rnd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09771" name="Line 1099"/>
            <p:cNvSpPr>
              <a:spLocks noChangeShapeType="1"/>
            </p:cNvSpPr>
            <p:nvPr/>
          </p:nvSpPr>
          <p:spPr bwMode="auto">
            <a:xfrm flipH="1">
              <a:off x="1282" y="346"/>
              <a:ext cx="907" cy="1224"/>
            </a:xfrm>
            <a:prstGeom prst="line">
              <a:avLst/>
            </a:prstGeom>
            <a:noFill/>
            <a:ln w="38100" cap="rnd">
              <a:solidFill>
                <a:srgbClr val="FFCC00"/>
              </a:solidFill>
              <a:prstDash val="sysDot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09772" name="Line 1100"/>
            <p:cNvSpPr>
              <a:spLocks noChangeShapeType="1"/>
            </p:cNvSpPr>
            <p:nvPr/>
          </p:nvSpPr>
          <p:spPr bwMode="auto">
            <a:xfrm flipH="1">
              <a:off x="2235" y="482"/>
              <a:ext cx="45" cy="408"/>
            </a:xfrm>
            <a:prstGeom prst="line">
              <a:avLst/>
            </a:prstGeom>
            <a:noFill/>
            <a:ln w="38100" cap="rnd">
              <a:solidFill>
                <a:srgbClr val="FFCC00"/>
              </a:solidFill>
              <a:prstDash val="sysDot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09773" name="Line 1101"/>
            <p:cNvSpPr>
              <a:spLocks noChangeShapeType="1"/>
            </p:cNvSpPr>
            <p:nvPr/>
          </p:nvSpPr>
          <p:spPr bwMode="auto">
            <a:xfrm flipH="1">
              <a:off x="2325" y="527"/>
              <a:ext cx="46" cy="363"/>
            </a:xfrm>
            <a:prstGeom prst="line">
              <a:avLst/>
            </a:prstGeom>
            <a:noFill/>
            <a:ln w="38100" cap="rnd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13" name="Group 1102"/>
            <p:cNvGrpSpPr>
              <a:grpSpLocks/>
            </p:cNvGrpSpPr>
            <p:nvPr/>
          </p:nvGrpSpPr>
          <p:grpSpPr bwMode="auto">
            <a:xfrm rot="5400000">
              <a:off x="2109" y="1152"/>
              <a:ext cx="244" cy="263"/>
              <a:chOff x="2453" y="1047"/>
              <a:chExt cx="244" cy="263"/>
            </a:xfrm>
          </p:grpSpPr>
          <p:sp>
            <p:nvSpPr>
              <p:cNvPr id="1309775" name="Arc 1103"/>
              <p:cNvSpPr>
                <a:spLocks/>
              </p:cNvSpPr>
              <p:nvPr/>
            </p:nvSpPr>
            <p:spPr bwMode="auto">
              <a:xfrm rot="180000">
                <a:off x="2598" y="1047"/>
                <a:ext cx="99" cy="263"/>
              </a:xfrm>
              <a:custGeom>
                <a:avLst/>
                <a:gdLst>
                  <a:gd name="G0" fmla="+- 0 0 0"/>
                  <a:gd name="G1" fmla="+- 21203 0 0"/>
                  <a:gd name="G2" fmla="+- 21600 0 0"/>
                  <a:gd name="T0" fmla="*/ 4124 w 21600"/>
                  <a:gd name="T1" fmla="*/ 0 h 42087"/>
                  <a:gd name="T2" fmla="*/ 5514 w 21600"/>
                  <a:gd name="T3" fmla="*/ 42087 h 42087"/>
                  <a:gd name="T4" fmla="*/ 0 w 21600"/>
                  <a:gd name="T5" fmla="*/ 21203 h 4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87" fill="none" extrusionOk="0">
                    <a:moveTo>
                      <a:pt x="4123" y="0"/>
                    </a:moveTo>
                    <a:cubicBezTo>
                      <a:pt x="14273" y="1974"/>
                      <a:pt x="21600" y="10863"/>
                      <a:pt x="21600" y="21203"/>
                    </a:cubicBezTo>
                    <a:cubicBezTo>
                      <a:pt x="21600" y="31008"/>
                      <a:pt x="14994" y="39584"/>
                      <a:pt x="5514" y="42087"/>
                    </a:cubicBezTo>
                  </a:path>
                  <a:path w="21600" h="42087" stroke="0" extrusionOk="0">
                    <a:moveTo>
                      <a:pt x="4123" y="0"/>
                    </a:moveTo>
                    <a:cubicBezTo>
                      <a:pt x="14273" y="1974"/>
                      <a:pt x="21600" y="10863"/>
                      <a:pt x="21600" y="21203"/>
                    </a:cubicBezTo>
                    <a:cubicBezTo>
                      <a:pt x="21600" y="31008"/>
                      <a:pt x="14994" y="39584"/>
                      <a:pt x="5514" y="42087"/>
                    </a:cubicBezTo>
                    <a:lnTo>
                      <a:pt x="0" y="21203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9776" name="Arc 1104"/>
              <p:cNvSpPr>
                <a:spLocks/>
              </p:cNvSpPr>
              <p:nvPr/>
            </p:nvSpPr>
            <p:spPr bwMode="auto">
              <a:xfrm rot="180000">
                <a:off x="2559" y="1068"/>
                <a:ext cx="92" cy="221"/>
              </a:xfrm>
              <a:custGeom>
                <a:avLst/>
                <a:gdLst>
                  <a:gd name="G0" fmla="+- 0 0 0"/>
                  <a:gd name="G1" fmla="+- 21183 0 0"/>
                  <a:gd name="G2" fmla="+- 21600 0 0"/>
                  <a:gd name="T0" fmla="*/ 4222 w 21600"/>
                  <a:gd name="T1" fmla="*/ 0 h 42010"/>
                  <a:gd name="T2" fmla="*/ 5725 w 21600"/>
                  <a:gd name="T3" fmla="*/ 42010 h 42010"/>
                  <a:gd name="T4" fmla="*/ 0 w 21600"/>
                  <a:gd name="T5" fmla="*/ 21183 h 4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0" fill="none" extrusionOk="0">
                    <a:moveTo>
                      <a:pt x="4222" y="-1"/>
                    </a:moveTo>
                    <a:cubicBezTo>
                      <a:pt x="14325" y="2013"/>
                      <a:pt x="21600" y="10881"/>
                      <a:pt x="21600" y="21183"/>
                    </a:cubicBezTo>
                    <a:cubicBezTo>
                      <a:pt x="21600" y="30907"/>
                      <a:pt x="15101" y="39432"/>
                      <a:pt x="5725" y="42010"/>
                    </a:cubicBezTo>
                  </a:path>
                  <a:path w="21600" h="42010" stroke="0" extrusionOk="0">
                    <a:moveTo>
                      <a:pt x="4222" y="-1"/>
                    </a:moveTo>
                    <a:cubicBezTo>
                      <a:pt x="14325" y="2013"/>
                      <a:pt x="21600" y="10881"/>
                      <a:pt x="21600" y="21183"/>
                    </a:cubicBezTo>
                    <a:cubicBezTo>
                      <a:pt x="21600" y="30907"/>
                      <a:pt x="15101" y="39432"/>
                      <a:pt x="5725" y="42010"/>
                    </a:cubicBezTo>
                    <a:lnTo>
                      <a:pt x="0" y="21183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9777" name="Arc 1105"/>
              <p:cNvSpPr>
                <a:spLocks/>
              </p:cNvSpPr>
              <p:nvPr/>
            </p:nvSpPr>
            <p:spPr bwMode="auto">
              <a:xfrm rot="180000">
                <a:off x="2527" y="1086"/>
                <a:ext cx="83" cy="192"/>
              </a:xfrm>
              <a:custGeom>
                <a:avLst/>
                <a:gdLst>
                  <a:gd name="G0" fmla="+- 0 0 0"/>
                  <a:gd name="G1" fmla="+- 21188 0 0"/>
                  <a:gd name="G2" fmla="+- 21600 0 0"/>
                  <a:gd name="T0" fmla="*/ 4200 w 21600"/>
                  <a:gd name="T1" fmla="*/ 0 h 42073"/>
                  <a:gd name="T2" fmla="*/ 5513 w 21600"/>
                  <a:gd name="T3" fmla="*/ 42073 h 42073"/>
                  <a:gd name="T4" fmla="*/ 0 w 21600"/>
                  <a:gd name="T5" fmla="*/ 21188 h 42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73" fill="none" extrusionOk="0">
                    <a:moveTo>
                      <a:pt x="4199" y="0"/>
                    </a:moveTo>
                    <a:cubicBezTo>
                      <a:pt x="14313" y="2004"/>
                      <a:pt x="21600" y="10877"/>
                      <a:pt x="21600" y="21188"/>
                    </a:cubicBezTo>
                    <a:cubicBezTo>
                      <a:pt x="21600" y="30994"/>
                      <a:pt x="14994" y="39569"/>
                      <a:pt x="5512" y="42072"/>
                    </a:cubicBezTo>
                  </a:path>
                  <a:path w="21600" h="42073" stroke="0" extrusionOk="0">
                    <a:moveTo>
                      <a:pt x="4199" y="0"/>
                    </a:moveTo>
                    <a:cubicBezTo>
                      <a:pt x="14313" y="2004"/>
                      <a:pt x="21600" y="10877"/>
                      <a:pt x="21600" y="21188"/>
                    </a:cubicBezTo>
                    <a:cubicBezTo>
                      <a:pt x="21600" y="30994"/>
                      <a:pt x="14994" y="39569"/>
                      <a:pt x="5512" y="42072"/>
                    </a:cubicBezTo>
                    <a:lnTo>
                      <a:pt x="0" y="21188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9778" name="Arc 1106"/>
              <p:cNvSpPr>
                <a:spLocks/>
              </p:cNvSpPr>
              <p:nvPr/>
            </p:nvSpPr>
            <p:spPr bwMode="auto">
              <a:xfrm rot="180000">
                <a:off x="2492" y="1097"/>
                <a:ext cx="72" cy="165"/>
              </a:xfrm>
              <a:custGeom>
                <a:avLst/>
                <a:gdLst>
                  <a:gd name="G0" fmla="+- 0 0 0"/>
                  <a:gd name="G1" fmla="+- 21196 0 0"/>
                  <a:gd name="G2" fmla="+- 21600 0 0"/>
                  <a:gd name="T0" fmla="*/ 4160 w 21600"/>
                  <a:gd name="T1" fmla="*/ 0 h 42072"/>
                  <a:gd name="T2" fmla="*/ 5544 w 21600"/>
                  <a:gd name="T3" fmla="*/ 42072 h 42072"/>
                  <a:gd name="T4" fmla="*/ 0 w 21600"/>
                  <a:gd name="T5" fmla="*/ 21196 h 42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72" fill="none" extrusionOk="0">
                    <a:moveTo>
                      <a:pt x="4159" y="0"/>
                    </a:moveTo>
                    <a:cubicBezTo>
                      <a:pt x="14292" y="1988"/>
                      <a:pt x="21600" y="10870"/>
                      <a:pt x="21600" y="21196"/>
                    </a:cubicBezTo>
                    <a:cubicBezTo>
                      <a:pt x="21600" y="30990"/>
                      <a:pt x="15010" y="39558"/>
                      <a:pt x="5544" y="42072"/>
                    </a:cubicBezTo>
                  </a:path>
                  <a:path w="21600" h="42072" stroke="0" extrusionOk="0">
                    <a:moveTo>
                      <a:pt x="4159" y="0"/>
                    </a:moveTo>
                    <a:cubicBezTo>
                      <a:pt x="14292" y="1988"/>
                      <a:pt x="21600" y="10870"/>
                      <a:pt x="21600" y="21196"/>
                    </a:cubicBezTo>
                    <a:cubicBezTo>
                      <a:pt x="21600" y="30990"/>
                      <a:pt x="15010" y="39558"/>
                      <a:pt x="5544" y="42072"/>
                    </a:cubicBezTo>
                    <a:lnTo>
                      <a:pt x="0" y="21196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9779" name="Arc 1107"/>
              <p:cNvSpPr>
                <a:spLocks/>
              </p:cNvSpPr>
              <p:nvPr/>
            </p:nvSpPr>
            <p:spPr bwMode="auto">
              <a:xfrm rot="180000">
                <a:off x="2464" y="1117"/>
                <a:ext cx="62" cy="130"/>
              </a:xfrm>
              <a:custGeom>
                <a:avLst/>
                <a:gdLst>
                  <a:gd name="G0" fmla="+- 0 0 0"/>
                  <a:gd name="G1" fmla="+- 21184 0 0"/>
                  <a:gd name="G2" fmla="+- 21600 0 0"/>
                  <a:gd name="T0" fmla="*/ 4221 w 21600"/>
                  <a:gd name="T1" fmla="*/ 0 h 42029"/>
                  <a:gd name="T2" fmla="*/ 5661 w 21600"/>
                  <a:gd name="T3" fmla="*/ 42029 h 42029"/>
                  <a:gd name="T4" fmla="*/ 0 w 21600"/>
                  <a:gd name="T5" fmla="*/ 21184 h 42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29" fill="none" extrusionOk="0">
                    <a:moveTo>
                      <a:pt x="4220" y="0"/>
                    </a:moveTo>
                    <a:cubicBezTo>
                      <a:pt x="14324" y="2013"/>
                      <a:pt x="21600" y="10881"/>
                      <a:pt x="21600" y="21184"/>
                    </a:cubicBezTo>
                    <a:cubicBezTo>
                      <a:pt x="21600" y="30933"/>
                      <a:pt x="15069" y="39473"/>
                      <a:pt x="5660" y="42028"/>
                    </a:cubicBezTo>
                  </a:path>
                  <a:path w="21600" h="42029" stroke="0" extrusionOk="0">
                    <a:moveTo>
                      <a:pt x="4220" y="0"/>
                    </a:moveTo>
                    <a:cubicBezTo>
                      <a:pt x="14324" y="2013"/>
                      <a:pt x="21600" y="10881"/>
                      <a:pt x="21600" y="21184"/>
                    </a:cubicBezTo>
                    <a:cubicBezTo>
                      <a:pt x="21600" y="30933"/>
                      <a:pt x="15069" y="39473"/>
                      <a:pt x="5660" y="42028"/>
                    </a:cubicBezTo>
                    <a:lnTo>
                      <a:pt x="0" y="21184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9780" name="Arc 1108"/>
              <p:cNvSpPr>
                <a:spLocks/>
              </p:cNvSpPr>
              <p:nvPr/>
            </p:nvSpPr>
            <p:spPr bwMode="auto">
              <a:xfrm rot="180000">
                <a:off x="2453" y="1135"/>
                <a:ext cx="37" cy="98"/>
              </a:xfrm>
              <a:custGeom>
                <a:avLst/>
                <a:gdLst>
                  <a:gd name="G0" fmla="+- 0 0 0"/>
                  <a:gd name="G1" fmla="+- 21241 0 0"/>
                  <a:gd name="G2" fmla="+- 21600 0 0"/>
                  <a:gd name="T0" fmla="*/ 3920 w 21600"/>
                  <a:gd name="T1" fmla="*/ 0 h 42129"/>
                  <a:gd name="T2" fmla="*/ 5502 w 21600"/>
                  <a:gd name="T3" fmla="*/ 42129 h 42129"/>
                  <a:gd name="T4" fmla="*/ 0 w 21600"/>
                  <a:gd name="T5" fmla="*/ 21241 h 42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9" fill="none" extrusionOk="0">
                    <a:moveTo>
                      <a:pt x="3920" y="-1"/>
                    </a:moveTo>
                    <a:cubicBezTo>
                      <a:pt x="14164" y="1890"/>
                      <a:pt x="21600" y="10823"/>
                      <a:pt x="21600" y="21241"/>
                    </a:cubicBezTo>
                    <a:cubicBezTo>
                      <a:pt x="21600" y="31051"/>
                      <a:pt x="14988" y="39629"/>
                      <a:pt x="5501" y="42128"/>
                    </a:cubicBezTo>
                  </a:path>
                  <a:path w="21600" h="42129" stroke="0" extrusionOk="0">
                    <a:moveTo>
                      <a:pt x="3920" y="-1"/>
                    </a:moveTo>
                    <a:cubicBezTo>
                      <a:pt x="14164" y="1890"/>
                      <a:pt x="21600" y="10823"/>
                      <a:pt x="21600" y="21241"/>
                    </a:cubicBezTo>
                    <a:cubicBezTo>
                      <a:pt x="21600" y="31051"/>
                      <a:pt x="14988" y="39629"/>
                      <a:pt x="5501" y="42128"/>
                    </a:cubicBezTo>
                    <a:lnTo>
                      <a:pt x="0" y="21241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309781" name="Line 1109"/>
            <p:cNvSpPr>
              <a:spLocks noChangeShapeType="1"/>
            </p:cNvSpPr>
            <p:nvPr/>
          </p:nvSpPr>
          <p:spPr bwMode="auto">
            <a:xfrm>
              <a:off x="1509" y="1979"/>
              <a:ext cx="771" cy="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09782" name="Line 1110"/>
            <p:cNvSpPr>
              <a:spLocks noChangeShapeType="1"/>
            </p:cNvSpPr>
            <p:nvPr/>
          </p:nvSpPr>
          <p:spPr bwMode="auto">
            <a:xfrm>
              <a:off x="2235" y="1434"/>
              <a:ext cx="226" cy="454"/>
            </a:xfrm>
            <a:prstGeom prst="line">
              <a:avLst/>
            </a:prstGeom>
            <a:noFill/>
            <a:ln w="38100" cap="rnd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09783" name="Line 1111"/>
            <p:cNvSpPr>
              <a:spLocks noChangeShapeType="1"/>
            </p:cNvSpPr>
            <p:nvPr/>
          </p:nvSpPr>
          <p:spPr bwMode="auto">
            <a:xfrm>
              <a:off x="2370" y="300"/>
              <a:ext cx="1225" cy="726"/>
            </a:xfrm>
            <a:prstGeom prst="line">
              <a:avLst/>
            </a:prstGeom>
            <a:noFill/>
            <a:ln w="38100" cap="rnd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09784" name="Line 1112"/>
            <p:cNvSpPr>
              <a:spLocks noChangeShapeType="1"/>
            </p:cNvSpPr>
            <p:nvPr/>
          </p:nvSpPr>
          <p:spPr bwMode="auto">
            <a:xfrm>
              <a:off x="3686" y="1207"/>
              <a:ext cx="0" cy="772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1113"/>
          <p:cNvGrpSpPr>
            <a:grpSpLocks/>
          </p:cNvGrpSpPr>
          <p:nvPr/>
        </p:nvGrpSpPr>
        <p:grpSpPr bwMode="auto">
          <a:xfrm>
            <a:off x="747713" y="3332163"/>
            <a:ext cx="7256462" cy="3552825"/>
            <a:chOff x="471" y="2099"/>
            <a:chExt cx="4571" cy="2238"/>
          </a:xfrm>
        </p:grpSpPr>
        <p:pic>
          <p:nvPicPr>
            <p:cNvPr id="1309786" name="Picture 1114"/>
            <p:cNvPicPr>
              <a:picLocks noChangeAspect="1" noChangeArrowheads="1"/>
            </p:cNvPicPr>
            <p:nvPr/>
          </p:nvPicPr>
          <p:blipFill>
            <a:blip r:embed="rId20" cstate="print">
              <a:lum bright="70000" contrast="-80000"/>
              <a:grayscl/>
            </a:blip>
            <a:srcRect/>
            <a:stretch>
              <a:fillRect/>
            </a:stretch>
          </p:blipFill>
          <p:spPr bwMode="auto">
            <a:xfrm>
              <a:off x="471" y="2099"/>
              <a:ext cx="4571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9787" name="Picture 1115"/>
            <p:cNvPicPr>
              <a:picLocks noChangeAspect="1" noChangeArrowheads="1"/>
            </p:cNvPicPr>
            <p:nvPr/>
          </p:nvPicPr>
          <p:blipFill>
            <a:blip r:embed="rId21" cstate="print">
              <a:lum bright="66000" contrast="-80000"/>
            </a:blip>
            <a:srcRect/>
            <a:stretch>
              <a:fillRect/>
            </a:stretch>
          </p:blipFill>
          <p:spPr bwMode="auto">
            <a:xfrm>
              <a:off x="829" y="2681"/>
              <a:ext cx="3781" cy="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09788" name="Text Box 1116"/>
          <p:cNvSpPr txBox="1">
            <a:spLocks noChangeArrowheads="1"/>
          </p:cNvSpPr>
          <p:nvPr/>
        </p:nvSpPr>
        <p:spPr bwMode="auto">
          <a:xfrm>
            <a:off x="1588" y="4051300"/>
            <a:ext cx="1044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FF0000"/>
                </a:solidFill>
              </a:rPr>
              <a:t>Sensor node</a:t>
            </a:r>
          </a:p>
        </p:txBody>
      </p:sp>
      <p:sp>
        <p:nvSpPr>
          <p:cNvPr id="1309789" name="Text Box 1117"/>
          <p:cNvSpPr txBox="1">
            <a:spLocks noChangeArrowheads="1"/>
          </p:cNvSpPr>
          <p:nvPr/>
        </p:nvSpPr>
        <p:spPr bwMode="auto">
          <a:xfrm>
            <a:off x="7343775" y="3271838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Internet</a:t>
            </a:r>
          </a:p>
        </p:txBody>
      </p:sp>
      <p:sp>
        <p:nvSpPr>
          <p:cNvPr id="1309790" name="Text Box 1118"/>
          <p:cNvSpPr txBox="1">
            <a:spLocks noChangeArrowheads="1"/>
          </p:cNvSpPr>
          <p:nvPr/>
        </p:nvSpPr>
        <p:spPr bwMode="auto">
          <a:xfrm>
            <a:off x="1524000" y="3154363"/>
            <a:ext cx="116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r>
              <a:rPr lang="en-US" sz="1200" b="0">
                <a:cs typeface="Arial" charset="0"/>
              </a:rPr>
              <a:t>Meteorological</a:t>
            </a:r>
          </a:p>
          <a:p>
            <a:r>
              <a:rPr lang="en-US" sz="1200" b="0">
                <a:cs typeface="Arial" charset="0"/>
              </a:rPr>
              <a:t>Station</a:t>
            </a:r>
          </a:p>
        </p:txBody>
      </p:sp>
      <p:sp>
        <p:nvSpPr>
          <p:cNvPr id="1309791" name="Rectangle 11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WSNs </a:t>
            </a:r>
            <a:r>
              <a:rPr lang="en-US" dirty="0" smtClean="0"/>
              <a:t>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Energia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Inicialização na rede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 comunicação entre dispositivos ocorre por meio de uma rede.</a:t>
            </a:r>
          </a:p>
          <a:p>
            <a:endParaRPr lang="pt-BR" dirty="0" smtClean="0"/>
          </a:p>
          <a:p>
            <a:r>
              <a:rPr lang="pt-BR" dirty="0" smtClean="0"/>
              <a:t>O dispositivo adquire, primeiro, um endereço na rede, ou registrar um endereço já existente, como um IP móvel.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Também pode adquirir ou registrar um nome.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83C4-CEF6-4288-A638-4BC707C327F8}" type="slidenum">
              <a:rPr lang="en-US"/>
              <a:pPr/>
              <a:t>50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Mapa</a:t>
            </a:r>
            <a:r>
              <a:rPr lang="en-US" dirty="0" smtClean="0"/>
              <a:t> de </a:t>
            </a:r>
            <a:r>
              <a:rPr lang="en-US" dirty="0" err="1" smtClean="0"/>
              <a:t>Energia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RSSF</a:t>
            </a:r>
            <a:endParaRPr lang="pt-BR" dirty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É a </a:t>
            </a:r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>
                <a:solidFill>
                  <a:srgbClr val="0000FF"/>
                </a:solidFill>
              </a:rPr>
              <a:t>energia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disponível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cada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componente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rede</a:t>
            </a:r>
            <a:r>
              <a:rPr lang="en-US" dirty="0" smtClean="0"/>
              <a:t>.</a:t>
            </a:r>
            <a:endParaRPr lang="en-GB" dirty="0"/>
          </a:p>
        </p:txBody>
      </p:sp>
      <p:pic>
        <p:nvPicPr>
          <p:cNvPr id="379918" name="energy map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9275" y="2708921"/>
            <a:ext cx="5815013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40" fill="hold"/>
                                        <p:tgtEl>
                                          <p:spTgt spid="3799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99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9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799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918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0513-EAD0-4D05-B045-5D86D8AC6168}" type="slidenum">
              <a:rPr lang="en-US"/>
              <a:pPr/>
              <a:t>51</a:t>
            </a:fld>
            <a:endParaRPr lang="en-US"/>
          </a:p>
        </p:txBody>
      </p:sp>
      <p:sp>
        <p:nvSpPr>
          <p:cNvPr id="13670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Gerenciamento</a:t>
            </a:r>
            <a:r>
              <a:rPr lang="en-US" dirty="0" smtClean="0"/>
              <a:t> de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67043" name="Rectangle 1027"/>
          <p:cNvSpPr>
            <a:spLocks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Consideração</a:t>
            </a:r>
            <a:r>
              <a:rPr lang="en-US" dirty="0" smtClean="0"/>
              <a:t> no </a:t>
            </a:r>
            <a:r>
              <a:rPr lang="en-US" dirty="0" err="1" smtClean="0"/>
              <a:t>projeto</a:t>
            </a:r>
            <a:r>
              <a:rPr lang="en-US" dirty="0" smtClean="0"/>
              <a:t> de WSN. </a:t>
            </a:r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r>
              <a:rPr lang="en-US" dirty="0" err="1" smtClean="0"/>
              <a:t>Existem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esquemas</a:t>
            </a:r>
            <a:r>
              <a:rPr lang="en-US" dirty="0" smtClean="0"/>
              <a:t> </a:t>
            </a:r>
            <a:r>
              <a:rPr lang="en-US" dirty="0" err="1" smtClean="0"/>
              <a:t>propostos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literatura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 smtClean="0"/>
              <a:t>Podem</a:t>
            </a:r>
            <a:r>
              <a:rPr lang="en-US" dirty="0" smtClean="0"/>
              <a:t> ser </a:t>
            </a:r>
            <a:r>
              <a:rPr lang="en-US" dirty="0" err="1" smtClean="0"/>
              <a:t>adotados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camadas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pilha</a:t>
            </a:r>
            <a:r>
              <a:rPr lang="en-US" dirty="0" smtClean="0"/>
              <a:t> de </a:t>
            </a:r>
            <a:r>
              <a:rPr lang="en-US" dirty="0" err="1" smtClean="0"/>
              <a:t>protocolo</a:t>
            </a:r>
            <a:r>
              <a:rPr lang="en-US" dirty="0" smtClean="0"/>
              <a:t>, no </a:t>
            </a:r>
            <a:r>
              <a:rPr lang="en-US" dirty="0" err="1" smtClean="0"/>
              <a:t>sentido</a:t>
            </a:r>
            <a:r>
              <a:rPr lang="en-US" dirty="0" smtClean="0"/>
              <a:t> de </a:t>
            </a:r>
            <a:r>
              <a:rPr lang="en-US" dirty="0" err="1" smtClean="0"/>
              <a:t>manter</a:t>
            </a:r>
            <a:r>
              <a:rPr lang="en-US" dirty="0" smtClean="0"/>
              <a:t> </a:t>
            </a:r>
            <a:r>
              <a:rPr lang="en-US" dirty="0" err="1" smtClean="0"/>
              <a:t>gerenciamento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r>
              <a:rPr lang="en-US" dirty="0" smtClean="0"/>
              <a:t>Meta principal:</a:t>
            </a:r>
            <a:endParaRPr lang="en-US" dirty="0"/>
          </a:p>
          <a:p>
            <a:pPr lvl="1">
              <a:buClr>
                <a:srgbClr val="FF0000"/>
              </a:buClr>
              <a:buSzPct val="80000"/>
              <a:buFont typeface="Wingdings 3" pitchFamily="18" charset="2"/>
              <a:buChar char="Æ"/>
            </a:pPr>
            <a:r>
              <a:rPr lang="en-US" dirty="0" err="1" smtClean="0"/>
              <a:t>Aumentar</a:t>
            </a:r>
            <a:r>
              <a:rPr lang="en-US" dirty="0" smtClean="0"/>
              <a:t> o tempo de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WSN.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55FC9-8312-4EFE-9B79-9C856CB71FDD}" type="slidenum">
              <a:rPr lang="en-US"/>
              <a:pPr/>
              <a:t>52</a:t>
            </a:fld>
            <a:endParaRPr lang="en-US"/>
          </a:p>
        </p:txBody>
      </p:sp>
      <p:sp>
        <p:nvSpPr>
          <p:cNvPr id="13690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Management Schemes</a:t>
            </a:r>
          </a:p>
        </p:txBody>
      </p:sp>
      <p:sp>
        <p:nvSpPr>
          <p:cNvPr id="1369091" name="Rectangle 1027"/>
          <p:cNvSpPr>
            <a:spLocks noChangeArrowheads="1"/>
          </p:cNvSpPr>
          <p:nvPr/>
        </p:nvSpPr>
        <p:spPr bwMode="auto">
          <a:xfrm>
            <a:off x="5865813" y="4291013"/>
            <a:ext cx="863600" cy="576262"/>
          </a:xfrm>
          <a:prstGeom prst="rect">
            <a:avLst/>
          </a:prstGeom>
          <a:solidFill>
            <a:srgbClr val="33CC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Processor 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power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mgmt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schemes</a:t>
            </a:r>
          </a:p>
        </p:txBody>
      </p:sp>
      <p:sp>
        <p:nvSpPr>
          <p:cNvPr id="1369092" name="Rectangle 1028"/>
          <p:cNvSpPr>
            <a:spLocks noChangeArrowheads="1"/>
          </p:cNvSpPr>
          <p:nvPr/>
        </p:nvSpPr>
        <p:spPr bwMode="auto">
          <a:xfrm>
            <a:off x="6802438" y="4291013"/>
            <a:ext cx="863600" cy="576262"/>
          </a:xfrm>
          <a:prstGeom prst="rect">
            <a:avLst/>
          </a:prstGeom>
          <a:solidFill>
            <a:srgbClr val="33CC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Device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mgmt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schemes</a:t>
            </a:r>
          </a:p>
        </p:txBody>
      </p:sp>
      <p:sp>
        <p:nvSpPr>
          <p:cNvPr id="1369093" name="Rectangle 1029"/>
          <p:cNvSpPr>
            <a:spLocks noChangeArrowheads="1"/>
          </p:cNvSpPr>
          <p:nvPr/>
        </p:nvSpPr>
        <p:spPr bwMode="auto">
          <a:xfrm>
            <a:off x="107950" y="4291013"/>
            <a:ext cx="863600" cy="576262"/>
          </a:xfrm>
          <a:prstGeom prst="rect">
            <a:avLst/>
          </a:prstGeom>
          <a:solidFill>
            <a:srgbClr val="FF99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Device-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dependent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schemes</a:t>
            </a:r>
          </a:p>
        </p:txBody>
      </p:sp>
      <p:sp>
        <p:nvSpPr>
          <p:cNvPr id="1369094" name="Rectangle 1030"/>
          <p:cNvSpPr>
            <a:spLocks noChangeArrowheads="1"/>
          </p:cNvSpPr>
          <p:nvPr/>
        </p:nvSpPr>
        <p:spPr bwMode="auto">
          <a:xfrm>
            <a:off x="1044575" y="4291013"/>
            <a:ext cx="863600" cy="576262"/>
          </a:xfrm>
          <a:prstGeom prst="rect">
            <a:avLst/>
          </a:prstGeom>
          <a:solidFill>
            <a:srgbClr val="FF99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Data link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layer</a:t>
            </a:r>
          </a:p>
        </p:txBody>
      </p:sp>
      <p:sp>
        <p:nvSpPr>
          <p:cNvPr id="1369095" name="Rectangle 1031"/>
          <p:cNvSpPr>
            <a:spLocks noChangeArrowheads="1"/>
          </p:cNvSpPr>
          <p:nvPr/>
        </p:nvSpPr>
        <p:spPr bwMode="auto">
          <a:xfrm>
            <a:off x="1979613" y="4291013"/>
            <a:ext cx="863600" cy="576262"/>
          </a:xfrm>
          <a:prstGeom prst="rect">
            <a:avLst/>
          </a:prstGeom>
          <a:solidFill>
            <a:srgbClr val="FF99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Network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layer</a:t>
            </a:r>
          </a:p>
        </p:txBody>
      </p:sp>
      <p:sp>
        <p:nvSpPr>
          <p:cNvPr id="1369096" name="Rectangle 1032"/>
          <p:cNvSpPr>
            <a:spLocks noChangeArrowheads="1"/>
          </p:cNvSpPr>
          <p:nvPr/>
        </p:nvSpPr>
        <p:spPr bwMode="auto">
          <a:xfrm>
            <a:off x="4859338" y="4292600"/>
            <a:ext cx="863600" cy="576263"/>
          </a:xfrm>
          <a:prstGeom prst="rect">
            <a:avLst/>
          </a:prstGeom>
          <a:solidFill>
            <a:srgbClr val="99CC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Higher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layers</a:t>
            </a:r>
          </a:p>
        </p:txBody>
      </p:sp>
      <p:sp>
        <p:nvSpPr>
          <p:cNvPr id="1369097" name="Rectangle 1033"/>
          <p:cNvSpPr>
            <a:spLocks noChangeArrowheads="1"/>
          </p:cNvSpPr>
          <p:nvPr/>
        </p:nvSpPr>
        <p:spPr bwMode="auto">
          <a:xfrm>
            <a:off x="2987675" y="4291013"/>
            <a:ext cx="863600" cy="576262"/>
          </a:xfrm>
          <a:prstGeom prst="rect">
            <a:avLst/>
          </a:prstGeom>
          <a:solidFill>
            <a:srgbClr val="99CC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Data link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layer</a:t>
            </a:r>
          </a:p>
        </p:txBody>
      </p:sp>
      <p:sp>
        <p:nvSpPr>
          <p:cNvPr id="1369098" name="Rectangle 1034"/>
          <p:cNvSpPr>
            <a:spLocks noChangeArrowheads="1"/>
          </p:cNvSpPr>
          <p:nvPr/>
        </p:nvSpPr>
        <p:spPr bwMode="auto">
          <a:xfrm>
            <a:off x="3922713" y="4291013"/>
            <a:ext cx="863600" cy="576262"/>
          </a:xfrm>
          <a:prstGeom prst="rect">
            <a:avLst/>
          </a:prstGeom>
          <a:solidFill>
            <a:srgbClr val="99CC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Network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layer</a:t>
            </a:r>
          </a:p>
        </p:txBody>
      </p:sp>
      <p:sp>
        <p:nvSpPr>
          <p:cNvPr id="1369099" name="Rectangle 1035"/>
          <p:cNvSpPr>
            <a:spLocks noChangeArrowheads="1"/>
          </p:cNvSpPr>
          <p:nvPr/>
        </p:nvSpPr>
        <p:spPr bwMode="auto">
          <a:xfrm>
            <a:off x="936625" y="3282950"/>
            <a:ext cx="1079500" cy="647700"/>
          </a:xfrm>
          <a:prstGeom prst="rect">
            <a:avLst/>
          </a:prstGeom>
          <a:solidFill>
            <a:srgbClr val="FFCC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Battery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mgmt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schemes</a:t>
            </a:r>
          </a:p>
        </p:txBody>
      </p:sp>
      <p:sp>
        <p:nvSpPr>
          <p:cNvPr id="1369100" name="Rectangle 1036"/>
          <p:cNvSpPr>
            <a:spLocks noChangeArrowheads="1"/>
          </p:cNvSpPr>
          <p:nvPr/>
        </p:nvSpPr>
        <p:spPr bwMode="auto">
          <a:xfrm>
            <a:off x="3816350" y="3282950"/>
            <a:ext cx="1079500" cy="647700"/>
          </a:xfrm>
          <a:prstGeom prst="rect">
            <a:avLst/>
          </a:prstGeom>
          <a:solidFill>
            <a:srgbClr val="00FF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Transmission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power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mgmt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schemes</a:t>
            </a:r>
          </a:p>
        </p:txBody>
      </p:sp>
      <p:sp>
        <p:nvSpPr>
          <p:cNvPr id="1369101" name="Rectangle 1037"/>
          <p:cNvSpPr>
            <a:spLocks noChangeArrowheads="1"/>
          </p:cNvSpPr>
          <p:nvPr/>
        </p:nvSpPr>
        <p:spPr bwMode="auto">
          <a:xfrm>
            <a:off x="6229350" y="3282950"/>
            <a:ext cx="1079500" cy="647700"/>
          </a:xfrm>
          <a:prstGeom prst="rect">
            <a:avLst/>
          </a:prstGeom>
          <a:solidFill>
            <a:srgbClr val="00FF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System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power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mgmt</a:t>
            </a:r>
          </a:p>
          <a:p>
            <a:pPr>
              <a:lnSpc>
                <a:spcPct val="80000"/>
              </a:lnSpc>
            </a:pPr>
            <a:r>
              <a:rPr lang="en-US" sz="1200" b="0">
                <a:latin typeface="Arial Rounded MT Bold" pitchFamily="34" charset="0"/>
              </a:rPr>
              <a:t>schemes</a:t>
            </a:r>
          </a:p>
        </p:txBody>
      </p:sp>
      <p:sp>
        <p:nvSpPr>
          <p:cNvPr id="1369102" name="Rectangle 1038"/>
          <p:cNvSpPr>
            <a:spLocks noChangeArrowheads="1"/>
          </p:cNvSpPr>
          <p:nvPr/>
        </p:nvSpPr>
        <p:spPr bwMode="auto">
          <a:xfrm>
            <a:off x="4032250" y="2022475"/>
            <a:ext cx="1079500" cy="647700"/>
          </a:xfrm>
          <a:prstGeom prst="rect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1600">
                <a:solidFill>
                  <a:schemeClr val="bg1"/>
                </a:solidFill>
                <a:latin typeface="Arial Rounded MT Bold" pitchFamily="34" charset="0"/>
              </a:rPr>
              <a:t>Energy</a:t>
            </a: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chemeClr val="bg1"/>
                </a:solidFill>
                <a:latin typeface="Arial Rounded MT Bold" pitchFamily="34" charset="0"/>
              </a:rPr>
              <a:t>mgmt</a:t>
            </a: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chemeClr val="bg1"/>
                </a:solidFill>
                <a:latin typeface="Arial Rounded MT Bold" pitchFamily="34" charset="0"/>
              </a:rPr>
              <a:t>schemes</a:t>
            </a:r>
          </a:p>
        </p:txBody>
      </p:sp>
      <p:sp>
        <p:nvSpPr>
          <p:cNvPr id="1369103" name="Line 1039"/>
          <p:cNvSpPr>
            <a:spLocks noChangeShapeType="1"/>
          </p:cNvSpPr>
          <p:nvPr/>
        </p:nvSpPr>
        <p:spPr bwMode="auto">
          <a:xfrm>
            <a:off x="503238" y="4149725"/>
            <a:ext cx="1908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69104" name="Line 1040"/>
          <p:cNvSpPr>
            <a:spLocks noChangeShapeType="1"/>
          </p:cNvSpPr>
          <p:nvPr/>
        </p:nvSpPr>
        <p:spPr bwMode="auto">
          <a:xfrm>
            <a:off x="503238" y="4149725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69105" name="Line 1041"/>
          <p:cNvSpPr>
            <a:spLocks noChangeShapeType="1"/>
          </p:cNvSpPr>
          <p:nvPr/>
        </p:nvSpPr>
        <p:spPr bwMode="auto">
          <a:xfrm>
            <a:off x="2411413" y="4149725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69106" name="Line 1042"/>
          <p:cNvSpPr>
            <a:spLocks noChangeShapeType="1"/>
          </p:cNvSpPr>
          <p:nvPr/>
        </p:nvSpPr>
        <p:spPr bwMode="auto">
          <a:xfrm>
            <a:off x="1476375" y="393382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69107" name="Line 1043"/>
          <p:cNvSpPr>
            <a:spLocks noChangeShapeType="1"/>
          </p:cNvSpPr>
          <p:nvPr/>
        </p:nvSpPr>
        <p:spPr bwMode="auto">
          <a:xfrm>
            <a:off x="3384550" y="4149725"/>
            <a:ext cx="1908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69108" name="Line 1044"/>
          <p:cNvSpPr>
            <a:spLocks noChangeShapeType="1"/>
          </p:cNvSpPr>
          <p:nvPr/>
        </p:nvSpPr>
        <p:spPr bwMode="auto">
          <a:xfrm>
            <a:off x="3384550" y="4149725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69109" name="Line 1045"/>
          <p:cNvSpPr>
            <a:spLocks noChangeShapeType="1"/>
          </p:cNvSpPr>
          <p:nvPr/>
        </p:nvSpPr>
        <p:spPr bwMode="auto">
          <a:xfrm>
            <a:off x="5292725" y="4149725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69110" name="Line 1046"/>
          <p:cNvSpPr>
            <a:spLocks noChangeShapeType="1"/>
          </p:cNvSpPr>
          <p:nvPr/>
        </p:nvSpPr>
        <p:spPr bwMode="auto">
          <a:xfrm>
            <a:off x="4357688" y="3933825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69111" name="Line 1047"/>
          <p:cNvSpPr>
            <a:spLocks noChangeShapeType="1"/>
          </p:cNvSpPr>
          <p:nvPr/>
        </p:nvSpPr>
        <p:spPr bwMode="auto">
          <a:xfrm>
            <a:off x="1476375" y="3033713"/>
            <a:ext cx="7056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69112" name="Line 1048"/>
          <p:cNvSpPr>
            <a:spLocks noChangeShapeType="1"/>
          </p:cNvSpPr>
          <p:nvPr/>
        </p:nvSpPr>
        <p:spPr bwMode="auto">
          <a:xfrm>
            <a:off x="1476375" y="3033713"/>
            <a:ext cx="0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69113" name="Line 1049"/>
          <p:cNvSpPr>
            <a:spLocks noChangeShapeType="1"/>
          </p:cNvSpPr>
          <p:nvPr/>
        </p:nvSpPr>
        <p:spPr bwMode="auto">
          <a:xfrm>
            <a:off x="6769100" y="3033713"/>
            <a:ext cx="0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69114" name="Line 1050"/>
          <p:cNvSpPr>
            <a:spLocks noChangeShapeType="1"/>
          </p:cNvSpPr>
          <p:nvPr/>
        </p:nvSpPr>
        <p:spPr bwMode="auto">
          <a:xfrm>
            <a:off x="6300788" y="4149725"/>
            <a:ext cx="935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69115" name="Line 1051"/>
          <p:cNvSpPr>
            <a:spLocks noChangeShapeType="1"/>
          </p:cNvSpPr>
          <p:nvPr/>
        </p:nvSpPr>
        <p:spPr bwMode="auto">
          <a:xfrm>
            <a:off x="6300788" y="4149725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69116" name="Line 1052"/>
          <p:cNvSpPr>
            <a:spLocks noChangeShapeType="1"/>
          </p:cNvSpPr>
          <p:nvPr/>
        </p:nvSpPr>
        <p:spPr bwMode="auto">
          <a:xfrm>
            <a:off x="7235825" y="4149725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69117" name="Line 1053"/>
          <p:cNvSpPr>
            <a:spLocks noChangeShapeType="1"/>
          </p:cNvSpPr>
          <p:nvPr/>
        </p:nvSpPr>
        <p:spPr bwMode="auto">
          <a:xfrm>
            <a:off x="6769100" y="3933825"/>
            <a:ext cx="0" cy="214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69118" name="Rectangle 1054"/>
          <p:cNvSpPr>
            <a:spLocks noChangeArrowheads="1"/>
          </p:cNvSpPr>
          <p:nvPr/>
        </p:nvSpPr>
        <p:spPr bwMode="auto">
          <a:xfrm>
            <a:off x="7993063" y="3284538"/>
            <a:ext cx="1079500" cy="647700"/>
          </a:xfrm>
          <a:prstGeom prst="rect">
            <a:avLst/>
          </a:prstGeom>
          <a:solidFill>
            <a:srgbClr val="FFCC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1200" b="0" dirty="0">
                <a:latin typeface="Arial Rounded MT Bold" pitchFamily="34" charset="0"/>
              </a:rPr>
              <a:t>Miscellaneous</a:t>
            </a:r>
          </a:p>
        </p:txBody>
      </p:sp>
      <p:sp>
        <p:nvSpPr>
          <p:cNvPr id="1369119" name="Line 1055"/>
          <p:cNvSpPr>
            <a:spLocks noChangeShapeType="1"/>
          </p:cNvSpPr>
          <p:nvPr/>
        </p:nvSpPr>
        <p:spPr bwMode="auto">
          <a:xfrm>
            <a:off x="8532813" y="3033713"/>
            <a:ext cx="0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69120" name="Line 1056"/>
          <p:cNvSpPr>
            <a:spLocks noChangeShapeType="1"/>
          </p:cNvSpPr>
          <p:nvPr/>
        </p:nvSpPr>
        <p:spPr bwMode="auto">
          <a:xfrm>
            <a:off x="4356100" y="3033713"/>
            <a:ext cx="0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1369121" name="Line 1057"/>
          <p:cNvSpPr>
            <a:spLocks noChangeShapeType="1"/>
          </p:cNvSpPr>
          <p:nvPr/>
        </p:nvSpPr>
        <p:spPr bwMode="auto">
          <a:xfrm>
            <a:off x="4572000" y="2673350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2B8B-10DE-4397-BB76-28757EE1928C}" type="slidenum">
              <a:rPr lang="en-US"/>
              <a:pPr/>
              <a:t>53</a:t>
            </a:fld>
            <a:endParaRPr lang="en-US"/>
          </a:p>
        </p:txBody>
      </p:sp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Motivação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Gerenciamento</a:t>
            </a:r>
            <a:r>
              <a:rPr lang="en-US" sz="3200" dirty="0" smtClean="0"/>
              <a:t> de </a:t>
            </a:r>
            <a:r>
              <a:rPr lang="en-US" sz="3200" dirty="0" err="1" smtClean="0"/>
              <a:t>Energia</a:t>
            </a:r>
            <a:endParaRPr lang="en-US" sz="3200" dirty="0"/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r>
              <a:rPr lang="en-US" dirty="0" err="1" smtClean="0"/>
              <a:t>Nodos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err="1" smtClean="0"/>
              <a:t>ensores</a:t>
            </a:r>
            <a:r>
              <a:rPr lang="en-US" dirty="0" smtClean="0"/>
              <a:t>  tem forte </a:t>
            </a:r>
            <a:r>
              <a:rPr lang="en-US" dirty="0" err="1" smtClean="0"/>
              <a:t>restrições</a:t>
            </a:r>
            <a:r>
              <a:rPr lang="en-US" dirty="0" smtClean="0"/>
              <a:t> de HW e SW have</a:t>
            </a:r>
            <a:endParaRPr lang="en-US" dirty="0"/>
          </a:p>
          <a:p>
            <a:pPr lvl="1"/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ser </a:t>
            </a:r>
            <a:r>
              <a:rPr lang="en-US" dirty="0" err="1" smtClean="0"/>
              <a:t>gasta</a:t>
            </a:r>
            <a:r>
              <a:rPr lang="en-US" dirty="0" smtClean="0"/>
              <a:t> </a:t>
            </a:r>
            <a:r>
              <a:rPr lang="en-US" dirty="0" err="1" smtClean="0"/>
              <a:t>criteriosamente</a:t>
            </a:r>
            <a:r>
              <a:rPr lang="en-US" dirty="0" smtClean="0"/>
              <a:t>. </a:t>
            </a:r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r>
              <a:rPr lang="en-US" dirty="0" err="1" smtClean="0"/>
              <a:t>Canais</a:t>
            </a:r>
            <a:r>
              <a:rPr lang="en-US" dirty="0" smtClean="0"/>
              <a:t> de </a:t>
            </a:r>
            <a:r>
              <a:rPr lang="en-US" dirty="0" err="1" smtClean="0"/>
              <a:t>comunicação</a:t>
            </a:r>
            <a:r>
              <a:rPr lang="en-US" dirty="0" smtClean="0"/>
              <a:t> e </a:t>
            </a:r>
            <a:r>
              <a:rPr lang="en-US" dirty="0" err="1" smtClean="0"/>
              <a:t>padrões</a:t>
            </a:r>
            <a:r>
              <a:rPr lang="en-US" dirty="0" smtClean="0"/>
              <a:t> de </a:t>
            </a:r>
            <a:r>
              <a:rPr lang="en-US" dirty="0" err="1" smtClean="0"/>
              <a:t>tráfego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WSNs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imprevisíveis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tradicionais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 err="1" smtClean="0"/>
              <a:t>Energia</a:t>
            </a:r>
            <a:r>
              <a:rPr lang="en-US" dirty="0" smtClean="0"/>
              <a:t> é </a:t>
            </a:r>
            <a:r>
              <a:rPr lang="en-US" dirty="0" err="1" smtClean="0"/>
              <a:t>gasta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imprevisível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C18F4-A2E9-4F54-8E6C-039451FAFE0E}" type="slidenum">
              <a:rPr lang="en-US"/>
              <a:pPr/>
              <a:t>54</a:t>
            </a:fld>
            <a:endParaRPr lang="en-US"/>
          </a:p>
        </p:txBody>
      </p:sp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Motivação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Gerenciamento</a:t>
            </a:r>
            <a:r>
              <a:rPr lang="en-US" sz="3200" dirty="0" smtClean="0"/>
              <a:t> de </a:t>
            </a:r>
            <a:r>
              <a:rPr lang="en-US" sz="3200" dirty="0" err="1" smtClean="0"/>
              <a:t>Energia</a:t>
            </a:r>
            <a:endParaRPr lang="en-US" sz="3200" dirty="0"/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Aplicações</a:t>
            </a:r>
            <a:r>
              <a:rPr lang="en-US" dirty="0" smtClean="0"/>
              <a:t> de WSN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demandar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requisitos</a:t>
            </a:r>
            <a:r>
              <a:rPr lang="en-US" dirty="0" smtClean="0"/>
              <a:t> de </a:t>
            </a:r>
            <a:r>
              <a:rPr lang="en-US" dirty="0" err="1" smtClean="0"/>
              <a:t>QoS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Um </a:t>
            </a:r>
            <a:r>
              <a:rPr lang="en-US" dirty="0" err="1" smtClean="0"/>
              <a:t>projeto</a:t>
            </a:r>
            <a:r>
              <a:rPr lang="en-US" dirty="0" smtClean="0"/>
              <a:t> “cross-layer”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alcançar</a:t>
            </a:r>
            <a:r>
              <a:rPr lang="en-US" dirty="0" smtClean="0"/>
              <a:t>  </a:t>
            </a:r>
            <a:r>
              <a:rPr lang="en-US" dirty="0" err="1" smtClean="0"/>
              <a:t>requisitos</a:t>
            </a:r>
            <a:r>
              <a:rPr lang="en-US" dirty="0" smtClean="0"/>
              <a:t> de </a:t>
            </a:r>
            <a:r>
              <a:rPr lang="en-US" dirty="0" err="1" smtClean="0"/>
              <a:t>QoS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Variáveis</a:t>
            </a:r>
            <a:r>
              <a:rPr lang="en-US" dirty="0" smtClean="0"/>
              <a:t> </a:t>
            </a:r>
            <a:r>
              <a:rPr lang="en-US" dirty="0" err="1" smtClean="0"/>
              <a:t>imprevisíveis</a:t>
            </a:r>
            <a:r>
              <a:rPr lang="en-US" dirty="0" smtClean="0"/>
              <a:t> (</a:t>
            </a:r>
            <a:r>
              <a:rPr lang="en-US" dirty="0" err="1" smtClean="0"/>
              <a:t>densidade</a:t>
            </a:r>
            <a:r>
              <a:rPr lang="en-US" dirty="0" smtClean="0"/>
              <a:t> dos </a:t>
            </a:r>
            <a:r>
              <a:rPr lang="en-US" dirty="0" err="1" smtClean="0"/>
              <a:t>nodos</a:t>
            </a:r>
            <a:r>
              <a:rPr lang="en-US" dirty="0" smtClean="0"/>
              <a:t>, </a:t>
            </a:r>
            <a:r>
              <a:rPr lang="en-US" dirty="0" err="1" smtClean="0"/>
              <a:t>cobertura</a:t>
            </a:r>
            <a:r>
              <a:rPr lang="en-US" dirty="0" smtClean="0"/>
              <a:t> do </a:t>
            </a:r>
            <a:r>
              <a:rPr lang="en-US" dirty="0" err="1" smtClean="0"/>
              <a:t>sensoriamento</a:t>
            </a:r>
            <a:r>
              <a:rPr lang="en-US" dirty="0" smtClean="0"/>
              <a:t>, </a:t>
            </a:r>
            <a:r>
              <a:rPr lang="en-US" dirty="0" err="1" smtClean="0"/>
              <a:t>energia</a:t>
            </a:r>
            <a:r>
              <a:rPr lang="en-US" dirty="0" smtClean="0"/>
              <a:t> e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dimensões</a:t>
            </a:r>
            <a:r>
              <a:rPr lang="en-US" dirty="0" smtClean="0"/>
              <a:t>) </a:t>
            </a:r>
            <a:r>
              <a:rPr lang="en-US" dirty="0" err="1" smtClean="0"/>
              <a:t>tornam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dificil</a:t>
            </a:r>
            <a:r>
              <a:rPr lang="en-US" dirty="0" smtClean="0"/>
              <a:t> de </a:t>
            </a:r>
            <a:r>
              <a:rPr lang="en-US" dirty="0" err="1" smtClean="0"/>
              <a:t>satisfazer</a:t>
            </a:r>
            <a:r>
              <a:rPr lang="en-US" dirty="0" smtClean="0"/>
              <a:t> </a:t>
            </a:r>
            <a:r>
              <a:rPr lang="en-US" dirty="0" err="1" smtClean="0"/>
              <a:t>requisitos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QoS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D3846-8737-4555-A867-D5BAF6CD2573}" type="slidenum">
              <a:rPr lang="en-US"/>
              <a:pPr/>
              <a:t>55</a:t>
            </a:fld>
            <a:endParaRPr lang="en-US"/>
          </a:p>
        </p:txBody>
      </p:sp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Motivação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Gerenciamento</a:t>
            </a:r>
            <a:r>
              <a:rPr lang="en-US" sz="3200" dirty="0" smtClean="0"/>
              <a:t> de </a:t>
            </a:r>
            <a:r>
              <a:rPr lang="en-US" sz="3200" dirty="0" err="1" smtClean="0"/>
              <a:t>Energia</a:t>
            </a:r>
            <a:endParaRPr lang="en-US" sz="3200" dirty="0"/>
          </a:p>
        </p:txBody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r>
              <a:rPr lang="en-US" dirty="0" err="1" smtClean="0"/>
              <a:t>Tipicamente</a:t>
            </a:r>
            <a:r>
              <a:rPr lang="en-US" dirty="0" smtClean="0"/>
              <a:t>, WSNs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dependentes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aplicação</a:t>
            </a:r>
            <a:r>
              <a:rPr lang="en-US" dirty="0" smtClean="0"/>
              <a:t> e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sejam</a:t>
            </a:r>
            <a:r>
              <a:rPr lang="en-US" dirty="0" smtClean="0"/>
              <a:t> </a:t>
            </a:r>
            <a:r>
              <a:rPr lang="en-US" dirty="0" err="1" smtClean="0"/>
              <a:t>construídas</a:t>
            </a:r>
            <a:r>
              <a:rPr lang="en-US" dirty="0" smtClean="0"/>
              <a:t>  </a:t>
            </a:r>
            <a:r>
              <a:rPr lang="en-US" dirty="0" err="1" smtClean="0"/>
              <a:t>sistemas</a:t>
            </a:r>
            <a:r>
              <a:rPr lang="en-US" dirty="0" smtClean="0"/>
              <a:t> auto-</a:t>
            </a:r>
            <a:r>
              <a:rPr lang="en-US" dirty="0" err="1" smtClean="0"/>
              <a:t>organizados</a:t>
            </a:r>
            <a:r>
              <a:rPr lang="en-US" dirty="0" smtClean="0"/>
              <a:t> (self-organizing systems).</a:t>
            </a:r>
          </a:p>
          <a:p>
            <a:endParaRPr lang="en-US" dirty="0" smtClean="0"/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algoritmos</a:t>
            </a:r>
            <a:r>
              <a:rPr lang="en-US" dirty="0" smtClean="0"/>
              <a:t> de auto-</a:t>
            </a:r>
            <a:r>
              <a:rPr lang="en-US" dirty="0" err="1" smtClean="0"/>
              <a:t>proteção</a:t>
            </a:r>
            <a:r>
              <a:rPr lang="en-US" dirty="0" smtClean="0"/>
              <a:t> (self-protecting).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5F49-84F2-46A4-A697-F7C0CF4F55D3}" type="slidenum">
              <a:rPr lang="en-US"/>
              <a:pPr/>
              <a:t>56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913" y="1736725"/>
            <a:ext cx="6461125" cy="2133600"/>
            <a:chOff x="839" y="1378"/>
            <a:chExt cx="4070" cy="1344"/>
          </a:xfrm>
        </p:grpSpPr>
        <p:sp>
          <p:nvSpPr>
            <p:cNvPr id="1344515" name="Oval 3"/>
            <p:cNvSpPr>
              <a:spLocks noChangeArrowheads="1"/>
            </p:cNvSpPr>
            <p:nvPr/>
          </p:nvSpPr>
          <p:spPr bwMode="auto">
            <a:xfrm>
              <a:off x="3547" y="1378"/>
              <a:ext cx="1362" cy="13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2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44516" name="Text Box 4"/>
            <p:cNvSpPr txBox="1">
              <a:spLocks noChangeArrowheads="1"/>
            </p:cNvSpPr>
            <p:nvPr/>
          </p:nvSpPr>
          <p:spPr bwMode="auto">
            <a:xfrm>
              <a:off x="3680" y="1681"/>
              <a:ext cx="112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 Rounded MT Bold" pitchFamily="34" charset="0"/>
                </a:rPr>
                <a:t>WSN</a:t>
              </a:r>
            </a:p>
            <a:p>
              <a:r>
                <a:rPr lang="en-US" sz="2000">
                  <a:latin typeface="Arial Rounded MT Bold" pitchFamily="34" charset="0"/>
                </a:rPr>
                <a:t>Energy</a:t>
              </a:r>
            </a:p>
            <a:p>
              <a:r>
                <a:rPr lang="en-US" sz="2000">
                  <a:latin typeface="Arial Rounded MT Bold" pitchFamily="34" charset="0"/>
                </a:rPr>
                <a:t>Management</a:t>
              </a:r>
            </a:p>
          </p:txBody>
        </p:sp>
        <p:sp>
          <p:nvSpPr>
            <p:cNvPr id="1344517" name="Oval 5"/>
            <p:cNvSpPr>
              <a:spLocks noChangeArrowheads="1"/>
            </p:cNvSpPr>
            <p:nvPr/>
          </p:nvSpPr>
          <p:spPr bwMode="auto">
            <a:xfrm>
              <a:off x="839" y="1378"/>
              <a:ext cx="1362" cy="1344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2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44518" name="Text Box 6"/>
            <p:cNvSpPr txBox="1">
              <a:spLocks noChangeArrowheads="1"/>
            </p:cNvSpPr>
            <p:nvPr/>
          </p:nvSpPr>
          <p:spPr bwMode="auto">
            <a:xfrm>
              <a:off x="1108" y="1789"/>
              <a:ext cx="849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 Rounded MT Bold" pitchFamily="34" charset="0"/>
                </a:rPr>
                <a:t>WSN</a:t>
              </a:r>
            </a:p>
            <a:p>
              <a:r>
                <a:rPr lang="en-US" sz="2000">
                  <a:latin typeface="Arial Rounded MT Bold" pitchFamily="34" charset="0"/>
                </a:rPr>
                <a:t>Design</a:t>
              </a:r>
            </a:p>
            <a:p>
              <a:r>
                <a:rPr lang="en-US" b="0">
                  <a:latin typeface="Arial Rounded MT Bold" pitchFamily="34" charset="0"/>
                </a:rPr>
                <a:t>[HW + SW]</a:t>
              </a:r>
            </a:p>
          </p:txBody>
        </p:sp>
        <p:sp>
          <p:nvSpPr>
            <p:cNvPr id="1344519" name="Line 7"/>
            <p:cNvSpPr>
              <a:spLocks noChangeShapeType="1"/>
            </p:cNvSpPr>
            <p:nvPr/>
          </p:nvSpPr>
          <p:spPr bwMode="auto">
            <a:xfrm>
              <a:off x="2249" y="1701"/>
              <a:ext cx="12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44520" name="Line 8"/>
            <p:cNvSpPr>
              <a:spLocks noChangeShapeType="1"/>
            </p:cNvSpPr>
            <p:nvPr/>
          </p:nvSpPr>
          <p:spPr bwMode="auto">
            <a:xfrm flipH="1">
              <a:off x="2231" y="2387"/>
              <a:ext cx="12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44521" name="Text Box 9"/>
            <p:cNvSpPr txBox="1">
              <a:spLocks noChangeArrowheads="1"/>
            </p:cNvSpPr>
            <p:nvPr/>
          </p:nvSpPr>
          <p:spPr bwMode="auto">
            <a:xfrm>
              <a:off x="2502" y="1869"/>
              <a:ext cx="7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 Rounded MT Bold" pitchFamily="34" charset="0"/>
                </a:rPr>
                <a:t>affects</a:t>
              </a:r>
            </a:p>
          </p:txBody>
        </p:sp>
      </p:grpSp>
      <p:sp>
        <p:nvSpPr>
          <p:cNvPr id="1344522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Motivação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Gerenciamento</a:t>
            </a:r>
            <a:r>
              <a:rPr lang="en-US" dirty="0" smtClean="0"/>
              <a:t> de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endParaRPr lang="en-US" sz="3200" dirty="0"/>
          </a:p>
        </p:txBody>
      </p:sp>
      <p:sp>
        <p:nvSpPr>
          <p:cNvPr id="1344523" name="Rectangle 11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endParaRPr lang="en-US" dirty="0"/>
          </a:p>
          <a:p>
            <a:pPr>
              <a:buClr>
                <a:schemeClr val="tx1"/>
              </a:buClr>
              <a:buFont typeface="Wingdings 3" pitchFamily="18" charset="2"/>
              <a:buChar char="Æ"/>
            </a:pPr>
            <a:endParaRPr lang="en-US" dirty="0"/>
          </a:p>
          <a:p>
            <a:pPr>
              <a:buClr>
                <a:schemeClr val="tx1"/>
              </a:buClr>
              <a:buFont typeface="Wingdings 3" pitchFamily="18" charset="2"/>
              <a:buChar char="Æ"/>
            </a:pPr>
            <a:endParaRPr lang="en-US" dirty="0"/>
          </a:p>
          <a:p>
            <a:pPr>
              <a:buClr>
                <a:srgbClr val="FF9900"/>
              </a:buClr>
              <a:buSzPct val="85000"/>
              <a:buFont typeface="Wingdings 3" pitchFamily="18" charset="2"/>
              <a:buChar char="Æ"/>
            </a:pPr>
            <a:endParaRPr lang="en-US" dirty="0"/>
          </a:p>
          <a:p>
            <a:pPr>
              <a:buClr>
                <a:srgbClr val="FF0000"/>
              </a:buClr>
              <a:buSzPct val="85000"/>
              <a:buFont typeface="Wingdings 3" pitchFamily="18" charset="2"/>
              <a:buChar char="Æ"/>
            </a:pPr>
            <a:r>
              <a:rPr lang="en-US" dirty="0" err="1" smtClean="0"/>
              <a:t>Gerenciamento</a:t>
            </a:r>
            <a:r>
              <a:rPr lang="en-US" dirty="0" smtClean="0"/>
              <a:t> de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considera</a:t>
            </a:r>
            <a:r>
              <a:rPr lang="en-US" dirty="0" smtClean="0"/>
              <a:t> as </a:t>
            </a:r>
            <a:r>
              <a:rPr lang="en-US" dirty="0" err="1" smtClean="0"/>
              <a:t>funcionalidades</a:t>
            </a:r>
            <a:r>
              <a:rPr lang="en-US" dirty="0" smtClean="0"/>
              <a:t>  de </a:t>
            </a:r>
            <a:r>
              <a:rPr lang="en-US" dirty="0" err="1" smtClean="0"/>
              <a:t>uma</a:t>
            </a:r>
            <a:r>
              <a:rPr lang="en-US" dirty="0" smtClean="0"/>
              <a:t> WSN.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8A3BE-40E9-4FC1-A06D-AFD35C275393}" type="slidenum">
              <a:rPr lang="en-US"/>
              <a:pPr/>
              <a:t>57</a:t>
            </a:fld>
            <a:endParaRPr lang="en-US"/>
          </a:p>
        </p:txBody>
      </p:sp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</a:t>
            </a:r>
            <a:endParaRPr lang="en-US" dirty="0"/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principal meta de </a:t>
            </a:r>
            <a:r>
              <a:rPr lang="en-US" dirty="0" err="1" smtClean="0"/>
              <a:t>gerenciamento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WSN é </a:t>
            </a:r>
            <a:r>
              <a:rPr lang="en-US" dirty="0" err="1" smtClean="0"/>
              <a:t>promover</a:t>
            </a:r>
            <a:r>
              <a:rPr lang="en-US" dirty="0" smtClean="0"/>
              <a:t> a </a:t>
            </a:r>
            <a:r>
              <a:rPr lang="en-US" dirty="0" err="1" smtClean="0"/>
              <a:t>produtividade</a:t>
            </a:r>
            <a:r>
              <a:rPr lang="en-US" dirty="0" smtClean="0"/>
              <a:t> dos </a:t>
            </a:r>
            <a:r>
              <a:rPr lang="en-US" dirty="0" err="1" smtClean="0"/>
              <a:t>recursos</a:t>
            </a:r>
            <a:r>
              <a:rPr lang="en-US" dirty="0" smtClean="0"/>
              <a:t>  e </a:t>
            </a:r>
            <a:r>
              <a:rPr lang="en-US" dirty="0" err="1" smtClean="0"/>
              <a:t>manter</a:t>
            </a:r>
            <a:r>
              <a:rPr lang="en-US" dirty="0" smtClean="0"/>
              <a:t> a </a:t>
            </a:r>
            <a:r>
              <a:rPr lang="en-US" dirty="0" err="1" smtClean="0"/>
              <a:t>qualidade</a:t>
            </a:r>
            <a:r>
              <a:rPr lang="en-US" dirty="0" smtClean="0"/>
              <a:t> dos </a:t>
            </a:r>
            <a:r>
              <a:rPr lang="en-US" dirty="0" err="1" smtClean="0"/>
              <a:t>serviços</a:t>
            </a:r>
            <a:r>
              <a:rPr lang="en-US" dirty="0" smtClean="0"/>
              <a:t> </a:t>
            </a:r>
            <a:r>
              <a:rPr lang="en-US" dirty="0" err="1" smtClean="0"/>
              <a:t>providos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Gerenciamento</a:t>
            </a:r>
            <a:r>
              <a:rPr lang="en-US" dirty="0" smtClean="0"/>
              <a:t> de WSN </a:t>
            </a:r>
            <a:r>
              <a:rPr lang="en-US" dirty="0"/>
              <a:t>management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direção</a:t>
            </a:r>
            <a:r>
              <a:rPr lang="en-US" dirty="0" smtClean="0"/>
              <a:t> </a:t>
            </a:r>
            <a:r>
              <a:rPr lang="en-US" dirty="0" err="1" smtClean="0"/>
              <a:t>oposta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projeto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… de </a:t>
            </a:r>
            <a:r>
              <a:rPr lang="en-US" dirty="0" err="1" smtClean="0"/>
              <a:t>outro</a:t>
            </a:r>
            <a:r>
              <a:rPr lang="en-US" dirty="0" smtClean="0"/>
              <a:t> </a:t>
            </a:r>
            <a:r>
              <a:rPr lang="en-US" dirty="0" err="1" smtClean="0"/>
              <a:t>modo</a:t>
            </a:r>
            <a:r>
              <a:rPr lang="en-US" dirty="0" smtClean="0"/>
              <a:t>, </a:t>
            </a:r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dirty="0" err="1" smtClean="0"/>
              <a:t>seria</a:t>
            </a:r>
            <a:r>
              <a:rPr lang="en-US" dirty="0" smtClean="0"/>
              <a:t> a </a:t>
            </a:r>
            <a:r>
              <a:rPr lang="en-US" dirty="0" err="1" smtClean="0"/>
              <a:t>vantagem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se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r>
              <a:rPr lang="en-US" dirty="0" smtClean="0"/>
              <a:t> de </a:t>
            </a:r>
            <a:r>
              <a:rPr lang="en-US" dirty="0" err="1" smtClean="0"/>
              <a:t>gerenciamento</a:t>
            </a:r>
            <a:r>
              <a:rPr lang="en-US" dirty="0" smtClean="0"/>
              <a:t> ?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4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 </a:t>
            </a:r>
            <a:r>
              <a:rPr lang="en-US" dirty="0"/>
              <a:t>– </a:t>
            </a:r>
            <a:r>
              <a:rPr lang="en-US" dirty="0" err="1" smtClean="0"/>
              <a:t>Exemplo</a:t>
            </a:r>
            <a:endParaRPr lang="en-US" dirty="0"/>
          </a:p>
        </p:txBody>
      </p:sp>
      <p:sp>
        <p:nvSpPr>
          <p:cNvPr id="134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err="1" smtClean="0"/>
              <a:t>Estratégia</a:t>
            </a:r>
            <a:r>
              <a:rPr lang="en-US" sz="2000" dirty="0" smtClean="0"/>
              <a:t> </a:t>
            </a:r>
            <a:r>
              <a:rPr lang="en-US" sz="2000" dirty="0" err="1" smtClean="0"/>
              <a:t>Possível</a:t>
            </a:r>
            <a:r>
              <a:rPr lang="en-US" sz="2000" dirty="0" smtClean="0"/>
              <a:t>:</a:t>
            </a:r>
            <a:endParaRPr lang="en-US" sz="2000" dirty="0"/>
          </a:p>
          <a:p>
            <a:pPr lvl="1"/>
            <a:r>
              <a:rPr lang="en-US" sz="1800" dirty="0" err="1" smtClean="0"/>
              <a:t>Identificar</a:t>
            </a:r>
            <a:r>
              <a:rPr lang="en-US" sz="1800" dirty="0" smtClean="0"/>
              <a:t> </a:t>
            </a:r>
            <a:r>
              <a:rPr lang="en-US" sz="1800" dirty="0" err="1" smtClean="0"/>
              <a:t>questões</a:t>
            </a:r>
            <a:r>
              <a:rPr lang="en-US" sz="1800" dirty="0" smtClean="0"/>
              <a:t> </a:t>
            </a:r>
            <a:r>
              <a:rPr lang="en-US" sz="1800" dirty="0" err="1" smtClean="0"/>
              <a:t>comuns</a:t>
            </a:r>
            <a:r>
              <a:rPr lang="en-US" sz="1800" dirty="0" smtClean="0"/>
              <a:t> de </a:t>
            </a:r>
            <a:r>
              <a:rPr lang="en-US" sz="1800" dirty="0" err="1" smtClean="0"/>
              <a:t>projeto</a:t>
            </a:r>
            <a:r>
              <a:rPr lang="en-US" sz="1800" dirty="0" smtClean="0"/>
              <a:t> e </a:t>
            </a:r>
            <a:r>
              <a:rPr lang="en-US" sz="1800" dirty="0" err="1" smtClean="0"/>
              <a:t>gerenciamento</a:t>
            </a:r>
            <a:r>
              <a:rPr lang="en-US" sz="1800" dirty="0" smtClean="0"/>
              <a:t>.</a:t>
            </a:r>
            <a:endParaRPr lang="en-US" sz="1800" dirty="0"/>
          </a:p>
          <a:p>
            <a:pPr lvl="1"/>
            <a:r>
              <a:rPr lang="en-US" sz="1800" dirty="0" err="1" smtClean="0"/>
              <a:t>Considerar</a:t>
            </a:r>
            <a:r>
              <a:rPr lang="en-US" sz="1800" dirty="0" smtClean="0"/>
              <a:t> </a:t>
            </a:r>
            <a:r>
              <a:rPr lang="en-US" sz="1800" dirty="0" err="1" smtClean="0"/>
              <a:t>estas</a:t>
            </a:r>
            <a:r>
              <a:rPr lang="en-US" sz="1800" dirty="0" smtClean="0"/>
              <a:t> </a:t>
            </a:r>
            <a:r>
              <a:rPr lang="en-US" sz="1800" dirty="0" err="1" smtClean="0"/>
              <a:t>questões</a:t>
            </a:r>
            <a:r>
              <a:rPr lang="en-US" sz="1800" dirty="0" smtClean="0"/>
              <a:t> juntas </a:t>
            </a:r>
            <a:r>
              <a:rPr lang="en-US" sz="1800" dirty="0" err="1" smtClean="0"/>
              <a:t>para</a:t>
            </a:r>
            <a:r>
              <a:rPr lang="en-US" sz="1800" dirty="0" smtClean="0"/>
              <a:t> o </a:t>
            </a:r>
            <a:r>
              <a:rPr lang="en-US" sz="1800" dirty="0" err="1" smtClean="0"/>
              <a:t>projeto</a:t>
            </a:r>
            <a:r>
              <a:rPr lang="en-US" sz="1800" dirty="0" smtClean="0"/>
              <a:t> e </a:t>
            </a:r>
            <a:r>
              <a:rPr lang="en-US" sz="1800" dirty="0" err="1" smtClean="0"/>
              <a:t>gerenciamento</a:t>
            </a:r>
            <a:r>
              <a:rPr lang="en-US" sz="1800" dirty="0" smtClean="0"/>
              <a:t>. </a:t>
            </a:r>
            <a:endParaRPr lang="en-US" sz="1800" dirty="0"/>
          </a:p>
          <a:p>
            <a:pPr lvl="1"/>
            <a:r>
              <a:rPr lang="en-US" sz="1800" dirty="0" err="1" smtClean="0"/>
              <a:t>Exemplo</a:t>
            </a:r>
            <a:r>
              <a:rPr lang="en-US" sz="1800" dirty="0" smtClean="0"/>
              <a:t>:</a:t>
            </a:r>
            <a:endParaRPr lang="en-US" sz="1800" dirty="0"/>
          </a:p>
          <a:p>
            <a:pPr lvl="2"/>
            <a:r>
              <a:rPr lang="en-US" sz="1600" dirty="0" err="1" smtClean="0"/>
              <a:t>Energia</a:t>
            </a:r>
            <a:r>
              <a:rPr lang="en-US" sz="1600" dirty="0" smtClean="0"/>
              <a:t> é um </a:t>
            </a:r>
            <a:r>
              <a:rPr lang="en-US" sz="1600" dirty="0" err="1" smtClean="0"/>
              <a:t>recurso</a:t>
            </a:r>
            <a:r>
              <a:rPr lang="en-US" sz="1600" dirty="0" smtClean="0"/>
              <a:t> </a:t>
            </a:r>
            <a:r>
              <a:rPr lang="en-US" sz="1600" dirty="0" err="1" smtClean="0"/>
              <a:t>crítico</a:t>
            </a:r>
            <a:r>
              <a:rPr lang="en-US" sz="1600" dirty="0" smtClean="0"/>
              <a:t>. </a:t>
            </a:r>
          </a:p>
          <a:p>
            <a:pPr lvl="2"/>
            <a:r>
              <a:rPr lang="en-US" sz="1600" dirty="0" err="1" smtClean="0"/>
              <a:t>Mapa</a:t>
            </a:r>
            <a:r>
              <a:rPr lang="en-US" sz="1600" dirty="0" smtClean="0"/>
              <a:t> de </a:t>
            </a:r>
            <a:r>
              <a:rPr lang="en-US" sz="1600" dirty="0" err="1" smtClean="0"/>
              <a:t>energia</a:t>
            </a:r>
            <a:r>
              <a:rPr lang="en-US" sz="1600" dirty="0" smtClean="0"/>
              <a:t>  </a:t>
            </a:r>
            <a:r>
              <a:rPr lang="en-US" sz="1600" dirty="0" err="1" smtClean="0"/>
              <a:t>da</a:t>
            </a:r>
            <a:r>
              <a:rPr lang="en-US" sz="1600" dirty="0" smtClean="0"/>
              <a:t> WSN.</a:t>
            </a:r>
            <a:endParaRPr lang="en-US" sz="1600" dirty="0"/>
          </a:p>
          <a:p>
            <a:endParaRPr lang="en-US" sz="2000" dirty="0" smtClean="0"/>
          </a:p>
          <a:p>
            <a:r>
              <a:rPr lang="en-US" sz="2000" dirty="0" err="1" smtClean="0"/>
              <a:t>Todas</a:t>
            </a:r>
            <a:r>
              <a:rPr lang="en-US" sz="2000" dirty="0" smtClean="0"/>
              <a:t> as </a:t>
            </a:r>
            <a:r>
              <a:rPr lang="en-US" sz="2000" dirty="0" err="1" smtClean="0"/>
              <a:t>operações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realizadas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rede</a:t>
            </a:r>
            <a:r>
              <a:rPr lang="en-US" sz="2000" dirty="0" smtClean="0"/>
              <a:t> </a:t>
            </a:r>
            <a:r>
              <a:rPr lang="en-US" sz="2000" dirty="0" err="1" smtClean="0"/>
              <a:t>devem</a:t>
            </a:r>
            <a:r>
              <a:rPr lang="en-US" sz="2000" dirty="0" smtClean="0"/>
              <a:t> ser </a:t>
            </a:r>
            <a:r>
              <a:rPr lang="en-US" sz="2000" dirty="0" err="1" smtClean="0"/>
              <a:t>eficiente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termos</a:t>
            </a:r>
            <a:r>
              <a:rPr lang="en-US" sz="2000" dirty="0" smtClean="0"/>
              <a:t> de </a:t>
            </a:r>
            <a:r>
              <a:rPr lang="en-US" sz="2000" dirty="0" err="1" smtClean="0"/>
              <a:t>energia</a:t>
            </a:r>
            <a:r>
              <a:rPr lang="en-US" sz="2000" dirty="0" smtClean="0"/>
              <a:t>,  </a:t>
            </a:r>
            <a:r>
              <a:rPr lang="en-US" sz="2000" dirty="0" err="1" smtClean="0"/>
              <a:t>incluindo</a:t>
            </a:r>
            <a:r>
              <a:rPr lang="en-US" sz="2000" dirty="0" smtClean="0"/>
              <a:t> as </a:t>
            </a:r>
            <a:r>
              <a:rPr lang="en-US" sz="2000" dirty="0" err="1" smtClean="0"/>
              <a:t>tarefas</a:t>
            </a:r>
            <a:r>
              <a:rPr lang="en-US" sz="2000" dirty="0" smtClean="0"/>
              <a:t> de </a:t>
            </a:r>
            <a:r>
              <a:rPr lang="en-US" sz="2000" dirty="0" err="1" smtClean="0"/>
              <a:t>gerenciamento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40326" y="2060575"/>
            <a:ext cx="3760788" cy="3924300"/>
            <a:chOff x="3238" y="1298"/>
            <a:chExt cx="2369" cy="2472"/>
          </a:xfrm>
        </p:grpSpPr>
        <p:pic>
          <p:nvPicPr>
            <p:cNvPr id="1348613" name="Picture 5" descr="energym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7" y="1542"/>
              <a:ext cx="913" cy="913"/>
            </a:xfrm>
            <a:prstGeom prst="rect">
              <a:avLst/>
            </a:prstGeom>
            <a:noFill/>
          </p:spPr>
        </p:pic>
        <p:sp>
          <p:nvSpPr>
            <p:cNvPr id="1348614" name="Text Box 6"/>
            <p:cNvSpPr txBox="1">
              <a:spLocks noChangeArrowheads="1"/>
            </p:cNvSpPr>
            <p:nvPr/>
          </p:nvSpPr>
          <p:spPr bwMode="auto">
            <a:xfrm>
              <a:off x="3908" y="1298"/>
              <a:ext cx="102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 err="1" smtClean="0"/>
                <a:t>Mapa</a:t>
              </a:r>
              <a:r>
                <a:rPr lang="en-US" sz="1400" dirty="0" smtClean="0"/>
                <a:t> de </a:t>
              </a:r>
              <a:r>
                <a:rPr lang="en-US" sz="1400" dirty="0" err="1" smtClean="0"/>
                <a:t>energia</a:t>
              </a:r>
              <a:r>
                <a:rPr lang="en-US" sz="1400" dirty="0" smtClean="0"/>
                <a:t> </a:t>
              </a:r>
              <a:r>
                <a:rPr lang="en-US" sz="1400" dirty="0" smtClean="0"/>
                <a:t>WSN</a:t>
              </a:r>
              <a:endParaRPr lang="en-US" sz="1400" dirty="0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238" y="2542"/>
              <a:ext cx="2369" cy="1228"/>
              <a:chOff x="3238" y="2542"/>
              <a:chExt cx="2369" cy="1228"/>
            </a:xfrm>
          </p:grpSpPr>
          <p:sp>
            <p:nvSpPr>
              <p:cNvPr id="1348616" name="Oval 8"/>
              <p:cNvSpPr>
                <a:spLocks noChangeArrowheads="1"/>
              </p:cNvSpPr>
              <p:nvPr/>
            </p:nvSpPr>
            <p:spPr bwMode="auto">
              <a:xfrm>
                <a:off x="4814" y="2974"/>
                <a:ext cx="793" cy="796"/>
              </a:xfrm>
              <a:prstGeom prst="ellipse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dirty="0" smtClean="0">
                  <a:solidFill>
                    <a:srgbClr val="EAEAEA"/>
                  </a:solidFill>
                </a:endParaRPr>
              </a:p>
              <a:p>
                <a:endParaRPr lang="pt-BR" sz="20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8617" name="Text Box 9"/>
              <p:cNvSpPr txBox="1">
                <a:spLocks noChangeArrowheads="1"/>
              </p:cNvSpPr>
              <p:nvPr/>
            </p:nvSpPr>
            <p:spPr bwMode="auto">
              <a:xfrm>
                <a:off x="4818" y="3139"/>
                <a:ext cx="11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1400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348618" name="Oval 10"/>
              <p:cNvSpPr>
                <a:spLocks noChangeArrowheads="1"/>
              </p:cNvSpPr>
              <p:nvPr/>
            </p:nvSpPr>
            <p:spPr bwMode="auto">
              <a:xfrm>
                <a:off x="3238" y="2974"/>
                <a:ext cx="793" cy="796"/>
              </a:xfrm>
              <a:prstGeom prst="ellipse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sz="20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8619" name="Text Box 11"/>
              <p:cNvSpPr txBox="1">
                <a:spLocks noChangeArrowheads="1"/>
              </p:cNvSpPr>
              <p:nvPr/>
            </p:nvSpPr>
            <p:spPr bwMode="auto">
              <a:xfrm>
                <a:off x="3397" y="3194"/>
                <a:ext cx="41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WSN</a:t>
                </a:r>
              </a:p>
              <a:p>
                <a:r>
                  <a:rPr lang="en-US" sz="1400" dirty="0" err="1" smtClean="0"/>
                  <a:t>Projeto</a:t>
                </a:r>
                <a:endParaRPr lang="en-US" sz="1400" dirty="0"/>
              </a:p>
            </p:txBody>
          </p:sp>
          <p:sp>
            <p:nvSpPr>
              <p:cNvPr id="1348620" name="Line 12"/>
              <p:cNvSpPr>
                <a:spLocks noChangeShapeType="1"/>
              </p:cNvSpPr>
              <p:nvPr/>
            </p:nvSpPr>
            <p:spPr bwMode="auto">
              <a:xfrm>
                <a:off x="4059" y="3165"/>
                <a:ext cx="724" cy="0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8621" name="Line 13"/>
              <p:cNvSpPr>
                <a:spLocks noChangeShapeType="1"/>
              </p:cNvSpPr>
              <p:nvPr/>
            </p:nvSpPr>
            <p:spPr bwMode="auto">
              <a:xfrm flipH="1">
                <a:off x="4048" y="3572"/>
                <a:ext cx="729" cy="0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8622" name="Text Box 14"/>
              <p:cNvSpPr txBox="1">
                <a:spLocks noChangeArrowheads="1"/>
              </p:cNvSpPr>
              <p:nvPr/>
            </p:nvSpPr>
            <p:spPr bwMode="auto">
              <a:xfrm>
                <a:off x="4188" y="3263"/>
                <a:ext cx="35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bg2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bg2"/>
                    </a:solidFill>
                  </a:rPr>
                  <a:t>afeta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 </a:t>
                </a:r>
                <a:endParaRPr lang="en-US" sz="1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348623" name="Line 15"/>
              <p:cNvSpPr>
                <a:spLocks noChangeShapeType="1"/>
              </p:cNvSpPr>
              <p:nvPr/>
            </p:nvSpPr>
            <p:spPr bwMode="auto">
              <a:xfrm flipH="1">
                <a:off x="3877" y="2542"/>
                <a:ext cx="356" cy="36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8624" name="Line 16"/>
              <p:cNvSpPr>
                <a:spLocks noChangeShapeType="1"/>
              </p:cNvSpPr>
              <p:nvPr/>
            </p:nvSpPr>
            <p:spPr bwMode="auto">
              <a:xfrm rot="16200000" flipH="1">
                <a:off x="4625" y="2543"/>
                <a:ext cx="356" cy="36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8625" name="Text Box 17"/>
              <p:cNvSpPr txBox="1">
                <a:spLocks noChangeArrowheads="1"/>
              </p:cNvSpPr>
              <p:nvPr/>
            </p:nvSpPr>
            <p:spPr bwMode="auto">
              <a:xfrm>
                <a:off x="4148" y="2588"/>
                <a:ext cx="53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dirty="0" err="1" smtClean="0"/>
                  <a:t>Usado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por</a:t>
                </a:r>
                <a:endParaRPr lang="en-US" sz="1400" dirty="0"/>
              </a:p>
            </p:txBody>
          </p:sp>
        </p:grpSp>
      </p:grpSp>
      <p:sp>
        <p:nvSpPr>
          <p:cNvPr id="19" name="CaixaDeTexto 18"/>
          <p:cNvSpPr txBox="1"/>
          <p:nvPr/>
        </p:nvSpPr>
        <p:spPr>
          <a:xfrm>
            <a:off x="7812360" y="508518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WSN </a:t>
            </a:r>
            <a:br>
              <a:rPr lang="pt-BR" sz="1200" dirty="0" smtClean="0"/>
            </a:br>
            <a:r>
              <a:rPr lang="pt-BR" sz="1200" dirty="0" smtClean="0"/>
              <a:t>Aplicação de Gerenciamento</a:t>
            </a:r>
            <a:endParaRPr lang="pt-BR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AFC6E-3C44-4B61-B36A-ADF845868E7A}" type="slidenum">
              <a:rPr lang="en-US"/>
              <a:pPr/>
              <a:t>59</a:t>
            </a:fld>
            <a:endParaRPr lang="en-US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Energia</a:t>
            </a:r>
            <a:r>
              <a:rPr lang="en-AU" dirty="0" smtClean="0"/>
              <a:t> </a:t>
            </a:r>
            <a:r>
              <a:rPr lang="en-AU" dirty="0" err="1" smtClean="0"/>
              <a:t>Finita</a:t>
            </a:r>
            <a:endParaRPr lang="en-AU" dirty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6792"/>
            <a:ext cx="8477250" cy="1008112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SzTx/>
              <a:buFont typeface="Monotype Sorts" pitchFamily="2" charset="2"/>
              <a:buAutoNum type="arabicPeriod"/>
            </a:pPr>
            <a:endParaRPr lang="en-AU" dirty="0" smtClean="0"/>
          </a:p>
          <a:p>
            <a:pPr marL="457200" indent="-457200">
              <a:buSzTx/>
              <a:buFont typeface="Monotype Sorts" pitchFamily="2" charset="2"/>
              <a:buAutoNum type="arabicPeriod"/>
            </a:pPr>
            <a:r>
              <a:rPr lang="en-AU" sz="4000" dirty="0" smtClean="0"/>
              <a:t>O </a:t>
            </a:r>
            <a:r>
              <a:rPr lang="en-AU" sz="4000" dirty="0" err="1" smtClean="0"/>
              <a:t>desafio</a:t>
            </a:r>
            <a:r>
              <a:rPr lang="en-AU" sz="4000" dirty="0" smtClean="0"/>
              <a:t> </a:t>
            </a:r>
            <a:r>
              <a:rPr lang="en-AU" sz="4000" dirty="0" err="1" smtClean="0"/>
              <a:t>maior</a:t>
            </a:r>
            <a:r>
              <a:rPr lang="en-AU" sz="4000" dirty="0" smtClean="0"/>
              <a:t> no </a:t>
            </a:r>
            <a:r>
              <a:rPr lang="en-AU" sz="4000" dirty="0" err="1" smtClean="0"/>
              <a:t>projeto</a:t>
            </a:r>
            <a:r>
              <a:rPr lang="en-AU" sz="4000" dirty="0" smtClean="0"/>
              <a:t> de </a:t>
            </a:r>
            <a:r>
              <a:rPr lang="en-AU" sz="4000" dirty="0" err="1" smtClean="0"/>
              <a:t>uma</a:t>
            </a:r>
            <a:r>
              <a:rPr lang="en-AU" sz="4000" dirty="0" smtClean="0"/>
              <a:t> WSN é </a:t>
            </a:r>
            <a:r>
              <a:rPr lang="en-AU" sz="4000" dirty="0" err="1" smtClean="0"/>
              <a:t>maximizar</a:t>
            </a:r>
            <a:r>
              <a:rPr lang="en-AU" sz="4000" dirty="0" smtClean="0"/>
              <a:t> </a:t>
            </a:r>
            <a:r>
              <a:rPr lang="en-AU" sz="4000" dirty="0" err="1" smtClean="0"/>
              <a:t>seu</a:t>
            </a:r>
            <a:r>
              <a:rPr lang="en-AU" sz="4000" dirty="0" smtClean="0"/>
              <a:t> tempo de </a:t>
            </a:r>
            <a:r>
              <a:rPr lang="en-AU" sz="4000" dirty="0" err="1" smtClean="0"/>
              <a:t>vida</a:t>
            </a:r>
            <a:r>
              <a:rPr lang="en-AU" sz="4000" dirty="0" smtClean="0"/>
              <a:t>.</a:t>
            </a:r>
            <a:endParaRPr lang="en-AU" sz="4000" dirty="0"/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228600" y="3356992"/>
            <a:ext cx="8382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rgbClr val="FF9933"/>
              </a:buClr>
              <a:buSzPct val="300000"/>
            </a:pPr>
            <a:r>
              <a:rPr lang="en-AU" sz="24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   </a:t>
            </a:r>
            <a:r>
              <a:rPr lang="en-AU" sz="2400" b="0" dirty="0" err="1" smtClean="0"/>
              <a:t>Conservação</a:t>
            </a:r>
            <a:r>
              <a:rPr lang="en-AU" sz="2400" b="0" dirty="0" smtClean="0"/>
              <a:t> de </a:t>
            </a:r>
            <a:r>
              <a:rPr lang="en-AU" sz="2400" b="0" dirty="0" err="1" smtClean="0"/>
              <a:t>energia</a:t>
            </a:r>
            <a:r>
              <a:rPr lang="en-AU" sz="2400" b="0" dirty="0" smtClean="0"/>
              <a:t> é fundamental </a:t>
            </a:r>
            <a:r>
              <a:rPr lang="en-AU" sz="2400" b="0" dirty="0" err="1" smtClean="0"/>
              <a:t>para</a:t>
            </a:r>
            <a:r>
              <a:rPr lang="en-AU" sz="2400" b="0" dirty="0" smtClean="0"/>
              <a:t> </a:t>
            </a:r>
            <a:r>
              <a:rPr lang="en-AU" sz="2400" b="0" dirty="0" err="1" smtClean="0"/>
              <a:t>estender</a:t>
            </a:r>
            <a:r>
              <a:rPr lang="en-AU" sz="2400" b="0" dirty="0" smtClean="0"/>
              <a:t> o tempo de </a:t>
            </a:r>
            <a:r>
              <a:rPr lang="en-AU" sz="2400" b="0" dirty="0" err="1" smtClean="0"/>
              <a:t>vida</a:t>
            </a:r>
            <a:r>
              <a:rPr lang="en-AU" sz="2400" b="0" dirty="0" smtClean="0"/>
              <a:t> </a:t>
            </a:r>
            <a:r>
              <a:rPr lang="en-AU" sz="2400" b="0" dirty="0" err="1" smtClean="0"/>
              <a:t>da</a:t>
            </a:r>
            <a:r>
              <a:rPr lang="en-AU" sz="2400" b="0" dirty="0" smtClean="0"/>
              <a:t> </a:t>
            </a:r>
            <a:r>
              <a:rPr lang="en-AU" sz="2400" b="0" dirty="0" err="1" smtClean="0"/>
              <a:t>rede</a:t>
            </a:r>
            <a:r>
              <a:rPr lang="en-AU" sz="2400" b="0" dirty="0" smtClean="0"/>
              <a:t>.</a:t>
            </a:r>
            <a:endParaRPr lang="en-AU" sz="2400" b="0" dirty="0"/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228600" y="4869160"/>
            <a:ext cx="8382000" cy="92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rgbClr val="FF9933"/>
              </a:buClr>
              <a:buFont typeface="Monotype Sorts" pitchFamily="2" charset="2"/>
              <a:buAutoNum type="arabicPeriod" startAt="3"/>
            </a:pPr>
            <a:r>
              <a:rPr lang="en-AU" sz="2400" b="0" dirty="0" smtClean="0"/>
              <a:t>A </a:t>
            </a:r>
            <a:r>
              <a:rPr lang="en-AU" sz="2400" b="0" dirty="0" err="1" smtClean="0"/>
              <a:t>quantidade</a:t>
            </a:r>
            <a:r>
              <a:rPr lang="en-AU" sz="2400" b="0" dirty="0" smtClean="0"/>
              <a:t> total de </a:t>
            </a:r>
            <a:r>
              <a:rPr lang="en-AU" sz="2400" b="0" dirty="0" err="1" smtClean="0"/>
              <a:t>energia</a:t>
            </a:r>
            <a:r>
              <a:rPr lang="en-AU" sz="2400" b="0" dirty="0" smtClean="0"/>
              <a:t> </a:t>
            </a:r>
            <a:r>
              <a:rPr lang="en-AU" sz="2400" b="0" dirty="0" err="1" smtClean="0"/>
              <a:t>disponível</a:t>
            </a:r>
            <a:r>
              <a:rPr lang="en-AU" sz="2400" b="0" dirty="0" smtClean="0"/>
              <a:t> </a:t>
            </a:r>
            <a:r>
              <a:rPr lang="en-AU" sz="2400" b="0" dirty="0" err="1" smtClean="0"/>
              <a:t>na</a:t>
            </a:r>
            <a:r>
              <a:rPr lang="en-AU" sz="2400" b="0" dirty="0" smtClean="0"/>
              <a:t> </a:t>
            </a:r>
            <a:r>
              <a:rPr lang="en-AU" sz="2400" b="0" dirty="0" err="1" smtClean="0"/>
              <a:t>rede</a:t>
            </a:r>
            <a:r>
              <a:rPr lang="en-AU" sz="2400" b="0" dirty="0" smtClean="0"/>
              <a:t> é </a:t>
            </a:r>
            <a:r>
              <a:rPr lang="en-AU" sz="2400" b="0" dirty="0" err="1" smtClean="0"/>
              <a:t>finita</a:t>
            </a:r>
            <a:r>
              <a:rPr lang="en-AU" sz="2400" b="0" dirty="0" smtClean="0"/>
              <a:t>. </a:t>
            </a:r>
            <a:endParaRPr lang="en-AU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 autoUpdateAnimBg="0"/>
      <p:bldP spid="323588" grpId="0" autoUpdateAnimBg="0"/>
      <p:bldP spid="32358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Associação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Os componentes do dispositivo se associam aos serviços no espaço inteligente ou fornecem serviços para componentes em qualquer parte do espaço inteligente (ou ambos).</a:t>
            </a:r>
            <a:endParaRPr lang="pt-B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Padrões IEEE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smtClean="0"/>
              <a:t>padrão IEEE 802.11 podem ser </a:t>
            </a:r>
            <a:r>
              <a:rPr lang="pt-BR" i="1" dirty="0" smtClean="0"/>
              <a:t>ad </a:t>
            </a:r>
            <a:r>
              <a:rPr lang="pt-BR" i="1" dirty="0" err="1" smtClean="0"/>
              <a:t>hoc</a:t>
            </a:r>
            <a:r>
              <a:rPr lang="pt-BR" i="1" dirty="0" smtClean="0"/>
              <a:t> </a:t>
            </a:r>
            <a:r>
              <a:rPr lang="pt-BR" dirty="0" smtClean="0"/>
              <a:t>configuradas.</a:t>
            </a:r>
          </a:p>
          <a:p>
            <a:endParaRPr lang="pt-BR" dirty="0" smtClean="0"/>
          </a:p>
          <a:p>
            <a:r>
              <a:rPr lang="pt-BR" dirty="0" smtClean="0"/>
              <a:t>Mas, as tecnologias de potência mais baixa, como </a:t>
            </a:r>
            <a:r>
              <a:rPr lang="pt-BR" dirty="0" err="1" smtClean="0"/>
              <a:t>ZigBee</a:t>
            </a:r>
            <a:r>
              <a:rPr lang="pt-BR" dirty="0" smtClean="0"/>
              <a:t> (IEEE 802.15.4) são mais relevantes aqui.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Topologias de Redes </a:t>
            </a:r>
            <a:r>
              <a:rPr lang="pt-BR" sz="3600" dirty="0" err="1" smtClean="0"/>
              <a:t>ZigBee</a:t>
            </a:r>
            <a:endParaRPr lang="pt-BR" sz="36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27280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FFD</a:t>
            </a:r>
            <a:r>
              <a:rPr lang="pt-BR" dirty="0" smtClean="0"/>
              <a:t> - </a:t>
            </a:r>
            <a:r>
              <a:rPr lang="pt-BR" b="1" dirty="0" err="1" smtClean="0"/>
              <a:t>F</a:t>
            </a:r>
            <a:r>
              <a:rPr lang="pt-BR" dirty="0" err="1" smtClean="0"/>
              <a:t>ull</a:t>
            </a:r>
            <a:r>
              <a:rPr lang="pt-BR" dirty="0" smtClean="0"/>
              <a:t> </a:t>
            </a:r>
            <a:r>
              <a:rPr lang="pt-BR" b="1" dirty="0" err="1" smtClean="0"/>
              <a:t>F</a:t>
            </a:r>
            <a:r>
              <a:rPr lang="pt-BR" dirty="0" err="1" smtClean="0"/>
              <a:t>unction</a:t>
            </a:r>
            <a:r>
              <a:rPr lang="pt-BR" dirty="0" smtClean="0"/>
              <a:t> </a:t>
            </a:r>
            <a:r>
              <a:rPr lang="pt-BR" b="1" dirty="0" err="1" smtClean="0"/>
              <a:t>D</a:t>
            </a:r>
            <a:r>
              <a:rPr lang="pt-BR" dirty="0" err="1" smtClean="0"/>
              <a:t>evice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b="1" dirty="0" smtClean="0"/>
          </a:p>
          <a:p>
            <a:r>
              <a:rPr lang="pt-BR" b="1" dirty="0" smtClean="0"/>
              <a:t>FFD</a:t>
            </a:r>
            <a:r>
              <a:rPr lang="pt-BR" dirty="0" smtClean="0"/>
              <a:t> </a:t>
            </a:r>
            <a:r>
              <a:rPr lang="pt-BR" dirty="0" smtClean="0"/>
              <a:t>- </a:t>
            </a:r>
            <a:r>
              <a:rPr lang="pt-BR" b="1" dirty="0" err="1" smtClean="0"/>
              <a:t>F</a:t>
            </a:r>
            <a:r>
              <a:rPr lang="pt-BR" dirty="0" err="1" smtClean="0"/>
              <a:t>ull</a:t>
            </a:r>
            <a:r>
              <a:rPr lang="pt-BR" dirty="0" smtClean="0"/>
              <a:t> </a:t>
            </a:r>
            <a:r>
              <a:rPr lang="pt-BR" b="1" dirty="0" err="1" smtClean="0"/>
              <a:t>F</a:t>
            </a:r>
            <a:r>
              <a:rPr lang="pt-BR" dirty="0" err="1" smtClean="0"/>
              <a:t>unction</a:t>
            </a:r>
            <a:r>
              <a:rPr lang="pt-BR" dirty="0" smtClean="0"/>
              <a:t> </a:t>
            </a:r>
            <a:r>
              <a:rPr lang="pt-BR" b="1" dirty="0" err="1" smtClean="0"/>
              <a:t>D</a:t>
            </a:r>
            <a:r>
              <a:rPr lang="pt-BR" dirty="0" err="1" smtClean="0"/>
              <a:t>evice</a:t>
            </a:r>
            <a:r>
              <a:rPr lang="pt-BR" dirty="0" smtClean="0"/>
              <a:t> (Dispositivos de Funções Completas) - São dispositivos mais complexos e precisam de um hardware mais potente para a implantação da pilha de protocolos, conseqüentemente, consomem mais energia.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Numa </a:t>
            </a:r>
            <a:r>
              <a:rPr lang="pt-BR" dirty="0" smtClean="0"/>
              <a:t>topologia de Rede </a:t>
            </a:r>
            <a:r>
              <a:rPr lang="pt-BR" dirty="0" err="1" smtClean="0"/>
              <a:t>ZigBee</a:t>
            </a:r>
            <a:r>
              <a:rPr lang="pt-BR" dirty="0" smtClean="0"/>
              <a:t> eles podem assumir o papel de Coordenador, Roteador ou mesmo de um dispositivo final (</a:t>
            </a:r>
            <a:r>
              <a:rPr lang="pt-BR" dirty="0" err="1" smtClean="0"/>
              <a:t>End</a:t>
            </a:r>
            <a:r>
              <a:rPr lang="pt-BR" dirty="0" smtClean="0"/>
              <a:t> </a:t>
            </a:r>
            <a:r>
              <a:rPr lang="pt-BR" dirty="0" err="1" smtClean="0"/>
              <a:t>Divice</a:t>
            </a:r>
            <a:r>
              <a:rPr lang="pt-BR" dirty="0" smtClean="0"/>
              <a:t>). 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FFD</a:t>
            </a:r>
            <a:r>
              <a:rPr lang="pt-BR" dirty="0" smtClean="0"/>
              <a:t> - </a:t>
            </a:r>
            <a:r>
              <a:rPr lang="pt-BR" b="1" dirty="0" err="1" smtClean="0"/>
              <a:t>F</a:t>
            </a:r>
            <a:r>
              <a:rPr lang="pt-BR" dirty="0" err="1" smtClean="0"/>
              <a:t>ull</a:t>
            </a:r>
            <a:r>
              <a:rPr lang="pt-BR" dirty="0" smtClean="0"/>
              <a:t> </a:t>
            </a:r>
            <a:r>
              <a:rPr lang="pt-BR" b="1" dirty="0" err="1" smtClean="0"/>
              <a:t>F</a:t>
            </a:r>
            <a:r>
              <a:rPr lang="pt-BR" dirty="0" err="1" smtClean="0"/>
              <a:t>unction</a:t>
            </a:r>
            <a:r>
              <a:rPr lang="pt-BR" dirty="0" smtClean="0"/>
              <a:t> </a:t>
            </a:r>
            <a:r>
              <a:rPr lang="pt-BR" b="1" dirty="0" err="1" smtClean="0"/>
              <a:t>D</a:t>
            </a:r>
            <a:r>
              <a:rPr lang="pt-BR" dirty="0" err="1" smtClean="0"/>
              <a:t>evice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Dispositivos </a:t>
            </a:r>
            <a:r>
              <a:rPr lang="pt-BR" b="1" dirty="0" err="1" smtClean="0"/>
              <a:t>FFDs</a:t>
            </a:r>
            <a:r>
              <a:rPr lang="pt-BR" dirty="0" smtClean="0"/>
              <a:t> podem se comunicar com quaisquer membros da Rede. São implementados em </a:t>
            </a:r>
            <a:r>
              <a:rPr lang="pt-BR" dirty="0" err="1" smtClean="0"/>
              <a:t>microcontroladores</a:t>
            </a:r>
            <a:r>
              <a:rPr lang="pt-BR" dirty="0" smtClean="0"/>
              <a:t> com no mínimo 32KB de memória de programa e ter uma certa quantidade de memória RAM, para implementações de tabelas de rotas e configurações de parâmetros.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Reduced</a:t>
            </a:r>
            <a:r>
              <a:rPr lang="pt-BR" dirty="0" smtClean="0"/>
              <a:t> </a:t>
            </a:r>
            <a:r>
              <a:rPr lang="pt-BR" dirty="0" err="1" smtClean="0"/>
              <a:t>Function</a:t>
            </a:r>
            <a:r>
              <a:rPr lang="pt-BR" dirty="0" smtClean="0"/>
              <a:t> </a:t>
            </a:r>
            <a:r>
              <a:rPr lang="pt-BR" dirty="0" err="1" smtClean="0"/>
              <a:t>Device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RFD</a:t>
            </a:r>
            <a:r>
              <a:rPr lang="pt-BR" dirty="0" smtClean="0"/>
              <a:t> </a:t>
            </a:r>
            <a:r>
              <a:rPr lang="pt-BR" dirty="0" smtClean="0"/>
              <a:t>- </a:t>
            </a:r>
            <a:r>
              <a:rPr lang="pt-BR" b="1" dirty="0" err="1" smtClean="0"/>
              <a:t>R</a:t>
            </a:r>
            <a:r>
              <a:rPr lang="pt-BR" dirty="0" err="1" smtClean="0"/>
              <a:t>educed</a:t>
            </a:r>
            <a:r>
              <a:rPr lang="pt-BR" dirty="0" smtClean="0"/>
              <a:t> </a:t>
            </a:r>
            <a:r>
              <a:rPr lang="pt-BR" b="1" dirty="0" err="1" smtClean="0"/>
              <a:t>F</a:t>
            </a:r>
            <a:r>
              <a:rPr lang="pt-BR" dirty="0" err="1" smtClean="0"/>
              <a:t>unction</a:t>
            </a:r>
            <a:r>
              <a:rPr lang="pt-BR" dirty="0" smtClean="0"/>
              <a:t> </a:t>
            </a:r>
            <a:r>
              <a:rPr lang="pt-BR" b="1" dirty="0" err="1" smtClean="0"/>
              <a:t>D</a:t>
            </a:r>
            <a:r>
              <a:rPr lang="pt-BR" dirty="0" err="1" smtClean="0"/>
              <a:t>evice</a:t>
            </a:r>
            <a:r>
              <a:rPr lang="pt-BR" dirty="0" smtClean="0"/>
              <a:t> (Dispositivos de Funções Reduzidas) - São dispositivos mais simples, onde sua pilha de protocolo pode ser implementada usando os mínimos recursos possíveis de hardware, como por exemplo, em </a:t>
            </a:r>
            <a:r>
              <a:rPr lang="pt-BR" dirty="0" err="1" smtClean="0"/>
              <a:t>microcontroladores</a:t>
            </a:r>
            <a:r>
              <a:rPr lang="pt-BR" dirty="0" smtClean="0"/>
              <a:t> de 8 bits com memória de programa próxima a 6KB, mas só podem se comunicar com dispositivos </a:t>
            </a:r>
            <a:r>
              <a:rPr lang="pt-BR" b="1" dirty="0" err="1" smtClean="0"/>
              <a:t>FFDs</a:t>
            </a:r>
            <a:r>
              <a:rPr lang="pt-BR" dirty="0" smtClean="0"/>
              <a:t> (Coordenador ou Roteador). 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R</a:t>
            </a:r>
            <a:r>
              <a:rPr lang="pt-BR" dirty="0" err="1" smtClean="0"/>
              <a:t>educed</a:t>
            </a:r>
            <a:r>
              <a:rPr lang="pt-BR" dirty="0" smtClean="0"/>
              <a:t> </a:t>
            </a:r>
            <a:r>
              <a:rPr lang="pt-BR" b="1" dirty="0" err="1" smtClean="0"/>
              <a:t>F</a:t>
            </a:r>
            <a:r>
              <a:rPr lang="pt-BR" dirty="0" err="1" smtClean="0"/>
              <a:t>unction</a:t>
            </a:r>
            <a:r>
              <a:rPr lang="pt-BR" dirty="0" smtClean="0"/>
              <a:t> </a:t>
            </a:r>
            <a:r>
              <a:rPr lang="pt-BR" b="1" dirty="0" err="1" smtClean="0"/>
              <a:t>D</a:t>
            </a:r>
            <a:r>
              <a:rPr lang="pt-BR" dirty="0" err="1" smtClean="0"/>
              <a:t>evice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Numa </a:t>
            </a:r>
            <a:r>
              <a:rPr lang="pt-BR" dirty="0" smtClean="0"/>
              <a:t>topologia de Rede </a:t>
            </a:r>
            <a:r>
              <a:rPr lang="pt-BR" dirty="0" err="1" smtClean="0"/>
              <a:t>ZigBee</a:t>
            </a:r>
            <a:r>
              <a:rPr lang="pt-BR" dirty="0" smtClean="0"/>
              <a:t> eles assumem o papel de </a:t>
            </a:r>
            <a:r>
              <a:rPr lang="pt-BR" b="1" dirty="0" err="1" smtClean="0"/>
              <a:t>End</a:t>
            </a:r>
            <a:r>
              <a:rPr lang="pt-BR" b="1" dirty="0" smtClean="0"/>
              <a:t> </a:t>
            </a:r>
            <a:r>
              <a:rPr lang="pt-BR" b="1" dirty="0" err="1" smtClean="0"/>
              <a:t>Device</a:t>
            </a:r>
            <a:r>
              <a:rPr lang="pt-BR" dirty="0" smtClean="0"/>
              <a:t> (dispositivo final). Na prática podem ser: interruptores de iluminação, </a:t>
            </a:r>
            <a:r>
              <a:rPr lang="pt-BR" dirty="0" err="1" smtClean="0"/>
              <a:t>dimmers</a:t>
            </a:r>
            <a:r>
              <a:rPr lang="pt-BR" dirty="0" smtClean="0"/>
              <a:t>, controle de relês, sensores, entre outros. </a:t>
            </a:r>
          </a:p>
          <a:p>
            <a:endParaRPr lang="pt-BR" dirty="0" smtClean="0"/>
          </a:p>
          <a:p>
            <a:r>
              <a:rPr lang="pt-BR" dirty="0" smtClean="0"/>
              <a:t>No padrão </a:t>
            </a:r>
            <a:r>
              <a:rPr lang="pt-BR" dirty="0" err="1" smtClean="0"/>
              <a:t>ZigBee</a:t>
            </a:r>
            <a:r>
              <a:rPr lang="pt-BR" dirty="0" smtClean="0"/>
              <a:t> existem três classes de dispositivos lógicos (</a:t>
            </a:r>
            <a:r>
              <a:rPr lang="pt-BR" dirty="0" smtClean="0">
                <a:solidFill>
                  <a:srgbClr val="0000FF"/>
                </a:solidFill>
              </a:rPr>
              <a:t>Coordenador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00B050"/>
                </a:solidFill>
              </a:rPr>
              <a:t>Roteador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C00000"/>
                </a:solidFill>
              </a:rPr>
              <a:t>Dispositivo final</a:t>
            </a:r>
            <a:r>
              <a:rPr lang="pt-BR" dirty="0" smtClean="0"/>
              <a:t>) que definem a Rede: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Coordenador </a:t>
            </a:r>
            <a:r>
              <a:rPr lang="pt-BR" sz="3600" dirty="0" err="1" smtClean="0"/>
              <a:t>ZigBee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ZC </a:t>
            </a:r>
            <a:r>
              <a:rPr lang="pt-BR" b="1" dirty="0" smtClean="0"/>
              <a:t>- </a:t>
            </a:r>
            <a:r>
              <a:rPr lang="pt-BR" b="1" dirty="0" err="1" smtClean="0"/>
              <a:t>ZigBee</a:t>
            </a:r>
            <a:r>
              <a:rPr lang="pt-BR" b="1" dirty="0" smtClean="0"/>
              <a:t> </a:t>
            </a:r>
            <a:r>
              <a:rPr lang="pt-BR" b="1" dirty="0" err="1" smtClean="0"/>
              <a:t>Coordenator</a:t>
            </a:r>
            <a:r>
              <a:rPr lang="pt-BR" b="1" dirty="0" smtClean="0"/>
              <a:t> </a:t>
            </a:r>
            <a:r>
              <a:rPr lang="pt-BR" dirty="0" smtClean="0"/>
              <a:t>- </a:t>
            </a:r>
            <a:r>
              <a:rPr lang="pt-BR" dirty="0" smtClean="0"/>
              <a:t>Só pode ser implementado através de um dispositivo FFD. O coordenador é responsável pela inicialização, distribuição de endereços, manutenção da Rede, reconhecimento de todos os Nós, entre outras funções podendo servir como ponte entre várias outras Redes </a:t>
            </a:r>
            <a:r>
              <a:rPr lang="pt-BR" dirty="0" err="1" smtClean="0"/>
              <a:t>ZigBee</a:t>
            </a:r>
            <a:r>
              <a:rPr lang="pt-BR" dirty="0" smtClean="0"/>
              <a:t>.</a:t>
            </a:r>
            <a:r>
              <a:rPr lang="pt-BR" b="1" dirty="0" smtClean="0"/>
              <a:t> </a:t>
            </a:r>
            <a:br>
              <a:rPr lang="pt-BR" b="1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Roteador </a:t>
            </a:r>
            <a:r>
              <a:rPr lang="pt-BR" sz="3600" dirty="0" err="1" smtClean="0"/>
              <a:t>ZigBee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t-BR" b="1" dirty="0" smtClean="0"/>
          </a:p>
          <a:p>
            <a:r>
              <a:rPr lang="pt-BR" b="1" dirty="0" smtClean="0"/>
              <a:t>ZR</a:t>
            </a:r>
            <a:r>
              <a:rPr lang="pt-BR" dirty="0" smtClean="0"/>
              <a:t> </a:t>
            </a:r>
            <a:r>
              <a:rPr lang="pt-BR" b="1" dirty="0" smtClean="0"/>
              <a:t>- </a:t>
            </a:r>
            <a:r>
              <a:rPr lang="pt-BR" b="1" dirty="0" err="1" smtClean="0"/>
              <a:t>ZigBee</a:t>
            </a:r>
            <a:r>
              <a:rPr lang="pt-BR" b="1" dirty="0" smtClean="0"/>
              <a:t> </a:t>
            </a:r>
            <a:r>
              <a:rPr lang="pt-BR" b="1" dirty="0" err="1" smtClean="0"/>
              <a:t>Router</a:t>
            </a:r>
            <a:r>
              <a:rPr lang="pt-BR" b="1" dirty="0" smtClean="0"/>
              <a:t>  </a:t>
            </a:r>
            <a:r>
              <a:rPr lang="pt-BR" dirty="0" smtClean="0"/>
              <a:t>- </a:t>
            </a:r>
            <a:r>
              <a:rPr lang="pt-BR" dirty="0" smtClean="0"/>
              <a:t>Só pode ser implementado através de um dispositivo FFD. Tem as características de um Nó normal na Rede, mas com poderes extras de também exercer a função de roteador intermediário entre nós, sem precisar do Coordenador.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Por </a:t>
            </a:r>
            <a:r>
              <a:rPr lang="pt-BR" dirty="0" smtClean="0"/>
              <a:t>intermédio de um roteador uma Rede </a:t>
            </a:r>
            <a:r>
              <a:rPr lang="pt-BR" dirty="0" err="1" smtClean="0"/>
              <a:t>ZigBee</a:t>
            </a:r>
            <a:r>
              <a:rPr lang="pt-BR" dirty="0" smtClean="0"/>
              <a:t> poder ser expandida, e assim ter mais alcance. Na prática um roteador pode ser usado para amplificar o sinal da Rede entre andares de um prédio.</a:t>
            </a:r>
            <a:endParaRPr lang="pt-B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Dispositivo final </a:t>
            </a:r>
            <a:r>
              <a:rPr lang="pt-BR" sz="3600" dirty="0" err="1" smtClean="0"/>
              <a:t>ZigBee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ZED</a:t>
            </a:r>
            <a:r>
              <a:rPr lang="pt-BR" dirty="0" smtClean="0"/>
              <a:t> </a:t>
            </a:r>
            <a:r>
              <a:rPr lang="pt-BR" b="1" dirty="0" smtClean="0"/>
              <a:t>- </a:t>
            </a:r>
            <a:r>
              <a:rPr lang="pt-BR" b="1" dirty="0" err="1" smtClean="0"/>
              <a:t>ZigBee</a:t>
            </a:r>
            <a:r>
              <a:rPr lang="pt-BR" b="1" dirty="0" smtClean="0"/>
              <a:t> </a:t>
            </a:r>
            <a:r>
              <a:rPr lang="pt-BR" b="1" dirty="0" err="1" smtClean="0"/>
              <a:t>End</a:t>
            </a:r>
            <a:r>
              <a:rPr lang="pt-BR" b="1" dirty="0" smtClean="0"/>
              <a:t> </a:t>
            </a:r>
            <a:r>
              <a:rPr lang="pt-BR" b="1" dirty="0" err="1" smtClean="0"/>
              <a:t>Device</a:t>
            </a:r>
            <a:r>
              <a:rPr lang="pt-BR" b="1" dirty="0" smtClean="0"/>
              <a:t> </a:t>
            </a:r>
            <a:r>
              <a:rPr lang="pt-BR" dirty="0" smtClean="0"/>
              <a:t>- </a:t>
            </a:r>
            <a:r>
              <a:rPr lang="pt-BR" dirty="0" smtClean="0"/>
              <a:t>É onde os atuadores ou sensores serão hospedados. Pode ser implementado através de um dos dispositivos FFD ou RFD. Assim ele é o nó que consome menos energia, pois na maioria das vezes ele fica dormindo (</a:t>
            </a:r>
            <a:r>
              <a:rPr lang="pt-BR" dirty="0" err="1" smtClean="0"/>
              <a:t>Sleep</a:t>
            </a:r>
            <a:r>
              <a:rPr lang="pt-BR" dirty="0" smtClean="0"/>
              <a:t>). </a:t>
            </a:r>
            <a:endParaRPr lang="pt-B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/>
              <a:t>Redes de Sensores sem Fio</a:t>
            </a:r>
            <a:br>
              <a:rPr lang="pt-BR" sz="2800" dirty="0" smtClean="0"/>
            </a:br>
            <a:r>
              <a:rPr lang="pt-BR" sz="2800" dirty="0" smtClean="0"/>
              <a:t>Rede </a:t>
            </a:r>
            <a:r>
              <a:rPr lang="pt-BR" sz="2800" dirty="0" smtClean="0"/>
              <a:t>como os módulos </a:t>
            </a:r>
            <a:r>
              <a:rPr lang="pt-BR" sz="2800" dirty="0" err="1" smtClean="0"/>
              <a:t>XBee</a:t>
            </a:r>
            <a:r>
              <a:rPr lang="pt-BR" sz="2800" dirty="0" smtClean="0"/>
              <a:t>/</a:t>
            </a:r>
            <a:r>
              <a:rPr lang="pt-BR" sz="2800" dirty="0" err="1" smtClean="0"/>
              <a:t>XBee-Pro</a:t>
            </a:r>
            <a:r>
              <a:rPr lang="pt-BR" sz="2800" dirty="0" smtClean="0"/>
              <a:t> ZB</a:t>
            </a:r>
            <a:endParaRPr lang="pt-BR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704856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Problema da Associação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Uma vez que um dispositivo possa se comunicar em um espaço inteligente, ele se depara com o problema da associação:  como se associar adequadamente dentro dele.</a:t>
            </a:r>
          </a:p>
          <a:p>
            <a:endParaRPr lang="pt-BR" dirty="0" smtClean="0"/>
          </a:p>
          <a:p>
            <a:r>
              <a:rPr lang="pt-BR" dirty="0" smtClean="0"/>
              <a:t>A solução para o problema da associação: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Escala</a:t>
            </a:r>
          </a:p>
          <a:p>
            <a:pPr lvl="1"/>
            <a:r>
              <a:rPr lang="pt-BR" dirty="0" smtClean="0"/>
              <a:t>Escopo </a:t>
            </a:r>
            <a:r>
              <a:rPr lang="pt-BR" dirty="0" smtClean="0"/>
              <a:t>(</a:t>
            </a:r>
            <a:r>
              <a:rPr lang="pt-BR" dirty="0" smtClean="0"/>
              <a:t>Abrangência)</a:t>
            </a:r>
            <a:endParaRPr lang="pt-B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Redes de Sensores sem Fio</a:t>
            </a:r>
            <a:br>
              <a:rPr lang="pt-BR" sz="3200" dirty="0" smtClean="0"/>
            </a:br>
            <a:r>
              <a:rPr lang="pt-BR" sz="3200" dirty="0" smtClean="0"/>
              <a:t>Rede como os módulos </a:t>
            </a:r>
            <a:r>
              <a:rPr lang="pt-BR" sz="3200" dirty="0" err="1" smtClean="0"/>
              <a:t>XBee</a:t>
            </a:r>
            <a:r>
              <a:rPr lang="pt-BR" sz="3200" dirty="0" smtClean="0"/>
              <a:t>/</a:t>
            </a:r>
            <a:r>
              <a:rPr lang="pt-BR" sz="3200" dirty="0" err="1" smtClean="0"/>
              <a:t>XBee-Pro</a:t>
            </a:r>
            <a:r>
              <a:rPr lang="pt-BR" sz="3200" dirty="0" smtClean="0"/>
              <a:t> ZB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 smtClean="0"/>
              <a:t>módulos </a:t>
            </a:r>
            <a:r>
              <a:rPr lang="pt-BR" dirty="0" err="1" smtClean="0"/>
              <a:t>XBee</a:t>
            </a:r>
            <a:r>
              <a:rPr lang="pt-BR" dirty="0" smtClean="0"/>
              <a:t>/</a:t>
            </a:r>
            <a:r>
              <a:rPr lang="pt-BR" dirty="0" err="1" smtClean="0"/>
              <a:t>XBee-Pro</a:t>
            </a:r>
            <a:r>
              <a:rPr lang="pt-BR" dirty="0" smtClean="0"/>
              <a:t>™ já saem de fabrica prontos para trabalharem numa Rede </a:t>
            </a:r>
            <a:r>
              <a:rPr lang="pt-BR" dirty="0" err="1" smtClean="0"/>
              <a:t>ponto-a-ponto</a:t>
            </a:r>
            <a:r>
              <a:rPr lang="pt-BR" dirty="0" smtClean="0"/>
              <a:t>, ou seja, todos os módulos podem se comunicar entre si, sem que seja necessária uma única configuração</a:t>
            </a:r>
            <a:r>
              <a:rPr lang="pt-BR" dirty="0" smtClean="0"/>
              <a:t>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Se </a:t>
            </a:r>
            <a:r>
              <a:rPr lang="pt-BR" dirty="0" smtClean="0"/>
              <a:t>precisar mudar quaisquer parâmetros de configuração dos módulos </a:t>
            </a:r>
            <a:r>
              <a:rPr lang="pt-BR" dirty="0" err="1" smtClean="0"/>
              <a:t>XBee</a:t>
            </a:r>
            <a:r>
              <a:rPr lang="pt-BR" dirty="0" smtClean="0"/>
              <a:t>/</a:t>
            </a:r>
            <a:r>
              <a:rPr lang="pt-BR" dirty="0" err="1" smtClean="0"/>
              <a:t>XBee-Pro</a:t>
            </a:r>
            <a:r>
              <a:rPr lang="pt-BR" dirty="0" smtClean="0"/>
              <a:t>™, a </a:t>
            </a:r>
            <a:r>
              <a:rPr lang="pt-BR" dirty="0" err="1" smtClean="0"/>
              <a:t>MaxStream</a:t>
            </a:r>
            <a:r>
              <a:rPr lang="pt-BR" dirty="0" smtClean="0"/>
              <a:t> disponibiliza gratuitamente para download no seu site, o Aplicativo </a:t>
            </a:r>
            <a:r>
              <a:rPr lang="pt-BR" b="1" i="1" dirty="0" smtClean="0"/>
              <a:t>X-CTU</a:t>
            </a:r>
            <a:r>
              <a:rPr lang="pt-BR" dirty="0" smtClean="0"/>
              <a:t> que dispõe de recursos para diagnósticos e atualização do firmware dos módulos </a:t>
            </a:r>
            <a:r>
              <a:rPr lang="pt-BR" dirty="0" err="1" smtClean="0"/>
              <a:t>XBee</a:t>
            </a:r>
            <a:r>
              <a:rPr lang="pt-BR" dirty="0" smtClean="0"/>
              <a:t>/</a:t>
            </a:r>
            <a:r>
              <a:rPr lang="pt-BR" dirty="0" err="1" smtClean="0"/>
              <a:t>XBee-Pro</a:t>
            </a:r>
            <a:r>
              <a:rPr lang="pt-BR" dirty="0" smtClean="0"/>
              <a:t>™.</a:t>
            </a:r>
            <a:endParaRPr lang="pt-B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76864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Rede com módulos </a:t>
            </a:r>
            <a:r>
              <a:rPr lang="pt-BR" sz="3200" b="1" dirty="0" err="1" smtClean="0"/>
              <a:t>XBee</a:t>
            </a:r>
            <a:r>
              <a:rPr lang="pt-BR" sz="3200" b="1" dirty="0" smtClean="0"/>
              <a:t>/</a:t>
            </a:r>
            <a:r>
              <a:rPr lang="pt-BR" sz="3200" b="1" dirty="0" err="1" smtClean="0"/>
              <a:t>XBee-Pro</a:t>
            </a:r>
            <a:r>
              <a:rPr lang="pt-BR" sz="3200" b="1" dirty="0" smtClean="0"/>
              <a:t> ZB configurados como ZC, ZR e ZED</a:t>
            </a:r>
            <a:endParaRPr lang="pt-BR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Rede com módulos </a:t>
            </a:r>
            <a:r>
              <a:rPr lang="pt-BR" sz="3200" dirty="0" err="1" smtClean="0"/>
              <a:t>XBee</a:t>
            </a:r>
            <a:r>
              <a:rPr lang="pt-BR" sz="3200" dirty="0" smtClean="0"/>
              <a:t>/</a:t>
            </a:r>
            <a:r>
              <a:rPr lang="pt-BR" sz="3200" dirty="0" err="1" smtClean="0"/>
              <a:t>XBee-Pro</a:t>
            </a:r>
            <a:r>
              <a:rPr lang="pt-BR" sz="3200" dirty="0" smtClean="0"/>
              <a:t> ZB configurados como ZC, ZR e ZED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Na </a:t>
            </a:r>
            <a:r>
              <a:rPr lang="pt-BR" dirty="0" smtClean="0"/>
              <a:t>figura </a:t>
            </a:r>
            <a:r>
              <a:rPr lang="pt-BR" dirty="0" smtClean="0"/>
              <a:t>anterior </a:t>
            </a:r>
            <a:r>
              <a:rPr lang="pt-BR" dirty="0" smtClean="0"/>
              <a:t>temos vários módulos </a:t>
            </a:r>
            <a:r>
              <a:rPr lang="pt-BR" dirty="0" err="1" smtClean="0"/>
              <a:t>XBee</a:t>
            </a:r>
            <a:r>
              <a:rPr lang="pt-BR" dirty="0" smtClean="0"/>
              <a:t> configurados em topologia Árvore, desses, somente um pode ser o coordenador (ZC) da Rede, os outros módulos podem ser Roteadores (ZR) ou Dispositivos finais (ZED), onde os atuadores e sensores serão conectados para exercerem suas funções. </a:t>
            </a:r>
            <a:endParaRPr lang="pt-BR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Malha de módulos </a:t>
            </a:r>
            <a:r>
              <a:rPr lang="pt-BR" sz="3200" dirty="0" err="1" smtClean="0"/>
              <a:t>ZigBee</a:t>
            </a:r>
            <a:r>
              <a:rPr lang="pt-BR" sz="3200" dirty="0" smtClean="0"/>
              <a:t>/</a:t>
            </a:r>
            <a:r>
              <a:rPr lang="pt-BR" sz="3200" dirty="0" err="1" smtClean="0"/>
              <a:t>XBee-Pro</a:t>
            </a:r>
            <a:r>
              <a:rPr lang="pt-BR" sz="3200" dirty="0" smtClean="0"/>
              <a:t> ZB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                      (</a:t>
            </a:r>
            <a:r>
              <a:rPr lang="pt-BR" sz="3200" dirty="0" smtClean="0"/>
              <a:t>na agro-pecuária)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9224"/>
            <a:ext cx="7776863" cy="46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Malha de módulos </a:t>
            </a:r>
            <a:r>
              <a:rPr lang="pt-BR" sz="3200" dirty="0" err="1" smtClean="0"/>
              <a:t>ZigBee</a:t>
            </a:r>
            <a:r>
              <a:rPr lang="pt-BR" sz="3200" dirty="0" smtClean="0"/>
              <a:t>/</a:t>
            </a:r>
            <a:r>
              <a:rPr lang="pt-BR" sz="3200" dirty="0" err="1" smtClean="0"/>
              <a:t>XBee-Pro</a:t>
            </a:r>
            <a:r>
              <a:rPr lang="pt-BR" sz="3200" dirty="0" smtClean="0"/>
              <a:t> ZB </a:t>
            </a:r>
            <a:br>
              <a:rPr lang="pt-BR" sz="3200" dirty="0" smtClean="0"/>
            </a:br>
            <a:r>
              <a:rPr lang="pt-BR" sz="3200" dirty="0" smtClean="0"/>
              <a:t>                      (na agro-pecuária)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Numa </a:t>
            </a:r>
            <a:r>
              <a:rPr lang="pt-BR" dirty="0" smtClean="0"/>
              <a:t>fazenda de gados ou mesmo em um haras, é possível instalar uma Rede </a:t>
            </a:r>
            <a:r>
              <a:rPr lang="pt-BR" dirty="0" err="1" smtClean="0"/>
              <a:t>ZigBee</a:t>
            </a:r>
            <a:r>
              <a:rPr lang="pt-BR" dirty="0" smtClean="0"/>
              <a:t> numa topologia em Malha para monitorar sensores, instalando em vários locais, e assim obter informações de uma vasta área da fazenda, como nível de água dos açudes, rios, ou bebedouros, detecção de arames rompido na cerca, saber o local onde os animais permanecessem mais tempo pastando, controlar a irrigação do pasto, controlar o abre/fecha de cancelas, etc.</a:t>
            </a:r>
            <a:endParaRPr lang="pt-B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Rede </a:t>
            </a:r>
            <a:r>
              <a:rPr lang="pt-BR" sz="2800" dirty="0" err="1" smtClean="0"/>
              <a:t>ZigBee</a:t>
            </a:r>
            <a:r>
              <a:rPr lang="pt-BR" sz="2800" dirty="0" smtClean="0"/>
              <a:t> </a:t>
            </a:r>
            <a:r>
              <a:rPr lang="pt-BR" sz="2800" dirty="0" err="1" smtClean="0"/>
              <a:t>Xbee</a:t>
            </a:r>
            <a:r>
              <a:rPr lang="pt-BR" sz="2800" dirty="0" smtClean="0"/>
              <a:t>/</a:t>
            </a:r>
            <a:r>
              <a:rPr lang="pt-BR" sz="2800" dirty="0" err="1" smtClean="0"/>
              <a:t>XBee-Pro</a:t>
            </a:r>
            <a:r>
              <a:rPr lang="pt-BR" sz="2800" dirty="0" smtClean="0"/>
              <a:t> ZB para obtenção de dados sobre pragas numa plantação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1376363"/>
            <a:ext cx="6120681" cy="46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Rede </a:t>
            </a:r>
            <a:r>
              <a:rPr lang="pt-BR" sz="2800" dirty="0" err="1" smtClean="0"/>
              <a:t>ZigBee</a:t>
            </a:r>
            <a:r>
              <a:rPr lang="pt-BR" sz="2800" dirty="0" smtClean="0"/>
              <a:t> </a:t>
            </a:r>
            <a:r>
              <a:rPr lang="pt-BR" sz="2800" dirty="0" err="1" smtClean="0"/>
              <a:t>Xbee</a:t>
            </a:r>
            <a:r>
              <a:rPr lang="pt-BR" sz="2800" dirty="0" smtClean="0"/>
              <a:t>/</a:t>
            </a:r>
            <a:r>
              <a:rPr lang="pt-BR" sz="2800" dirty="0" err="1" smtClean="0"/>
              <a:t>XBee-Pro</a:t>
            </a:r>
            <a:r>
              <a:rPr lang="pt-BR" sz="2800" dirty="0" smtClean="0"/>
              <a:t> ZB para obtenção de dados sobre pragas numa plantação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Através </a:t>
            </a:r>
            <a:r>
              <a:rPr lang="pt-BR" dirty="0" smtClean="0"/>
              <a:t>de uma </a:t>
            </a:r>
            <a:r>
              <a:rPr lang="pt-BR" dirty="0" smtClean="0">
                <a:solidFill>
                  <a:srgbClr val="0000FF"/>
                </a:solidFill>
              </a:rPr>
              <a:t>Rede </a:t>
            </a:r>
            <a:r>
              <a:rPr lang="pt-BR" dirty="0" err="1" smtClean="0">
                <a:solidFill>
                  <a:srgbClr val="0000FF"/>
                </a:solidFill>
              </a:rPr>
              <a:t>ZigBee</a:t>
            </a:r>
            <a:r>
              <a:rPr lang="pt-BR" dirty="0" smtClean="0">
                <a:solidFill>
                  <a:srgbClr val="0000FF"/>
                </a:solidFill>
              </a:rPr>
              <a:t> de sensores </a:t>
            </a:r>
            <a:r>
              <a:rPr lang="pt-BR" dirty="0" smtClean="0"/>
              <a:t>tais como: umidade relativa do ar, umidade do solo, pressão atmosférica, temperatura do ar, temperatura do solo, luminosidade, velocidade do vento, direção do vento e quantidade de chuva num certo intervalo de tempo, é possível após a obtenção dos dados, </a:t>
            </a:r>
            <a:r>
              <a:rPr lang="pt-BR" dirty="0" smtClean="0"/>
              <a:t>... ...</a:t>
            </a:r>
            <a:endParaRPr lang="pt-BR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Rede </a:t>
            </a:r>
            <a:r>
              <a:rPr lang="pt-BR" sz="2800" dirty="0" err="1" smtClean="0"/>
              <a:t>ZigBee</a:t>
            </a:r>
            <a:r>
              <a:rPr lang="pt-BR" sz="2800" dirty="0" smtClean="0"/>
              <a:t> </a:t>
            </a:r>
            <a:r>
              <a:rPr lang="pt-BR" sz="2800" dirty="0" err="1" smtClean="0"/>
              <a:t>Xbee</a:t>
            </a:r>
            <a:r>
              <a:rPr lang="pt-BR" sz="2800" dirty="0" smtClean="0"/>
              <a:t>/</a:t>
            </a:r>
            <a:r>
              <a:rPr lang="pt-BR" sz="2800" dirty="0" err="1" smtClean="0"/>
              <a:t>XBee-Pro</a:t>
            </a:r>
            <a:r>
              <a:rPr lang="pt-BR" sz="2800" dirty="0" smtClean="0"/>
              <a:t> ZB para obtenção de dados sobre pragas numa plantação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... ... cruzar </a:t>
            </a:r>
            <a:r>
              <a:rPr lang="pt-BR" dirty="0" smtClean="0"/>
              <a:t>os mesmos com informações do tipo: data, hora, estação do ano, tipo de plantação, tipo do solo da região, fases da lua, entre outras, e assim gerar um relatório de informações precisas sobre o porque e quando certas pragas se proliferarão na plantação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Após </a:t>
            </a:r>
            <a:r>
              <a:rPr lang="pt-BR" dirty="0" smtClean="0"/>
              <a:t>as análises das informações, fica fácil para um profissional agrônomo, detectar e dar uma solução ao problema na plantação.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16.4.3  Percepção de Localização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 todos os tipos de percepção usados na computação ubíqua, a </a:t>
            </a:r>
            <a:r>
              <a:rPr lang="pt-BR" dirty="0" smtClean="0">
                <a:solidFill>
                  <a:srgbClr val="0000FF"/>
                </a:solidFill>
              </a:rPr>
              <a:t>percepção da localização </a:t>
            </a:r>
            <a:r>
              <a:rPr lang="pt-BR" dirty="0" smtClean="0"/>
              <a:t>tem recebido maior atenção.</a:t>
            </a:r>
          </a:p>
          <a:p>
            <a:endParaRPr lang="pt-BR" dirty="0" smtClean="0"/>
          </a:p>
          <a:p>
            <a:r>
              <a:rPr lang="pt-BR" dirty="0" smtClean="0"/>
              <a:t>Parece natural fazer </a:t>
            </a:r>
            <a:r>
              <a:rPr lang="pt-BR" dirty="0" smtClean="0">
                <a:solidFill>
                  <a:srgbClr val="0000FF"/>
                </a:solidFill>
              </a:rPr>
              <a:t>os aplicativos e dispositivos se comportarem, dependendo de onde o usuário se encontre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Percepção de Localização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sz="2800" dirty="0" smtClean="0"/>
          </a:p>
          <a:p>
            <a:r>
              <a:rPr lang="pt-BR" sz="2800" dirty="0" smtClean="0"/>
              <a:t>Utilização   ??? </a:t>
            </a:r>
          </a:p>
          <a:p>
            <a:pPr>
              <a:buNone/>
            </a:pPr>
            <a:endParaRPr lang="pt-BR" sz="2800" dirty="0" smtClean="0"/>
          </a:p>
          <a:p>
            <a:r>
              <a:rPr lang="pt-BR" sz="2800" dirty="0" smtClean="0"/>
              <a:t>Ajudar usuários na </a:t>
            </a:r>
            <a:r>
              <a:rPr lang="pt-BR" sz="2800" dirty="0" smtClean="0">
                <a:solidFill>
                  <a:srgbClr val="0000FF"/>
                </a:solidFill>
              </a:rPr>
              <a:t>navegação em áreas urbanas ou rurais</a:t>
            </a:r>
            <a:r>
              <a:rPr lang="pt-BR" sz="2800" dirty="0" smtClean="0"/>
              <a:t>.</a:t>
            </a:r>
          </a:p>
          <a:p>
            <a:endParaRPr lang="pt-BR" sz="2800" dirty="0" smtClean="0"/>
          </a:p>
          <a:p>
            <a:r>
              <a:rPr lang="pt-BR" sz="2800" dirty="0" smtClean="0">
                <a:solidFill>
                  <a:srgbClr val="0000FF"/>
                </a:solidFill>
              </a:rPr>
              <a:t>Determinar rotas de rede pela geografia</a:t>
            </a:r>
            <a:r>
              <a:rPr lang="pt-BR" sz="2800" dirty="0" smtClean="0"/>
              <a:t>.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solução para o problema da associação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b="1" dirty="0" smtClean="0"/>
              <a:t>Escala:</a:t>
            </a:r>
            <a:endParaRPr lang="pt-BR" b="1" dirty="0" smtClean="0"/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r>
              <a:rPr lang="pt-BR" dirty="0" smtClean="0"/>
              <a:t>Podem existir muitos e muitos dispositivos, por metro cúbico, dentro do espaço inteligente.</a:t>
            </a:r>
          </a:p>
          <a:p>
            <a:endParaRPr lang="pt-BR" dirty="0" smtClean="0"/>
          </a:p>
          <a:p>
            <a:r>
              <a:rPr lang="pt-BR" b="1" dirty="0" smtClean="0"/>
              <a:t>Escopo / Abrangência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Considerar </a:t>
            </a:r>
            <a:r>
              <a:rPr lang="pt-BR" dirty="0" smtClean="0"/>
              <a:t>apenas os dispositivos dentro de espaço inteligente.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Percepção de Localização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 smtClean="0">
                <a:solidFill>
                  <a:srgbClr val="0000FF"/>
                </a:solidFill>
              </a:rPr>
              <a:t>sistemas de percepção de localização </a:t>
            </a:r>
            <a:r>
              <a:rPr lang="pt-BR" dirty="0" smtClean="0"/>
              <a:t>são projetados para obterem </a:t>
            </a:r>
            <a:r>
              <a:rPr lang="pt-BR" dirty="0" smtClean="0">
                <a:solidFill>
                  <a:srgbClr val="C00000"/>
                </a:solidFill>
              </a:rPr>
              <a:t>dados sobre a posição dos objetos </a:t>
            </a:r>
            <a:r>
              <a:rPr lang="pt-BR" dirty="0" smtClean="0"/>
              <a:t>(seres vivos ou não), </a:t>
            </a:r>
            <a:r>
              <a:rPr lang="pt-BR" dirty="0" smtClean="0">
                <a:solidFill>
                  <a:srgbClr val="0000FF"/>
                </a:solidFill>
              </a:rPr>
              <a:t>dentro de alguma região</a:t>
            </a:r>
            <a:r>
              <a:rPr lang="pt-BR" dirty="0" smtClean="0"/>
              <a:t> de interesse.</a:t>
            </a:r>
          </a:p>
          <a:p>
            <a:endParaRPr lang="pt-BR" dirty="0" smtClean="0"/>
          </a:p>
          <a:p>
            <a:r>
              <a:rPr lang="pt-BR" dirty="0" smtClean="0"/>
              <a:t>Algumas tecnologias também extraem </a:t>
            </a:r>
            <a:r>
              <a:rPr lang="pt-BR" dirty="0" smtClean="0">
                <a:solidFill>
                  <a:srgbClr val="0000FF"/>
                </a:solidFill>
              </a:rPr>
              <a:t>valores sobre a orientação </a:t>
            </a:r>
            <a:r>
              <a:rPr lang="pt-BR" dirty="0" smtClean="0"/>
              <a:t>e de </a:t>
            </a:r>
            <a:r>
              <a:rPr lang="pt-BR" dirty="0" smtClean="0">
                <a:solidFill>
                  <a:srgbClr val="0000FF"/>
                </a:solidFill>
              </a:rPr>
              <a:t>velocidades de objetos. </a:t>
            </a:r>
            <a:endParaRPr lang="pt-BR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Percepção de Localização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Uma distinção importante é:</a:t>
            </a:r>
          </a:p>
          <a:p>
            <a:endParaRPr lang="pt-BR" dirty="0" smtClean="0"/>
          </a:p>
          <a:p>
            <a:pPr marL="514350" indent="-514350">
              <a:buAutoNum type="arabicPeriod"/>
            </a:pPr>
            <a:r>
              <a:rPr lang="pt-BR" dirty="0" smtClean="0"/>
              <a:t>Se um objeto ou usuário, determina sua própria localização ou;</a:t>
            </a:r>
          </a:p>
          <a:p>
            <a:pPr marL="514350" indent="-514350">
              <a:buAutoNum type="arabicPeriod"/>
            </a:pPr>
            <a:r>
              <a:rPr lang="pt-BR" dirty="0" smtClean="0"/>
              <a:t> </a:t>
            </a:r>
            <a:r>
              <a:rPr lang="pt-BR" dirty="0" smtClean="0">
                <a:solidFill>
                  <a:srgbClr val="0000FF"/>
                </a:solidFill>
              </a:rPr>
              <a:t>S</a:t>
            </a:r>
            <a:r>
              <a:rPr lang="pt-BR" dirty="0" smtClean="0">
                <a:solidFill>
                  <a:srgbClr val="0000FF"/>
                </a:solidFill>
              </a:rPr>
              <a:t>e algo a determina</a:t>
            </a:r>
            <a:r>
              <a:rPr lang="pt-BR" dirty="0" smtClean="0"/>
              <a:t>. Este caso é chamado de </a:t>
            </a:r>
            <a:r>
              <a:rPr lang="pt-BR" i="1" dirty="0" smtClean="0">
                <a:solidFill>
                  <a:srgbClr val="C00000"/>
                </a:solidFill>
              </a:rPr>
              <a:t>rastreamento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Percepção de Localização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 tabela seguinte mostra alguns </a:t>
            </a:r>
            <a:r>
              <a:rPr lang="pt-BR" dirty="0" smtClean="0">
                <a:solidFill>
                  <a:srgbClr val="0000FF"/>
                </a:solidFill>
              </a:rPr>
              <a:t>tipos de tecnologias de localização </a:t>
            </a:r>
            <a:r>
              <a:rPr lang="pt-BR" dirty="0" smtClean="0"/>
              <a:t>e algumas de suas características: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Mecanismo usado para inferir uma localização.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Limitações</a:t>
            </a:r>
          </a:p>
          <a:p>
            <a:pPr lvl="1">
              <a:buNone/>
            </a:pPr>
            <a:endParaRPr lang="pt-BR" dirty="0" smtClean="0"/>
          </a:p>
          <a:p>
            <a:pPr lvl="1"/>
            <a:r>
              <a:rPr lang="pt-BR" dirty="0" smtClean="0"/>
              <a:t>Precisão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Tipo de dados de localização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Privacidade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914400" y="6309320"/>
            <a:ext cx="6393904" cy="548680"/>
          </a:xfrm>
        </p:spPr>
        <p:txBody>
          <a:bodyPr/>
          <a:lstStyle/>
          <a:p>
            <a:r>
              <a:rPr lang="en-GB" dirty="0"/>
              <a:t>Instructor’s Guide for  </a:t>
            </a:r>
            <a:r>
              <a:rPr lang="en-GB" dirty="0" err="1"/>
              <a:t>Coulouris</a:t>
            </a:r>
            <a:r>
              <a:rPr lang="en-GB" dirty="0"/>
              <a:t>, </a:t>
            </a:r>
            <a:r>
              <a:rPr lang="en-GB" dirty="0" err="1"/>
              <a:t>Dollimore</a:t>
            </a:r>
            <a:r>
              <a:rPr lang="en-GB" dirty="0"/>
              <a:t> and </a:t>
            </a:r>
            <a:r>
              <a:rPr lang="en-GB" dirty="0" err="1"/>
              <a:t>Kindberg</a:t>
            </a:r>
            <a:r>
              <a:rPr lang="en-GB" dirty="0"/>
              <a:t>   Distributed Systems: Concepts and Design   </a:t>
            </a:r>
            <a:r>
              <a:rPr lang="en-GB" dirty="0" err="1"/>
              <a:t>Edn</a:t>
            </a:r>
            <a:r>
              <a:rPr lang="en-GB" dirty="0"/>
              <a:t>. 4   </a:t>
            </a:r>
            <a:r>
              <a:rPr lang="en-GB" dirty="0" smtClean="0"/>
              <a:t>© Addison-Wesley </a:t>
            </a:r>
            <a:r>
              <a:rPr lang="en-GB" dirty="0"/>
              <a:t>Publishers 2005 </a:t>
            </a:r>
            <a:endParaRPr lang="en-US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4638"/>
            <a:ext cx="7416824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</a:t>
            </a:r>
            <a:r>
              <a:rPr lang="en-US" dirty="0"/>
              <a:t>location-sensing technologies</a:t>
            </a:r>
            <a:endParaRPr lang="en-GB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709746" y="60944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01516" y="1327151"/>
            <a:ext cx="1125415" cy="379413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773723" y="1419226"/>
            <a:ext cx="3103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1">
                <a:solidFill>
                  <a:srgbClr val="000000"/>
                </a:solidFill>
                <a:ea typeface="ＭＳ Ｐゴシック"/>
                <a:cs typeface="ＭＳ Ｐゴシック"/>
              </a:rPr>
              <a:t>Type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526931" y="1327151"/>
            <a:ext cx="1529862" cy="379413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841989" y="1419226"/>
            <a:ext cx="78226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1">
                <a:solidFill>
                  <a:srgbClr val="000000"/>
                </a:solidFill>
                <a:ea typeface="ＭＳ Ｐゴシック"/>
                <a:cs typeface="ＭＳ Ｐゴシック"/>
              </a:rPr>
              <a:t>Mechanism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3056793" y="1327151"/>
            <a:ext cx="1211874" cy="379413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219451" y="1419226"/>
            <a:ext cx="7945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1">
                <a:solidFill>
                  <a:srgbClr val="000000"/>
                </a:solidFill>
                <a:ea typeface="ＭＳ Ｐゴシック"/>
                <a:cs typeface="ＭＳ Ｐゴシック"/>
              </a:rPr>
              <a:t>Limitations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268666" y="1327151"/>
            <a:ext cx="1040423" cy="379413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423997" y="1419226"/>
            <a:ext cx="6155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1">
                <a:solidFill>
                  <a:srgbClr val="000000"/>
                </a:solidFill>
                <a:ea typeface="ＭＳ Ｐゴシック"/>
                <a:cs typeface="ＭＳ Ｐゴシック"/>
              </a:rPr>
              <a:t>Accuracy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5309089" y="1327151"/>
            <a:ext cx="1903534" cy="379413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5446835" y="1419226"/>
            <a:ext cx="14698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1">
                <a:solidFill>
                  <a:srgbClr val="000000"/>
                </a:solidFill>
                <a:ea typeface="ＭＳ Ｐゴシック"/>
                <a:cs typeface="ＭＳ Ｐゴシック"/>
              </a:rPr>
              <a:t>Type of location data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7212623" y="1327151"/>
            <a:ext cx="1027235" cy="379413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7422174" y="1419226"/>
            <a:ext cx="512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1">
                <a:solidFill>
                  <a:srgbClr val="000000"/>
                </a:solidFill>
                <a:ea typeface="ＭＳ Ｐゴシック"/>
                <a:cs typeface="ＭＳ Ｐゴシック"/>
              </a:rPr>
              <a:t>Privacy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521677" y="1806575"/>
            <a:ext cx="3029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GPS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1638300" y="1806575"/>
            <a:ext cx="105507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Multilateration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1638300" y="1973263"/>
            <a:ext cx="93198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from satellite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1638300" y="2139950"/>
            <a:ext cx="93198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radio sources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3176955" y="1806575"/>
            <a:ext cx="6787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Outdoors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3176954" y="1973263"/>
            <a:ext cx="96129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only (satellite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3176954" y="2139950"/>
            <a:ext cx="64440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visibility)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4384431" y="1806575"/>
            <a:ext cx="50975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1</a:t>
            </a:r>
            <a:r>
              <a:rPr lang="en-US" sz="15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–</a:t>
            </a:r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10m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5427785" y="1806575"/>
            <a:ext cx="145952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Absolute geographic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5427785" y="1973263"/>
            <a:ext cx="148443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coordinates (latitude,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5427784" y="2139950"/>
            <a:ext cx="13378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longitude, altitude)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7329855" y="1806575"/>
            <a:ext cx="2273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Yes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21677" y="2425700"/>
            <a:ext cx="4039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Radio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521677" y="2597150"/>
            <a:ext cx="72243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beaconing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1638300" y="2425700"/>
            <a:ext cx="115765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Broadcasts from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1638300" y="2597150"/>
            <a:ext cx="93198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wireless base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638301" y="2763838"/>
            <a:ext cx="106533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stations (GSM,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638300" y="2930525"/>
            <a:ext cx="132324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802.11, Bluetooth)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176954" y="2425700"/>
            <a:ext cx="7663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Areas with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176954" y="2597150"/>
            <a:ext cx="5758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wireless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3176954" y="2763838"/>
            <a:ext cx="606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coverage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4384431" y="2425700"/>
            <a:ext cx="73257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10m</a:t>
            </a:r>
            <a:r>
              <a:rPr lang="pt-BR" sz="15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–</a:t>
            </a:r>
            <a:r>
              <a:rPr lang="pt-BR" sz="1500">
                <a:solidFill>
                  <a:srgbClr val="000000"/>
                </a:solidFill>
                <a:ea typeface="ＭＳ Ｐゴシック"/>
                <a:cs typeface="ＭＳ Ｐゴシック"/>
              </a:rPr>
              <a:t>1</a:t>
            </a:r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km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5427785" y="2425700"/>
            <a:ext cx="140676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Proximity to known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5427785" y="2597150"/>
            <a:ext cx="173794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entity (usually semantic)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329855" y="2425700"/>
            <a:ext cx="2273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Yes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38" name="Rectangle 46"/>
          <p:cNvSpPr>
            <a:spLocks noChangeArrowheads="1"/>
          </p:cNvSpPr>
          <p:nvPr/>
        </p:nvSpPr>
        <p:spPr bwMode="auto">
          <a:xfrm>
            <a:off x="521677" y="3200400"/>
            <a:ext cx="70763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Active Bat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1638300" y="3200400"/>
            <a:ext cx="105507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Multilateration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1638300" y="3367088"/>
            <a:ext cx="104482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from radio and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638301" y="3540125"/>
            <a:ext cx="742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ultrasound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3176954" y="3200400"/>
            <a:ext cx="51728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Ceiling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3176954" y="3540125"/>
            <a:ext cx="51728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sensors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45" name="Rectangle 53"/>
          <p:cNvSpPr>
            <a:spLocks noChangeArrowheads="1"/>
          </p:cNvSpPr>
          <p:nvPr/>
        </p:nvSpPr>
        <p:spPr bwMode="auto">
          <a:xfrm>
            <a:off x="4384431" y="3200400"/>
            <a:ext cx="3912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10cm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5427785" y="3200400"/>
            <a:ext cx="111808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Relative (room)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5427785" y="3367088"/>
            <a:ext cx="85432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coordinates.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48" name="Rectangle 56"/>
          <p:cNvSpPr>
            <a:spLocks noChangeArrowheads="1"/>
          </p:cNvSpPr>
          <p:nvPr/>
        </p:nvSpPr>
        <p:spPr bwMode="auto">
          <a:xfrm>
            <a:off x="7329854" y="3200400"/>
            <a:ext cx="8250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Bat identity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7329855" y="3367088"/>
            <a:ext cx="62837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disclosed</a:t>
            </a:r>
          </a:p>
        </p:txBody>
      </p:sp>
      <p:sp>
        <p:nvSpPr>
          <p:cNvPr id="33851" name="Rectangle 59"/>
          <p:cNvSpPr>
            <a:spLocks noChangeArrowheads="1"/>
          </p:cNvSpPr>
          <p:nvPr/>
        </p:nvSpPr>
        <p:spPr bwMode="auto">
          <a:xfrm>
            <a:off x="521677" y="3838575"/>
            <a:ext cx="78544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Ultra Wide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521677" y="4005263"/>
            <a:ext cx="3446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Band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1638300" y="3838575"/>
            <a:ext cx="105507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Multilateration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54" name="Rectangle 62"/>
          <p:cNvSpPr>
            <a:spLocks noChangeArrowheads="1"/>
          </p:cNvSpPr>
          <p:nvPr/>
        </p:nvSpPr>
        <p:spPr bwMode="auto">
          <a:xfrm>
            <a:off x="1638300" y="4005263"/>
            <a:ext cx="123092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from reception of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1638300" y="4171950"/>
            <a:ext cx="84552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radio pulses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3176954" y="3838575"/>
            <a:ext cx="805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Receiver in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57" name="Rectangle 65"/>
          <p:cNvSpPr>
            <a:spLocks noChangeArrowheads="1"/>
          </p:cNvSpPr>
          <p:nvPr/>
        </p:nvSpPr>
        <p:spPr bwMode="auto">
          <a:xfrm>
            <a:off x="3176954" y="4005263"/>
            <a:ext cx="68582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stallations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384431" y="3838575"/>
            <a:ext cx="3912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15cm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5427785" y="3838575"/>
            <a:ext cx="111808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Relative (room)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60" name="Rectangle 68"/>
          <p:cNvSpPr>
            <a:spLocks noChangeArrowheads="1"/>
          </p:cNvSpPr>
          <p:nvPr/>
        </p:nvSpPr>
        <p:spPr bwMode="auto">
          <a:xfrm>
            <a:off x="5427785" y="4005263"/>
            <a:ext cx="8103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coordinates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7329854" y="3838575"/>
            <a:ext cx="81657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Tag identity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7329855" y="4005263"/>
            <a:ext cx="62837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disclosed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21677" y="4448175"/>
            <a:ext cx="4417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Active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21677" y="4614863"/>
            <a:ext cx="4039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badge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1638300" y="4448175"/>
            <a:ext cx="1137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Infrared sensing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3176954" y="4448175"/>
            <a:ext cx="7869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Sunlight or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3176954" y="4614863"/>
            <a:ext cx="7722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fluorescent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69" name="Rectangle 77"/>
          <p:cNvSpPr>
            <a:spLocks noChangeArrowheads="1"/>
          </p:cNvSpPr>
          <p:nvPr/>
        </p:nvSpPr>
        <p:spPr bwMode="auto">
          <a:xfrm>
            <a:off x="3176954" y="4781550"/>
            <a:ext cx="32238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light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4384431" y="4448175"/>
            <a:ext cx="74734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Room size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5427785" y="4448175"/>
            <a:ext cx="140676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Proximity to known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72" name="Rectangle 80"/>
          <p:cNvSpPr>
            <a:spLocks noChangeArrowheads="1"/>
          </p:cNvSpPr>
          <p:nvPr/>
        </p:nvSpPr>
        <p:spPr bwMode="auto">
          <a:xfrm>
            <a:off x="5427785" y="4614863"/>
            <a:ext cx="173794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entity (usually semantic)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7329854" y="4448175"/>
            <a:ext cx="41517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Badge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7329854" y="4614863"/>
            <a:ext cx="53779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identity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75" name="Rectangle 83"/>
          <p:cNvSpPr>
            <a:spLocks noChangeArrowheads="1"/>
          </p:cNvSpPr>
          <p:nvPr/>
        </p:nvSpPr>
        <p:spPr bwMode="auto">
          <a:xfrm>
            <a:off x="7329855" y="4781550"/>
            <a:ext cx="62837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disclosed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521678" y="5070475"/>
            <a:ext cx="742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Automatic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77" name="Rectangle 85"/>
          <p:cNvSpPr>
            <a:spLocks noChangeArrowheads="1"/>
          </p:cNvSpPr>
          <p:nvPr/>
        </p:nvSpPr>
        <p:spPr bwMode="auto">
          <a:xfrm>
            <a:off x="521677" y="5237163"/>
            <a:ext cx="92758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identification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78" name="Rectangle 86"/>
          <p:cNvSpPr>
            <a:spLocks noChangeArrowheads="1"/>
          </p:cNvSpPr>
          <p:nvPr/>
        </p:nvSpPr>
        <p:spPr bwMode="auto">
          <a:xfrm>
            <a:off x="521677" y="5403850"/>
            <a:ext cx="2067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tag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79" name="Rectangle 87"/>
          <p:cNvSpPr>
            <a:spLocks noChangeArrowheads="1"/>
          </p:cNvSpPr>
          <p:nvPr/>
        </p:nvSpPr>
        <p:spPr bwMode="auto">
          <a:xfrm>
            <a:off x="1638300" y="5070475"/>
            <a:ext cx="118526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RFID, Near Field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80" name="Rectangle 88"/>
          <p:cNvSpPr>
            <a:spLocks noChangeArrowheads="1"/>
          </p:cNvSpPr>
          <p:nvPr/>
        </p:nvSpPr>
        <p:spPr bwMode="auto">
          <a:xfrm>
            <a:off x="1638301" y="5237163"/>
            <a:ext cx="117670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Communication,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81" name="Rectangle 89"/>
          <p:cNvSpPr>
            <a:spLocks noChangeArrowheads="1"/>
          </p:cNvSpPr>
          <p:nvPr/>
        </p:nvSpPr>
        <p:spPr bwMode="auto">
          <a:xfrm>
            <a:off x="1638300" y="5403850"/>
            <a:ext cx="9935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visual tag (e.g.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82" name="Rectangle 90"/>
          <p:cNvSpPr>
            <a:spLocks noChangeArrowheads="1"/>
          </p:cNvSpPr>
          <p:nvPr/>
        </p:nvSpPr>
        <p:spPr bwMode="auto">
          <a:xfrm>
            <a:off x="1638300" y="5527675"/>
            <a:ext cx="6154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barcode)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83" name="Rectangle 91"/>
          <p:cNvSpPr>
            <a:spLocks noChangeArrowheads="1"/>
          </p:cNvSpPr>
          <p:nvPr/>
        </p:nvSpPr>
        <p:spPr bwMode="auto">
          <a:xfrm>
            <a:off x="3176954" y="5070475"/>
            <a:ext cx="49823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Reader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84" name="Rectangle 92"/>
          <p:cNvSpPr>
            <a:spLocks noChangeArrowheads="1"/>
          </p:cNvSpPr>
          <p:nvPr/>
        </p:nvSpPr>
        <p:spPr bwMode="auto">
          <a:xfrm>
            <a:off x="3176954" y="5237163"/>
            <a:ext cx="8172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installations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85" name="Rectangle 93"/>
          <p:cNvSpPr>
            <a:spLocks noChangeArrowheads="1"/>
          </p:cNvSpPr>
          <p:nvPr/>
        </p:nvSpPr>
        <p:spPr bwMode="auto">
          <a:xfrm>
            <a:off x="4384431" y="5070475"/>
            <a:ext cx="7213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1cm</a:t>
            </a:r>
            <a:r>
              <a:rPr lang="pt-BR" sz="150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–</a:t>
            </a:r>
            <a:r>
              <a:rPr lang="pt-BR" sz="1500">
                <a:solidFill>
                  <a:srgbClr val="000000"/>
                </a:solidFill>
                <a:ea typeface="ＭＳ Ｐゴシック"/>
                <a:cs typeface="ＭＳ Ｐゴシック"/>
              </a:rPr>
              <a:t>1</a:t>
            </a:r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0m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86" name="Rectangle 94"/>
          <p:cNvSpPr>
            <a:spLocks noChangeArrowheads="1"/>
          </p:cNvSpPr>
          <p:nvPr/>
        </p:nvSpPr>
        <p:spPr bwMode="auto">
          <a:xfrm>
            <a:off x="5427785" y="5070475"/>
            <a:ext cx="140676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Proximity to known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87" name="Rectangle 95"/>
          <p:cNvSpPr>
            <a:spLocks noChangeArrowheads="1"/>
          </p:cNvSpPr>
          <p:nvPr/>
        </p:nvSpPr>
        <p:spPr bwMode="auto">
          <a:xfrm>
            <a:off x="5427785" y="5237163"/>
            <a:ext cx="173794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entity (usually semantic)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88" name="Rectangle 96"/>
          <p:cNvSpPr>
            <a:spLocks noChangeArrowheads="1"/>
          </p:cNvSpPr>
          <p:nvPr/>
        </p:nvSpPr>
        <p:spPr bwMode="auto">
          <a:xfrm>
            <a:off x="7329854" y="5070475"/>
            <a:ext cx="81657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Tag identity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89" name="Rectangle 97"/>
          <p:cNvSpPr>
            <a:spLocks noChangeArrowheads="1"/>
          </p:cNvSpPr>
          <p:nvPr/>
        </p:nvSpPr>
        <p:spPr bwMode="auto">
          <a:xfrm>
            <a:off x="7329855" y="5237163"/>
            <a:ext cx="62837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disclosed</a:t>
            </a:r>
          </a:p>
        </p:txBody>
      </p:sp>
      <p:sp>
        <p:nvSpPr>
          <p:cNvPr id="33891" name="Rectangle 99"/>
          <p:cNvSpPr>
            <a:spLocks noChangeArrowheads="1"/>
          </p:cNvSpPr>
          <p:nvPr/>
        </p:nvSpPr>
        <p:spPr bwMode="auto">
          <a:xfrm>
            <a:off x="521677" y="5842000"/>
            <a:ext cx="78386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Easy Living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92" name="Rectangle 100"/>
          <p:cNvSpPr>
            <a:spLocks noChangeArrowheads="1"/>
          </p:cNvSpPr>
          <p:nvPr/>
        </p:nvSpPr>
        <p:spPr bwMode="auto">
          <a:xfrm>
            <a:off x="1638300" y="5842000"/>
            <a:ext cx="4908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Vision,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93" name="Rectangle 101"/>
          <p:cNvSpPr>
            <a:spLocks noChangeArrowheads="1"/>
          </p:cNvSpPr>
          <p:nvPr/>
        </p:nvSpPr>
        <p:spPr bwMode="auto">
          <a:xfrm>
            <a:off x="1638300" y="6013450"/>
            <a:ext cx="89828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triangulation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94" name="Rectangle 102"/>
          <p:cNvSpPr>
            <a:spLocks noChangeArrowheads="1"/>
          </p:cNvSpPr>
          <p:nvPr/>
        </p:nvSpPr>
        <p:spPr bwMode="auto">
          <a:xfrm>
            <a:off x="3176954" y="5842000"/>
            <a:ext cx="54658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Camera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95" name="Rectangle 103"/>
          <p:cNvSpPr>
            <a:spLocks noChangeArrowheads="1"/>
          </p:cNvSpPr>
          <p:nvPr/>
        </p:nvSpPr>
        <p:spPr bwMode="auto">
          <a:xfrm>
            <a:off x="3176954" y="6013450"/>
            <a:ext cx="8172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installations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96" name="Rectangle 104"/>
          <p:cNvSpPr>
            <a:spLocks noChangeArrowheads="1"/>
          </p:cNvSpPr>
          <p:nvPr/>
        </p:nvSpPr>
        <p:spPr bwMode="auto">
          <a:xfrm>
            <a:off x="4384431" y="5842000"/>
            <a:ext cx="55912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Variable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97" name="Rectangle 105"/>
          <p:cNvSpPr>
            <a:spLocks noChangeArrowheads="1"/>
          </p:cNvSpPr>
          <p:nvPr/>
        </p:nvSpPr>
        <p:spPr bwMode="auto">
          <a:xfrm>
            <a:off x="5427785" y="5842000"/>
            <a:ext cx="111808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Relative (room)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98" name="Rectangle 106"/>
          <p:cNvSpPr>
            <a:spLocks noChangeArrowheads="1"/>
          </p:cNvSpPr>
          <p:nvPr/>
        </p:nvSpPr>
        <p:spPr bwMode="auto">
          <a:xfrm>
            <a:off x="5427785" y="6013450"/>
            <a:ext cx="8103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coordinates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899" name="Rectangle 107"/>
          <p:cNvSpPr>
            <a:spLocks noChangeArrowheads="1"/>
          </p:cNvSpPr>
          <p:nvPr/>
        </p:nvSpPr>
        <p:spPr bwMode="auto">
          <a:xfrm>
            <a:off x="7329854" y="5842000"/>
            <a:ext cx="2154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No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3900" name="Freeform 108"/>
          <p:cNvSpPr>
            <a:spLocks/>
          </p:cNvSpPr>
          <p:nvPr/>
        </p:nvSpPr>
        <p:spPr bwMode="auto">
          <a:xfrm>
            <a:off x="401515" y="1327150"/>
            <a:ext cx="783834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9" y="0"/>
              </a:cxn>
              <a:cxn ang="0">
                <a:pos x="0" y="0"/>
              </a:cxn>
            </a:cxnLst>
            <a:rect l="0" t="0" r="r" b="b"/>
            <a:pathLst>
              <a:path w="5349">
                <a:moveTo>
                  <a:pt x="0" y="0"/>
                </a:moveTo>
                <a:lnTo>
                  <a:pt x="53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901" name="Freeform 109"/>
          <p:cNvSpPr>
            <a:spLocks/>
          </p:cNvSpPr>
          <p:nvPr/>
        </p:nvSpPr>
        <p:spPr bwMode="auto">
          <a:xfrm>
            <a:off x="401515" y="6253164"/>
            <a:ext cx="783834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9" y="0"/>
              </a:cxn>
              <a:cxn ang="0">
                <a:pos x="0" y="0"/>
              </a:cxn>
            </a:cxnLst>
            <a:rect l="0" t="0" r="r" b="b"/>
            <a:pathLst>
              <a:path w="5349">
                <a:moveTo>
                  <a:pt x="0" y="0"/>
                </a:moveTo>
                <a:lnTo>
                  <a:pt x="53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902" name="Line 110"/>
          <p:cNvSpPr>
            <a:spLocks noChangeShapeType="1"/>
          </p:cNvSpPr>
          <p:nvPr/>
        </p:nvSpPr>
        <p:spPr bwMode="auto">
          <a:xfrm>
            <a:off x="395536" y="1340768"/>
            <a:ext cx="783687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903" name="Line 111"/>
          <p:cNvSpPr>
            <a:spLocks noChangeShapeType="1"/>
          </p:cNvSpPr>
          <p:nvPr/>
        </p:nvSpPr>
        <p:spPr bwMode="auto">
          <a:xfrm>
            <a:off x="397120" y="6248400"/>
            <a:ext cx="783687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905" name="Rectangle 113"/>
          <p:cNvSpPr>
            <a:spLocks noChangeArrowheads="1"/>
          </p:cNvSpPr>
          <p:nvPr/>
        </p:nvSpPr>
        <p:spPr bwMode="auto">
          <a:xfrm>
            <a:off x="3178419" y="3384550"/>
            <a:ext cx="62517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ea typeface="ＭＳ Ｐゴシック"/>
                <a:cs typeface="ＭＳ Ｐゴシック"/>
              </a:rPr>
              <a:t>mounted</a:t>
            </a:r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Princípio do Limite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Normalmente, um espaço inteligente tem limites: </a:t>
            </a:r>
          </a:p>
          <a:p>
            <a:pPr lvl="1"/>
            <a:r>
              <a:rPr lang="pt-BR" dirty="0" smtClean="0"/>
              <a:t>T</a:t>
            </a:r>
            <a:r>
              <a:rPr lang="pt-BR" dirty="0" smtClean="0"/>
              <a:t>erritorial  e,</a:t>
            </a:r>
          </a:p>
          <a:p>
            <a:pPr lvl="1"/>
            <a:r>
              <a:rPr lang="pt-BR" dirty="0" smtClean="0"/>
              <a:t>Administrativo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“Espaços inteligentes precisam ter limites de sistema que correspondam precisamente aos espaços significativos, de acordo como eles são normalmente definidos territorial e administrativamente.”</a:t>
            </a:r>
          </a:p>
          <a:p>
            <a:endParaRPr lang="pt-BR" dirty="0" smtClean="0"/>
          </a:p>
          <a:p>
            <a:r>
              <a:rPr lang="pt-BR" dirty="0" smtClean="0"/>
              <a:t>Esses limites são critérios definidos pelo sistema.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3894</TotalTime>
  <Words>4143</Words>
  <Application>Microsoft Office PowerPoint</Application>
  <PresentationFormat>Apresentação na tela (4:3)</PresentationFormat>
  <Paragraphs>751</Paragraphs>
  <Slides>83</Slides>
  <Notes>22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83</vt:i4>
      </vt:variant>
    </vt:vector>
  </HeadingPairs>
  <TitlesOfParts>
    <vt:vector size="84" baseType="lpstr">
      <vt:lpstr>Patrimônio Líquido</vt:lpstr>
      <vt:lpstr>INE 6406 - Mobilidade em Computação (PPGCC)</vt:lpstr>
      <vt:lpstr>  Mobile and Ubiquitous Computing  </vt:lpstr>
      <vt:lpstr>16 Computação Ubíqua e Móvel</vt:lpstr>
      <vt:lpstr>16.2  Associação</vt:lpstr>
      <vt:lpstr>Inicialização na rede</vt:lpstr>
      <vt:lpstr>Associação</vt:lpstr>
      <vt:lpstr>O Problema da Associação</vt:lpstr>
      <vt:lpstr>A solução para o problema da associação</vt:lpstr>
      <vt:lpstr>O Princípio do Limite</vt:lpstr>
      <vt:lpstr>Resolvendo Associação</vt:lpstr>
      <vt:lpstr>Resolvendo Associação</vt:lpstr>
      <vt:lpstr>Característica de um             Serviço de Descoberta</vt:lpstr>
      <vt:lpstr> Figure 16.3 - The interface to a discovery service</vt:lpstr>
      <vt:lpstr>Resolvendo Associação</vt:lpstr>
      <vt:lpstr>Jini</vt:lpstr>
      <vt:lpstr>Figure 16.4 Service discovery in Jini </vt:lpstr>
      <vt:lpstr>16.3  Interoperabilidade</vt:lpstr>
      <vt:lpstr>Modelos de Programação aplicados a sistemas voláteis</vt:lpstr>
      <vt:lpstr>Modelos de Programação aplicados a sistemas voláteis</vt:lpstr>
      <vt:lpstr>Modelos de Programação aplicados a sistemas voláteis</vt:lpstr>
      <vt:lpstr>16.4   Percepção e Reconhecimento de Contexto</vt:lpstr>
      <vt:lpstr>Percepção e Reconhecimento de Contexto</vt:lpstr>
      <vt:lpstr>Percepção e Reconhecimento de Contexto</vt:lpstr>
      <vt:lpstr>Percepção e Reconhecimento de Contexto</vt:lpstr>
      <vt:lpstr>O Conceito de Contexto</vt:lpstr>
      <vt:lpstr>O Conceito de Contexto</vt:lpstr>
      <vt:lpstr>O Conceito de Contexto</vt:lpstr>
      <vt:lpstr>16.4.1   Sensores</vt:lpstr>
      <vt:lpstr>Sensores</vt:lpstr>
      <vt:lpstr>16.4.2  Arquiteturas de Sensoriamento</vt:lpstr>
      <vt:lpstr>Arquiteturas de Sensoriamento (desafios)</vt:lpstr>
      <vt:lpstr>Sensoriamento dentro de uma infra-estrutura</vt:lpstr>
      <vt:lpstr>Arquitetura de aplicações de reconhecimento de contexto mais genéricas</vt:lpstr>
      <vt:lpstr>Context Toolkit</vt:lpstr>
      <vt:lpstr>Context Toolkit</vt:lpstr>
      <vt:lpstr>Context Toolkit</vt:lpstr>
      <vt:lpstr>           Figure 16.5   Os elementos de contexto                             IdentityPresence  do Context Toolkit </vt:lpstr>
      <vt:lpstr>Figure 16.6   A PersonFinder  widget constructed using  IdentityPresence  widgets</vt:lpstr>
      <vt:lpstr>Redes de Sensores sem Fio - RSSF</vt:lpstr>
      <vt:lpstr>Redes de Sensores sem Fio - RSSF</vt:lpstr>
      <vt:lpstr>Redes de Sensores sem Fio - RSSF</vt:lpstr>
      <vt:lpstr>Redes de Sensores sem Fio - RSSF</vt:lpstr>
      <vt:lpstr>Redes de Sensores sem Fio - RSSF</vt:lpstr>
      <vt:lpstr>Slide 44</vt:lpstr>
      <vt:lpstr>Complexidade</vt:lpstr>
      <vt:lpstr>Tempo de Vida da Rede</vt:lpstr>
      <vt:lpstr>Location de Nodo e Roteamento</vt:lpstr>
      <vt:lpstr>Security</vt:lpstr>
      <vt:lpstr>WSNs e Energia</vt:lpstr>
      <vt:lpstr>Mapa de Energia de uma RSSF</vt:lpstr>
      <vt:lpstr>Gerenciamento de Energia </vt:lpstr>
      <vt:lpstr>Energy Management Schemes</vt:lpstr>
      <vt:lpstr>Motivação para Gerenciamento de Energia</vt:lpstr>
      <vt:lpstr>Motivação para Gerenciamento de Energia</vt:lpstr>
      <vt:lpstr>Motivação para Gerenciamento de Energia</vt:lpstr>
      <vt:lpstr>Motivação para Gerenciamento de Energia </vt:lpstr>
      <vt:lpstr>Meta</vt:lpstr>
      <vt:lpstr>Meta – Exemplo</vt:lpstr>
      <vt:lpstr>Energia Finita</vt:lpstr>
      <vt:lpstr>Padrões IEEE</vt:lpstr>
      <vt:lpstr>Topologias de Redes ZigBee</vt:lpstr>
      <vt:lpstr>FFD - Full Function Device</vt:lpstr>
      <vt:lpstr>FFD - Full Function Device</vt:lpstr>
      <vt:lpstr>Reduced Function Device</vt:lpstr>
      <vt:lpstr>Reduced Function Device</vt:lpstr>
      <vt:lpstr>Coordenador ZigBee</vt:lpstr>
      <vt:lpstr>Roteador ZigBee</vt:lpstr>
      <vt:lpstr>Dispositivo final ZigBee</vt:lpstr>
      <vt:lpstr>Redes de Sensores sem Fio Rede como os módulos XBee/XBee-Pro ZB</vt:lpstr>
      <vt:lpstr>Redes de Sensores sem Fio Rede como os módulos XBee/XBee-Pro ZB</vt:lpstr>
      <vt:lpstr>Rede com módulos XBee/XBee-Pro ZB configurados como ZC, ZR e ZED</vt:lpstr>
      <vt:lpstr>Rede com módulos XBee/XBee-Pro ZB configurados como ZC, ZR e ZED</vt:lpstr>
      <vt:lpstr>Malha de módulos ZigBee/XBee-Pro ZB                        (na agro-pecuária)</vt:lpstr>
      <vt:lpstr>Malha de módulos ZigBee/XBee-Pro ZB                        (na agro-pecuária)</vt:lpstr>
      <vt:lpstr>Rede ZigBee Xbee/XBee-Pro ZB para obtenção de dados sobre pragas numa plantação</vt:lpstr>
      <vt:lpstr>Rede ZigBee Xbee/XBee-Pro ZB para obtenção de dados sobre pragas numa plantação</vt:lpstr>
      <vt:lpstr>Rede ZigBee Xbee/XBee-Pro ZB para obtenção de dados sobre pragas numa plantação</vt:lpstr>
      <vt:lpstr>16.4.3  Percepção de Localização</vt:lpstr>
      <vt:lpstr>Percepção de Localização</vt:lpstr>
      <vt:lpstr>Percepção de Localização</vt:lpstr>
      <vt:lpstr>Percepção de Localização</vt:lpstr>
      <vt:lpstr>Percepção de Localização</vt:lpstr>
      <vt:lpstr>Some location-sensing technologies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 6406 - Mobilidade em Computação (PPGCC)</dc:title>
  <dc:creator>bosco</dc:creator>
  <cp:lastModifiedBy>bosco</cp:lastModifiedBy>
  <cp:revision>142</cp:revision>
  <dcterms:created xsi:type="dcterms:W3CDTF">2011-10-17T20:19:24Z</dcterms:created>
  <dcterms:modified xsi:type="dcterms:W3CDTF">2011-10-20T13:13:35Z</dcterms:modified>
</cp:coreProperties>
</file>