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3"/>
  </p:notesMasterIdLst>
  <p:sldIdLst>
    <p:sldId id="511" r:id="rId2"/>
    <p:sldId id="512" r:id="rId3"/>
    <p:sldId id="513" r:id="rId4"/>
    <p:sldId id="514" r:id="rId5"/>
    <p:sldId id="560" r:id="rId6"/>
    <p:sldId id="561" r:id="rId7"/>
    <p:sldId id="562" r:id="rId8"/>
    <p:sldId id="515" r:id="rId9"/>
    <p:sldId id="516" r:id="rId10"/>
    <p:sldId id="517" r:id="rId11"/>
    <p:sldId id="518" r:id="rId12"/>
    <p:sldId id="519" r:id="rId13"/>
    <p:sldId id="521" r:id="rId14"/>
    <p:sldId id="523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46" r:id="rId37"/>
    <p:sldId id="547" r:id="rId38"/>
    <p:sldId id="563" r:id="rId39"/>
    <p:sldId id="564" r:id="rId40"/>
    <p:sldId id="548" r:id="rId41"/>
    <p:sldId id="552" r:id="rId42"/>
    <p:sldId id="550" r:id="rId43"/>
    <p:sldId id="569" r:id="rId44"/>
    <p:sldId id="565" r:id="rId45"/>
    <p:sldId id="566" r:id="rId46"/>
    <p:sldId id="567" r:id="rId47"/>
    <p:sldId id="584" r:id="rId48"/>
    <p:sldId id="585" r:id="rId49"/>
    <p:sldId id="586" r:id="rId50"/>
    <p:sldId id="279" r:id="rId51"/>
    <p:sldId id="256" r:id="rId52"/>
    <p:sldId id="405" r:id="rId53"/>
    <p:sldId id="406" r:id="rId54"/>
    <p:sldId id="409" r:id="rId55"/>
    <p:sldId id="257" r:id="rId56"/>
    <p:sldId id="258" r:id="rId57"/>
    <p:sldId id="259" r:id="rId58"/>
    <p:sldId id="260" r:id="rId59"/>
    <p:sldId id="261" r:id="rId60"/>
    <p:sldId id="262" r:id="rId61"/>
    <p:sldId id="264" r:id="rId62"/>
    <p:sldId id="265" r:id="rId63"/>
    <p:sldId id="389" r:id="rId64"/>
    <p:sldId id="266" r:id="rId65"/>
    <p:sldId id="267" r:id="rId66"/>
    <p:sldId id="384" r:id="rId67"/>
    <p:sldId id="438" r:id="rId68"/>
    <p:sldId id="444" r:id="rId69"/>
    <p:sldId id="445" r:id="rId70"/>
    <p:sldId id="446" r:id="rId71"/>
    <p:sldId id="436" r:id="rId72"/>
    <p:sldId id="472" r:id="rId73"/>
    <p:sldId id="473" r:id="rId74"/>
    <p:sldId id="474" r:id="rId75"/>
    <p:sldId id="449" r:id="rId76"/>
    <p:sldId id="476" r:id="rId77"/>
    <p:sldId id="477" r:id="rId78"/>
    <p:sldId id="478" r:id="rId79"/>
    <p:sldId id="479" r:id="rId80"/>
    <p:sldId id="480" r:id="rId81"/>
    <p:sldId id="481" r:id="rId82"/>
    <p:sldId id="482" r:id="rId83"/>
    <p:sldId id="483" r:id="rId84"/>
    <p:sldId id="484" r:id="rId85"/>
    <p:sldId id="485" r:id="rId86"/>
    <p:sldId id="486" r:id="rId87"/>
    <p:sldId id="487" r:id="rId88"/>
    <p:sldId id="488" r:id="rId89"/>
    <p:sldId id="489" r:id="rId90"/>
    <p:sldId id="490" r:id="rId91"/>
    <p:sldId id="491" r:id="rId92"/>
    <p:sldId id="492" r:id="rId93"/>
    <p:sldId id="493" r:id="rId94"/>
    <p:sldId id="494" r:id="rId95"/>
    <p:sldId id="495" r:id="rId96"/>
    <p:sldId id="496" r:id="rId97"/>
    <p:sldId id="448" r:id="rId98"/>
    <p:sldId id="450" r:id="rId99"/>
    <p:sldId id="451" r:id="rId100"/>
    <p:sldId id="452" r:id="rId101"/>
    <p:sldId id="453" r:id="rId102"/>
    <p:sldId id="454" r:id="rId103"/>
    <p:sldId id="455" r:id="rId104"/>
    <p:sldId id="300" r:id="rId105"/>
    <p:sldId id="301" r:id="rId106"/>
    <p:sldId id="302" r:id="rId107"/>
    <p:sldId id="303" r:id="rId108"/>
    <p:sldId id="304" r:id="rId109"/>
    <p:sldId id="305" r:id="rId110"/>
    <p:sldId id="404" r:id="rId111"/>
    <p:sldId id="306" r:id="rId112"/>
    <p:sldId id="307" r:id="rId113"/>
    <p:sldId id="308" r:id="rId114"/>
    <p:sldId id="309" r:id="rId115"/>
    <p:sldId id="310" r:id="rId116"/>
    <p:sldId id="311" r:id="rId117"/>
    <p:sldId id="312" r:id="rId118"/>
    <p:sldId id="314" r:id="rId119"/>
    <p:sldId id="276" r:id="rId120"/>
    <p:sldId id="315" r:id="rId121"/>
    <p:sldId id="316" r:id="rId122"/>
    <p:sldId id="408" r:id="rId123"/>
    <p:sldId id="313" r:id="rId124"/>
    <p:sldId id="410" r:id="rId125"/>
    <p:sldId id="498" r:id="rId126"/>
    <p:sldId id="317" r:id="rId127"/>
    <p:sldId id="318" r:id="rId128"/>
    <p:sldId id="319" r:id="rId129"/>
    <p:sldId id="411" r:id="rId130"/>
    <p:sldId id="499" r:id="rId131"/>
    <p:sldId id="320" r:id="rId132"/>
    <p:sldId id="321" r:id="rId133"/>
    <p:sldId id="322" r:id="rId134"/>
    <p:sldId id="323" r:id="rId135"/>
    <p:sldId id="327" r:id="rId136"/>
    <p:sldId id="328" r:id="rId137"/>
    <p:sldId id="329" r:id="rId138"/>
    <p:sldId id="324" r:id="rId139"/>
    <p:sldId id="330" r:id="rId140"/>
    <p:sldId id="331" r:id="rId141"/>
    <p:sldId id="557" r:id="rId142"/>
    <p:sldId id="558" r:id="rId143"/>
    <p:sldId id="332" r:id="rId144"/>
    <p:sldId id="342" r:id="rId145"/>
    <p:sldId id="343" r:id="rId146"/>
    <p:sldId id="344" r:id="rId147"/>
    <p:sldId id="346" r:id="rId148"/>
    <p:sldId id="347" r:id="rId149"/>
    <p:sldId id="345" r:id="rId150"/>
    <p:sldId id="348" r:id="rId151"/>
    <p:sldId id="351" r:id="rId152"/>
    <p:sldId id="352" r:id="rId153"/>
    <p:sldId id="353" r:id="rId154"/>
    <p:sldId id="392" r:id="rId155"/>
    <p:sldId id="354" r:id="rId156"/>
    <p:sldId id="333" r:id="rId157"/>
    <p:sldId id="349" r:id="rId158"/>
    <p:sldId id="355" r:id="rId159"/>
    <p:sldId id="393" r:id="rId160"/>
    <p:sldId id="425" r:id="rId161"/>
    <p:sldId id="412" r:id="rId162"/>
    <p:sldId id="350" r:id="rId163"/>
    <p:sldId id="356" r:id="rId164"/>
    <p:sldId id="358" r:id="rId165"/>
    <p:sldId id="357" r:id="rId166"/>
    <p:sldId id="359" r:id="rId167"/>
    <p:sldId id="417" r:id="rId168"/>
    <p:sldId id="360" r:id="rId169"/>
    <p:sldId id="422" r:id="rId170"/>
    <p:sldId id="423" r:id="rId171"/>
    <p:sldId id="418" r:id="rId172"/>
    <p:sldId id="424" r:id="rId173"/>
    <p:sldId id="426" r:id="rId174"/>
    <p:sldId id="457" r:id="rId175"/>
    <p:sldId id="458" r:id="rId176"/>
    <p:sldId id="459" r:id="rId177"/>
    <p:sldId id="460" r:id="rId178"/>
    <p:sldId id="461" r:id="rId179"/>
    <p:sldId id="463" r:id="rId180"/>
    <p:sldId id="464" r:id="rId181"/>
    <p:sldId id="465" r:id="rId182"/>
    <p:sldId id="466" r:id="rId183"/>
    <p:sldId id="467" r:id="rId184"/>
    <p:sldId id="468" r:id="rId185"/>
    <p:sldId id="469" r:id="rId186"/>
    <p:sldId id="470" r:id="rId187"/>
    <p:sldId id="334" r:id="rId188"/>
    <p:sldId id="401" r:id="rId189"/>
    <p:sldId id="394" r:id="rId190"/>
    <p:sldId id="390" r:id="rId191"/>
    <p:sldId id="397" r:id="rId192"/>
    <p:sldId id="398" r:id="rId193"/>
    <p:sldId id="399" r:id="rId194"/>
    <p:sldId id="427" r:id="rId195"/>
    <p:sldId id="400" r:id="rId196"/>
    <p:sldId id="403" r:id="rId197"/>
    <p:sldId id="335" r:id="rId198"/>
    <p:sldId id="428" r:id="rId199"/>
    <p:sldId id="429" r:id="rId200"/>
    <p:sldId id="430" r:id="rId201"/>
    <p:sldId id="278" r:id="rId202"/>
    <p:sldId id="431" r:id="rId203"/>
    <p:sldId id="433" r:id="rId204"/>
    <p:sldId id="434" r:id="rId205"/>
    <p:sldId id="432" r:id="rId206"/>
    <p:sldId id="336" r:id="rId207"/>
    <p:sldId id="413" r:id="rId208"/>
    <p:sldId id="414" r:id="rId209"/>
    <p:sldId id="415" r:id="rId210"/>
    <p:sldId id="416" r:id="rId211"/>
    <p:sldId id="555" r:id="rId212"/>
    <p:sldId id="501" r:id="rId213"/>
    <p:sldId id="572" r:id="rId214"/>
    <p:sldId id="573" r:id="rId215"/>
    <p:sldId id="574" r:id="rId216"/>
    <p:sldId id="575" r:id="rId217"/>
    <p:sldId id="576" r:id="rId218"/>
    <p:sldId id="578" r:id="rId219"/>
    <p:sldId id="579" r:id="rId220"/>
    <p:sldId id="580" r:id="rId221"/>
    <p:sldId id="581" r:id="rId222"/>
    <p:sldId id="582" r:id="rId223"/>
    <p:sldId id="502" r:id="rId224"/>
    <p:sldId id="503" r:id="rId225"/>
    <p:sldId id="504" r:id="rId226"/>
    <p:sldId id="505" r:id="rId227"/>
    <p:sldId id="506" r:id="rId228"/>
    <p:sldId id="507" r:id="rId229"/>
    <p:sldId id="508" r:id="rId230"/>
    <p:sldId id="509" r:id="rId231"/>
    <p:sldId id="510" r:id="rId2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notesMaster" Target="notesMasters/notesMaster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CBCD3F-8D6D-4EB5-94E6-92B1BA79EB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62DE3-9DEA-41CE-AC87-8A363F64DFE4}" type="slidenum">
              <a:rPr lang="pt-BR"/>
              <a:pPr/>
              <a:t>43</a:t>
            </a:fld>
            <a:endParaRPr lang="pt-BR"/>
          </a:p>
        </p:txBody>
      </p:sp>
      <p:sp>
        <p:nvSpPr>
          <p:cNvPr id="1863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87388"/>
            <a:ext cx="4595812" cy="3446462"/>
          </a:xfrm>
          <a:ln/>
        </p:spPr>
      </p:sp>
      <p:sp>
        <p:nvSpPr>
          <p:cNvPr id="186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7775" cy="4130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FF9BB-AC02-4313-8927-8B7FBC7C8743}" type="slidenum">
              <a:rPr lang="pt-BR"/>
              <a:pPr/>
              <a:t>72</a:t>
            </a:fld>
            <a:endParaRPr lang="pt-BR"/>
          </a:p>
        </p:txBody>
      </p:sp>
      <p:sp>
        <p:nvSpPr>
          <p:cNvPr id="221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2AE1D-4690-4EC8-A36E-CE4F39B86689}" type="slidenum">
              <a:rPr lang="pt-BR"/>
              <a:pPr/>
              <a:t>73</a:t>
            </a:fld>
            <a:endParaRPr lang="pt-BR"/>
          </a:p>
        </p:txBody>
      </p:sp>
      <p:sp>
        <p:nvSpPr>
          <p:cNvPr id="221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CECE9-F961-4A2C-AB41-F5E8EC860B3A}" type="slidenum">
              <a:rPr lang="pt-BR"/>
              <a:pPr/>
              <a:t>74</a:t>
            </a:fld>
            <a:endParaRPr lang="pt-BR"/>
          </a:p>
        </p:txBody>
      </p:sp>
      <p:sp>
        <p:nvSpPr>
          <p:cNvPr id="222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1D7B2-CD76-43A3-AB15-1BC9ACE6872D}" type="slidenum">
              <a:rPr lang="pt-BR"/>
              <a:pPr/>
              <a:t>75</a:t>
            </a:fld>
            <a:endParaRPr lang="pt-BR"/>
          </a:p>
        </p:txBody>
      </p:sp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65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E9B2E-227A-434A-A076-BE6FEA440A4D}" type="slidenum">
              <a:rPr lang="pt-BR"/>
              <a:pPr/>
              <a:t>97</a:t>
            </a:fld>
            <a:endParaRPr lang="pt-BR"/>
          </a:p>
        </p:txBody>
      </p:sp>
      <p:sp>
        <p:nvSpPr>
          <p:cNvPr id="165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2EF9A-B33A-4157-91AD-5563A96711C7}" type="slidenum">
              <a:rPr lang="pt-BR" smtClean="0"/>
              <a:pPr/>
              <a:t>119</a:t>
            </a:fld>
            <a:endParaRPr lang="pt-BR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3F90D-3E2D-44C6-8A2C-D625F04E20CB}" type="slidenum">
              <a:rPr lang="pt-BR"/>
              <a:pPr/>
              <a:t>174</a:t>
            </a:fld>
            <a:endParaRPr lang="pt-BR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857D9-AFB6-4A5C-AB4F-34553364F8E9}" type="slidenum">
              <a:rPr lang="pt-BR" smtClean="0"/>
              <a:pPr/>
              <a:t>201</a:t>
            </a:fld>
            <a:endParaRPr lang="pt-BR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77800-0E50-4026-95A0-0B620EB73D64}" type="slidenum">
              <a:rPr lang="pt-BR"/>
              <a:pPr/>
              <a:t>213</a:t>
            </a:fld>
            <a:endParaRPr lang="pt-BR"/>
          </a:p>
        </p:txBody>
      </p:sp>
      <p:sp>
        <p:nvSpPr>
          <p:cNvPr id="1875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87388"/>
            <a:ext cx="4595812" cy="3446462"/>
          </a:xfrm>
          <a:ln/>
        </p:spPr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7775" cy="4130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E623C-D53D-4E5F-BD54-1214BADFBFEF}" type="slidenum">
              <a:rPr lang="pt-BR"/>
              <a:pPr/>
              <a:t>214</a:t>
            </a:fld>
            <a:endParaRPr lang="pt-BR"/>
          </a:p>
        </p:txBody>
      </p:sp>
      <p:sp>
        <p:nvSpPr>
          <p:cNvPr id="1878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87388"/>
            <a:ext cx="4595812" cy="3446462"/>
          </a:xfrm>
          <a:ln/>
        </p:spPr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7775" cy="4130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CE9C0-8C1F-41BE-BFE1-F945C1EB8A5D}" type="slidenum">
              <a:rPr lang="pt-BR"/>
              <a:pPr/>
              <a:t>47</a:t>
            </a:fld>
            <a:endParaRPr lang="pt-BR"/>
          </a:p>
        </p:txBody>
      </p:sp>
      <p:sp>
        <p:nvSpPr>
          <p:cNvPr id="1867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D9ED1-E348-4CDB-9D67-B27FB109E2A7}" type="slidenum">
              <a:rPr lang="pt-BR"/>
              <a:pPr/>
              <a:t>215</a:t>
            </a:fld>
            <a:endParaRPr lang="pt-BR"/>
          </a:p>
        </p:txBody>
      </p:sp>
      <p:sp>
        <p:nvSpPr>
          <p:cNvPr id="1880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87388"/>
            <a:ext cx="4595812" cy="3446462"/>
          </a:xfrm>
          <a:ln/>
        </p:spPr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7775" cy="4130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63BE1-D398-4D6D-8113-6DEDD7E0113B}" type="slidenum">
              <a:rPr lang="pt-BR"/>
              <a:pPr/>
              <a:t>216</a:t>
            </a:fld>
            <a:endParaRPr lang="pt-BR"/>
          </a:p>
        </p:txBody>
      </p:sp>
      <p:sp>
        <p:nvSpPr>
          <p:cNvPr id="1882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87388"/>
            <a:ext cx="4595812" cy="3446462"/>
          </a:xfrm>
          <a:ln/>
        </p:spPr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7775" cy="4130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11D1-AFA5-43A0-9810-9E49DE07E492}" type="slidenum">
              <a:rPr lang="pt-BR"/>
              <a:pPr/>
              <a:t>217</a:t>
            </a:fld>
            <a:endParaRPr lang="pt-BR"/>
          </a:p>
        </p:txBody>
      </p:sp>
      <p:sp>
        <p:nvSpPr>
          <p:cNvPr id="1884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87388"/>
            <a:ext cx="4595812" cy="3446462"/>
          </a:xfrm>
          <a:ln/>
        </p:spPr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7775" cy="4130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43EF7-ABCF-4717-ACF2-5A2527AFD74E}" type="slidenum">
              <a:rPr lang="pt-BR"/>
              <a:pPr/>
              <a:t>219</a:t>
            </a:fld>
            <a:endParaRPr lang="pt-BR"/>
          </a:p>
        </p:txBody>
      </p:sp>
      <p:sp>
        <p:nvSpPr>
          <p:cNvPr id="10526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BF0C3-6EF8-4D5E-919E-6AF143A643E4}" type="slidenum">
              <a:rPr lang="pt-BR"/>
              <a:pPr/>
              <a:t>220</a:t>
            </a:fld>
            <a:endParaRPr lang="pt-BR"/>
          </a:p>
        </p:txBody>
      </p:sp>
      <p:sp>
        <p:nvSpPr>
          <p:cNvPr id="81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3BCDA-F704-4BD5-85B0-71DDF80E0F14}" type="slidenum">
              <a:rPr lang="pt-BR"/>
              <a:pPr/>
              <a:t>221</a:t>
            </a:fld>
            <a:endParaRPr lang="pt-BR"/>
          </a:p>
        </p:txBody>
      </p:sp>
      <p:sp>
        <p:nvSpPr>
          <p:cNvPr id="81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6C40B-32BE-4FE7-A475-987386693006}" type="slidenum">
              <a:rPr lang="pt-BR"/>
              <a:pPr/>
              <a:t>48</a:t>
            </a:fld>
            <a:endParaRPr lang="pt-BR"/>
          </a:p>
        </p:txBody>
      </p:sp>
      <p:sp>
        <p:nvSpPr>
          <p:cNvPr id="1869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F7850-D9FA-47C7-87D5-2074312E6565}" type="slidenum">
              <a:rPr lang="pt-BR"/>
              <a:pPr/>
              <a:t>49</a:t>
            </a:fld>
            <a:endParaRPr lang="pt-BR"/>
          </a:p>
        </p:txBody>
      </p:sp>
      <p:sp>
        <p:nvSpPr>
          <p:cNvPr id="1871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FA98E-BE20-4333-8FFE-E53BD2647D6D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D47D3-EFC8-4406-A1A7-5CF6A0E54AA9}" type="slidenum">
              <a:rPr lang="pt-BR"/>
              <a:pPr/>
              <a:t>67</a:t>
            </a:fld>
            <a:endParaRPr lang="pt-BR"/>
          </a:p>
        </p:txBody>
      </p:sp>
      <p:sp>
        <p:nvSpPr>
          <p:cNvPr id="164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DF85D-2626-40F1-B6BE-F0C26169B4A0}" type="slidenum">
              <a:rPr lang="pt-BR"/>
              <a:pPr/>
              <a:t>68</a:t>
            </a:fld>
            <a:endParaRPr lang="pt-BR"/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D2D00-E2C5-4B6A-AFE3-274B8FEA096D}" type="slidenum">
              <a:rPr lang="pt-BR"/>
              <a:pPr/>
              <a:t>69</a:t>
            </a:fld>
            <a:endParaRPr lang="pt-BR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D263D-AC22-491F-A876-BB94A1A8AEFB}" type="slidenum">
              <a:rPr lang="pt-BR"/>
              <a:pPr/>
              <a:t>71</a:t>
            </a:fld>
            <a:endParaRPr lang="pt-BR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DF37-386A-4361-A069-0FD254DE608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857E2-A390-48AF-BD59-2542799C78B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6059-6EEC-4AEA-AE60-22E90580319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ACBA-9800-475B-BEA3-DE29AFC7E9C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F956-0FF6-47FA-B8B9-A9BBFCB84D6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79D0-EC0A-4616-954E-99607430629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62459-53CC-42AF-BD51-25406860B92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8CB9-14BC-484E-80D7-CF80BC3EF71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E11E-5D4C-4C61-B1D6-E845D99BB95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EDE4-887D-4F96-A9FE-6C5B68B28059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561E-D696-4B1F-B14C-0166F018819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0759E18-FCE0-42EE-9FC3-5BB1A15485E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beram.pt/dlpo/dlpo.aspx" TargetMode="Externa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iq.com/weiser" TargetMode="Externa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-its.org/" TargetMode="External"/><Relationship Id="rId2" Type="http://schemas.openxmlformats.org/officeDocument/2006/relationships/hyperlink" Target="http://www.xbow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puter.howstuffworks.com/mote4.htm" TargetMode="Externa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hyperlink" Target="http://webs.cs.berkeley.edu/tos/" TargetMode="External"/><Relationship Id="rId2" Type="http://schemas.openxmlformats.org/officeDocument/2006/relationships/hyperlink" Target="http://computer.howstuffworks.com/mote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hyperlink" Target="http://electronics.howstuffworks.com/gadgets/travel/gps.htm" TargetMode="Externa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0.jpeg"/><Relationship Id="rId20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Relationship Id="rId14" Type="http://schemas.openxmlformats.org/officeDocument/2006/relationships/image" Target="../media/image68.wmf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lessbrasil.org/wirelessbr/colaboradores/alancarvalho/gprs.html" TargetMode="External"/><Relationship Id="rId2" Type="http://schemas.openxmlformats.org/officeDocument/2006/relationships/hyperlink" Target="http://pt.wikipedia.org/wiki/Banda_larg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t.wikipedia.org/wiki/General_Packet_Radio_Service" TargetMode="Externa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parc.com/weiser/buzio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iq.com/hypertext/weiser/SciAmDraft3.html" TargetMode="Externa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iq.com/hypertext/weiser/ACMInteractions2.html" TargetMode="Externa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easyliving/Documents/2001%2011%20Shafer.doc" TargetMode="Externa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nors.ufsm.br/professores/chmoraes/comunicacao-digital/07Cibercultura%20e%20Mobilidade_%20a%20Era%20da%20Conexao.pdf" TargetMode="Externa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ciencia.br/reportagens/internet/net13.htm" TargetMode="Externa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hyperlink" Target="http://bsi.cneccapivari.br/?q=node/41" TargetMode="Externa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i.unicap.br/~almir/seminarios/2006.1/ns06/computacaoubiqua/index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8" Type="http://schemas.openxmlformats.org/officeDocument/2006/relationships/hyperlink" Target="http://cooltown.hp.com/" TargetMode="External"/><Relationship Id="rId3" Type="http://schemas.openxmlformats.org/officeDocument/2006/relationships/hyperlink" Target="http://www2.parc.com/csl/members/grinter/ubicomp.pdf" TargetMode="External"/><Relationship Id="rId7" Type="http://schemas.openxmlformats.org/officeDocument/2006/relationships/hyperlink" Target="http://www.cc.gatech.edu/fce" TargetMode="External"/><Relationship Id="rId2" Type="http://schemas.openxmlformats.org/officeDocument/2006/relationships/hyperlink" Target="http://www.ubiq.com/weis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xygen.ai.mit.edu/" TargetMode="External"/><Relationship Id="rId5" Type="http://schemas.openxmlformats.org/officeDocument/2006/relationships/hyperlink" Target="http://www.ibm.com/pvc" TargetMode="External"/><Relationship Id="rId4" Type="http://schemas.openxmlformats.org/officeDocument/2006/relationships/hyperlink" Target="http://research.microsoft.com/ierp" TargetMode="External"/></Relationships>
</file>

<file path=ppt/slides/_rels/slide231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easyliving/" TargetMode="External"/><Relationship Id="rId3" Type="http://schemas.openxmlformats.org/officeDocument/2006/relationships/hyperlink" Target="http://www.priberam.pt/dlpo/dlpo.aspx" TargetMode="External"/><Relationship Id="rId7" Type="http://schemas.openxmlformats.org/officeDocument/2006/relationships/hyperlink" Target="http://www.cineplayers.com/filme.php?id=23" TargetMode="External"/><Relationship Id="rId2" Type="http://schemas.openxmlformats.org/officeDocument/2006/relationships/hyperlink" Target="http://ubicom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vantime.com.br/automacao.asp" TargetMode="External"/><Relationship Id="rId11" Type="http://schemas.openxmlformats.org/officeDocument/2006/relationships/hyperlink" Target="http://sandbox.parc.com/weiser/buzios/" TargetMode="External"/><Relationship Id="rId5" Type="http://schemas.openxmlformats.org/officeDocument/2006/relationships/hyperlink" Target="http://pt.wikibooks.org/wiki/Sistemas_de_Informa%C3%A7%C3%A3o_Distribu%C3%ADdos/Computa%C3%A7%C3%A3o_Ub%C3%ADqua_nos_Sistemas_de_Informa%C3%A7%C3%A3o_Distribu%C3%ADdos" TargetMode="External"/><Relationship Id="rId10" Type="http://schemas.openxmlformats.org/officeDocument/2006/relationships/hyperlink" Target="http://www.ubicomp.org/ubicomp2006/conference_program/demos/" TargetMode="External"/><Relationship Id="rId4" Type="http://schemas.openxmlformats.org/officeDocument/2006/relationships/hyperlink" Target="http://pt.wikipedia.org/wiki/RFID" TargetMode="External"/><Relationship Id="rId9" Type="http://schemas.openxmlformats.org/officeDocument/2006/relationships/hyperlink" Target="http://www.ubiq.com/hypertext/weiser/UbiHome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c.xerox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o_Microsoft_Office_Word_97_-_20031.doc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46.png"/><Relationship Id="rId4" Type="http://schemas.openxmlformats.org/officeDocument/2006/relationships/image" Target="../media/image2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INE 6406 - Mobilidade em Computação (PPGCC)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  Aula 1 - Computação Móvel e Ubíqua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Documents and Settings\BOSCO\Meus documentos\Minhas imagens\tre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048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B3CE3-FFDB-4B0B-92F9-CF1BA5286C8B}" type="slidenum">
              <a:rPr lang="en-US"/>
              <a:pPr/>
              <a:t>100</a:t>
            </a:fld>
            <a:endParaRPr lang="en-US"/>
          </a:p>
        </p:txBody>
      </p:sp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Novas Áreas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5872163" cy="2405063"/>
          </a:xfrm>
        </p:spPr>
        <p:txBody>
          <a:bodyPr/>
          <a:lstStyle/>
          <a:p>
            <a:r>
              <a:rPr lang="pt-BR">
                <a:solidFill>
                  <a:schemeClr val="bg2"/>
                </a:solidFill>
              </a:rPr>
              <a:t>Computação Móvel</a:t>
            </a:r>
            <a:r>
              <a:rPr lang="pt-BR"/>
              <a:t> </a:t>
            </a:r>
          </a:p>
          <a:p>
            <a:r>
              <a:rPr lang="pt-BR"/>
              <a:t>Computação Nômade</a:t>
            </a:r>
          </a:p>
          <a:p>
            <a:r>
              <a:rPr lang="pt-BR">
                <a:solidFill>
                  <a:schemeClr val="bg2"/>
                </a:solidFill>
              </a:rPr>
              <a:t>Computação “Pervasiva” (penetrante)</a:t>
            </a:r>
          </a:p>
          <a:p>
            <a:r>
              <a:rPr lang="pt-BR">
                <a:solidFill>
                  <a:schemeClr val="bg2"/>
                </a:solidFill>
              </a:rPr>
              <a:t>Computação Autonômica</a:t>
            </a:r>
          </a:p>
          <a:p>
            <a:r>
              <a:rPr lang="pt-BR">
                <a:solidFill>
                  <a:schemeClr val="bg2"/>
                </a:solidFill>
              </a:rPr>
              <a:t>Ambientes Inteligentes</a:t>
            </a:r>
          </a:p>
        </p:txBody>
      </p:sp>
      <p:sp>
        <p:nvSpPr>
          <p:cNvPr id="1661956" name="AutoShape 4"/>
          <p:cNvSpPr>
            <a:spLocks noChangeArrowheads="1"/>
          </p:cNvSpPr>
          <p:nvPr/>
        </p:nvSpPr>
        <p:spPr bwMode="auto">
          <a:xfrm rot="10800000" flipH="1">
            <a:off x="3963988" y="2114550"/>
            <a:ext cx="3127375" cy="2147888"/>
          </a:xfrm>
          <a:custGeom>
            <a:avLst/>
            <a:gdLst>
              <a:gd name="G0" fmla="+- 14294 0 0"/>
              <a:gd name="G1" fmla="+- 18787 0 0"/>
              <a:gd name="G2" fmla="+- 3538 0 0"/>
              <a:gd name="G3" fmla="*/ 14294 1 2"/>
              <a:gd name="G4" fmla="+- G3 10800 0"/>
              <a:gd name="G5" fmla="+- 21600 14294 18787"/>
              <a:gd name="G6" fmla="+- 18787 3538 0"/>
              <a:gd name="G7" fmla="*/ G6 1 2"/>
              <a:gd name="G8" fmla="*/ 18787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787 1 2"/>
              <a:gd name="G15" fmla="+- G5 0 G4"/>
              <a:gd name="G16" fmla="+- G0 0 G4"/>
              <a:gd name="G17" fmla="*/ G2 G15 G16"/>
              <a:gd name="T0" fmla="*/ 17947 w 21600"/>
              <a:gd name="T1" fmla="*/ 0 h 21600"/>
              <a:gd name="T2" fmla="*/ 14294 w 21600"/>
              <a:gd name="T3" fmla="*/ 3538 h 21600"/>
              <a:gd name="T4" fmla="*/ 0 w 21600"/>
              <a:gd name="T5" fmla="*/ 20634 h 21600"/>
              <a:gd name="T6" fmla="*/ 9394 w 21600"/>
              <a:gd name="T7" fmla="*/ 21600 h 21600"/>
              <a:gd name="T8" fmla="*/ 18787 w 21600"/>
              <a:gd name="T9" fmla="*/ 12834 h 21600"/>
              <a:gd name="T10" fmla="*/ 21600 w 21600"/>
              <a:gd name="T11" fmla="*/ 353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47" y="0"/>
                </a:moveTo>
                <a:lnTo>
                  <a:pt x="14294" y="3538"/>
                </a:lnTo>
                <a:lnTo>
                  <a:pt x="17107" y="3538"/>
                </a:lnTo>
                <a:lnTo>
                  <a:pt x="17107" y="19668"/>
                </a:lnTo>
                <a:lnTo>
                  <a:pt x="0" y="19668"/>
                </a:lnTo>
                <a:lnTo>
                  <a:pt x="0" y="21600"/>
                </a:lnTo>
                <a:lnTo>
                  <a:pt x="18787" y="21600"/>
                </a:lnTo>
                <a:lnTo>
                  <a:pt x="18787" y="3538"/>
                </a:lnTo>
                <a:lnTo>
                  <a:pt x="21600" y="353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61957" name="Text Box 5"/>
          <p:cNvSpPr txBox="1">
            <a:spLocks noChangeArrowheads="1"/>
          </p:cNvSpPr>
          <p:nvPr/>
        </p:nvSpPr>
        <p:spPr bwMode="auto">
          <a:xfrm>
            <a:off x="1644650" y="284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61958" name="Rectangle 6"/>
          <p:cNvSpPr>
            <a:spLocks noChangeArrowheads="1"/>
          </p:cNvSpPr>
          <p:nvPr/>
        </p:nvSpPr>
        <p:spPr bwMode="auto">
          <a:xfrm>
            <a:off x="4557713" y="4267200"/>
            <a:ext cx="392430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endParaRPr lang="pt-BR" sz="10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000" dirty="0"/>
              <a:t>Não tem casa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000" dirty="0"/>
              <a:t>Vive permanentemente mudando de lugar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000" dirty="0"/>
              <a:t>Não se fixa muito tempo num lugar </a:t>
            </a:r>
            <a:r>
              <a:rPr lang="pt-BR" sz="2000" dirty="0" smtClean="0"/>
              <a:t> (baseada em satélite)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0B28A3-D560-4F64-AE23-4E0EF68DB28F}" type="slidenum">
              <a:rPr lang="en-US"/>
              <a:pPr/>
              <a:t>101</a:t>
            </a:fld>
            <a:endParaRPr lang="en-US"/>
          </a:p>
        </p:txBody>
      </p:sp>
      <p:sp>
        <p:nvSpPr>
          <p:cNvPr id="166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Novas Áreas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5872163" cy="2405063"/>
          </a:xfrm>
        </p:spPr>
        <p:txBody>
          <a:bodyPr/>
          <a:lstStyle/>
          <a:p>
            <a:r>
              <a:rPr lang="pt-BR">
                <a:solidFill>
                  <a:schemeClr val="bg2"/>
                </a:solidFill>
              </a:rPr>
              <a:t>Computação Móvel</a:t>
            </a:r>
            <a:r>
              <a:rPr lang="pt-BR"/>
              <a:t> </a:t>
            </a:r>
          </a:p>
          <a:p>
            <a:r>
              <a:rPr lang="pt-BR">
                <a:solidFill>
                  <a:schemeClr val="bg2"/>
                </a:solidFill>
              </a:rPr>
              <a:t>Computação Nômade</a:t>
            </a:r>
          </a:p>
          <a:p>
            <a:r>
              <a:rPr lang="pt-BR"/>
              <a:t>Computação “Pervasiva” (penetrante)</a:t>
            </a:r>
          </a:p>
          <a:p>
            <a:r>
              <a:rPr lang="pt-BR">
                <a:solidFill>
                  <a:schemeClr val="bg2"/>
                </a:solidFill>
              </a:rPr>
              <a:t>Computação Autonômica</a:t>
            </a:r>
          </a:p>
          <a:p>
            <a:r>
              <a:rPr lang="pt-BR">
                <a:solidFill>
                  <a:schemeClr val="bg2"/>
                </a:solidFill>
              </a:rPr>
              <a:t>Ambientes Inteligentes</a:t>
            </a:r>
          </a:p>
        </p:txBody>
      </p:sp>
      <p:sp>
        <p:nvSpPr>
          <p:cNvPr id="1662980" name="AutoShape 4"/>
          <p:cNvSpPr>
            <a:spLocks noChangeArrowheads="1"/>
          </p:cNvSpPr>
          <p:nvPr/>
        </p:nvSpPr>
        <p:spPr bwMode="auto">
          <a:xfrm rot="10800000" flipH="1">
            <a:off x="6083300" y="2592388"/>
            <a:ext cx="2185988" cy="1671637"/>
          </a:xfrm>
          <a:custGeom>
            <a:avLst/>
            <a:gdLst>
              <a:gd name="G0" fmla="+- 14294 0 0"/>
              <a:gd name="G1" fmla="+- 18787 0 0"/>
              <a:gd name="G2" fmla="+- 3538 0 0"/>
              <a:gd name="G3" fmla="*/ 14294 1 2"/>
              <a:gd name="G4" fmla="+- G3 10800 0"/>
              <a:gd name="G5" fmla="+- 21600 14294 18787"/>
              <a:gd name="G6" fmla="+- 18787 3538 0"/>
              <a:gd name="G7" fmla="*/ G6 1 2"/>
              <a:gd name="G8" fmla="*/ 18787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787 1 2"/>
              <a:gd name="G15" fmla="+- G5 0 G4"/>
              <a:gd name="G16" fmla="+- G0 0 G4"/>
              <a:gd name="G17" fmla="*/ G2 G15 G16"/>
              <a:gd name="T0" fmla="*/ 17947 w 21600"/>
              <a:gd name="T1" fmla="*/ 0 h 21600"/>
              <a:gd name="T2" fmla="*/ 14294 w 21600"/>
              <a:gd name="T3" fmla="*/ 3538 h 21600"/>
              <a:gd name="T4" fmla="*/ 0 w 21600"/>
              <a:gd name="T5" fmla="*/ 20634 h 21600"/>
              <a:gd name="T6" fmla="*/ 9394 w 21600"/>
              <a:gd name="T7" fmla="*/ 21600 h 21600"/>
              <a:gd name="T8" fmla="*/ 18787 w 21600"/>
              <a:gd name="T9" fmla="*/ 12834 h 21600"/>
              <a:gd name="T10" fmla="*/ 21600 w 21600"/>
              <a:gd name="T11" fmla="*/ 353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47" y="0"/>
                </a:moveTo>
                <a:lnTo>
                  <a:pt x="14294" y="3538"/>
                </a:lnTo>
                <a:lnTo>
                  <a:pt x="17107" y="3538"/>
                </a:lnTo>
                <a:lnTo>
                  <a:pt x="17107" y="19668"/>
                </a:lnTo>
                <a:lnTo>
                  <a:pt x="0" y="19668"/>
                </a:lnTo>
                <a:lnTo>
                  <a:pt x="0" y="21600"/>
                </a:lnTo>
                <a:lnTo>
                  <a:pt x="18787" y="21600"/>
                </a:lnTo>
                <a:lnTo>
                  <a:pt x="18787" y="3538"/>
                </a:lnTo>
                <a:lnTo>
                  <a:pt x="21600" y="353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62981" name="Text Box 5"/>
          <p:cNvSpPr txBox="1">
            <a:spLocks noChangeArrowheads="1"/>
          </p:cNvSpPr>
          <p:nvPr/>
        </p:nvSpPr>
        <p:spPr bwMode="auto">
          <a:xfrm>
            <a:off x="1644650" y="284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62982" name="Rectangle 6"/>
          <p:cNvSpPr>
            <a:spLocks noChangeArrowheads="1"/>
          </p:cNvSpPr>
          <p:nvPr/>
        </p:nvSpPr>
        <p:spPr bwMode="auto">
          <a:xfrm>
            <a:off x="4557713" y="4267200"/>
            <a:ext cx="392430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endParaRPr lang="pt-BR" sz="100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000"/>
              <a:t>Tecnologia embutida nos mais diversos dispositivos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C5365-1C96-4CB6-8F39-E37FB4044FA5}" type="slidenum">
              <a:rPr lang="en-US"/>
              <a:pPr/>
              <a:t>102</a:t>
            </a:fld>
            <a:endParaRPr lang="en-US"/>
          </a:p>
        </p:txBody>
      </p:sp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Novas Áreas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5872163" cy="2405063"/>
          </a:xfrm>
        </p:spPr>
        <p:txBody>
          <a:bodyPr/>
          <a:lstStyle/>
          <a:p>
            <a:r>
              <a:rPr lang="pt-BR">
                <a:solidFill>
                  <a:schemeClr val="bg2"/>
                </a:solidFill>
              </a:rPr>
              <a:t>Computação Móvel</a:t>
            </a:r>
            <a:r>
              <a:rPr lang="pt-BR"/>
              <a:t> </a:t>
            </a:r>
          </a:p>
          <a:p>
            <a:r>
              <a:rPr lang="pt-BR">
                <a:solidFill>
                  <a:schemeClr val="bg2"/>
                </a:solidFill>
              </a:rPr>
              <a:t>Computação Nômade</a:t>
            </a:r>
          </a:p>
          <a:p>
            <a:r>
              <a:rPr lang="pt-BR">
                <a:solidFill>
                  <a:schemeClr val="bg2"/>
                </a:solidFill>
              </a:rPr>
              <a:t>Computação “Pervasiva” (penetrante)</a:t>
            </a:r>
          </a:p>
          <a:p>
            <a:r>
              <a:rPr lang="pt-BR"/>
              <a:t>Computação Autonômica</a:t>
            </a:r>
          </a:p>
          <a:p>
            <a:r>
              <a:rPr lang="pt-BR">
                <a:solidFill>
                  <a:schemeClr val="bg2"/>
                </a:solidFill>
              </a:rPr>
              <a:t>Ambientes Inteligentes</a:t>
            </a:r>
          </a:p>
        </p:txBody>
      </p:sp>
      <p:sp>
        <p:nvSpPr>
          <p:cNvPr id="1664004" name="AutoShape 4"/>
          <p:cNvSpPr>
            <a:spLocks noChangeArrowheads="1"/>
          </p:cNvSpPr>
          <p:nvPr/>
        </p:nvSpPr>
        <p:spPr bwMode="auto">
          <a:xfrm rot="10800000" flipH="1">
            <a:off x="4578350" y="3041650"/>
            <a:ext cx="2509838" cy="1193800"/>
          </a:xfrm>
          <a:custGeom>
            <a:avLst/>
            <a:gdLst>
              <a:gd name="G0" fmla="+- 12555 0 0"/>
              <a:gd name="G1" fmla="+- 18416 0 0"/>
              <a:gd name="G2" fmla="+- 5342 0 0"/>
              <a:gd name="G3" fmla="*/ 12555 1 2"/>
              <a:gd name="G4" fmla="+- G3 10800 0"/>
              <a:gd name="G5" fmla="+- 21600 12555 18416"/>
              <a:gd name="G6" fmla="+- 18416 5342 0"/>
              <a:gd name="G7" fmla="*/ G6 1 2"/>
              <a:gd name="G8" fmla="*/ 1841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416 1 2"/>
              <a:gd name="G15" fmla="+- G5 0 G4"/>
              <a:gd name="G16" fmla="+- G0 0 G4"/>
              <a:gd name="G17" fmla="*/ G2 G15 G16"/>
              <a:gd name="T0" fmla="*/ 17078 w 21600"/>
              <a:gd name="T1" fmla="*/ 0 h 21600"/>
              <a:gd name="T2" fmla="*/ 12555 w 21600"/>
              <a:gd name="T3" fmla="*/ 5342 h 21600"/>
              <a:gd name="T4" fmla="*/ 0 w 21600"/>
              <a:gd name="T5" fmla="*/ 20031 h 21600"/>
              <a:gd name="T6" fmla="*/ 9208 w 21600"/>
              <a:gd name="T7" fmla="*/ 21600 h 21600"/>
              <a:gd name="T8" fmla="*/ 18416 w 21600"/>
              <a:gd name="T9" fmla="*/ 13933 h 21600"/>
              <a:gd name="T10" fmla="*/ 21600 w 21600"/>
              <a:gd name="T11" fmla="*/ 53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78" y="0"/>
                </a:moveTo>
                <a:lnTo>
                  <a:pt x="12555" y="5342"/>
                </a:lnTo>
                <a:lnTo>
                  <a:pt x="15739" y="5342"/>
                </a:lnTo>
                <a:lnTo>
                  <a:pt x="15739" y="18460"/>
                </a:lnTo>
                <a:lnTo>
                  <a:pt x="0" y="18460"/>
                </a:lnTo>
                <a:lnTo>
                  <a:pt x="0" y="21600"/>
                </a:lnTo>
                <a:lnTo>
                  <a:pt x="18416" y="21600"/>
                </a:lnTo>
                <a:lnTo>
                  <a:pt x="18416" y="5342"/>
                </a:lnTo>
                <a:lnTo>
                  <a:pt x="21600" y="534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1644650" y="284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64006" name="Rectangle 6"/>
          <p:cNvSpPr>
            <a:spLocks noChangeArrowheads="1"/>
          </p:cNvSpPr>
          <p:nvPr/>
        </p:nvSpPr>
        <p:spPr bwMode="auto">
          <a:xfrm>
            <a:off x="4557713" y="4267200"/>
            <a:ext cx="392430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endParaRPr lang="pt-BR" sz="100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000"/>
              <a:t>Sistemas que gerenciam a si próprios de acordo com os objetivos do administrador e sem a intervenção humana direta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51392-DF14-49FA-91CD-6D82139290E8}" type="slidenum">
              <a:rPr lang="en-US"/>
              <a:pPr/>
              <a:t>103</a:t>
            </a:fld>
            <a:endParaRPr lang="en-US"/>
          </a:p>
        </p:txBody>
      </p:sp>
      <p:sp>
        <p:nvSpPr>
          <p:cNvPr id="166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Novas Áreas</a:t>
            </a:r>
          </a:p>
        </p:txBody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5872163" cy="2405063"/>
          </a:xfrm>
        </p:spPr>
        <p:txBody>
          <a:bodyPr/>
          <a:lstStyle/>
          <a:p>
            <a:r>
              <a:rPr lang="pt-BR">
                <a:solidFill>
                  <a:schemeClr val="bg2"/>
                </a:solidFill>
              </a:rPr>
              <a:t>Computação Móvel</a:t>
            </a:r>
            <a:r>
              <a:rPr lang="pt-BR"/>
              <a:t> </a:t>
            </a:r>
          </a:p>
          <a:p>
            <a:r>
              <a:rPr lang="pt-BR">
                <a:solidFill>
                  <a:schemeClr val="bg2"/>
                </a:solidFill>
              </a:rPr>
              <a:t>Computação Nômade</a:t>
            </a:r>
          </a:p>
          <a:p>
            <a:r>
              <a:rPr lang="pt-BR">
                <a:solidFill>
                  <a:schemeClr val="bg2"/>
                </a:solidFill>
              </a:rPr>
              <a:t>Computação “Pervasiva” (penetrante)</a:t>
            </a:r>
          </a:p>
          <a:p>
            <a:r>
              <a:rPr lang="pt-BR">
                <a:solidFill>
                  <a:schemeClr val="bg2"/>
                </a:solidFill>
              </a:rPr>
              <a:t>Computação Autonômica</a:t>
            </a:r>
          </a:p>
          <a:p>
            <a:r>
              <a:rPr lang="pt-BR"/>
              <a:t>Ambientes Inteligentes</a:t>
            </a:r>
          </a:p>
        </p:txBody>
      </p:sp>
      <p:sp>
        <p:nvSpPr>
          <p:cNvPr id="1665028" name="AutoShape 4"/>
          <p:cNvSpPr>
            <a:spLocks noChangeArrowheads="1"/>
          </p:cNvSpPr>
          <p:nvPr/>
        </p:nvSpPr>
        <p:spPr bwMode="auto">
          <a:xfrm rot="10800000" flipH="1">
            <a:off x="4297363" y="3463925"/>
            <a:ext cx="2622550" cy="785813"/>
          </a:xfrm>
          <a:custGeom>
            <a:avLst/>
            <a:gdLst>
              <a:gd name="G0" fmla="+- 12555 0 0"/>
              <a:gd name="G1" fmla="+- 18416 0 0"/>
              <a:gd name="G2" fmla="+- 5342 0 0"/>
              <a:gd name="G3" fmla="*/ 12555 1 2"/>
              <a:gd name="G4" fmla="+- G3 10800 0"/>
              <a:gd name="G5" fmla="+- 21600 12555 18416"/>
              <a:gd name="G6" fmla="+- 18416 5342 0"/>
              <a:gd name="G7" fmla="*/ G6 1 2"/>
              <a:gd name="G8" fmla="*/ 1841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416 1 2"/>
              <a:gd name="G15" fmla="+- G5 0 G4"/>
              <a:gd name="G16" fmla="+- G0 0 G4"/>
              <a:gd name="G17" fmla="*/ G2 G15 G16"/>
              <a:gd name="T0" fmla="*/ 17078 w 21600"/>
              <a:gd name="T1" fmla="*/ 0 h 21600"/>
              <a:gd name="T2" fmla="*/ 12555 w 21600"/>
              <a:gd name="T3" fmla="*/ 5342 h 21600"/>
              <a:gd name="T4" fmla="*/ 0 w 21600"/>
              <a:gd name="T5" fmla="*/ 20031 h 21600"/>
              <a:gd name="T6" fmla="*/ 9208 w 21600"/>
              <a:gd name="T7" fmla="*/ 21600 h 21600"/>
              <a:gd name="T8" fmla="*/ 18416 w 21600"/>
              <a:gd name="T9" fmla="*/ 13933 h 21600"/>
              <a:gd name="T10" fmla="*/ 21600 w 21600"/>
              <a:gd name="T11" fmla="*/ 534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78" y="0"/>
                </a:moveTo>
                <a:lnTo>
                  <a:pt x="12555" y="5342"/>
                </a:lnTo>
                <a:lnTo>
                  <a:pt x="15739" y="5342"/>
                </a:lnTo>
                <a:lnTo>
                  <a:pt x="15739" y="18460"/>
                </a:lnTo>
                <a:lnTo>
                  <a:pt x="0" y="18460"/>
                </a:lnTo>
                <a:lnTo>
                  <a:pt x="0" y="21600"/>
                </a:lnTo>
                <a:lnTo>
                  <a:pt x="18416" y="21600"/>
                </a:lnTo>
                <a:lnTo>
                  <a:pt x="18416" y="5342"/>
                </a:lnTo>
                <a:lnTo>
                  <a:pt x="21600" y="534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1644650" y="284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65030" name="Rectangle 6"/>
          <p:cNvSpPr>
            <a:spLocks noChangeArrowheads="1"/>
          </p:cNvSpPr>
          <p:nvPr/>
        </p:nvSpPr>
        <p:spPr bwMode="auto">
          <a:xfrm>
            <a:off x="4557713" y="4267200"/>
            <a:ext cx="392430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endParaRPr lang="pt-BR" sz="100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000"/>
              <a:t>Redes de sensores sem fio depositadas em ambientes com o objetivo de monitorar condições ambientais ou físicas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600" b="1" smtClean="0"/>
              <a:t>Mark Weiser</a:t>
            </a:r>
            <a:r>
              <a:rPr lang="pt-BR" sz="2600" smtClean="0"/>
              <a:t> cunhou este termo em 1988 [Weiser 1991] .</a:t>
            </a:r>
          </a:p>
          <a:p>
            <a:pPr eaLnBrk="1" hangingPunct="1"/>
            <a:endParaRPr lang="pt-BR" sz="2600" smtClean="0"/>
          </a:p>
          <a:p>
            <a:pPr eaLnBrk="1" hangingPunct="1"/>
            <a:r>
              <a:rPr lang="pt-BR" sz="2600" smtClean="0"/>
              <a:t>Algumas vezes chamada </a:t>
            </a:r>
            <a:r>
              <a:rPr lang="pt-BR" sz="2600" b="1" smtClean="0"/>
              <a:t>Pervasive Computing</a:t>
            </a:r>
            <a:r>
              <a:rPr lang="pt-BR" sz="2600" smtClean="0"/>
              <a:t>.</a:t>
            </a:r>
          </a:p>
          <a:p>
            <a:pPr eaLnBrk="1" hangingPunct="1"/>
            <a:endParaRPr lang="pt-BR" sz="2600" b="1" smtClean="0"/>
          </a:p>
          <a:p>
            <a:pPr eaLnBrk="1" hangingPunct="1"/>
            <a:r>
              <a:rPr lang="pt-BR" sz="2600" b="1" smtClean="0"/>
              <a:t>Pervasive</a:t>
            </a:r>
            <a:r>
              <a:rPr lang="pt-BR" sz="2600" smtClean="0"/>
              <a:t> significa </a:t>
            </a:r>
            <a:r>
              <a:rPr lang="pt-BR" sz="2600" b="1" smtClean="0"/>
              <a:t>“impregnante”</a:t>
            </a:r>
            <a:r>
              <a:rPr lang="pt-BR" sz="2600" smtClean="0"/>
              <a:t>.</a:t>
            </a:r>
          </a:p>
          <a:p>
            <a:pPr eaLnBrk="1" hangingPunct="1"/>
            <a:endParaRPr lang="pt-BR" sz="2600" b="1" smtClean="0"/>
          </a:p>
          <a:p>
            <a:pPr eaLnBrk="1" hangingPunct="1"/>
            <a:r>
              <a:rPr lang="pt-BR" sz="2600" b="1" smtClean="0"/>
              <a:t>Ubiquitous</a:t>
            </a:r>
            <a:r>
              <a:rPr lang="pt-BR" sz="2600" smtClean="0"/>
              <a:t> significa </a:t>
            </a:r>
            <a:r>
              <a:rPr lang="pt-BR" sz="2600" b="1" smtClean="0"/>
              <a:t>“em toda a parte” </a:t>
            </a:r>
            <a:r>
              <a:rPr lang="pt-BR" sz="2600" smtClean="0"/>
              <a:t>ou</a:t>
            </a:r>
            <a:r>
              <a:rPr lang="pt-BR" sz="2600" b="1" smtClean="0"/>
              <a:t> “para ser encontrado em todo lugar”</a:t>
            </a:r>
            <a:r>
              <a:rPr lang="pt-BR" sz="2600" smtClean="0"/>
              <a:t>.</a:t>
            </a:r>
          </a:p>
          <a:p>
            <a:pPr eaLnBrk="1" hangingPunct="1"/>
            <a:endParaRPr lang="pt-BR" sz="2600" b="1" smtClean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b="1" smtClean="0"/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smtClean="0"/>
              <a:t>Weiser percebeu a predominância cada vez maior dos dispositivos de computação, conduzindo a mudanças revolucionárias no modo como nós usaríamos os computadores.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Primeira mudança que </a:t>
            </a:r>
            <a:r>
              <a:rPr lang="pt-BR" dirty="0" err="1" smtClean="0"/>
              <a:t>Weiser</a:t>
            </a:r>
            <a:r>
              <a:rPr lang="pt-BR" dirty="0" smtClean="0"/>
              <a:t> previu: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0000FF"/>
                </a:solidFill>
              </a:rPr>
              <a:t>“Cada pessoa no mundo utilizaria muitos   </a:t>
            </a:r>
            <a:br>
              <a:rPr lang="pt-BR" b="1" dirty="0" smtClean="0">
                <a:solidFill>
                  <a:srgbClr val="0000FF"/>
                </a:solidFill>
              </a:rPr>
            </a:br>
            <a:r>
              <a:rPr lang="pt-BR" b="1" dirty="0" smtClean="0">
                <a:solidFill>
                  <a:srgbClr val="0000FF"/>
                </a:solidFill>
              </a:rPr>
              <a:t>  computadores”.</a:t>
            </a:r>
          </a:p>
          <a:p>
            <a:pPr eaLnBrk="1" hangingPunct="1"/>
            <a:endParaRPr lang="pt-BR" b="1" dirty="0" smtClean="0"/>
          </a:p>
          <a:p>
            <a:pPr eaLnBrk="1" hangingPunct="1"/>
            <a:r>
              <a:rPr lang="pt-BR" dirty="0" smtClean="0"/>
              <a:t>A idéia de </a:t>
            </a:r>
            <a:r>
              <a:rPr lang="pt-BR" dirty="0" err="1" smtClean="0"/>
              <a:t>Weiser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0000FF"/>
                </a:solidFill>
              </a:rPr>
              <a:t>“uma pessoa, muitos computadores”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Em </a:t>
            </a:r>
            <a:r>
              <a:rPr lang="pt-BR" b="1" smtClean="0"/>
              <a:t>computação ubíqua</a:t>
            </a:r>
            <a:r>
              <a:rPr lang="pt-BR" smtClean="0"/>
              <a:t>, 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b="1" smtClean="0"/>
              <a:t>“computadores aparecem em quase tudo, em forma e em função”</a:t>
            </a:r>
            <a:r>
              <a:rPr lang="pt-BR" smtClean="0"/>
              <a:t>, não apenas em número, para acomodar diferentes tarefas.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Suponha que tudo em uma sala, a apresentação visual e superfícies de escrita:  quadros de escrever, livros, papéis, artigos, canetas, sejam substituídos por computadores com displays eletrônicos.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Os </a:t>
            </a:r>
            <a:r>
              <a:rPr lang="pt-BR" b="1" smtClean="0"/>
              <a:t>quadros de escrever</a:t>
            </a:r>
            <a:r>
              <a:rPr lang="pt-BR" smtClean="0"/>
              <a:t> poderiam ser </a:t>
            </a:r>
            <a:r>
              <a:rPr lang="pt-BR" b="1" smtClean="0"/>
              <a:t>computadores para assistir pessoas</a:t>
            </a:r>
            <a:r>
              <a:rPr lang="pt-BR" smtClean="0"/>
              <a:t> para desenhar, organizar, e arquivar suas idéias.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Para se entender e posicionar a </a:t>
            </a:r>
            <a:r>
              <a:rPr lang="pt-BR" dirty="0" smtClean="0">
                <a:solidFill>
                  <a:srgbClr val="0000FF"/>
                </a:solidFill>
              </a:rPr>
              <a:t>Computação Ubíqua</a:t>
            </a:r>
            <a:r>
              <a:rPr lang="pt-BR" dirty="0" smtClean="0"/>
              <a:t> é necessário ter em mente alguns conceitos. </a:t>
            </a:r>
          </a:p>
          <a:p>
            <a:endParaRPr lang="pt-BR" dirty="0"/>
          </a:p>
          <a:p>
            <a:r>
              <a:rPr lang="pt-BR" dirty="0" smtClean="0"/>
              <a:t>Resumidamente a </a:t>
            </a:r>
            <a:r>
              <a:rPr lang="pt-BR" dirty="0" smtClean="0">
                <a:solidFill>
                  <a:srgbClr val="0000FF"/>
                </a:solidFill>
              </a:rPr>
              <a:t>Computação Ubíqua </a:t>
            </a:r>
            <a:r>
              <a:rPr lang="pt-BR" dirty="0" smtClean="0"/>
              <a:t>está posicionada entre a </a:t>
            </a:r>
            <a:r>
              <a:rPr lang="pt-BR" b="1" dirty="0" smtClean="0"/>
              <a:t>Computação Móvel</a:t>
            </a:r>
            <a:r>
              <a:rPr lang="pt-BR" dirty="0" smtClean="0"/>
              <a:t> e a </a:t>
            </a:r>
            <a:r>
              <a:rPr lang="pt-BR" b="1" dirty="0" smtClean="0"/>
              <a:t>Computação </a:t>
            </a:r>
            <a:r>
              <a:rPr lang="pt-BR" b="1" dirty="0" err="1" smtClean="0"/>
              <a:t>Pervasiva</a:t>
            </a:r>
            <a:r>
              <a:rPr lang="pt-BR" b="1" dirty="0" smtClean="0"/>
              <a:t>.</a:t>
            </a:r>
            <a:endParaRPr lang="pt-BR" dirty="0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Computação Ubíqua</a:t>
            </a:r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smtClean="0"/>
          </a:p>
          <a:p>
            <a:endParaRPr lang="pt-BR" b="1" smtClean="0"/>
          </a:p>
          <a:p>
            <a:r>
              <a:rPr lang="pt-BR" b="1" smtClean="0"/>
              <a:t>Livros</a:t>
            </a:r>
            <a:r>
              <a:rPr lang="pt-BR" smtClean="0"/>
              <a:t> poderiam </a:t>
            </a:r>
            <a:r>
              <a:rPr lang="pt-BR" b="1" smtClean="0"/>
              <a:t>tornar-se dispositivos</a:t>
            </a:r>
            <a:r>
              <a:rPr lang="pt-BR" smtClean="0"/>
              <a:t> que permitem leitores a buscar seus textos, procurar o significado de palavras, buscar idéias relacionadas a alguma coisa e ver conteúdo multimídia através de links.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b="1" smtClean="0"/>
          </a:p>
          <a:p>
            <a:pPr eaLnBrk="1" hangingPunct="1"/>
            <a:r>
              <a:rPr lang="pt-BR" b="1" smtClean="0"/>
              <a:t>Canetas</a:t>
            </a:r>
            <a:r>
              <a:rPr lang="pt-BR" smtClean="0"/>
              <a:t> e </a:t>
            </a:r>
            <a:r>
              <a:rPr lang="pt-BR" b="1" smtClean="0"/>
              <a:t>marcadores </a:t>
            </a:r>
            <a:r>
              <a:rPr lang="pt-BR" smtClean="0"/>
              <a:t>poderiam ser computadores capazes a </a:t>
            </a:r>
            <a:r>
              <a:rPr lang="pt-BR" b="1" smtClean="0"/>
              <a:t>armazenar o que o usuário tem escrito e desenhado</a:t>
            </a:r>
            <a:r>
              <a:rPr lang="pt-BR" smtClean="0"/>
              <a:t>, e </a:t>
            </a:r>
            <a:r>
              <a:rPr lang="pt-BR" b="1" smtClean="0"/>
              <a:t>coletar, copiar e mover conteúdo multimídia</a:t>
            </a:r>
            <a:r>
              <a:rPr lang="pt-BR" smtClean="0"/>
              <a:t> entre muitos computadores.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Esse cenário faz surgir </a:t>
            </a:r>
            <a:r>
              <a:rPr lang="pt-BR" u="sng" smtClean="0"/>
              <a:t>questões sobre </a:t>
            </a:r>
            <a:r>
              <a:rPr lang="pt-BR" b="1" i="1" u="sng" smtClean="0"/>
              <a:t>usability</a:t>
            </a:r>
            <a:r>
              <a:rPr lang="pt-BR" u="sng" smtClean="0"/>
              <a:t> (utilização)</a:t>
            </a:r>
            <a:r>
              <a:rPr lang="pt-BR" smtClean="0"/>
              <a:t> e </a:t>
            </a:r>
            <a:r>
              <a:rPr lang="pt-BR" u="sng" smtClean="0"/>
              <a:t>questões</a:t>
            </a:r>
            <a:r>
              <a:rPr lang="pt-BR" b="1" u="sng" smtClean="0"/>
              <a:t> </a:t>
            </a:r>
            <a:r>
              <a:rPr lang="pt-BR" u="sng" smtClean="0"/>
              <a:t>econômicas</a:t>
            </a:r>
            <a:r>
              <a:rPr lang="pt-BR" smtClean="0"/>
              <a:t>, e toca sobre uma pequena parte de nossas vidas.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Mas, nos dá uma idéia do que  </a:t>
            </a:r>
            <a:r>
              <a:rPr lang="pt-BR" b="1" smtClean="0"/>
              <a:t>“computação em todo lugar”</a:t>
            </a:r>
            <a:r>
              <a:rPr lang="pt-BR" smtClean="0"/>
              <a:t> poderia parecer.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eaLnBrk="1" hangingPunct="1"/>
            <a:r>
              <a:rPr lang="pt-BR" dirty="0" smtClean="0"/>
              <a:t>Segunda mudança que </a:t>
            </a:r>
            <a:r>
              <a:rPr lang="pt-BR" dirty="0" err="1" smtClean="0"/>
              <a:t>Weiser</a:t>
            </a:r>
            <a:r>
              <a:rPr lang="pt-BR" dirty="0" smtClean="0"/>
              <a:t> previu: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dirty="0" smtClean="0"/>
              <a:t>    </a:t>
            </a:r>
            <a:br>
              <a:rPr lang="pt-BR" dirty="0" smtClean="0"/>
            </a:br>
            <a:r>
              <a:rPr lang="pt-BR" b="1" dirty="0" err="1" smtClean="0">
                <a:solidFill>
                  <a:srgbClr val="0000FF"/>
                </a:solidFill>
              </a:rPr>
              <a:t>Weiser</a:t>
            </a:r>
            <a:r>
              <a:rPr lang="pt-BR" b="1" dirty="0" smtClean="0">
                <a:solidFill>
                  <a:srgbClr val="0000FF"/>
                </a:solidFill>
              </a:rPr>
              <a:t> previu que computadores “desapareceriam”.</a:t>
            </a:r>
          </a:p>
          <a:p>
            <a:pPr eaLnBrk="1" hangingPunct="1">
              <a:buFont typeface="Wingdings" pitchFamily="2" charset="2"/>
              <a:buNone/>
            </a:pPr>
            <a:endParaRPr lang="pt-BR" b="1" dirty="0" smtClean="0"/>
          </a:p>
          <a:p>
            <a:pPr eaLnBrk="1" hangingPunct="1"/>
            <a:r>
              <a:rPr lang="pt-BR" dirty="0" smtClean="0"/>
              <a:t>Isto </a:t>
            </a:r>
            <a:r>
              <a:rPr lang="pt-BR" b="1" dirty="0" smtClean="0"/>
              <a:t>reflete a idéia de que computação tornar-se-á embutida (embarcada)</a:t>
            </a:r>
            <a:r>
              <a:rPr lang="pt-BR" dirty="0" smtClean="0"/>
              <a:t>: </a:t>
            </a:r>
            <a:r>
              <a:rPr lang="pt-BR" dirty="0" err="1" smtClean="0"/>
              <a:t>ítens</a:t>
            </a:r>
            <a:r>
              <a:rPr lang="pt-BR" dirty="0" smtClean="0"/>
              <a:t> do dia-a-dia que, normalmente, não pensamos ter capacidade computacional, passarão a ter.</a:t>
            </a:r>
          </a:p>
          <a:p>
            <a:pPr eaLnBrk="1" hangingPunct="1">
              <a:buFont typeface="Wingdings" pitchFamily="2" charset="2"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Máquinas domésticas ou veículos seriam vistos com ou como </a:t>
            </a:r>
            <a:r>
              <a:rPr lang="pt-BR" b="1" dirty="0" smtClean="0"/>
              <a:t>“dispositivos de computação”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No caso de alguns carros, esses podem ter até em torno de 100 microprocessadores, controlando eles.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Enquanto </a:t>
            </a:r>
            <a:r>
              <a:rPr lang="pt-BR" b="1" smtClean="0"/>
              <a:t>a invisibilidade de certos dispositivos é apropriada</a:t>
            </a:r>
            <a:r>
              <a:rPr lang="pt-BR" smtClean="0"/>
              <a:t> – tal como sistemas de computadores embutidos em um carro – </a:t>
            </a:r>
            <a:r>
              <a:rPr lang="pt-BR" b="1" smtClean="0"/>
              <a:t>não é verdade para todos os dispositivos</a:t>
            </a:r>
            <a:r>
              <a:rPr lang="pt-BR" smtClean="0"/>
              <a:t>, particularmente aqueles que usuários móveis, tipicamente portam, como um fone celular. 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b="1" smtClean="0"/>
              <a:t>Fones móveis</a:t>
            </a:r>
            <a:r>
              <a:rPr lang="pt-BR" smtClean="0"/>
              <a:t> eram alguns dos mais </a:t>
            </a:r>
            <a:r>
              <a:rPr lang="pt-BR" b="1" smtClean="0"/>
              <a:t>“pervasivos”</a:t>
            </a:r>
            <a:r>
              <a:rPr lang="pt-BR" smtClean="0"/>
              <a:t> dispositivos, mas sua habilidade computacional dificilmente era visível e nem, possivelmente, deva ser.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err="1" smtClean="0"/>
              <a:t>Wearable</a:t>
            </a:r>
            <a:r>
              <a:rPr lang="pt-BR" sz="3600" dirty="0" smtClean="0"/>
              <a:t> Computing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dirty="0" smtClean="0"/>
              <a:t>Usuários portam dispositivos de </a:t>
            </a:r>
            <a:r>
              <a:rPr lang="pt-BR" dirty="0" smtClean="0">
                <a:solidFill>
                  <a:srgbClr val="0000FF"/>
                </a:solidFill>
              </a:rPr>
              <a:t>computação acoplado ao corpo</a:t>
            </a:r>
            <a:r>
              <a:rPr lang="pt-BR" dirty="0" smtClean="0"/>
              <a:t>, relativos a sua pessoa, sobre seu corpo, anexados a suas roupas ou usados como relógios, jóias ou óculos.</a:t>
            </a:r>
          </a:p>
          <a:p>
            <a:pPr eaLnBrk="1" hangingPunct="1">
              <a:lnSpc>
                <a:spcPct val="90000"/>
              </a:lnSpc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dirty="0" smtClean="0"/>
              <a:t>Funcionalidade especializada.</a:t>
            </a:r>
          </a:p>
          <a:p>
            <a:pPr eaLnBrk="1" hangingPunct="1">
              <a:lnSpc>
                <a:spcPct val="90000"/>
              </a:lnSpc>
            </a:pPr>
            <a:endParaRPr lang="pt-BR" dirty="0" smtClean="0"/>
          </a:p>
          <a:p>
            <a:pPr eaLnBrk="1" hangingPunct="1">
              <a:lnSpc>
                <a:spcPct val="90000"/>
              </a:lnSpc>
            </a:pPr>
            <a:r>
              <a:rPr lang="pt-BR" dirty="0" smtClean="0"/>
              <a:t>Freqüentemente operam sem que o usuário tenha que manipulá-lo.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Wearable Computing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Exemplo:   “</a:t>
            </a:r>
            <a:r>
              <a:rPr lang="pt-BR" b="1" dirty="0" smtClean="0"/>
              <a:t>Crachá Ativo</a:t>
            </a:r>
            <a:r>
              <a:rPr lang="pt-BR" dirty="0" smtClean="0"/>
              <a:t>”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 crachá ativo é um pequeno dispositivo de computação preso ao usuário que regularmente </a:t>
            </a:r>
            <a:r>
              <a:rPr lang="pt-BR" b="1" dirty="0" smtClean="0"/>
              <a:t>“transmite” a identidade do usuário</a:t>
            </a:r>
            <a:r>
              <a:rPr lang="pt-BR" dirty="0" smtClean="0"/>
              <a:t> associado ao crachá, via um transmissor de sinal infravermelho.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err="1" smtClean="0"/>
              <a:t>Uma</a:t>
            </a:r>
            <a:r>
              <a:rPr lang="en-GB" sz="3200" dirty="0" smtClean="0"/>
              <a:t> </a:t>
            </a:r>
            <a:r>
              <a:rPr lang="en-GB" sz="3200" dirty="0" err="1" smtClean="0"/>
              <a:t>sala</a:t>
            </a:r>
            <a:r>
              <a:rPr lang="en-GB" sz="3200" dirty="0" smtClean="0"/>
              <a:t> </a:t>
            </a:r>
            <a:r>
              <a:rPr lang="en-GB" sz="3200" dirty="0" err="1" smtClean="0"/>
              <a:t>respondendo</a:t>
            </a:r>
            <a:r>
              <a:rPr lang="en-GB" sz="3200" dirty="0" smtClean="0"/>
              <a:t> a um </a:t>
            </a:r>
            <a:r>
              <a:rPr lang="en-GB" sz="3200" dirty="0" err="1" smtClean="0"/>
              <a:t>usuário</a:t>
            </a:r>
            <a:r>
              <a:rPr lang="en-GB" sz="3200" dirty="0" smtClean="0"/>
              <a:t> </a:t>
            </a:r>
            <a:r>
              <a:rPr lang="en-GB" sz="3200" dirty="0" err="1" smtClean="0"/>
              <a:t>portando</a:t>
            </a:r>
            <a:r>
              <a:rPr lang="en-GB" sz="3200" dirty="0" smtClean="0"/>
              <a:t> um </a:t>
            </a:r>
            <a:r>
              <a:rPr lang="en-GB" sz="3200" dirty="0" err="1" smtClean="0"/>
              <a:t>crachá</a:t>
            </a:r>
            <a:r>
              <a:rPr lang="en-GB" sz="3200" dirty="0" smtClean="0"/>
              <a:t> </a:t>
            </a:r>
            <a:r>
              <a:rPr lang="en-GB" sz="3200" dirty="0" err="1" smtClean="0"/>
              <a:t>ativo</a:t>
            </a:r>
            <a:r>
              <a:rPr lang="en-GB" sz="3200" dirty="0" smtClean="0"/>
              <a:t>.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710113" y="6094413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889125" y="1916832"/>
            <a:ext cx="3530600" cy="2520280"/>
          </a:xfrm>
          <a:prstGeom prst="rect">
            <a:avLst/>
          </a:prstGeom>
          <a:noFill/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629150" y="2719388"/>
            <a:ext cx="263525" cy="284162"/>
          </a:xfrm>
          <a:prstGeom prst="ellipse">
            <a:avLst/>
          </a:prstGeom>
          <a:solidFill>
            <a:srgbClr val="FFFFFF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4695825" y="2814638"/>
            <a:ext cx="20638" cy="23812"/>
          </a:xfrm>
          <a:prstGeom prst="ellipse">
            <a:avLst/>
          </a:prstGeom>
          <a:solidFill>
            <a:srgbClr val="FFFFFF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4805363" y="2814638"/>
            <a:ext cx="22225" cy="23812"/>
          </a:xfrm>
          <a:prstGeom prst="ellipse">
            <a:avLst/>
          </a:prstGeom>
          <a:solidFill>
            <a:srgbClr val="FFFFFF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738688" y="2908300"/>
            <a:ext cx="66675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4541838" y="3074988"/>
            <a:ext cx="65087" cy="166687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4541838" y="3074988"/>
            <a:ext cx="87312" cy="190500"/>
          </a:xfrm>
          <a:prstGeom prst="rect">
            <a:avLst/>
          </a:prstGeom>
          <a:noFill/>
          <a:ln w="23813">
            <a:solidFill>
              <a:srgbClr val="D9AA73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436096" y="2636912"/>
            <a:ext cx="701675" cy="1800200"/>
          </a:xfrm>
          <a:prstGeom prst="rect">
            <a:avLst/>
          </a:prstGeom>
          <a:noFill/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22963" y="3241675"/>
            <a:ext cx="87312" cy="95250"/>
          </a:xfrm>
          <a:prstGeom prst="ellips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3419872" y="1916832"/>
            <a:ext cx="288032" cy="189483"/>
          </a:xfrm>
          <a:prstGeom prst="rect">
            <a:avLst/>
          </a:prstGeom>
          <a:solidFill>
            <a:srgbClr val="D9AA7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3422650" y="1935163"/>
            <a:ext cx="263525" cy="141287"/>
          </a:xfrm>
          <a:prstGeom prst="rect">
            <a:avLst/>
          </a:prstGeom>
          <a:noFill/>
          <a:ln w="23813">
            <a:solidFill>
              <a:srgbClr val="D9AA73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143125" y="1589088"/>
            <a:ext cx="609782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rgbClr val="000000"/>
                </a:solidFill>
                <a:latin typeface="C Helvetica Condensed" charset="0"/>
              </a:rPr>
              <a:t>2. 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Um sensor de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sinais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infravermelhos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detecta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a ID do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usuário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.</a:t>
            </a: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2274888" y="2800350"/>
            <a:ext cx="7572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i="1">
                <a:solidFill>
                  <a:srgbClr val="000000"/>
                </a:solidFill>
                <a:latin typeface="C Helvetica Condensed" charset="0"/>
              </a:rPr>
              <a:t>Hello Roy</a:t>
            </a:r>
            <a:endParaRPr lang="en-US" sz="2400">
              <a:latin typeface="Times" charset="0"/>
            </a:endParaRPr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5024438" y="2790825"/>
            <a:ext cx="66675" cy="93663"/>
          </a:xfrm>
          <a:custGeom>
            <a:avLst/>
            <a:gdLst>
              <a:gd name="T0" fmla="*/ 2147483647 w 45"/>
              <a:gd name="T1" fmla="*/ 2147483647 h 59"/>
              <a:gd name="T2" fmla="*/ 2147483647 w 45"/>
              <a:gd name="T3" fmla="*/ 2147483647 h 59"/>
              <a:gd name="T4" fmla="*/ 0 w 45"/>
              <a:gd name="T5" fmla="*/ 2147483647 h 59"/>
              <a:gd name="T6" fmla="*/ 2147483647 w 45"/>
              <a:gd name="T7" fmla="*/ 0 h 59"/>
              <a:gd name="T8" fmla="*/ 2147483647 w 45"/>
              <a:gd name="T9" fmla="*/ 2147483647 h 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9"/>
              <a:gd name="T17" fmla="*/ 45 w 45"/>
              <a:gd name="T18" fmla="*/ 59 h 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9">
                <a:moveTo>
                  <a:pt x="45" y="30"/>
                </a:moveTo>
                <a:lnTo>
                  <a:pt x="45" y="59"/>
                </a:lnTo>
                <a:lnTo>
                  <a:pt x="0" y="30"/>
                </a:lnTo>
                <a:lnTo>
                  <a:pt x="45" y="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5113338" y="2838450"/>
            <a:ext cx="1336675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6516688" y="2728913"/>
            <a:ext cx="23764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Usuário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entra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na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sala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portando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o </a:t>
            </a:r>
          </a:p>
          <a:p>
            <a:pPr marL="342900" indent="-342900" eaLnBrk="0" hangingPunct="0">
              <a:buFontTx/>
              <a:buAutoNum type="arabicPeriod"/>
            </a:pPr>
            <a:endParaRPr lang="en-US" sz="2400" dirty="0">
              <a:latin typeface="Times" charset="0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6877050" y="3284538"/>
            <a:ext cx="16557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crachá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ativo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.</a:t>
            </a:r>
            <a:endParaRPr lang="en-US" sz="2400" dirty="0">
              <a:latin typeface="Times" charset="0"/>
            </a:endParaRPr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3643313" y="2195513"/>
            <a:ext cx="87312" cy="119062"/>
          </a:xfrm>
          <a:custGeom>
            <a:avLst/>
            <a:gdLst>
              <a:gd name="T0" fmla="*/ 2147483647 w 60"/>
              <a:gd name="T1" fmla="*/ 2147483647 h 75"/>
              <a:gd name="T2" fmla="*/ 2147483647 w 60"/>
              <a:gd name="T3" fmla="*/ 2147483647 h 75"/>
              <a:gd name="T4" fmla="*/ 0 w 60"/>
              <a:gd name="T5" fmla="*/ 0 h 75"/>
              <a:gd name="T6" fmla="*/ 2147483647 w 60"/>
              <a:gd name="T7" fmla="*/ 2147483647 h 75"/>
              <a:gd name="T8" fmla="*/ 2147483647 w 60"/>
              <a:gd name="T9" fmla="*/ 2147483647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75"/>
              <a:gd name="T17" fmla="*/ 60 w 60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75">
                <a:moveTo>
                  <a:pt x="45" y="45"/>
                </a:moveTo>
                <a:lnTo>
                  <a:pt x="15" y="75"/>
                </a:lnTo>
                <a:lnTo>
                  <a:pt x="0" y="0"/>
                </a:lnTo>
                <a:lnTo>
                  <a:pt x="60" y="30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flipH="1" flipV="1">
            <a:off x="3708400" y="2266950"/>
            <a:ext cx="790575" cy="9032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19" name="Freeform 23"/>
          <p:cNvSpPr>
            <a:spLocks/>
          </p:cNvSpPr>
          <p:nvPr/>
        </p:nvSpPr>
        <p:spPr bwMode="auto">
          <a:xfrm>
            <a:off x="3862388" y="3811588"/>
            <a:ext cx="87312" cy="9525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2147483647 w 59"/>
              <a:gd name="T7" fmla="*/ 0 h 60"/>
              <a:gd name="T8" fmla="*/ 2147483647 w 59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0"/>
              <a:gd name="T17" fmla="*/ 59 w 59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0">
                <a:moveTo>
                  <a:pt x="44" y="15"/>
                </a:moveTo>
                <a:lnTo>
                  <a:pt x="59" y="45"/>
                </a:lnTo>
                <a:lnTo>
                  <a:pt x="0" y="60"/>
                </a:lnTo>
                <a:lnTo>
                  <a:pt x="14" y="0"/>
                </a:lnTo>
                <a:lnTo>
                  <a:pt x="44" y="15"/>
                </a:lnTo>
                <a:close/>
              </a:path>
            </a:pathLst>
          </a:custGeom>
          <a:solidFill>
            <a:srgbClr val="000000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 flipH="1">
            <a:off x="3927475" y="3170238"/>
            <a:ext cx="593725" cy="665162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21" name="Freeform 25"/>
          <p:cNvSpPr>
            <a:spLocks/>
          </p:cNvSpPr>
          <p:nvPr/>
        </p:nvSpPr>
        <p:spPr bwMode="auto">
          <a:xfrm>
            <a:off x="3797300" y="3122613"/>
            <a:ext cx="85725" cy="9525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2147483647 w 59"/>
              <a:gd name="T7" fmla="*/ 0 h 60"/>
              <a:gd name="T8" fmla="*/ 2147483647 w 59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60"/>
              <a:gd name="T17" fmla="*/ 59 w 59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60">
                <a:moveTo>
                  <a:pt x="59" y="30"/>
                </a:moveTo>
                <a:lnTo>
                  <a:pt x="59" y="60"/>
                </a:lnTo>
                <a:lnTo>
                  <a:pt x="0" y="30"/>
                </a:lnTo>
                <a:lnTo>
                  <a:pt x="59" y="0"/>
                </a:lnTo>
                <a:lnTo>
                  <a:pt x="59" y="30"/>
                </a:lnTo>
                <a:close/>
              </a:path>
            </a:pathLst>
          </a:custGeom>
          <a:solidFill>
            <a:srgbClr val="000000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H="1">
            <a:off x="3883025" y="3170238"/>
            <a:ext cx="638175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4051300" y="2397125"/>
            <a:ext cx="13353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ID do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Usuário</a:t>
            </a:r>
            <a:endParaRPr lang="en-US" sz="2400" dirty="0">
              <a:latin typeface="Times" charset="0"/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109538" y="2752725"/>
            <a:ext cx="1812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rgbClr val="000000"/>
                </a:solidFill>
                <a:latin typeface="C Helvetica Condensed" charset="0"/>
              </a:rPr>
              <a:t>3. 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A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tela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responde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endParaRPr lang="en-US" sz="2400" dirty="0">
              <a:latin typeface="Times" charset="0"/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333375" y="2967038"/>
            <a:ext cx="12647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>
                <a:solidFill>
                  <a:srgbClr val="000000"/>
                </a:solidFill>
                <a:latin typeface="C Helvetica Condensed" charset="0"/>
              </a:rPr>
              <a:t>  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ao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usuário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> </a:t>
            </a:r>
            <a:endParaRPr lang="en-US" sz="2400" dirty="0">
              <a:latin typeface="Times" charset="0"/>
            </a:endParaRPr>
          </a:p>
        </p:txBody>
      </p:sp>
      <p:sp>
        <p:nvSpPr>
          <p:cNvPr id="55326" name="Arc 30"/>
          <p:cNvSpPr>
            <a:spLocks/>
          </p:cNvSpPr>
          <p:nvPr/>
        </p:nvSpPr>
        <p:spPr bwMode="auto">
          <a:xfrm>
            <a:off x="4235450" y="2838450"/>
            <a:ext cx="109538" cy="119063"/>
          </a:xfrm>
          <a:custGeom>
            <a:avLst/>
            <a:gdLst>
              <a:gd name="T0" fmla="*/ 0 w 21598"/>
              <a:gd name="T1" fmla="*/ 108447348 h 21600"/>
              <a:gd name="T2" fmla="*/ 72471893 w 21598"/>
              <a:gd name="T3" fmla="*/ 0 h 21600"/>
              <a:gd name="T4" fmla="*/ 72471893 w 21598"/>
              <a:gd name="T5" fmla="*/ 109917996 h 21600"/>
              <a:gd name="T6" fmla="*/ 0 60000 65536"/>
              <a:gd name="T7" fmla="*/ 0 60000 65536"/>
              <a:gd name="T8" fmla="*/ 0 60000 65536"/>
              <a:gd name="T9" fmla="*/ 0 w 21598"/>
              <a:gd name="T10" fmla="*/ 0 h 21600"/>
              <a:gd name="T11" fmla="*/ 21598 w 21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600" fill="none" extrusionOk="0">
                <a:moveTo>
                  <a:pt x="-1" y="21310"/>
                </a:moveTo>
                <a:cubicBezTo>
                  <a:pt x="158" y="9495"/>
                  <a:pt x="9781" y="0"/>
                  <a:pt x="21597" y="0"/>
                </a:cubicBezTo>
              </a:path>
              <a:path w="21598" h="21600" stroke="0" extrusionOk="0">
                <a:moveTo>
                  <a:pt x="-1" y="21310"/>
                </a:moveTo>
                <a:cubicBezTo>
                  <a:pt x="158" y="9495"/>
                  <a:pt x="9781" y="0"/>
                  <a:pt x="21597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27" name="Arc 31"/>
          <p:cNvSpPr>
            <a:spLocks/>
          </p:cNvSpPr>
          <p:nvPr/>
        </p:nvSpPr>
        <p:spPr bwMode="auto">
          <a:xfrm>
            <a:off x="4146550" y="2743200"/>
            <a:ext cx="131763" cy="142875"/>
          </a:xfrm>
          <a:custGeom>
            <a:avLst/>
            <a:gdLst>
              <a:gd name="T0" fmla="*/ 0 w 21598"/>
              <a:gd name="T1" fmla="*/ 270453916 h 21600"/>
              <a:gd name="T2" fmla="*/ 182521131 w 21598"/>
              <a:gd name="T3" fmla="*/ 0 h 21600"/>
              <a:gd name="T4" fmla="*/ 182521131 w 21598"/>
              <a:gd name="T5" fmla="*/ 273505514 h 21600"/>
              <a:gd name="T6" fmla="*/ 0 60000 65536"/>
              <a:gd name="T7" fmla="*/ 0 60000 65536"/>
              <a:gd name="T8" fmla="*/ 0 60000 65536"/>
              <a:gd name="T9" fmla="*/ 0 w 21598"/>
              <a:gd name="T10" fmla="*/ 0 h 21600"/>
              <a:gd name="T11" fmla="*/ 21598 w 21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600" fill="none" extrusionOk="0">
                <a:moveTo>
                  <a:pt x="-1" y="21358"/>
                </a:moveTo>
                <a:cubicBezTo>
                  <a:pt x="131" y="9524"/>
                  <a:pt x="9762" y="0"/>
                  <a:pt x="21597" y="0"/>
                </a:cubicBezTo>
              </a:path>
              <a:path w="21598" h="21600" stroke="0" extrusionOk="0">
                <a:moveTo>
                  <a:pt x="-1" y="21358"/>
                </a:moveTo>
                <a:cubicBezTo>
                  <a:pt x="131" y="9524"/>
                  <a:pt x="9762" y="0"/>
                  <a:pt x="21597" y="0"/>
                </a:cubicBezTo>
                <a:lnTo>
                  <a:pt x="21598" y="21600"/>
                </a:lnTo>
                <a:close/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28" name="Arc 32"/>
          <p:cNvSpPr>
            <a:spLocks/>
          </p:cNvSpPr>
          <p:nvPr/>
        </p:nvSpPr>
        <p:spPr bwMode="auto">
          <a:xfrm>
            <a:off x="4081463" y="2671763"/>
            <a:ext cx="153987" cy="166687"/>
          </a:xfrm>
          <a:custGeom>
            <a:avLst/>
            <a:gdLst>
              <a:gd name="T0" fmla="*/ 0 w 21599"/>
              <a:gd name="T1" fmla="*/ 585505532 h 21600"/>
              <a:gd name="T2" fmla="*/ 397818822 w 21599"/>
              <a:gd name="T3" fmla="*/ 0 h 21600"/>
              <a:gd name="T4" fmla="*/ 397818822 w 21599"/>
              <a:gd name="T5" fmla="*/ 591143749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21393"/>
                </a:moveTo>
                <a:cubicBezTo>
                  <a:pt x="112" y="9545"/>
                  <a:pt x="9750" y="0"/>
                  <a:pt x="21598" y="0"/>
                </a:cubicBezTo>
              </a:path>
              <a:path w="21599" h="21600" stroke="0" extrusionOk="0">
                <a:moveTo>
                  <a:pt x="-1" y="21393"/>
                </a:moveTo>
                <a:cubicBezTo>
                  <a:pt x="112" y="9545"/>
                  <a:pt x="9750" y="0"/>
                  <a:pt x="21598" y="0"/>
                </a:cubicBezTo>
                <a:lnTo>
                  <a:pt x="21599" y="21600"/>
                </a:lnTo>
                <a:close/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29" name="Arc 33"/>
          <p:cNvSpPr>
            <a:spLocks/>
          </p:cNvSpPr>
          <p:nvPr/>
        </p:nvSpPr>
        <p:spPr bwMode="auto">
          <a:xfrm>
            <a:off x="4235450" y="3360738"/>
            <a:ext cx="109538" cy="119062"/>
          </a:xfrm>
          <a:custGeom>
            <a:avLst/>
            <a:gdLst>
              <a:gd name="T0" fmla="*/ 72445019 w 21600"/>
              <a:gd name="T1" fmla="*/ 109913368 h 21600"/>
              <a:gd name="T2" fmla="*/ 0 w 21600"/>
              <a:gd name="T3" fmla="*/ 0 h 21600"/>
              <a:gd name="T4" fmla="*/ 72445019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30" name="Arc 34"/>
          <p:cNvSpPr>
            <a:spLocks/>
          </p:cNvSpPr>
          <p:nvPr/>
        </p:nvSpPr>
        <p:spPr bwMode="auto">
          <a:xfrm>
            <a:off x="4146550" y="3432175"/>
            <a:ext cx="131763" cy="142875"/>
          </a:xfrm>
          <a:custGeom>
            <a:avLst/>
            <a:gdLst>
              <a:gd name="T0" fmla="*/ 182453478 w 21600"/>
              <a:gd name="T1" fmla="*/ 273505514 h 21600"/>
              <a:gd name="T2" fmla="*/ 0 w 21600"/>
              <a:gd name="T3" fmla="*/ 0 h 21600"/>
              <a:gd name="T4" fmla="*/ 182453478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31" name="Arc 35"/>
          <p:cNvSpPr>
            <a:spLocks/>
          </p:cNvSpPr>
          <p:nvPr/>
        </p:nvSpPr>
        <p:spPr bwMode="auto">
          <a:xfrm>
            <a:off x="4059238" y="3503613"/>
            <a:ext cx="153987" cy="166687"/>
          </a:xfrm>
          <a:custGeom>
            <a:avLst/>
            <a:gdLst>
              <a:gd name="T0" fmla="*/ 397745426 w 21600"/>
              <a:gd name="T1" fmla="*/ 591143749 h 21600"/>
              <a:gd name="T2" fmla="*/ 0 w 21600"/>
              <a:gd name="T3" fmla="*/ 0 h 21600"/>
              <a:gd name="T4" fmla="*/ 397745426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32" name="Freeform 36"/>
          <p:cNvSpPr>
            <a:spLocks/>
          </p:cNvSpPr>
          <p:nvPr/>
        </p:nvSpPr>
        <p:spPr bwMode="auto">
          <a:xfrm>
            <a:off x="4168775" y="3074988"/>
            <a:ext cx="44450" cy="166687"/>
          </a:xfrm>
          <a:custGeom>
            <a:avLst/>
            <a:gdLst>
              <a:gd name="T0" fmla="*/ 2147483647 w 30"/>
              <a:gd name="T1" fmla="*/ 2147483647 h 105"/>
              <a:gd name="T2" fmla="*/ 0 w 30"/>
              <a:gd name="T3" fmla="*/ 2147483647 h 105"/>
              <a:gd name="T4" fmla="*/ 2147483647 w 30"/>
              <a:gd name="T5" fmla="*/ 0 h 105"/>
              <a:gd name="T6" fmla="*/ 0 60000 65536"/>
              <a:gd name="T7" fmla="*/ 0 60000 65536"/>
              <a:gd name="T8" fmla="*/ 0 60000 65536"/>
              <a:gd name="T9" fmla="*/ 0 w 30"/>
              <a:gd name="T10" fmla="*/ 0 h 105"/>
              <a:gd name="T11" fmla="*/ 30 w 30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05">
                <a:moveTo>
                  <a:pt x="30" y="105"/>
                </a:moveTo>
                <a:lnTo>
                  <a:pt x="0" y="60"/>
                </a:lnTo>
                <a:lnTo>
                  <a:pt x="30" y="0"/>
                </a:lnTo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33" name="Freeform 37"/>
          <p:cNvSpPr>
            <a:spLocks/>
          </p:cNvSpPr>
          <p:nvPr/>
        </p:nvSpPr>
        <p:spPr bwMode="auto">
          <a:xfrm>
            <a:off x="4059238" y="3051175"/>
            <a:ext cx="44450" cy="214313"/>
          </a:xfrm>
          <a:custGeom>
            <a:avLst/>
            <a:gdLst>
              <a:gd name="T0" fmla="*/ 2147483647 w 30"/>
              <a:gd name="T1" fmla="*/ 2147483647 h 135"/>
              <a:gd name="T2" fmla="*/ 0 w 30"/>
              <a:gd name="T3" fmla="*/ 2147483647 h 135"/>
              <a:gd name="T4" fmla="*/ 2147483647 w 30"/>
              <a:gd name="T5" fmla="*/ 0 h 135"/>
              <a:gd name="T6" fmla="*/ 0 60000 65536"/>
              <a:gd name="T7" fmla="*/ 0 60000 65536"/>
              <a:gd name="T8" fmla="*/ 0 60000 65536"/>
              <a:gd name="T9" fmla="*/ 0 w 30"/>
              <a:gd name="T10" fmla="*/ 0 h 135"/>
              <a:gd name="T11" fmla="*/ 30 w 30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35">
                <a:moveTo>
                  <a:pt x="30" y="135"/>
                </a:moveTo>
                <a:lnTo>
                  <a:pt x="0" y="75"/>
                </a:lnTo>
                <a:lnTo>
                  <a:pt x="30" y="0"/>
                </a:lnTo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34" name="Freeform 38"/>
          <p:cNvSpPr>
            <a:spLocks/>
          </p:cNvSpPr>
          <p:nvPr/>
        </p:nvSpPr>
        <p:spPr bwMode="auto">
          <a:xfrm>
            <a:off x="3949700" y="3051175"/>
            <a:ext cx="42863" cy="238125"/>
          </a:xfrm>
          <a:custGeom>
            <a:avLst/>
            <a:gdLst>
              <a:gd name="T0" fmla="*/ 2147483647 w 30"/>
              <a:gd name="T1" fmla="*/ 2147483647 h 150"/>
              <a:gd name="T2" fmla="*/ 0 w 30"/>
              <a:gd name="T3" fmla="*/ 2147483647 h 150"/>
              <a:gd name="T4" fmla="*/ 2147483647 w 30"/>
              <a:gd name="T5" fmla="*/ 0 h 150"/>
              <a:gd name="T6" fmla="*/ 0 60000 65536"/>
              <a:gd name="T7" fmla="*/ 0 60000 65536"/>
              <a:gd name="T8" fmla="*/ 0 60000 65536"/>
              <a:gd name="T9" fmla="*/ 0 w 30"/>
              <a:gd name="T10" fmla="*/ 0 h 150"/>
              <a:gd name="T11" fmla="*/ 30 w 30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50">
                <a:moveTo>
                  <a:pt x="30" y="150"/>
                </a:moveTo>
                <a:lnTo>
                  <a:pt x="0" y="75"/>
                </a:lnTo>
                <a:lnTo>
                  <a:pt x="30" y="0"/>
                </a:lnTo>
              </a:path>
            </a:pathLst>
          </a:custGeom>
          <a:noFill/>
          <a:ln w="23813">
            <a:solidFill>
              <a:srgbClr val="CF924C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4348163" y="3489325"/>
            <a:ext cx="104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Infraverme</a:t>
            </a:r>
            <a: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  <a:t/>
            </a:r>
            <a:br>
              <a:rPr lang="en-US" sz="1700" dirty="0" smtClean="0">
                <a:solidFill>
                  <a:srgbClr val="000000"/>
                </a:solidFill>
                <a:latin typeface="C Helvetica Condensed" charset="0"/>
              </a:rPr>
            </a:br>
            <a:r>
              <a:rPr lang="en-US" sz="1700" dirty="0" err="1" smtClean="0">
                <a:solidFill>
                  <a:srgbClr val="000000"/>
                </a:solidFill>
                <a:latin typeface="C Helvetica Condensed" charset="0"/>
              </a:rPr>
              <a:t>lho</a:t>
            </a:r>
            <a:endParaRPr lang="en-US" sz="2400" dirty="0">
              <a:latin typeface="Times" charset="0"/>
            </a:endParaRPr>
          </a:p>
        </p:txBody>
      </p:sp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1625600" y="3051175"/>
            <a:ext cx="503238" cy="7143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337" name="AutoShape 41"/>
          <p:cNvSpPr>
            <a:spLocks noChangeArrowheads="1"/>
          </p:cNvSpPr>
          <p:nvPr/>
        </p:nvSpPr>
        <p:spPr bwMode="auto">
          <a:xfrm>
            <a:off x="2151063" y="2671762"/>
            <a:ext cx="1338262" cy="901253"/>
          </a:xfrm>
          <a:prstGeom prst="roundRect">
            <a:avLst>
              <a:gd name="adj" fmla="val 17176"/>
            </a:avLst>
          </a:prstGeom>
          <a:solidFill>
            <a:srgbClr val="D9AA73"/>
          </a:solidFill>
          <a:ln w="47625">
            <a:solidFill>
              <a:srgbClr val="D9AA73"/>
            </a:solidFill>
            <a:round/>
            <a:headEnd/>
            <a:tailEnd/>
          </a:ln>
        </p:spPr>
        <p:txBody>
          <a:bodyPr/>
          <a:lstStyle/>
          <a:p>
            <a:r>
              <a:rPr lang="pt-BR" i="1" dirty="0" smtClean="0"/>
              <a:t>Olá, Roy.</a:t>
            </a:r>
            <a:endParaRPr lang="pt-BR" i="1" dirty="0"/>
          </a:p>
        </p:txBody>
      </p:sp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755650" y="4868863"/>
            <a:ext cx="4536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/>
              <a:t>Um exemplo de</a:t>
            </a:r>
            <a:r>
              <a:rPr lang="pt-BR" b="1" dirty="0" smtClean="0"/>
              <a:t> </a:t>
            </a:r>
            <a:r>
              <a:rPr lang="pt-BR" b="1" dirty="0" err="1" smtClean="0"/>
              <a:t>Wearable</a:t>
            </a:r>
            <a:r>
              <a:rPr lang="pt-BR" b="1" dirty="0" smtClean="0"/>
              <a:t> Computing –          </a:t>
            </a:r>
            <a:br>
              <a:rPr lang="pt-BR" b="1" dirty="0" smtClean="0"/>
            </a:br>
            <a:r>
              <a:rPr lang="pt-BR" dirty="0" smtClean="0"/>
              <a:t>    (Computação Acoplada ao Corpo)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dirty="0" smtClean="0"/>
              <a:t>Computação Móvel</a:t>
            </a:r>
            <a:r>
              <a:rPr lang="pt-BR" u="sng" dirty="0" smtClean="0"/>
              <a:t/>
            </a:r>
            <a:br>
              <a:rPr lang="pt-BR" u="sng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Computação Móvel é a capacidade de um dispositivo computacional e os serviços associados ao mesmo serem móveis, permitindo este ser carregado ou transportado mantendo-se conectado a rede ou a Internet.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Wearable Computing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 idéia do “crachá” é que dispositivos no ambiente respondam às transmissões do “crachá”, e assim acusem a presença de um usuário.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Transmissões de infravermelho tem um alcance (range) limitado e assim serão captadas somente se o usuário estiver nas proximidades.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err="1" smtClean="0"/>
              <a:t>Wearable</a:t>
            </a:r>
            <a:r>
              <a:rPr lang="pt-BR" sz="3600" dirty="0" smtClean="0"/>
              <a:t> Computing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Uma tela eletrônica poderia ser adaptada à presença de um usuário, personalizando (</a:t>
            </a:r>
            <a:r>
              <a:rPr lang="pt-BR" b="1" dirty="0" err="1" smtClean="0"/>
              <a:t>customizing</a:t>
            </a:r>
            <a:r>
              <a:rPr lang="pt-BR" b="1" dirty="0" smtClean="0"/>
              <a:t>) </a:t>
            </a:r>
            <a:r>
              <a:rPr lang="pt-BR" dirty="0" smtClean="0"/>
              <a:t>seu comportamento de acordo com as preferências do usuário, como cor do desenho, cor das letras e a espessura da linha de escrita.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Wearable</a:t>
            </a:r>
            <a:r>
              <a:rPr lang="pt-BR" dirty="0" smtClean="0"/>
              <a:t> Computing</a:t>
            </a: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Outro exemplo: uma sala poderia ser adaptada para ajustes do ar condicionado e iluminação, de acordo com a pessoa que estivesse dentro dela.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Computação com Reconhecimento de Contexto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Computação com Reconhecimento  de Contexto (</a:t>
            </a:r>
            <a:r>
              <a:rPr lang="pt-BR" dirty="0" err="1" smtClean="0"/>
              <a:t>context-aware</a:t>
            </a:r>
            <a:r>
              <a:rPr lang="pt-BR" dirty="0" smtClean="0"/>
              <a:t> computing).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O </a:t>
            </a:r>
            <a:r>
              <a:rPr lang="pt-BR" b="1" i="1" dirty="0" smtClean="0"/>
              <a:t>crachá ativo - </a:t>
            </a:r>
            <a:r>
              <a:rPr lang="pt-BR" dirty="0" smtClean="0"/>
              <a:t> ou melhor, as </a:t>
            </a:r>
            <a:r>
              <a:rPr lang="pt-BR" b="1" dirty="0" smtClean="0"/>
              <a:t>reações de outros dispositivos </a:t>
            </a:r>
            <a:r>
              <a:rPr lang="pt-BR" dirty="0" smtClean="0"/>
              <a:t>(um sensor) </a:t>
            </a:r>
            <a:r>
              <a:rPr lang="pt-BR" b="1" dirty="0" smtClean="0"/>
              <a:t>à sua presença</a:t>
            </a:r>
            <a:r>
              <a:rPr lang="pt-BR" dirty="0" smtClean="0"/>
              <a:t> – exemplifica </a:t>
            </a:r>
            <a:r>
              <a:rPr lang="pt-BR" dirty="0" smtClean="0">
                <a:solidFill>
                  <a:srgbClr val="0000FF"/>
                </a:solidFill>
              </a:rPr>
              <a:t>Computação com Reconhecimento de Contexto</a:t>
            </a:r>
            <a:r>
              <a:rPr lang="pt-BR" dirty="0" smtClean="0"/>
              <a:t>.</a:t>
            </a:r>
            <a:endParaRPr lang="pt-BR" b="1" dirty="0" smtClean="0"/>
          </a:p>
          <a:p>
            <a:pPr eaLnBrk="1" hangingPunct="1"/>
            <a:endParaRPr lang="pt-BR" b="1" dirty="0" smtClean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Computação com Reconhecimento de Contexto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solidFill>
                <a:srgbClr val="0000FF"/>
              </a:solidFill>
            </a:endParaRPr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Computação com Reconhecimento de Contexto </a:t>
            </a:r>
            <a:r>
              <a:rPr lang="pt-BR" dirty="0" smtClean="0"/>
              <a:t>é uma subárea importante da Computação Ubíqua e Móvel.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Reconhecimento de Contexto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i="1" dirty="0" smtClean="0"/>
              <a:t> </a:t>
            </a:r>
            <a:r>
              <a:rPr lang="pt-BR" dirty="0" smtClean="0"/>
              <a:t>Além da interação explícita com o usuário, o ambiente pode contar com sensores que detectem o que está acontecendo e o que as pessoas estão fazendo de forma geral. </a:t>
            </a:r>
          </a:p>
          <a:p>
            <a:endParaRPr lang="pt-BR" dirty="0"/>
          </a:p>
          <a:p>
            <a:r>
              <a:rPr lang="pt-BR" dirty="0" smtClean="0"/>
              <a:t>Se esta informação for representada de algum modo e disponibilizada para consulta por aplicativos, então estes aplicativos têm uma idéia de o que está acontecendo ao redor do usuário. </a:t>
            </a:r>
          </a:p>
          <a:p>
            <a:endParaRPr lang="pt-BR" dirty="0"/>
          </a:p>
          <a:p>
            <a:r>
              <a:rPr lang="pt-BR" dirty="0" smtClean="0"/>
              <a:t>Isto chama-se </a:t>
            </a:r>
            <a:r>
              <a:rPr lang="pt-BR" b="1" dirty="0" smtClean="0"/>
              <a:t>reconhecimento</a:t>
            </a:r>
            <a:r>
              <a:rPr lang="pt-BR" dirty="0" smtClean="0"/>
              <a:t> </a:t>
            </a:r>
            <a:r>
              <a:rPr lang="pt-BR" b="1" dirty="0" smtClean="0"/>
              <a:t>de contexto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Computação com Reconhecimento de Contexto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Onde sistemas de computadores automaticamente adaptam seu comportamento de acordo as </a:t>
            </a:r>
            <a:r>
              <a:rPr lang="pt-BR" u="sng" smtClean="0"/>
              <a:t>circunstâncias físicas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Tais </a:t>
            </a:r>
            <a:r>
              <a:rPr lang="pt-BR" b="1" smtClean="0"/>
              <a:t>circunstâncias</a:t>
            </a:r>
            <a:r>
              <a:rPr lang="pt-BR" smtClean="0"/>
              <a:t> </a:t>
            </a:r>
            <a:r>
              <a:rPr lang="pt-BR" b="1" smtClean="0"/>
              <a:t>físicas</a:t>
            </a:r>
            <a:r>
              <a:rPr lang="pt-BR" smtClean="0"/>
              <a:t> podem ser, em princípio, </a:t>
            </a:r>
            <a:r>
              <a:rPr lang="pt-BR" b="1" smtClean="0"/>
              <a:t>qualquer coisa fisicamente mensurável ou detectável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Computação com Reconhecimento de Contexto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Tais como, a </a:t>
            </a:r>
            <a:r>
              <a:rPr lang="pt-BR" b="1" smtClean="0"/>
              <a:t>presença de um usuário</a:t>
            </a:r>
            <a:r>
              <a:rPr lang="pt-BR" smtClean="0"/>
              <a:t>, </a:t>
            </a:r>
            <a:r>
              <a:rPr lang="pt-BR" b="1" smtClean="0"/>
              <a:t>tempo do dia</a:t>
            </a:r>
            <a:r>
              <a:rPr lang="pt-BR" smtClean="0"/>
              <a:t> ou </a:t>
            </a:r>
            <a:r>
              <a:rPr lang="pt-BR" b="1" smtClean="0"/>
              <a:t>condições atmosféricas</a:t>
            </a:r>
            <a:r>
              <a:rPr lang="pt-B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Algumas condições dependentes são imediatas para determinar, se é </a:t>
            </a:r>
            <a:r>
              <a:rPr lang="pt-BR" b="1" smtClean="0"/>
              <a:t>noite</a:t>
            </a:r>
            <a:r>
              <a:rPr lang="pt-BR" smtClean="0"/>
              <a:t>, </a:t>
            </a:r>
            <a:r>
              <a:rPr lang="pt-BR" b="1" smtClean="0"/>
              <a:t>dia do ano</a:t>
            </a:r>
            <a:r>
              <a:rPr lang="pt-BR" smtClean="0"/>
              <a:t> e </a:t>
            </a:r>
            <a:r>
              <a:rPr lang="pt-BR" b="1" smtClean="0"/>
              <a:t>posição geográfica</a:t>
            </a:r>
            <a:r>
              <a:rPr lang="pt-BR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Outras requerem processamento sofisticado para detectá-las.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Computação com Reconhecimento de Contexto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600" smtClean="0"/>
              <a:t>Exemplo: Um </a:t>
            </a:r>
            <a:r>
              <a:rPr lang="pt-BR" sz="2600" b="1" smtClean="0"/>
              <a:t>fone móvel ciente de contexto</a:t>
            </a:r>
            <a:r>
              <a:rPr lang="pt-BR" sz="2600" smtClean="0"/>
              <a:t>, que é para tocar somente quando apropriado.</a:t>
            </a:r>
          </a:p>
          <a:p>
            <a:pPr eaLnBrk="1" hangingPunct="1"/>
            <a:endParaRPr lang="pt-BR" sz="2600" smtClean="0"/>
          </a:p>
          <a:p>
            <a:pPr eaLnBrk="1" hangingPunct="1"/>
            <a:r>
              <a:rPr lang="pt-BR" sz="2600" smtClean="0"/>
              <a:t>Ele deve automaticamente chavear para </a:t>
            </a:r>
            <a:r>
              <a:rPr lang="pt-BR" sz="2600" b="1" smtClean="0"/>
              <a:t>“vibrar”</a:t>
            </a:r>
            <a:r>
              <a:rPr lang="pt-BR" sz="2600" smtClean="0"/>
              <a:t> ao invés de </a:t>
            </a:r>
            <a:r>
              <a:rPr lang="pt-BR" sz="2600" b="1" smtClean="0"/>
              <a:t>“tocar”</a:t>
            </a:r>
            <a:r>
              <a:rPr lang="pt-BR" sz="2600" smtClean="0"/>
              <a:t>, dependendo do ambiente onde ele se encontra.</a:t>
            </a:r>
          </a:p>
          <a:p>
            <a:pPr eaLnBrk="1" hangingPunct="1"/>
            <a:endParaRPr lang="pt-BR" sz="2600" smtClean="0"/>
          </a:p>
          <a:p>
            <a:pPr eaLnBrk="1" hangingPunct="1"/>
            <a:r>
              <a:rPr lang="pt-BR" sz="2600" b="1" smtClean="0"/>
              <a:t>Processar as condições desse ambiente, não é trivial</a:t>
            </a:r>
            <a:r>
              <a:rPr lang="pt-BR" sz="2600" smtClean="0"/>
              <a:t>, dado as imprecisões das medidas de um sensor de posição.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Computação com Reconhecimento de Contexto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Por exemplo, se o usuário está assistindo a um filme dentro de um cinema e não parado no saguão, dadas as imprecisões das medidas de um sensor de posição.</a:t>
            </a:r>
          </a:p>
          <a:p>
            <a:endParaRPr lang="pt-BR" dirty="0" smtClean="0"/>
          </a:p>
          <a:p>
            <a:r>
              <a:rPr lang="pt-BR" dirty="0" smtClean="0"/>
              <a:t>A seção 16.4 examinará o contexto com mais detalhes. 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Computação </a:t>
            </a:r>
            <a:r>
              <a:rPr lang="pt-BR" dirty="0" err="1" smtClean="0"/>
              <a:t>Pervasiva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r>
              <a:rPr lang="pt-BR" dirty="0" smtClean="0"/>
              <a:t>Este conceito define que os meios de computação estarão distribuídos no ambiente de trabalho dos usuários de forma perceptível ou imperceptível.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Ambiente Inteligente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/>
          </a:p>
          <a:p>
            <a:r>
              <a:rPr lang="pt-BR" dirty="0" smtClean="0"/>
              <a:t>Quando um ambiente possui uma </a:t>
            </a:r>
            <a:r>
              <a:rPr lang="pt-BR" dirty="0" smtClean="0">
                <a:solidFill>
                  <a:srgbClr val="0000FF"/>
                </a:solidFill>
              </a:rPr>
              <a:t>reapresentação de contexto</a:t>
            </a:r>
            <a:r>
              <a:rPr lang="pt-BR" dirty="0" smtClean="0"/>
              <a:t>, pode também ter comportamentos automáticos ativados por determinados acontecimentos, sem nenhuma instrução explícita do usuário. </a:t>
            </a:r>
          </a:p>
          <a:p>
            <a:endParaRPr lang="pt-BR" dirty="0"/>
          </a:p>
          <a:p>
            <a:r>
              <a:rPr lang="pt-BR" dirty="0" smtClean="0"/>
              <a:t>Isso pode ser chamado de "Ambiente Inteligente". Se a única maneira de interagir com o ambiente for através de tais comportamentos automáticos, isso pode ser chamado "Computação Invisível".</a:t>
            </a:r>
            <a:endParaRPr lang="pt-BR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400" smtClean="0"/>
              <a:t>16.1.1  Sistemas Voláteis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Do ponto de vista de sistemas distribuídos, </a:t>
            </a:r>
            <a:r>
              <a:rPr lang="pt-BR" b="1" smtClean="0"/>
              <a:t>não existe diferença essencial</a:t>
            </a:r>
            <a:r>
              <a:rPr lang="pt-BR" smtClean="0"/>
              <a:t> entre </a:t>
            </a:r>
            <a:r>
              <a:rPr lang="pt-BR" b="1" smtClean="0"/>
              <a:t>computação ubíqua e móvel</a:t>
            </a:r>
            <a:r>
              <a:rPr lang="pt-BR" smtClean="0"/>
              <a:t> ou as sub-áreas introduzidas (ou mesmo, as sub-áreas não abordadas aqui, tal como </a:t>
            </a:r>
            <a:r>
              <a:rPr lang="pt-BR" i="1" u="sng" smtClean="0"/>
              <a:t>tangible computing</a:t>
            </a:r>
            <a:r>
              <a:rPr lang="pt-BR" i="1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i="1" smtClean="0"/>
          </a:p>
          <a:p>
            <a:pPr eaLnBrk="1" hangingPunct="1">
              <a:lnSpc>
                <a:spcPct val="90000"/>
              </a:lnSpc>
            </a:pPr>
            <a:r>
              <a:rPr lang="pt-BR" i="1" smtClean="0"/>
              <a:t>Tangible Computing </a:t>
            </a:r>
            <a:r>
              <a:rPr lang="pt-BR" smtClean="0"/>
              <a:t>[Ishii and Ullmer 1997].</a:t>
            </a:r>
          </a:p>
          <a:p>
            <a:pPr eaLnBrk="1" hangingPunct="1">
              <a:lnSpc>
                <a:spcPct val="90000"/>
              </a:lnSpc>
            </a:pPr>
            <a:r>
              <a:rPr lang="pt-BR" i="1" smtClean="0"/>
              <a:t>Augmented Reality</a:t>
            </a:r>
            <a:r>
              <a:rPr lang="pt-BR" smtClean="0"/>
              <a:t>, como exemplificada por Wellner’s digital desk [Wellner 1991].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Sistemas Voláteis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Abordamos um </a:t>
            </a:r>
            <a:r>
              <a:rPr lang="pt-BR" b="1" smtClean="0"/>
              <a:t>modelo</a:t>
            </a:r>
            <a:r>
              <a:rPr lang="pt-BR" smtClean="0"/>
              <a:t>, chamado </a:t>
            </a:r>
            <a:r>
              <a:rPr lang="pt-BR" b="1" smtClean="0"/>
              <a:t>sistemas voláteis</a:t>
            </a:r>
            <a:r>
              <a:rPr lang="pt-BR" smtClean="0"/>
              <a:t>, que compreende as características essenciais de sistemas distribuídos de todos eles.</a:t>
            </a:r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b="1" smtClean="0"/>
              <a:t>Sistemas Voláteis</a:t>
            </a:r>
            <a:r>
              <a:rPr lang="pt-BR" smtClean="0"/>
              <a:t>: </a:t>
            </a:r>
            <a:r>
              <a:rPr lang="pt-BR" b="1" smtClean="0"/>
              <a:t>certas mudanças são comuns</a:t>
            </a:r>
            <a:r>
              <a:rPr lang="pt-BR" smtClean="0"/>
              <a:t>, ao contrário do que, excepcionais.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Sistemas Voláteis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 </a:t>
            </a:r>
            <a:r>
              <a:rPr lang="pt-BR" b="1" dirty="0" smtClean="0"/>
              <a:t>conjunto de usuários</a:t>
            </a:r>
            <a:r>
              <a:rPr lang="pt-BR" dirty="0" smtClean="0"/>
              <a:t>, </a:t>
            </a:r>
            <a:r>
              <a:rPr lang="pt-BR" b="1" dirty="0" smtClean="0"/>
              <a:t>hardware</a:t>
            </a:r>
            <a:r>
              <a:rPr lang="pt-BR" dirty="0" smtClean="0"/>
              <a:t> e </a:t>
            </a:r>
            <a:r>
              <a:rPr lang="pt-BR" b="1" dirty="0" smtClean="0"/>
              <a:t>software</a:t>
            </a:r>
            <a:r>
              <a:rPr lang="pt-BR" dirty="0" smtClean="0"/>
              <a:t> em </a:t>
            </a:r>
            <a:r>
              <a:rPr lang="pt-BR" b="1" dirty="0" smtClean="0"/>
              <a:t>sistemas ubíquos e móveis</a:t>
            </a:r>
            <a:r>
              <a:rPr lang="pt-BR" dirty="0" smtClean="0"/>
              <a:t>, é altamente </a:t>
            </a:r>
            <a:r>
              <a:rPr lang="pt-BR" b="1" dirty="0" smtClean="0"/>
              <a:t>dinâmico</a:t>
            </a:r>
            <a:r>
              <a:rPr lang="pt-BR" dirty="0" smtClean="0"/>
              <a:t> e </a:t>
            </a:r>
            <a:r>
              <a:rPr lang="pt-BR" b="1" dirty="0" smtClean="0"/>
              <a:t>mudanças imprevisíveis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 outro nome para esses sistemas é </a:t>
            </a:r>
            <a:r>
              <a:rPr lang="pt-BR" b="1" i="1" dirty="0" err="1" smtClean="0"/>
              <a:t>spontaneous</a:t>
            </a:r>
            <a:r>
              <a:rPr lang="pt-BR" dirty="0" smtClean="0"/>
              <a:t>, que aparece na literatura no termo </a:t>
            </a:r>
            <a:r>
              <a:rPr lang="pt-BR" b="1" dirty="0" err="1" smtClean="0"/>
              <a:t>spontaneous</a:t>
            </a:r>
            <a:r>
              <a:rPr lang="pt-BR" b="1" dirty="0" smtClean="0"/>
              <a:t> networking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Sistemas Voláteis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As formas relevantes de “volatilidade” inclui:</a:t>
            </a:r>
          </a:p>
          <a:p>
            <a:pPr lvl="1" eaLnBrk="1" hangingPunct="1"/>
            <a:r>
              <a:rPr lang="pt-BR" smtClean="0"/>
              <a:t>Falhas de dispositivos.</a:t>
            </a:r>
          </a:p>
          <a:p>
            <a:pPr lvl="1" eaLnBrk="1" hangingPunct="1"/>
            <a:r>
              <a:rPr lang="pt-BR" smtClean="0"/>
              <a:t>Links de comunicação.</a:t>
            </a:r>
          </a:p>
          <a:p>
            <a:pPr lvl="1" eaLnBrk="1" hangingPunct="1"/>
            <a:r>
              <a:rPr lang="pt-BR" smtClean="0"/>
              <a:t>Mudanças nas características de comunicação tais como largura de banda.</a:t>
            </a:r>
          </a:p>
          <a:p>
            <a:pPr lvl="1" eaLnBrk="1" hangingPunct="1"/>
            <a:r>
              <a:rPr lang="pt-BR" smtClean="0"/>
              <a:t>A criação e destruição de </a:t>
            </a:r>
            <a:r>
              <a:rPr lang="pt-BR" b="1" smtClean="0"/>
              <a:t>associações – relacionamentos de comunicação lógica – entre componentes de software residentes nos dispositivos.</a:t>
            </a:r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Sistemas Voláteis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termo </a:t>
            </a:r>
            <a:r>
              <a:rPr lang="pt-BR" b="1" smtClean="0"/>
              <a:t>“componente”</a:t>
            </a:r>
            <a:r>
              <a:rPr lang="pt-BR" smtClean="0"/>
              <a:t> compreende qualquer unidade de software tais como objetos ou processos, sem considerar se eles inter-operam como um cliente ou servidor ou “peer”.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Sistemas Voláteis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600" dirty="0" smtClean="0"/>
              <a:t>Meios de tratar com mudanças ...</a:t>
            </a:r>
          </a:p>
          <a:p>
            <a:pPr lvl="1" eaLnBrk="1" hangingPunct="1"/>
            <a:r>
              <a:rPr lang="pt-BR" sz="2200" dirty="0" smtClean="0"/>
              <a:t>Processamento de falhas.</a:t>
            </a:r>
          </a:p>
          <a:p>
            <a:pPr lvl="1" eaLnBrk="1" hangingPunct="1"/>
            <a:r>
              <a:rPr lang="pt-BR" sz="2200" dirty="0" smtClean="0"/>
              <a:t>Operação desconectada.</a:t>
            </a:r>
          </a:p>
          <a:p>
            <a:pPr lvl="1" eaLnBrk="1" hangingPunct="1"/>
            <a:r>
              <a:rPr lang="pt-BR" sz="2200" dirty="0" smtClean="0"/>
              <a:t>Soluções encontradas no Cap.15 – </a:t>
            </a:r>
            <a:r>
              <a:rPr lang="pt-BR" sz="2200" dirty="0" err="1" smtClean="0"/>
              <a:t>Coulouris</a:t>
            </a:r>
            <a:r>
              <a:rPr lang="pt-BR" sz="2200" dirty="0" smtClean="0"/>
              <a:t> </a:t>
            </a:r>
            <a:r>
              <a:rPr lang="pt-BR" sz="2200" dirty="0" err="1" smtClean="0"/>
              <a:t>at</a:t>
            </a:r>
            <a:r>
              <a:rPr lang="pt-BR" sz="2200" dirty="0" smtClean="0"/>
              <a:t> al. Sobre Replicação, abordam sobre processamento e falhas de comunicação sendo a exceção e não regra, e sobre a existência de recursos de processamento redundantes.</a:t>
            </a:r>
          </a:p>
          <a:p>
            <a:pPr lvl="1" eaLnBrk="1" hangingPunct="1"/>
            <a:r>
              <a:rPr lang="pt-BR" sz="2200" b="1" dirty="0" smtClean="0"/>
              <a:t>Sistemas Voláteis</a:t>
            </a:r>
            <a:r>
              <a:rPr lang="pt-BR" sz="2200" dirty="0" smtClean="0"/>
              <a:t>, não somente quebram aquelas hipóteses, mas também adicionam ainda mais o fenômeno das mudanças, notadamente, as mudanças freqüentes em associações entre componentes.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Sistemas Voláteis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b="1" dirty="0" err="1" smtClean="0"/>
              <a:t>Volatility</a:t>
            </a:r>
            <a:r>
              <a:rPr lang="pt-BR" b="1" dirty="0" smtClean="0"/>
              <a:t> </a:t>
            </a:r>
            <a:r>
              <a:rPr lang="pt-BR" dirty="0" smtClean="0"/>
              <a:t>não é uma </a:t>
            </a:r>
            <a:r>
              <a:rPr lang="pt-BR" b="1" dirty="0" smtClean="0"/>
              <a:t>propriedade da definição</a:t>
            </a:r>
            <a:r>
              <a:rPr lang="pt-BR" dirty="0" smtClean="0"/>
              <a:t> (</a:t>
            </a:r>
            <a:r>
              <a:rPr lang="pt-BR" i="1" dirty="0" err="1" smtClean="0"/>
              <a:t>defining</a:t>
            </a:r>
            <a:r>
              <a:rPr lang="pt-BR" i="1" dirty="0" smtClean="0"/>
              <a:t> </a:t>
            </a:r>
            <a:r>
              <a:rPr lang="pt-BR" i="1" dirty="0" err="1" smtClean="0"/>
              <a:t>property</a:t>
            </a:r>
            <a:r>
              <a:rPr lang="pt-BR" dirty="0" smtClean="0"/>
              <a:t>) de sistemas ubíquos e móveis: </a:t>
            </a:r>
            <a:r>
              <a:rPr lang="pt-BR" b="1" dirty="0" smtClean="0"/>
              <a:t>existem outros tipos de sistemas</a:t>
            </a:r>
            <a:r>
              <a:rPr lang="pt-BR" dirty="0" smtClean="0"/>
              <a:t> que demonstram </a:t>
            </a:r>
            <a:r>
              <a:rPr lang="pt-BR" b="1" dirty="0" smtClean="0"/>
              <a:t>uma ou mais formas de </a:t>
            </a:r>
            <a:r>
              <a:rPr lang="pt-BR" b="1" dirty="0" err="1" smtClean="0"/>
              <a:t>volatility</a:t>
            </a:r>
            <a:r>
              <a:rPr lang="pt-BR" dirty="0" smtClean="0"/>
              <a:t>, mas que </a:t>
            </a:r>
            <a:r>
              <a:rPr lang="pt-BR" b="1" dirty="0" smtClean="0"/>
              <a:t>não são nem móveis nem ubíquos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Sistemas Voláteis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Um exemplo é a </a:t>
            </a:r>
            <a:r>
              <a:rPr lang="pt-BR" b="1" smtClean="0"/>
              <a:t>computação peer-to-peer</a:t>
            </a:r>
            <a:r>
              <a:rPr lang="pt-BR" smtClean="0"/>
              <a:t>, tais como </a:t>
            </a:r>
            <a:r>
              <a:rPr lang="pt-BR" b="1" smtClean="0"/>
              <a:t>aplicações de compartilhamento de arquivo</a:t>
            </a:r>
            <a:r>
              <a:rPr lang="pt-BR" smtClean="0"/>
              <a:t> (Cap.10, Coulouris at al.), no qual </a:t>
            </a:r>
            <a:r>
              <a:rPr lang="pt-BR" b="1" smtClean="0"/>
              <a:t>o conjunto de processos participantes e as associações entre eles</a:t>
            </a:r>
            <a:r>
              <a:rPr lang="pt-BR" smtClean="0"/>
              <a:t> estão sujeitas a altas taxas de mudança.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                                           ????? 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Sistemas Voláteis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b="1" smtClean="0"/>
              <a:t>O que é diferente em sistemas de Computação Ubíqua e Móvel</a:t>
            </a:r>
            <a:r>
              <a:rPr lang="pt-BR" smtClean="0"/>
              <a:t>, é que elas (associações) exibem todas as formas (mencionadas antes) de volatility (por isso mudam), devido ao modo que essas são integradas com o mundo físico.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Computação Ubíqua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5122" name="Picture 2" descr="C:\Documents and Settings\BOSCO\Meus documentos\Minhas imagens\FiguraComputacaoMovelPervasicaUbi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 smtClean="0"/>
              <a:t>Sistemas Voláteis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Existe muito a dizer sobre </a:t>
            </a:r>
            <a:r>
              <a:rPr lang="pt-BR" b="1" smtClean="0"/>
              <a:t>integração física</a:t>
            </a:r>
            <a:r>
              <a:rPr lang="pt-BR" smtClean="0"/>
              <a:t> e como esta causa </a:t>
            </a:r>
            <a:r>
              <a:rPr lang="pt-BR" b="1" smtClean="0"/>
              <a:t>volatility</a:t>
            </a:r>
            <a:r>
              <a:rPr lang="pt-BR" smtClean="0"/>
              <a:t>.</a:t>
            </a:r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b="1" smtClean="0"/>
              <a:t>Integração física</a:t>
            </a:r>
            <a:r>
              <a:rPr lang="pt-BR" smtClean="0"/>
              <a:t> não é uma propriedade de sistemas distribuídos, ao passo que </a:t>
            </a:r>
            <a:r>
              <a:rPr lang="pt-BR" b="1" smtClean="0"/>
              <a:t>volatility</a:t>
            </a:r>
            <a:r>
              <a:rPr lang="pt-BR" smtClean="0"/>
              <a:t> é. 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1" dirty="0" smtClean="0"/>
              <a:t>Ambientes ou Espaços Inteligentes</a:t>
            </a:r>
            <a:br>
              <a:rPr lang="pt-BR" b="1" i="1" dirty="0" smtClean="0"/>
            </a:b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outra forma de fazer com que o usuário evite ir até o computador, é fazer os dispositivos operarem a distância, de forma que o usuário não precise estar fisicamente próximo a eles. </a:t>
            </a:r>
          </a:p>
          <a:p>
            <a:endParaRPr lang="pt-BR" dirty="0"/>
          </a:p>
          <a:p>
            <a:r>
              <a:rPr lang="pt-BR" dirty="0" smtClean="0"/>
              <a:t>Assim são criados "ambientes inteligentes" através da combinação de vários elementos: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Ambiente ou Espaços Inteligentes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/>
          </a:p>
          <a:p>
            <a:r>
              <a:rPr lang="pt-BR" dirty="0" smtClean="0"/>
              <a:t>Quando um ambiente possui uma reapresentação de contexto, pode também ter comportamentos automáticos ativados por determinados acontecimentos, sem nenhuma instrução explícita do usuário. </a:t>
            </a:r>
          </a:p>
          <a:p>
            <a:endParaRPr lang="pt-BR" dirty="0"/>
          </a:p>
          <a:p>
            <a:r>
              <a:rPr lang="pt-BR" dirty="0" smtClean="0"/>
              <a:t>Isso pode ser chamado de "Ambiente Inteligente". Se a única maneira de interagir com o ambiente for através de tais comportamentos automáticos, isso pode ser chamado "Computação Invisível".</a:t>
            </a:r>
            <a:endParaRPr lang="pt-BR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b="1" smtClean="0"/>
              <a:t>São os ambientes dentro dos quais sistemas voláteis subsistem.</a:t>
            </a:r>
          </a:p>
          <a:p>
            <a:pPr eaLnBrk="1" hangingPunct="1"/>
            <a:r>
              <a:rPr lang="pt-BR" smtClean="0"/>
              <a:t>Espaços inteligentes são espaços físicos.</a:t>
            </a:r>
          </a:p>
          <a:p>
            <a:pPr eaLnBrk="1" hangingPunct="1"/>
            <a:r>
              <a:rPr lang="pt-BR" smtClean="0"/>
              <a:t>Formam a base para a computação ubíqua e móvel.</a:t>
            </a:r>
          </a:p>
          <a:p>
            <a:pPr eaLnBrk="1" hangingPunct="1"/>
            <a:r>
              <a:rPr lang="pt-BR" smtClean="0"/>
              <a:t>Mobilidade toma lugar entre espaços físicos.</a:t>
            </a:r>
          </a:p>
          <a:p>
            <a:pPr eaLnBrk="1" hangingPunct="1"/>
            <a:r>
              <a:rPr lang="pt-BR" smtClean="0"/>
              <a:t>Computação Ubíqua é embutida em espaços físicos.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Um </a:t>
            </a:r>
            <a:r>
              <a:rPr lang="pt-BR" b="1" smtClean="0"/>
              <a:t>espaço inteligente</a:t>
            </a:r>
            <a:r>
              <a:rPr lang="pt-BR" smtClean="0"/>
              <a:t> </a:t>
            </a:r>
            <a:r>
              <a:rPr lang="pt-BR" b="1" smtClean="0"/>
              <a:t>é</a:t>
            </a:r>
            <a:r>
              <a:rPr lang="pt-BR" smtClean="0"/>
              <a:t> </a:t>
            </a:r>
            <a:r>
              <a:rPr lang="pt-BR" b="1" smtClean="0"/>
              <a:t>qualquer espaço físico com serviços embutidos</a:t>
            </a:r>
            <a:r>
              <a:rPr lang="pt-BR" smtClean="0"/>
              <a:t>, ou seja, serviços providos somente dentro daquele espaço físico.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É possível </a:t>
            </a:r>
            <a:r>
              <a:rPr lang="pt-BR" b="1" smtClean="0"/>
              <a:t>introduzir dispositivos de computação na natureza</a:t>
            </a:r>
            <a:r>
              <a:rPr lang="pt-BR" smtClean="0"/>
              <a:t>, onde não exista nenhuma infra-estrutura, para realizar uma </a:t>
            </a:r>
            <a:r>
              <a:rPr lang="pt-BR" b="1" smtClean="0"/>
              <a:t>aplicação de monitoração ambiental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Um </a:t>
            </a:r>
            <a:r>
              <a:rPr lang="pt-BR" b="1" smtClean="0"/>
              <a:t>espaço inteligente</a:t>
            </a:r>
            <a:r>
              <a:rPr lang="pt-BR" smtClean="0"/>
              <a:t> contém uma infra-estrutura de computação relativamente estável, podendo conter:</a:t>
            </a:r>
          </a:p>
          <a:p>
            <a:pPr lvl="1" eaLnBrk="1" hangingPunct="1"/>
            <a:r>
              <a:rPr lang="pt-BR" smtClean="0"/>
              <a:t>Computadores servidores.</a:t>
            </a:r>
          </a:p>
          <a:p>
            <a:pPr lvl="1" eaLnBrk="1" hangingPunct="1"/>
            <a:r>
              <a:rPr lang="pt-BR" smtClean="0"/>
              <a:t>Impressoras.</a:t>
            </a:r>
          </a:p>
          <a:p>
            <a:pPr lvl="1" eaLnBrk="1" hangingPunct="1"/>
            <a:r>
              <a:rPr lang="pt-BR" smtClean="0"/>
              <a:t>Displays.</a:t>
            </a:r>
          </a:p>
          <a:p>
            <a:pPr lvl="1" eaLnBrk="1" hangingPunct="1"/>
            <a:r>
              <a:rPr lang="pt-BR" smtClean="0"/>
              <a:t>Sensores.</a:t>
            </a:r>
          </a:p>
          <a:p>
            <a:pPr lvl="1" eaLnBrk="1" hangingPunct="1"/>
            <a:r>
              <a:rPr lang="pt-BR" smtClean="0"/>
              <a:t>Uma </a:t>
            </a:r>
            <a:r>
              <a:rPr lang="pt-BR" b="1" smtClean="0"/>
              <a:t>infra-estrutura de rede sem fio</a:t>
            </a:r>
            <a:r>
              <a:rPr lang="pt-BR" smtClean="0"/>
              <a:t>, com conexão para a Internet.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Existem diversos tipos de movimento que podem ocorrer em um espaço inteligente:</a:t>
            </a:r>
          </a:p>
          <a:p>
            <a:pPr lvl="1" eaLnBrk="1" hangingPunct="1"/>
            <a:endParaRPr lang="pt-BR" smtClean="0"/>
          </a:p>
          <a:p>
            <a:pPr lvl="1" eaLnBrk="1" hangingPunct="1"/>
            <a:r>
              <a:rPr lang="pt-BR" smtClean="0"/>
              <a:t>Mobilidade física.</a:t>
            </a:r>
          </a:p>
          <a:p>
            <a:pPr lvl="2" eaLnBrk="1" hangingPunct="1"/>
            <a:r>
              <a:rPr lang="pt-BR" smtClean="0"/>
              <a:t>Espaços inteligentes agem como ambientes para dispositivos que visitam e deixam eles.</a:t>
            </a:r>
          </a:p>
          <a:p>
            <a:pPr lvl="2" eaLnBrk="1" hangingPunct="1"/>
            <a:r>
              <a:rPr lang="pt-BR" smtClean="0"/>
              <a:t>Usuários trazem e partem com dispositivos que eles portam ou vestem.</a:t>
            </a:r>
          </a:p>
          <a:p>
            <a:pPr lvl="2" eaLnBrk="1" hangingPunct="1"/>
            <a:r>
              <a:rPr lang="pt-BR" smtClean="0"/>
              <a:t>Dispositivos robóticos podem se mover eles próprios para dentro e para fora do espaço.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pt-BR" smtClean="0"/>
          </a:p>
          <a:p>
            <a:pPr lvl="1" eaLnBrk="1" hangingPunct="1"/>
            <a:r>
              <a:rPr lang="pt-BR" smtClean="0"/>
              <a:t>Mobilidade lógica.</a:t>
            </a:r>
          </a:p>
          <a:p>
            <a:pPr lvl="2" eaLnBrk="1" hangingPunct="1"/>
            <a:endParaRPr lang="pt-BR" smtClean="0"/>
          </a:p>
          <a:p>
            <a:pPr lvl="2" eaLnBrk="1" hangingPunct="1"/>
            <a:r>
              <a:rPr lang="pt-BR" smtClean="0"/>
              <a:t>Um processo ou agente móvel pode se mover para dentro ou para fora do espaço inteligente, ou para / de um dispositivo pessoal do usuário.</a:t>
            </a:r>
          </a:p>
          <a:p>
            <a:pPr lvl="2" eaLnBrk="1" hangingPunct="1"/>
            <a:endParaRPr lang="pt-BR" smtClean="0"/>
          </a:p>
          <a:p>
            <a:pPr lvl="2" eaLnBrk="1" hangingPunct="1"/>
            <a:r>
              <a:rPr lang="pt-BR" smtClean="0"/>
              <a:t>Um movimento físico de um dispositivo pode causar um movimento lógico de componentes dentro dele.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pt-BR" b="1" smtClean="0"/>
          </a:p>
          <a:p>
            <a:pPr lvl="1" eaLnBrk="1" hangingPunct="1"/>
            <a:endParaRPr lang="pt-BR" b="1" smtClean="0"/>
          </a:p>
          <a:p>
            <a:pPr lvl="1" eaLnBrk="1" hangingPunct="1"/>
            <a:r>
              <a:rPr lang="pt-BR" b="1" smtClean="0"/>
              <a:t>Usuários podem adicionar dispositivos relativamente estáticos</a:t>
            </a:r>
            <a:r>
              <a:rPr lang="pt-BR" smtClean="0"/>
              <a:t> (tais como </a:t>
            </a:r>
            <a:r>
              <a:rPr lang="pt-BR" i="1" smtClean="0"/>
              <a:t>media players</a:t>
            </a:r>
            <a:r>
              <a:rPr lang="pt-BR" smtClean="0"/>
              <a:t>) como adições de longo-prazo ao espaço, e correspondentemente retirar dispositivos velhos dele.</a:t>
            </a:r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pt-BR" b="1" smtClean="0"/>
          </a:p>
          <a:p>
            <a:pPr lvl="2" eaLnBrk="1" hangingPunct="1"/>
            <a:r>
              <a:rPr lang="pt-BR" b="1" smtClean="0"/>
              <a:t>Exemplo</a:t>
            </a:r>
            <a:r>
              <a:rPr lang="pt-BR" smtClean="0"/>
              <a:t>: a </a:t>
            </a:r>
            <a:r>
              <a:rPr lang="pt-BR" b="1" smtClean="0"/>
              <a:t>evolução de uma </a:t>
            </a:r>
            <a:r>
              <a:rPr lang="pt-BR" b="1" i="1" smtClean="0"/>
              <a:t>smart home</a:t>
            </a:r>
            <a:r>
              <a:rPr lang="pt-BR" i="1" smtClean="0"/>
              <a:t> </a:t>
            </a:r>
            <a:r>
              <a:rPr lang="pt-BR" smtClean="0"/>
              <a:t>cujos ocupantes variam o conjunto de dispositivos dentro dele, em um modo relativamente não planejado durante o tempo.</a:t>
            </a:r>
          </a:p>
          <a:p>
            <a:pPr lvl="1" eaLnBrk="1" hangingPunct="1">
              <a:buFont typeface="Wingdings" pitchFamily="2" charset="2"/>
              <a:buNone/>
            </a:pPr>
            <a:endParaRPr lang="pt-BR" b="1" smtClean="0"/>
          </a:p>
          <a:p>
            <a:pPr lvl="1" eaLnBrk="1" hangingPunct="1"/>
            <a:endParaRPr lang="pt-BR" b="1" smtClean="0"/>
          </a:p>
          <a:p>
            <a:pPr lvl="1" eaLnBrk="1" hangingPunct="1"/>
            <a:r>
              <a:rPr lang="pt-BR" b="1" smtClean="0"/>
              <a:t>Dispositivos podem ser desligados ou falhar</a:t>
            </a:r>
            <a:r>
              <a:rPr lang="pt-BR" smtClean="0"/>
              <a:t> e, assim, “desaparecerem” de um espaço.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Computação Ubíqua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Logo, conforme exposto na figura</a:t>
            </a:r>
            <a:r>
              <a:rPr lang="pt-BR" b="1" dirty="0" smtClean="0"/>
              <a:t> </a:t>
            </a:r>
            <a:r>
              <a:rPr lang="pt-BR" dirty="0" smtClean="0"/>
              <a:t>, a </a:t>
            </a:r>
            <a:r>
              <a:rPr lang="pt-BR" b="1" dirty="0" smtClean="0"/>
              <a:t>Computação Ubíqua</a:t>
            </a:r>
            <a:r>
              <a:rPr lang="pt-BR" dirty="0" smtClean="0"/>
              <a:t> beneficia-se dos avanços tecnológicos de ambos os ramos de pesquisa.</a:t>
            </a:r>
          </a:p>
          <a:p>
            <a:endParaRPr lang="pt-BR" dirty="0"/>
          </a:p>
          <a:p>
            <a:r>
              <a:rPr lang="pt-BR" dirty="0" smtClean="0"/>
              <a:t> Portanto, a </a:t>
            </a:r>
            <a:r>
              <a:rPr lang="pt-BR" b="1" dirty="0" smtClean="0"/>
              <a:t>Computação Ubíqua</a:t>
            </a:r>
            <a:r>
              <a:rPr lang="pt-BR" dirty="0" smtClean="0"/>
              <a:t> é a integração entre a </a:t>
            </a:r>
            <a:r>
              <a:rPr lang="pt-BR" b="1" dirty="0" smtClean="0"/>
              <a:t>mobilidade</a:t>
            </a:r>
            <a:r>
              <a:rPr lang="pt-BR" dirty="0" smtClean="0"/>
              <a:t> e os sistemas de presença distribuída, em grande parte imperceptível, inteligente e altamente integrada dos computadores e suas aplicações para o benefício dos usuários.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i="1" smtClean="0"/>
              <a:t>Appears</a:t>
            </a:r>
            <a:br>
              <a:rPr lang="pt-BR" i="1" smtClean="0"/>
            </a:br>
            <a:r>
              <a:rPr lang="pt-BR" i="1" smtClean="0"/>
              <a:t/>
            </a:r>
            <a:br>
              <a:rPr lang="pt-BR" i="1" smtClean="0"/>
            </a:br>
            <a:r>
              <a:rPr lang="pt-BR" smtClean="0"/>
              <a:t>Ou um componente de software “aparece” em um espaço inteligente pré-existente, e se qualquer coisa é de interesse, torna-se integrado, ao menos temporariamente, dentro do espaço, ...</a:t>
            </a:r>
            <a:endParaRPr lang="pt-BR" i="1" smtClean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i="1" smtClean="0"/>
          </a:p>
          <a:p>
            <a:pPr eaLnBrk="1" hangingPunct="1"/>
            <a:r>
              <a:rPr lang="pt-BR" i="1" smtClean="0"/>
              <a:t>Desappears</a:t>
            </a:r>
            <a:br>
              <a:rPr lang="pt-BR" i="1" smtClean="0"/>
            </a:br>
            <a:r>
              <a:rPr lang="pt-BR" i="1" smtClean="0"/>
              <a:t/>
            </a:r>
            <a:br>
              <a:rPr lang="pt-BR" i="1" smtClean="0"/>
            </a:br>
            <a:r>
              <a:rPr lang="pt-BR" smtClean="0"/>
              <a:t>Ou um componente “desaparece” do espaço, através de mobilidade: porque ele é simplesmente desligado, ou ele falha.</a:t>
            </a:r>
            <a:endParaRPr lang="pt-BR" i="1" smtClean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Pode ou não pode ser possível, para qualquer componente particular distinguir </a:t>
            </a:r>
            <a:r>
              <a:rPr lang="pt-BR" b="1" smtClean="0"/>
              <a:t>dispositivos de “infra-estrutura”</a:t>
            </a:r>
            <a:r>
              <a:rPr lang="pt-BR" smtClean="0"/>
              <a:t>, dos </a:t>
            </a:r>
            <a:r>
              <a:rPr lang="pt-BR" b="1" smtClean="0"/>
              <a:t>dispositivos “visitantes”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Espaços Inteligentes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2600" smtClean="0"/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Uma diferença importante que pode surgir entre sistemas voláteis é a </a:t>
            </a:r>
            <a:r>
              <a:rPr lang="pt-BR" sz="2600" b="1" smtClean="0"/>
              <a:t>taxa de mudança</a:t>
            </a:r>
            <a:r>
              <a:rPr lang="pt-BR" sz="26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smtClean="0"/>
          </a:p>
          <a:p>
            <a:pPr eaLnBrk="1" hangingPunct="1">
              <a:lnSpc>
                <a:spcPct val="90000"/>
              </a:lnSpc>
            </a:pPr>
            <a:r>
              <a:rPr lang="pt-BR" sz="2600" smtClean="0"/>
              <a:t>Algoritmos que têm de executar o “appear” ou o “desappear” de componentes (por exemplo, em uma </a:t>
            </a:r>
            <a:r>
              <a:rPr lang="pt-BR" sz="2600" i="1" smtClean="0"/>
              <a:t>smart home</a:t>
            </a:r>
            <a:r>
              <a:rPr lang="pt-BR" sz="2600" smtClean="0"/>
              <a:t>)</a:t>
            </a:r>
            <a:r>
              <a:rPr lang="pt-BR" sz="2600" i="1" smtClean="0"/>
              <a:t>, </a:t>
            </a:r>
            <a:r>
              <a:rPr lang="pt-BR" sz="2600" smtClean="0"/>
              <a:t>podem ser projetados diferentemente daqueles, </a:t>
            </a:r>
            <a:endParaRPr lang="pt-BR" sz="2600" i="1" smtClean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Espaços Inteligentes</a:t>
            </a:r>
          </a:p>
        </p:txBody>
      </p:sp>
      <p:sp>
        <p:nvSpPr>
          <p:cNvPr id="849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3200" smtClean="0"/>
          </a:p>
          <a:p>
            <a:pPr eaLnBrk="1" hangingPunct="1">
              <a:lnSpc>
                <a:spcPct val="90000"/>
              </a:lnSpc>
            </a:pPr>
            <a:r>
              <a:rPr lang="pt-BR" sz="3200" smtClean="0"/>
              <a:t>... ... para os quais existem pelo menos uma tal mudança em qualquer tempo (por exemplo, um sistema implementado usando comunicação Bluetooth entre fones móveis em uma cidade bastante povoada).</a:t>
            </a:r>
            <a:endParaRPr lang="pt-BR" sz="3200" i="1" smtClean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Sistemas Voláteis – Espaços Inteligentes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Enquanto, o fenômeno de </a:t>
            </a:r>
            <a:r>
              <a:rPr lang="pt-BR" i="1" smtClean="0"/>
              <a:t>“appear”</a:t>
            </a:r>
            <a:r>
              <a:rPr lang="pt-BR" smtClean="0"/>
              <a:t> e </a:t>
            </a:r>
            <a:r>
              <a:rPr lang="pt-BR" i="1" smtClean="0"/>
              <a:t>“desappear”</a:t>
            </a:r>
            <a:r>
              <a:rPr lang="pt-BR" smtClean="0"/>
              <a:t> parece similar, numa primeira aproximação, </a:t>
            </a:r>
            <a:r>
              <a:rPr lang="pt-BR" b="1" smtClean="0"/>
              <a:t>do ponto de vista da segurança</a:t>
            </a:r>
            <a:r>
              <a:rPr lang="pt-BR" smtClean="0"/>
              <a:t>, uma coisa é </a:t>
            </a:r>
            <a:r>
              <a:rPr lang="pt-BR" b="1" smtClean="0"/>
              <a:t>um dispositivo de usuário entrar </a:t>
            </a:r>
            <a:r>
              <a:rPr lang="pt-BR" smtClean="0"/>
              <a:t>em um espaço inteligente, e outra coisa é </a:t>
            </a:r>
            <a:r>
              <a:rPr lang="pt-BR" b="1" smtClean="0"/>
              <a:t>um componente de software sair, </a:t>
            </a:r>
            <a:r>
              <a:rPr lang="pt-BR" smtClean="0"/>
              <a:t>se movendo para um dispositivo de  infra-estrutura</a:t>
            </a:r>
            <a:r>
              <a:rPr lang="pt-BR" b="1" smtClean="0"/>
              <a:t> </a:t>
            </a:r>
            <a:r>
              <a:rPr lang="pt-BR" smtClean="0"/>
              <a:t>pertencendo ao espaço.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Modelo de Dispositivo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Um </a:t>
            </a:r>
            <a:r>
              <a:rPr lang="pt-BR" b="1" smtClean="0"/>
              <a:t>modelo</a:t>
            </a:r>
            <a:r>
              <a:rPr lang="pt-BR" smtClean="0"/>
              <a:t> para </a:t>
            </a:r>
            <a:r>
              <a:rPr lang="pt-BR" b="1" smtClean="0"/>
              <a:t>caracterizar dispositivos</a:t>
            </a:r>
            <a:r>
              <a:rPr lang="pt-BR" smtClean="0"/>
              <a:t> </a:t>
            </a:r>
            <a:r>
              <a:rPr lang="pt-BR" b="1" smtClean="0"/>
              <a:t>ubíquos e móveis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 o surgimento de Computação Ubíqua e Móvel, </a:t>
            </a:r>
            <a:r>
              <a:rPr lang="pt-BR" b="1" smtClean="0"/>
              <a:t>uma nova classe de dispositivos</a:t>
            </a:r>
            <a:r>
              <a:rPr lang="pt-BR" smtClean="0"/>
              <a:t> está se tornando parte de sistemas distribuídos.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Modelo de Dispositivo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Esse </a:t>
            </a:r>
            <a:r>
              <a:rPr lang="pt-BR" b="1" smtClean="0"/>
              <a:t>dispositivo</a:t>
            </a:r>
            <a:r>
              <a:rPr lang="pt-BR" smtClean="0"/>
              <a:t> é limitado em sua </a:t>
            </a:r>
            <a:r>
              <a:rPr lang="pt-BR" b="1" smtClean="0"/>
              <a:t>energia </a:t>
            </a:r>
            <a:r>
              <a:rPr lang="pt-BR" smtClean="0"/>
              <a:t>e</a:t>
            </a:r>
            <a:r>
              <a:rPr lang="pt-BR" b="1" smtClean="0"/>
              <a:t> recursos de computação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Ele pode ter algumas maneiras de se interfacear com o mundo físico.</a:t>
            </a:r>
          </a:p>
          <a:p>
            <a:pPr lvl="1" eaLnBrk="1" hangingPunct="1"/>
            <a:r>
              <a:rPr lang="pt-BR" b="1" smtClean="0"/>
              <a:t>Sensores </a:t>
            </a:r>
            <a:r>
              <a:rPr lang="pt-BR" smtClean="0"/>
              <a:t>(tais como detectores de luz);</a:t>
            </a:r>
          </a:p>
          <a:p>
            <a:pPr lvl="1" eaLnBrk="1" hangingPunct="1"/>
            <a:r>
              <a:rPr lang="pt-BR" b="1" smtClean="0"/>
              <a:t>Atuadores</a:t>
            </a:r>
            <a:r>
              <a:rPr lang="pt-BR" smtClean="0"/>
              <a:t> (tal como meio de movimento programável).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Sistemas Voláteis – Modelo de Dispositivo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Energia Limitada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Restrições de recursos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Sensores e Controladores</a:t>
            </a:r>
          </a:p>
          <a:p>
            <a:pPr eaLnBrk="1" hangingPunct="1"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Modelo de Dispositivo</a:t>
            </a:r>
            <a:endParaRPr lang="pt-BR" dirty="0" smtClean="0"/>
          </a:p>
        </p:txBody>
      </p:sp>
      <p:sp>
        <p:nvSpPr>
          <p:cNvPr id="901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>Energia Limitada</a:t>
            </a:r>
            <a:r>
              <a:rPr lang="pt-BR" dirty="0" smtClean="0"/>
              <a:t>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Um dispositivo portátil, precisa funcionar com bateria.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Quantos mais leve precisa ser, menor será a capacidade de sua bateria.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Substituir ou recarregar essas baterias, poderá ser inconveniente, pela quantidade existente de dispositivos e acesso físico.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Ubiquitous</a:t>
            </a:r>
            <a:r>
              <a:rPr lang="pt-BR" dirty="0" smtClean="0"/>
              <a:t> - Ubíquo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/>
          </a:p>
          <a:p>
            <a:r>
              <a:rPr lang="pt-BR" b="1" dirty="0" smtClean="0"/>
              <a:t>Ubíquo</a:t>
            </a:r>
            <a:r>
              <a:rPr lang="pt-BR" dirty="0" smtClean="0"/>
              <a:t> = do Latim </a:t>
            </a:r>
            <a:r>
              <a:rPr lang="pt-BR" i="1" dirty="0" err="1" smtClean="0"/>
              <a:t>ubiquu</a:t>
            </a:r>
            <a:r>
              <a:rPr lang="pt-BR" dirty="0" smtClean="0"/>
              <a:t> - Adjetivo - que está ao mesmo tempo em toda a parte.</a:t>
            </a:r>
          </a:p>
          <a:p>
            <a:endParaRPr lang="pt-BR" dirty="0"/>
          </a:p>
          <a:p>
            <a:r>
              <a:rPr lang="pt-BR" dirty="0" smtClean="0"/>
              <a:t>(Referência: Dicionário Online - </a:t>
            </a:r>
            <a:r>
              <a:rPr lang="pt-BR" u="sng" dirty="0" smtClean="0">
                <a:hlinkClick r:id="rId2"/>
              </a:rPr>
              <a:t>http://www.priberam.pt/dlpo/dlpo.</a:t>
            </a:r>
            <a:r>
              <a:rPr lang="pt-BR" u="sng" dirty="0" err="1" smtClean="0">
                <a:hlinkClick r:id="rId2"/>
              </a:rPr>
              <a:t>aspx</a:t>
            </a:r>
            <a:r>
              <a:rPr lang="pt-BR" dirty="0" smtClean="0"/>
              <a:t> )</a:t>
            </a:r>
            <a:endParaRPr lang="pt-BR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Modelo de Dispositivo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 lvl="1"/>
            <a:r>
              <a:rPr lang="pt-BR" dirty="0" smtClean="0"/>
              <a:t>  Computação, armazenamento e </a:t>
            </a:r>
            <a:br>
              <a:rPr lang="pt-BR" dirty="0" smtClean="0"/>
            </a:br>
            <a:r>
              <a:rPr lang="pt-BR" dirty="0" smtClean="0"/>
              <a:t>  comunicação sem fio, tudo isso consome </a:t>
            </a:r>
            <a:br>
              <a:rPr lang="pt-BR" dirty="0" smtClean="0"/>
            </a:br>
            <a:r>
              <a:rPr lang="pt-BR" dirty="0" smtClean="0"/>
              <a:t>  energia.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  A energia consumida pela recepção de uma </a:t>
            </a:r>
            <a:br>
              <a:rPr lang="pt-BR" dirty="0" smtClean="0"/>
            </a:br>
            <a:r>
              <a:rPr lang="pt-BR" dirty="0" smtClean="0"/>
              <a:t>  mensagem pode significar uma fração </a:t>
            </a:r>
            <a:br>
              <a:rPr lang="pt-BR" dirty="0" smtClean="0"/>
            </a:br>
            <a:r>
              <a:rPr lang="pt-BR" dirty="0" smtClean="0"/>
              <a:t>  substancial daquela exigida para transmiti-    </a:t>
            </a:r>
            <a:br>
              <a:rPr lang="pt-BR" dirty="0" smtClean="0"/>
            </a:br>
            <a:r>
              <a:rPr lang="pt-BR" dirty="0" smtClean="0"/>
              <a:t>  </a:t>
            </a:r>
            <a:r>
              <a:rPr lang="pt-BR" dirty="0" err="1" smtClean="0"/>
              <a:t>la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  Mesmo no modo “espera” pode exigir um </a:t>
            </a:r>
            <a:br>
              <a:rPr lang="pt-BR" dirty="0" smtClean="0"/>
            </a:br>
            <a:r>
              <a:rPr lang="pt-BR" dirty="0" smtClean="0"/>
              <a:t>  consumo considerável.</a:t>
            </a:r>
            <a:endParaRPr lang="pt-BR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Modelo de Dispositivo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Restrições de Recursos:</a:t>
            </a:r>
            <a:endParaRPr lang="pt-BR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Modelo de Dispositivo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rgbClr val="0000FF"/>
                </a:solidFill>
              </a:rPr>
              <a:t>Sensores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rgbClr val="0000FF"/>
                </a:solidFill>
              </a:rPr>
              <a:t>Controladores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Para </a:t>
            </a:r>
            <a:r>
              <a:rPr lang="pt-BR" b="1" dirty="0" smtClean="0"/>
              <a:t>habilitar sua integração com o mundo físico</a:t>
            </a:r>
            <a:r>
              <a:rPr lang="pt-BR" dirty="0" smtClean="0"/>
              <a:t>, em particular, para torná-lo ciente de contexto, </a:t>
            </a:r>
            <a:r>
              <a:rPr lang="pt-BR" b="1" dirty="0" smtClean="0"/>
              <a:t>dispositivos</a:t>
            </a:r>
            <a:r>
              <a:rPr lang="pt-BR" dirty="0" smtClean="0"/>
              <a:t> são equipados com </a:t>
            </a:r>
            <a:r>
              <a:rPr lang="pt-BR" b="1" dirty="0" smtClean="0"/>
              <a:t>sensores </a:t>
            </a:r>
            <a:r>
              <a:rPr lang="pt-BR" dirty="0" smtClean="0"/>
              <a:t>e </a:t>
            </a:r>
            <a:r>
              <a:rPr lang="pt-BR" b="1" dirty="0" smtClean="0"/>
              <a:t>atuadores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Modelo de Dispositivo </a:t>
            </a:r>
            <a:br>
              <a:rPr lang="pt-BR" sz="3800" dirty="0" smtClean="0"/>
            </a:br>
            <a:endParaRPr lang="pt-BR" sz="3800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b="1" dirty="0" smtClean="0"/>
          </a:p>
          <a:p>
            <a:pPr eaLnBrk="1" hangingPunct="1"/>
            <a:r>
              <a:rPr lang="pt-BR" b="1" dirty="0" smtClean="0">
                <a:solidFill>
                  <a:srgbClr val="0000FF"/>
                </a:solidFill>
              </a:rPr>
              <a:t>Sensores</a:t>
            </a:r>
            <a:r>
              <a:rPr lang="pt-BR" dirty="0" smtClean="0"/>
              <a:t>: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São dispositivos que medem parâmetros físicos e suprem seus valores para  software.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Modelo de Dispositivo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Inversamente ...</a:t>
            </a:r>
          </a:p>
          <a:p>
            <a:pPr eaLnBrk="1" hangingPunct="1">
              <a:buNone/>
            </a:pPr>
            <a:endParaRPr lang="pt-BR" dirty="0" smtClean="0"/>
          </a:p>
          <a:p>
            <a:pPr eaLnBrk="1" hangingPunct="1"/>
            <a:r>
              <a:rPr lang="pt-BR" b="1" dirty="0" smtClean="0">
                <a:solidFill>
                  <a:srgbClr val="0000FF"/>
                </a:solidFill>
              </a:rPr>
              <a:t>Controladores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São dispositivos controlados por software que afetam o mundo físico.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Modelo de Dispositivo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pPr eaLnBrk="1" hangingPunct="1"/>
            <a:r>
              <a:rPr lang="pt-BR" b="1" dirty="0" smtClean="0"/>
              <a:t>Sensores</a:t>
            </a:r>
            <a:r>
              <a:rPr lang="pt-BR" dirty="0" smtClean="0"/>
              <a:t> medem:</a:t>
            </a:r>
          </a:p>
          <a:p>
            <a:pPr lvl="1" eaLnBrk="1" hangingPunct="1"/>
            <a:r>
              <a:rPr lang="pt-BR" dirty="0" smtClean="0"/>
              <a:t>Posição,</a:t>
            </a:r>
          </a:p>
          <a:p>
            <a:pPr lvl="1" eaLnBrk="1" hangingPunct="1"/>
            <a:r>
              <a:rPr lang="pt-BR" dirty="0" smtClean="0"/>
              <a:t>Temperatura,</a:t>
            </a:r>
          </a:p>
          <a:p>
            <a:pPr lvl="1" eaLnBrk="1" hangingPunct="1"/>
            <a:r>
              <a:rPr lang="pt-BR" dirty="0" smtClean="0"/>
              <a:t>Carga (peso),</a:t>
            </a:r>
          </a:p>
          <a:p>
            <a:pPr lvl="1" eaLnBrk="1" hangingPunct="1"/>
            <a:r>
              <a:rPr lang="pt-BR" dirty="0" smtClean="0"/>
              <a:t>Níveis de som e iluminação.</a:t>
            </a:r>
          </a:p>
          <a:p>
            <a:pPr lvl="1" eaLnBrk="1" hangingPunct="1">
              <a:buFont typeface="Wingdings" pitchFamily="2" charset="2"/>
              <a:buNone/>
            </a:pPr>
            <a:endParaRPr lang="pt-BR" dirty="0" smtClean="0"/>
          </a:p>
          <a:p>
            <a:pPr eaLnBrk="1" hangingPunct="1"/>
            <a:r>
              <a:rPr lang="pt-BR" b="1" dirty="0" smtClean="0"/>
              <a:t>Controladores</a:t>
            </a:r>
            <a:r>
              <a:rPr lang="pt-BR" dirty="0" smtClean="0"/>
              <a:t> incluem:</a:t>
            </a:r>
          </a:p>
          <a:p>
            <a:pPr lvl="1" eaLnBrk="1" hangingPunct="1"/>
            <a:r>
              <a:rPr lang="pt-BR" dirty="0" smtClean="0"/>
              <a:t>Controladores programáveis para ar condicionado ou motores.</a:t>
            </a:r>
          </a:p>
          <a:p>
            <a:pPr eaLnBrk="1" hangingPunct="1"/>
            <a:endParaRPr lang="pt-BR" b="1" dirty="0" smtClean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Modelo de Dispositivo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Uma questão importante para sensores é a </a:t>
            </a:r>
            <a:r>
              <a:rPr lang="pt-BR" b="1" dirty="0" smtClean="0"/>
              <a:t>precisão</a:t>
            </a:r>
            <a:r>
              <a:rPr lang="pt-BR" dirty="0" smtClean="0"/>
              <a:t>, o qual é totalmente limitada e assim, </a:t>
            </a:r>
            <a:r>
              <a:rPr lang="pt-BR" b="1" dirty="0" smtClean="0"/>
              <a:t>pode conduzir a comportamento espúrio</a:t>
            </a:r>
            <a:r>
              <a:rPr lang="pt-BR" dirty="0" smtClean="0"/>
              <a:t>, tal como resposta inapropriada para localização.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Modelo de Dispositivo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Imprecisão</a:t>
            </a:r>
            <a:r>
              <a:rPr lang="pt-BR" dirty="0" smtClean="0"/>
              <a:t>, é uma característica de dispositivos que são baratos, para disponibilizar “ubiqüidade” (distribuídos por toda a parte).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Modelo de Dispositivo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Exemplos de dispositivos:</a:t>
            </a:r>
          </a:p>
          <a:p>
            <a:pPr eaLnBrk="1" hangingPunct="1"/>
            <a:endParaRPr lang="pt-BR" dirty="0" smtClean="0"/>
          </a:p>
          <a:p>
            <a:pPr lvl="1" eaLnBrk="1" hangingPunct="1"/>
            <a:r>
              <a:rPr lang="pt-BR" dirty="0" smtClean="0">
                <a:solidFill>
                  <a:srgbClr val="0000FF"/>
                </a:solidFill>
              </a:rPr>
              <a:t>Motes</a:t>
            </a:r>
            <a:r>
              <a:rPr lang="pt-BR" b="1" dirty="0" smtClean="0"/>
              <a:t> (</a:t>
            </a:r>
            <a:r>
              <a:rPr lang="pt-BR" b="1" dirty="0" err="1" smtClean="0"/>
              <a:t>environment</a:t>
            </a:r>
            <a:r>
              <a:rPr lang="pt-BR" b="1" dirty="0" smtClean="0"/>
              <a:t> </a:t>
            </a:r>
            <a:r>
              <a:rPr lang="pt-BR" b="1" dirty="0" err="1" smtClean="0"/>
              <a:t>sensing</a:t>
            </a:r>
            <a:r>
              <a:rPr lang="pt-BR" b="1" dirty="0" smtClean="0"/>
              <a:t>)</a:t>
            </a:r>
          </a:p>
          <a:p>
            <a:pPr lvl="1" eaLnBrk="1" hangingPunct="1">
              <a:buNone/>
            </a:pPr>
            <a:endParaRPr lang="pt-BR" b="1" dirty="0" smtClean="0"/>
          </a:p>
          <a:p>
            <a:pPr lvl="1" eaLnBrk="1" hangingPunct="1">
              <a:buNone/>
            </a:pPr>
            <a:r>
              <a:rPr lang="pt-BR" b="1" dirty="0" smtClean="0"/>
              <a:t>    </a:t>
            </a:r>
            <a:r>
              <a:rPr lang="pt-BR" dirty="0" smtClean="0"/>
              <a:t>São dispositivos destinados à operação autônoma em aplicações como a percepção ambiental.</a:t>
            </a:r>
          </a:p>
          <a:p>
            <a:pPr lvl="1" eaLnBrk="1" hangingPunct="1"/>
            <a:endParaRPr lang="pt-BR" dirty="0" smtClean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Modelo de Dispositivo - Motes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r>
              <a:rPr lang="pt-BR" dirty="0" smtClean="0"/>
              <a:t>Projetados para serem incorporados em um ambiente.</a:t>
            </a:r>
          </a:p>
          <a:p>
            <a:endParaRPr lang="pt-BR" dirty="0" smtClean="0"/>
          </a:p>
          <a:p>
            <a:r>
              <a:rPr lang="pt-BR" dirty="0" smtClean="0"/>
              <a:t>Programados para descobrirem uns aos outros.</a:t>
            </a:r>
          </a:p>
          <a:p>
            <a:endParaRPr lang="pt-BR" dirty="0" smtClean="0"/>
          </a:p>
          <a:p>
            <a:r>
              <a:rPr lang="pt-BR" dirty="0" smtClean="0"/>
              <a:t>Funcionam sem fio.</a:t>
            </a:r>
          </a:p>
          <a:p>
            <a:endParaRPr lang="pt-BR" dirty="0" smtClean="0"/>
          </a:p>
          <a:p>
            <a:r>
              <a:rPr lang="pt-BR" dirty="0" smtClean="0"/>
              <a:t>Transmitem entre si os valores percebidos.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Computação Ubíqua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termo computação ubíqua foi primeiramente sugerido por </a:t>
            </a:r>
            <a:r>
              <a:rPr lang="pt-BR" dirty="0" smtClean="0">
                <a:hlinkClick r:id="rId2"/>
              </a:rPr>
              <a:t>Mark </a:t>
            </a:r>
            <a:r>
              <a:rPr lang="pt-BR" dirty="0" err="1" smtClean="0">
                <a:hlinkClick r:id="rId2"/>
              </a:rPr>
              <a:t>Weiser</a:t>
            </a:r>
            <a:r>
              <a:rPr lang="pt-BR" dirty="0" smtClean="0"/>
              <a:t> em 1988 para descrever sua idéia de tornar os computadores onipresentes e invisíveis. </a:t>
            </a:r>
          </a:p>
          <a:p>
            <a:endParaRPr lang="pt-BR" dirty="0"/>
          </a:p>
          <a:p>
            <a:r>
              <a:rPr lang="pt-BR" dirty="0" smtClean="0"/>
              <a:t>Isto é, a tentativa de tirar o computador do caminho entre você e seu trabalho. </a:t>
            </a:r>
          </a:p>
          <a:p>
            <a:endParaRPr lang="pt-BR" dirty="0"/>
          </a:p>
          <a:p>
            <a:r>
              <a:rPr lang="pt-BR" dirty="0" smtClean="0"/>
              <a:t>Seu objetivo é ir além da "interface amigável" e longe da realidade virtual.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Modelo de Dispositivo - Motes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pt-BR" dirty="0" smtClean="0"/>
              <a:t>Forma mais básica:</a:t>
            </a:r>
          </a:p>
          <a:p>
            <a:pPr lvl="1"/>
            <a:r>
              <a:rPr lang="pt-BR" sz="2400" dirty="0" smtClean="0"/>
              <a:t>Um </a:t>
            </a:r>
            <a:r>
              <a:rPr lang="pt-BR" sz="2400" dirty="0" smtClean="0">
                <a:solidFill>
                  <a:srgbClr val="0000FF"/>
                </a:solidFill>
              </a:rPr>
              <a:t>processador</a:t>
            </a:r>
            <a:r>
              <a:rPr lang="pt-BR" sz="2400" dirty="0" smtClean="0"/>
              <a:t> de baixa potência, chamado </a:t>
            </a:r>
            <a:r>
              <a:rPr lang="pt-BR" sz="2400" dirty="0" err="1" smtClean="0"/>
              <a:t>microcontrolador</a:t>
            </a:r>
            <a:r>
              <a:rPr lang="pt-BR" sz="2400" dirty="0" smtClean="0"/>
              <a:t> que executa um SO chamado </a:t>
            </a:r>
            <a:r>
              <a:rPr lang="pt-BR" sz="2400" dirty="0" err="1" smtClean="0">
                <a:solidFill>
                  <a:srgbClr val="0000FF"/>
                </a:solidFill>
              </a:rPr>
              <a:t>TinyOS</a:t>
            </a:r>
            <a:r>
              <a:rPr lang="pt-BR" sz="2400" dirty="0" smtClean="0"/>
              <a:t> [</a:t>
            </a:r>
            <a:r>
              <a:rPr lang="pt-BR" sz="2400" dirty="0" err="1" smtClean="0"/>
              <a:t>Culler</a:t>
            </a:r>
            <a:r>
              <a:rPr lang="pt-BR" sz="2400" dirty="0" smtClean="0"/>
              <a:t> </a:t>
            </a:r>
            <a:r>
              <a:rPr lang="pt-BR" sz="2400" dirty="0" err="1" smtClean="0"/>
              <a:t>et</a:t>
            </a:r>
            <a:r>
              <a:rPr lang="pt-BR" sz="2400" dirty="0" smtClean="0"/>
              <a:t> al. 2001] em uma </a:t>
            </a:r>
            <a:r>
              <a:rPr lang="pt-BR" sz="2400" dirty="0" smtClean="0">
                <a:solidFill>
                  <a:srgbClr val="0000FF"/>
                </a:solidFill>
              </a:rPr>
              <a:t>memória flash </a:t>
            </a:r>
            <a:r>
              <a:rPr lang="pt-BR" sz="2400" dirty="0" smtClean="0"/>
              <a:t>interna;</a:t>
            </a:r>
          </a:p>
          <a:p>
            <a:pPr lvl="1"/>
            <a:r>
              <a:rPr lang="pt-BR" sz="2400" dirty="0" smtClean="0"/>
              <a:t>Uma </a:t>
            </a:r>
            <a:r>
              <a:rPr lang="pt-BR" sz="2400" dirty="0" smtClean="0">
                <a:solidFill>
                  <a:srgbClr val="0000FF"/>
                </a:solidFill>
              </a:rPr>
              <a:t>memória</a:t>
            </a:r>
            <a:r>
              <a:rPr lang="pt-BR" sz="2400" dirty="0" smtClean="0"/>
              <a:t> para registro de dados e código;</a:t>
            </a:r>
          </a:p>
          <a:p>
            <a:pPr lvl="1"/>
            <a:r>
              <a:rPr lang="pt-BR" sz="2400" dirty="0" smtClean="0"/>
              <a:t>Um </a:t>
            </a:r>
            <a:r>
              <a:rPr lang="pt-BR" sz="2400" dirty="0" smtClean="0">
                <a:solidFill>
                  <a:srgbClr val="0000FF"/>
                </a:solidFill>
              </a:rPr>
              <a:t>transceptor</a:t>
            </a:r>
            <a:r>
              <a:rPr lang="pt-BR" sz="2400" dirty="0" smtClean="0"/>
              <a:t> (transmissor/receptor) de sinais de rádio bidirecional, de curto alcance, ISM (</a:t>
            </a:r>
            <a:r>
              <a:rPr lang="pt-BR" sz="2400" i="1" dirty="0" smtClean="0"/>
              <a:t>Industrial, </a:t>
            </a:r>
            <a:r>
              <a:rPr lang="pt-BR" sz="2400" i="1" dirty="0" err="1" smtClean="0"/>
              <a:t>Scientific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and</a:t>
            </a:r>
            <a:r>
              <a:rPr lang="pt-BR" sz="2400" i="1" dirty="0" smtClean="0"/>
              <a:t> Medical</a:t>
            </a:r>
            <a:r>
              <a:rPr lang="pt-BR" sz="2400" dirty="0" smtClean="0"/>
              <a:t>).</a:t>
            </a:r>
          </a:p>
          <a:p>
            <a:pPr lvl="1"/>
            <a:r>
              <a:rPr lang="pt-BR" sz="2400" dirty="0" smtClean="0"/>
              <a:t>Uma variedade de módulos </a:t>
            </a:r>
            <a:r>
              <a:rPr lang="pt-BR" sz="2400" dirty="0" smtClean="0">
                <a:solidFill>
                  <a:srgbClr val="0000FF"/>
                </a:solidFill>
              </a:rPr>
              <a:t>sensores</a:t>
            </a:r>
            <a:r>
              <a:rPr lang="pt-BR" sz="2400" dirty="0" smtClean="0"/>
              <a:t> pode ser adicionada.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Modelo de Dispositivo - Motes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pt-BR" dirty="0" smtClean="0"/>
          </a:p>
          <a:p>
            <a:pPr lvl="1" eaLnBrk="1" hangingPunct="1">
              <a:buNone/>
            </a:pPr>
            <a:endParaRPr lang="pt-BR" dirty="0" smtClean="0"/>
          </a:p>
          <a:p>
            <a:pPr lvl="1" eaLnBrk="1" hangingPunct="1"/>
            <a:r>
              <a:rPr lang="pt-BR" dirty="0" smtClean="0"/>
              <a:t>Ver em </a:t>
            </a:r>
            <a:r>
              <a:rPr lang="pt-BR" dirty="0" smtClean="0">
                <a:hlinkClick r:id="rId2"/>
              </a:rPr>
              <a:t>www.xbow.com</a:t>
            </a:r>
            <a:endParaRPr lang="pt-BR" dirty="0" smtClean="0"/>
          </a:p>
          <a:p>
            <a:pPr lvl="1" eaLnBrk="1" hangingPunct="1">
              <a:buNone/>
            </a:pPr>
            <a:endParaRPr lang="pt-BR" dirty="0" smtClean="0"/>
          </a:p>
          <a:p>
            <a:pPr lvl="1" eaLnBrk="1" hangingPunct="1"/>
            <a:r>
              <a:rPr lang="pt-BR" dirty="0" smtClean="0"/>
              <a:t>Ver em </a:t>
            </a:r>
            <a:r>
              <a:rPr lang="pt-BR" dirty="0" smtClean="0">
                <a:hlinkClick r:id="rId3"/>
              </a:rPr>
              <a:t>www.smart-its.org</a:t>
            </a:r>
            <a:endParaRPr lang="pt-BR" dirty="0" smtClean="0"/>
          </a:p>
          <a:p>
            <a:pPr lvl="1" eaLnBrk="1" hangingPunct="1"/>
            <a:endParaRPr lang="pt-BR" dirty="0" smtClean="0"/>
          </a:p>
          <a:p>
            <a:pPr lvl="1" eaLnBrk="1" hangingPunct="1"/>
            <a:r>
              <a:rPr lang="pt-BR" dirty="0" smtClean="0">
                <a:hlinkClick r:id="rId4"/>
              </a:rPr>
              <a:t>http://computer.howstuffworks.com/mote4.htm</a:t>
            </a:r>
            <a:endParaRPr lang="pt-BR" dirty="0" smtClean="0"/>
          </a:p>
          <a:p>
            <a:pPr lvl="1" eaLnBrk="1" hangingPunct="1">
              <a:buNone/>
            </a:pPr>
            <a:r>
              <a:rPr lang="pt-BR" dirty="0" smtClean="0"/>
              <a:t>               (MICA Mote)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MICA Mote  </a:t>
            </a:r>
            <a:r>
              <a:rPr lang="pt-BR" sz="2800" dirty="0" smtClean="0">
                <a:hlinkClick r:id="rId2"/>
              </a:rPr>
              <a:t>http://computer.howstuffworks.com/mote4.htm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Ver </a:t>
            </a:r>
            <a:r>
              <a:rPr lang="pt-BR" sz="2800" dirty="0" err="1" smtClean="0"/>
              <a:t>TinyOS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hlinkClick r:id="rId3"/>
              </a:rPr>
              <a:t>http://webs.cs.berkeley.edu/tos/</a:t>
            </a:r>
            <a:endParaRPr lang="pt-BR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356992"/>
            <a:ext cx="381000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0725"/>
          </a:xfrm>
        </p:spPr>
        <p:txBody>
          <a:bodyPr/>
          <a:lstStyle/>
          <a:p>
            <a:r>
              <a:rPr lang="en-US" dirty="0" err="1" smtClean="0"/>
              <a:t>Sensores</a:t>
            </a:r>
            <a:r>
              <a:rPr lang="en-US" dirty="0" smtClean="0"/>
              <a:t> </a:t>
            </a:r>
            <a:r>
              <a:rPr lang="en-US" dirty="0" err="1" smtClean="0"/>
              <a:t>separados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placa</a:t>
            </a:r>
            <a:r>
              <a:rPr lang="en-US" dirty="0" smtClean="0"/>
              <a:t> “</a:t>
            </a:r>
            <a:r>
              <a:rPr lang="en-US" dirty="0" err="1" smtClean="0"/>
              <a:t>filha</a:t>
            </a:r>
            <a:r>
              <a:rPr lang="en-US" dirty="0" smtClean="0"/>
              <a:t>”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conectados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mote.</a:t>
            </a:r>
          </a:p>
          <a:p>
            <a:endParaRPr lang="en-US" dirty="0" smtClean="0"/>
          </a:p>
          <a:p>
            <a:r>
              <a:rPr lang="en-US" dirty="0" err="1" smtClean="0"/>
              <a:t>Sensores</a:t>
            </a:r>
            <a:r>
              <a:rPr lang="en-US" dirty="0" smtClean="0"/>
              <a:t> </a:t>
            </a:r>
            <a:r>
              <a:rPr lang="en-US" dirty="0" err="1" smtClean="0"/>
              <a:t>incluem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, </a:t>
            </a:r>
            <a:r>
              <a:rPr lang="en-US" dirty="0" err="1" smtClean="0"/>
              <a:t>aceleração</a:t>
            </a:r>
            <a:r>
              <a:rPr lang="en-US" dirty="0" smtClean="0"/>
              <a:t>, </a:t>
            </a:r>
            <a:r>
              <a:rPr lang="en-US" dirty="0" err="1" smtClean="0"/>
              <a:t>luz</a:t>
            </a:r>
            <a:r>
              <a:rPr lang="en-US" dirty="0" smtClean="0"/>
              <a:t>, </a:t>
            </a:r>
            <a:r>
              <a:rPr lang="en-US" dirty="0" err="1" smtClean="0"/>
              <a:t>som</a:t>
            </a:r>
            <a:r>
              <a:rPr lang="en-US" dirty="0" smtClean="0"/>
              <a:t>, </a:t>
            </a:r>
            <a:r>
              <a:rPr lang="pt-BR" dirty="0" smtClean="0"/>
              <a:t>vibração, pressão e movimento em diferentes localizações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Sensores</a:t>
            </a:r>
            <a:r>
              <a:rPr lang="en-US" dirty="0" smtClean="0"/>
              <a:t> </a:t>
            </a:r>
            <a:r>
              <a:rPr lang="en-US" dirty="0" err="1" smtClean="0"/>
              <a:t>avançados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sinais</a:t>
            </a:r>
            <a:r>
              <a:rPr lang="en-US" dirty="0" smtClean="0"/>
              <a:t> de </a:t>
            </a:r>
            <a:r>
              <a:rPr lang="en-US" dirty="0" smtClean="0">
                <a:hlinkClick r:id="rId2"/>
              </a:rPr>
              <a:t>GPS</a:t>
            </a:r>
            <a:r>
              <a:rPr lang="en-US" dirty="0" smtClean="0"/>
              <a:t> 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BC30B-5094-4792-BCEA-1C06329ED052}" type="slidenum">
              <a:rPr lang="en-US"/>
              <a:pPr/>
              <a:t>174</a:t>
            </a:fld>
            <a:endParaRPr lang="en-US"/>
          </a:p>
        </p:txBody>
      </p:sp>
      <p:sp>
        <p:nvSpPr>
          <p:cNvPr id="1666050" name="Rectangle 2"/>
          <p:cNvSpPr>
            <a:spLocks noChangeArrowheads="1"/>
          </p:cNvSpPr>
          <p:nvPr/>
        </p:nvSpPr>
        <p:spPr bwMode="auto">
          <a:xfrm>
            <a:off x="133350" y="80963"/>
            <a:ext cx="23479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8000" rIns="18000" bIns="18000"/>
          <a:lstStyle/>
          <a:p>
            <a:r>
              <a:rPr 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Redes de Sensores</a:t>
            </a:r>
            <a:br>
              <a:rPr 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 Fio</a:t>
            </a:r>
            <a:br>
              <a:rPr 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(RSSF)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93838" y="4784725"/>
            <a:ext cx="5797550" cy="2100263"/>
            <a:chOff x="567" y="3014"/>
            <a:chExt cx="3652" cy="1323"/>
          </a:xfrm>
        </p:grpSpPr>
        <p:pic>
          <p:nvPicPr>
            <p:cNvPr id="1666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3014"/>
              <a:ext cx="1888" cy="1323"/>
            </a:xfrm>
            <a:prstGeom prst="rect">
              <a:avLst/>
            </a:prstGeom>
            <a:noFill/>
          </p:spPr>
        </p:pic>
        <p:pic>
          <p:nvPicPr>
            <p:cNvPr id="1666053" name="Picture 5" descr="wsn_floresta_amazonic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3022"/>
              <a:ext cx="1734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308850" y="4797425"/>
            <a:ext cx="1800225" cy="719138"/>
            <a:chOff x="4604" y="3521"/>
            <a:chExt cx="1134" cy="453"/>
          </a:xfrm>
        </p:grpSpPr>
        <p:sp>
          <p:nvSpPr>
            <p:cNvPr id="1666055" name="AutoShape 7"/>
            <p:cNvSpPr>
              <a:spLocks noChangeArrowheads="1"/>
            </p:cNvSpPr>
            <p:nvPr/>
          </p:nvSpPr>
          <p:spPr bwMode="auto">
            <a:xfrm>
              <a:off x="4762" y="3521"/>
              <a:ext cx="976" cy="453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300" b="1"/>
                <a:t>Aplicação de</a:t>
              </a:r>
            </a:p>
            <a:p>
              <a:pPr algn="ctr"/>
              <a:r>
                <a:rPr lang="pt-BR" sz="1300" b="1"/>
                <a:t>monitoramento</a:t>
              </a:r>
            </a:p>
            <a:p>
              <a:pPr algn="ctr"/>
              <a:r>
                <a:rPr lang="pt-BR" sz="1300" b="1"/>
                <a:t>que usa uma RSSF</a:t>
              </a:r>
            </a:p>
          </p:txBody>
        </p:sp>
        <p:sp>
          <p:nvSpPr>
            <p:cNvPr id="1666056" name="AutoShape 8"/>
            <p:cNvSpPr>
              <a:spLocks noChangeArrowheads="1"/>
            </p:cNvSpPr>
            <p:nvPr/>
          </p:nvSpPr>
          <p:spPr bwMode="auto">
            <a:xfrm>
              <a:off x="4604" y="3589"/>
              <a:ext cx="158" cy="91"/>
            </a:xfrm>
            <a:prstGeom prst="leftArrow">
              <a:avLst>
                <a:gd name="adj1" fmla="val 49454"/>
                <a:gd name="adj2" fmla="val 85712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6057" name="Line 9"/>
            <p:cNvSpPr>
              <a:spLocks noChangeShapeType="1"/>
            </p:cNvSpPr>
            <p:nvPr/>
          </p:nvSpPr>
          <p:spPr bwMode="auto">
            <a:xfrm>
              <a:off x="4762" y="3612"/>
              <a:ext cx="0" cy="45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8900" y="3000375"/>
            <a:ext cx="7923213" cy="1544638"/>
            <a:chOff x="56" y="1890"/>
            <a:chExt cx="4991" cy="973"/>
          </a:xfrm>
        </p:grpSpPr>
        <p:pic>
          <p:nvPicPr>
            <p:cNvPr id="166605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" y="2191"/>
              <a:ext cx="1536" cy="672"/>
            </a:xfrm>
            <a:prstGeom prst="rect">
              <a:avLst/>
            </a:prstGeom>
            <a:noFill/>
          </p:spPr>
        </p:pic>
        <p:pic>
          <p:nvPicPr>
            <p:cNvPr id="1666060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0" y="2137"/>
              <a:ext cx="1536" cy="672"/>
            </a:xfrm>
            <a:prstGeom prst="rect">
              <a:avLst/>
            </a:prstGeom>
            <a:noFill/>
          </p:spPr>
        </p:pic>
        <p:pic>
          <p:nvPicPr>
            <p:cNvPr id="1666061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" y="2538"/>
              <a:ext cx="33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6062" name="Picture 1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3" y="2374"/>
              <a:ext cx="144" cy="126"/>
            </a:xfrm>
            <a:prstGeom prst="rect">
              <a:avLst/>
            </a:prstGeom>
            <a:noFill/>
          </p:spPr>
        </p:pic>
        <p:pic>
          <p:nvPicPr>
            <p:cNvPr id="1666063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55" y="2636"/>
              <a:ext cx="33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6064" name="Picture 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100000">
              <a:off x="1843" y="2618"/>
              <a:ext cx="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6065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5" y="2336"/>
              <a:ext cx="144" cy="126"/>
            </a:xfrm>
            <a:prstGeom prst="rect">
              <a:avLst/>
            </a:prstGeom>
            <a:noFill/>
          </p:spPr>
        </p:pic>
        <p:pic>
          <p:nvPicPr>
            <p:cNvPr id="1666066" name="Picture 1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100000">
              <a:off x="3375" y="2580"/>
              <a:ext cx="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6067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11" y="2100"/>
              <a:ext cx="1536" cy="672"/>
            </a:xfrm>
            <a:prstGeom prst="rect">
              <a:avLst/>
            </a:prstGeom>
            <a:noFill/>
          </p:spPr>
        </p:pic>
        <p:sp>
          <p:nvSpPr>
            <p:cNvPr id="1666068" name="Text Box 20"/>
            <p:cNvSpPr txBox="1">
              <a:spLocks noChangeArrowheads="1"/>
            </p:cNvSpPr>
            <p:nvPr/>
          </p:nvSpPr>
          <p:spPr bwMode="auto">
            <a:xfrm>
              <a:off x="56" y="2552"/>
              <a:ext cx="5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200">
                  <a:solidFill>
                    <a:srgbClr val="FF0000"/>
                  </a:solidFill>
                </a:rPr>
                <a:t>Nó sensor</a:t>
              </a:r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74" y="2273"/>
              <a:ext cx="363" cy="316"/>
              <a:chOff x="1133" y="890"/>
              <a:chExt cx="363" cy="316"/>
            </a:xfrm>
          </p:grpSpPr>
          <p:pic>
            <p:nvPicPr>
              <p:cNvPr id="1666070" name="Picture 2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56" y="890"/>
                <a:ext cx="310" cy="316"/>
              </a:xfrm>
              <a:prstGeom prst="rect">
                <a:avLst/>
              </a:prstGeom>
              <a:noFill/>
            </p:spPr>
          </p:pic>
          <p:sp>
            <p:nvSpPr>
              <p:cNvPr id="1666071" name="Rectangle 23"/>
              <p:cNvSpPr>
                <a:spLocks noChangeArrowheads="1"/>
              </p:cNvSpPr>
              <p:nvPr/>
            </p:nvSpPr>
            <p:spPr bwMode="auto">
              <a:xfrm>
                <a:off x="1133" y="890"/>
                <a:ext cx="363" cy="27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666072" name="Text Box 24"/>
            <p:cNvSpPr txBox="1">
              <a:spLocks noChangeArrowheads="1"/>
            </p:cNvSpPr>
            <p:nvPr/>
          </p:nvSpPr>
          <p:spPr bwMode="auto">
            <a:xfrm>
              <a:off x="2285" y="1890"/>
              <a:ext cx="516" cy="17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chemeClr val="bg1"/>
                  </a:solidFill>
                </a:rPr>
                <a:t>Gateway</a:t>
              </a:r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2416" y="2103"/>
              <a:ext cx="272" cy="317"/>
              <a:chOff x="1973" y="2296"/>
              <a:chExt cx="272" cy="317"/>
            </a:xfrm>
          </p:grpSpPr>
          <p:sp>
            <p:nvSpPr>
              <p:cNvPr id="1666074" name="AutoShape 26"/>
              <p:cNvSpPr>
                <a:spLocks noChangeArrowheads="1"/>
              </p:cNvSpPr>
              <p:nvPr/>
            </p:nvSpPr>
            <p:spPr bwMode="auto">
              <a:xfrm>
                <a:off x="1973" y="2296"/>
                <a:ext cx="272" cy="317"/>
              </a:xfrm>
              <a:prstGeom prst="roundRect">
                <a:avLst>
                  <a:gd name="adj" fmla="val 16667"/>
                </a:avLst>
              </a:prstGeom>
              <a:solidFill>
                <a:srgbClr val="99FF99"/>
              </a:solidFill>
              <a:ln w="25400">
                <a:solidFill>
                  <a:srgbClr val="3399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pic>
            <p:nvPicPr>
              <p:cNvPr id="1666075" name="Picture 27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81" y="2310"/>
                <a:ext cx="245" cy="266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8027988" y="3716338"/>
            <a:ext cx="971550" cy="360362"/>
            <a:chOff x="4468" y="2409"/>
            <a:chExt cx="612" cy="227"/>
          </a:xfrm>
        </p:grpSpPr>
        <p:sp>
          <p:nvSpPr>
            <p:cNvPr id="1666077" name="AutoShape 29"/>
            <p:cNvSpPr>
              <a:spLocks noChangeArrowheads="1"/>
            </p:cNvSpPr>
            <p:nvPr/>
          </p:nvSpPr>
          <p:spPr bwMode="auto">
            <a:xfrm>
              <a:off x="4626" y="2409"/>
              <a:ext cx="454" cy="22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400" b="1"/>
                <a:t>RSSF</a:t>
              </a:r>
            </a:p>
          </p:txBody>
        </p:sp>
        <p:sp>
          <p:nvSpPr>
            <p:cNvPr id="1666078" name="AutoShape 30"/>
            <p:cNvSpPr>
              <a:spLocks noChangeArrowheads="1"/>
            </p:cNvSpPr>
            <p:nvPr/>
          </p:nvSpPr>
          <p:spPr bwMode="auto">
            <a:xfrm>
              <a:off x="4468" y="2477"/>
              <a:ext cx="158" cy="91"/>
            </a:xfrm>
            <a:prstGeom prst="leftArrow">
              <a:avLst>
                <a:gd name="adj1" fmla="val 49454"/>
                <a:gd name="adj2" fmla="val 85712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6079" name="Line 31"/>
            <p:cNvSpPr>
              <a:spLocks noChangeShapeType="1"/>
            </p:cNvSpPr>
            <p:nvPr/>
          </p:nvSpPr>
          <p:spPr bwMode="auto">
            <a:xfrm>
              <a:off x="4626" y="2500"/>
              <a:ext cx="0" cy="45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895850" y="260350"/>
            <a:ext cx="4068763" cy="3060700"/>
            <a:chOff x="3084" y="164"/>
            <a:chExt cx="2563" cy="1928"/>
          </a:xfrm>
        </p:grpSpPr>
        <p:pic>
          <p:nvPicPr>
            <p:cNvPr id="1666081" name="Picture 3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84" y="164"/>
              <a:ext cx="1578" cy="1884"/>
            </a:xfrm>
            <a:prstGeom prst="rect">
              <a:avLst/>
            </a:prstGeom>
            <a:noFill/>
          </p:spPr>
        </p:pic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696" y="935"/>
              <a:ext cx="951" cy="340"/>
              <a:chOff x="4696" y="935"/>
              <a:chExt cx="951" cy="340"/>
            </a:xfrm>
          </p:grpSpPr>
          <p:sp>
            <p:nvSpPr>
              <p:cNvPr id="1666083" name="AutoShape 35"/>
              <p:cNvSpPr>
                <a:spLocks noChangeArrowheads="1"/>
              </p:cNvSpPr>
              <p:nvPr/>
            </p:nvSpPr>
            <p:spPr bwMode="auto">
              <a:xfrm>
                <a:off x="4854" y="935"/>
                <a:ext cx="793" cy="340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t-BR" sz="1400" b="1"/>
                  <a:t>MICA2/MICAz</a:t>
                </a:r>
              </a:p>
              <a:p>
                <a:pPr algn="ctr"/>
                <a:r>
                  <a:rPr lang="pt-BR" sz="1400" b="1"/>
                  <a:t>Crossbow</a:t>
                </a:r>
              </a:p>
            </p:txBody>
          </p:sp>
          <p:sp>
            <p:nvSpPr>
              <p:cNvPr id="1666084" name="AutoShape 36"/>
              <p:cNvSpPr>
                <a:spLocks noChangeArrowheads="1"/>
              </p:cNvSpPr>
              <p:nvPr/>
            </p:nvSpPr>
            <p:spPr bwMode="auto">
              <a:xfrm>
                <a:off x="4696" y="1003"/>
                <a:ext cx="158" cy="91"/>
              </a:xfrm>
              <a:prstGeom prst="leftArrow">
                <a:avLst>
                  <a:gd name="adj1" fmla="val 49454"/>
                  <a:gd name="adj2" fmla="val 85712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66085" name="Line 37"/>
              <p:cNvSpPr>
                <a:spLocks noChangeShapeType="1"/>
              </p:cNvSpPr>
              <p:nvPr/>
            </p:nvSpPr>
            <p:spPr bwMode="auto">
              <a:xfrm>
                <a:off x="4854" y="1026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666086" name="AutoShape 38"/>
            <p:cNvSpPr>
              <a:spLocks noChangeArrowheads="1"/>
            </p:cNvSpPr>
            <p:nvPr/>
          </p:nvSpPr>
          <p:spPr bwMode="auto">
            <a:xfrm rot="18000000">
              <a:off x="3265" y="1933"/>
              <a:ext cx="227" cy="91"/>
            </a:xfrm>
            <a:prstGeom prst="leftArrow">
              <a:avLst>
                <a:gd name="adj1" fmla="val 50000"/>
                <a:gd name="adj2" fmla="val 62363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1316038" y="4256088"/>
            <a:ext cx="5975350" cy="612775"/>
            <a:chOff x="829" y="2681"/>
            <a:chExt cx="3764" cy="386"/>
          </a:xfrm>
        </p:grpSpPr>
        <p:pic>
          <p:nvPicPr>
            <p:cNvPr id="1666088" name="Picture 4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71" y="2749"/>
              <a:ext cx="558" cy="204"/>
            </a:xfrm>
            <a:prstGeom prst="rect">
              <a:avLst/>
            </a:prstGeom>
            <a:noFill/>
          </p:spPr>
        </p:pic>
        <p:pic>
          <p:nvPicPr>
            <p:cNvPr id="1666089" name="Picture 4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77" y="2681"/>
              <a:ext cx="558" cy="204"/>
            </a:xfrm>
            <a:prstGeom prst="rect">
              <a:avLst/>
            </a:prstGeom>
            <a:noFill/>
          </p:spPr>
        </p:pic>
        <p:pic>
          <p:nvPicPr>
            <p:cNvPr id="1666090" name="Picture 4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9" y="2750"/>
              <a:ext cx="558" cy="204"/>
            </a:xfrm>
            <a:prstGeom prst="rect">
              <a:avLst/>
            </a:prstGeom>
            <a:noFill/>
          </p:spPr>
        </p:pic>
        <p:sp>
          <p:nvSpPr>
            <p:cNvPr id="1666091" name="Text Box 43"/>
            <p:cNvSpPr txBox="1">
              <a:spLocks noChangeArrowheads="1"/>
            </p:cNvSpPr>
            <p:nvPr/>
          </p:nvSpPr>
          <p:spPr bwMode="auto">
            <a:xfrm>
              <a:off x="1995" y="2749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400">
                  <a:solidFill>
                    <a:srgbClr val="CC0000"/>
                  </a:solidFill>
                </a:rPr>
                <a:t>Dados</a:t>
              </a:r>
            </a:p>
          </p:txBody>
        </p:sp>
        <p:sp>
          <p:nvSpPr>
            <p:cNvPr id="1666092" name="AutoShape 44"/>
            <p:cNvSpPr>
              <a:spLocks/>
            </p:cNvSpPr>
            <p:nvPr/>
          </p:nvSpPr>
          <p:spPr bwMode="auto">
            <a:xfrm rot="16200000">
              <a:off x="2665" y="1139"/>
              <a:ext cx="182" cy="3674"/>
            </a:xfrm>
            <a:prstGeom prst="rightBrace">
              <a:avLst>
                <a:gd name="adj1" fmla="val 168223"/>
                <a:gd name="adj2" fmla="val 50000"/>
              </a:avLst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7239000" y="4257675"/>
            <a:ext cx="1870075" cy="539750"/>
            <a:chOff x="4468" y="1139"/>
            <a:chExt cx="1178" cy="340"/>
          </a:xfrm>
        </p:grpSpPr>
        <p:sp>
          <p:nvSpPr>
            <p:cNvPr id="1666094" name="AutoShape 46"/>
            <p:cNvSpPr>
              <a:spLocks noChangeArrowheads="1"/>
            </p:cNvSpPr>
            <p:nvPr/>
          </p:nvSpPr>
          <p:spPr bwMode="auto">
            <a:xfrm>
              <a:off x="4626" y="1139"/>
              <a:ext cx="1020" cy="34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400" b="1"/>
                <a:t>Dados coletados</a:t>
              </a:r>
            </a:p>
            <a:p>
              <a:pPr algn="ctr"/>
              <a:r>
                <a:rPr lang="pt-BR" sz="1400" b="1"/>
                <a:t>pela RSSF</a:t>
              </a:r>
            </a:p>
          </p:txBody>
        </p:sp>
        <p:sp>
          <p:nvSpPr>
            <p:cNvPr id="1666095" name="AutoShape 47"/>
            <p:cNvSpPr>
              <a:spLocks noChangeArrowheads="1"/>
            </p:cNvSpPr>
            <p:nvPr/>
          </p:nvSpPr>
          <p:spPr bwMode="auto">
            <a:xfrm>
              <a:off x="4468" y="1207"/>
              <a:ext cx="158" cy="91"/>
            </a:xfrm>
            <a:prstGeom prst="leftArrow">
              <a:avLst>
                <a:gd name="adj1" fmla="val 49454"/>
                <a:gd name="adj2" fmla="val 85712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6096" name="Line 48"/>
            <p:cNvSpPr>
              <a:spLocks noChangeShapeType="1"/>
            </p:cNvSpPr>
            <p:nvPr/>
          </p:nvSpPr>
          <p:spPr bwMode="auto">
            <a:xfrm>
              <a:off x="4626" y="1230"/>
              <a:ext cx="0" cy="45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4483100" y="1663700"/>
            <a:ext cx="4159250" cy="1893888"/>
            <a:chOff x="2824" y="1048"/>
            <a:chExt cx="2620" cy="1193"/>
          </a:xfrm>
        </p:grpSpPr>
        <p:pic>
          <p:nvPicPr>
            <p:cNvPr id="1666098" name="Picture 5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066" y="1389"/>
              <a:ext cx="1344" cy="852"/>
            </a:xfrm>
            <a:prstGeom prst="rect">
              <a:avLst/>
            </a:prstGeom>
            <a:noFill/>
          </p:spPr>
        </p:pic>
        <p:sp>
          <p:nvSpPr>
            <p:cNvPr id="1666099" name="Text Box 51"/>
            <p:cNvSpPr txBox="1">
              <a:spLocks noChangeArrowheads="1"/>
            </p:cNvSpPr>
            <p:nvPr/>
          </p:nvSpPr>
          <p:spPr bwMode="auto">
            <a:xfrm>
              <a:off x="5183" y="1593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200"/>
                <a:t>BD</a:t>
              </a:r>
            </a:p>
          </p:txBody>
        </p:sp>
        <p:sp>
          <p:nvSpPr>
            <p:cNvPr id="1666100" name="Line 52"/>
            <p:cNvSpPr>
              <a:spLocks noChangeShapeType="1"/>
            </p:cNvSpPr>
            <p:nvPr/>
          </p:nvSpPr>
          <p:spPr bwMode="auto">
            <a:xfrm flipV="1">
              <a:off x="2825" y="2024"/>
              <a:ext cx="1678" cy="75"/>
            </a:xfrm>
            <a:prstGeom prst="line">
              <a:avLst/>
            </a:pr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6101" name="Line 53"/>
            <p:cNvSpPr>
              <a:spLocks noChangeShapeType="1"/>
            </p:cNvSpPr>
            <p:nvPr/>
          </p:nvSpPr>
          <p:spPr bwMode="auto">
            <a:xfrm>
              <a:off x="2824" y="1979"/>
              <a:ext cx="1632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6102" name="Text Box 54"/>
            <p:cNvSpPr txBox="1">
              <a:spLocks noChangeArrowheads="1"/>
            </p:cNvSpPr>
            <p:nvPr/>
          </p:nvSpPr>
          <p:spPr bwMode="auto">
            <a:xfrm>
              <a:off x="4712" y="2001"/>
              <a:ext cx="5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0000"/>
                  </a:solidFill>
                </a:rPr>
                <a:t>Internet</a:t>
              </a:r>
            </a:p>
          </p:txBody>
        </p:sp>
        <p:sp>
          <p:nvSpPr>
            <p:cNvPr id="1666103" name="Text Box 55"/>
            <p:cNvSpPr txBox="1">
              <a:spLocks noChangeArrowheads="1"/>
            </p:cNvSpPr>
            <p:nvPr/>
          </p:nvSpPr>
          <p:spPr bwMode="auto">
            <a:xfrm>
              <a:off x="4568" y="1457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pt-BR" sz="1000" b="1">
                <a:solidFill>
                  <a:srgbClr val="CC6600"/>
                </a:solidFill>
              </a:endParaRPr>
            </a:p>
            <a:p>
              <a:pPr algn="ctr"/>
              <a:r>
                <a:rPr lang="pt-BR" sz="1000" b="1">
                  <a:solidFill>
                    <a:srgbClr val="CC6600"/>
                  </a:solidFill>
                </a:rPr>
                <a:t>Dado</a:t>
              </a:r>
            </a:p>
          </p:txBody>
        </p:sp>
        <p:sp>
          <p:nvSpPr>
            <p:cNvPr id="1666104" name="Text Box 56"/>
            <p:cNvSpPr txBox="1">
              <a:spLocks noChangeArrowheads="1"/>
            </p:cNvSpPr>
            <p:nvPr/>
          </p:nvSpPr>
          <p:spPr bwMode="auto">
            <a:xfrm>
              <a:off x="4937" y="1843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00" b="1">
                  <a:solidFill>
                    <a:srgbClr val="0066FF"/>
                  </a:solidFill>
                </a:rPr>
                <a:t>Comando/</a:t>
              </a:r>
            </a:p>
            <a:p>
              <a:r>
                <a:rPr lang="pt-BR" sz="1000" b="1">
                  <a:solidFill>
                    <a:srgbClr val="0066FF"/>
                  </a:solidFill>
                </a:rPr>
                <a:t>Consulta</a:t>
              </a:r>
            </a:p>
          </p:txBody>
        </p:sp>
        <p:sp>
          <p:nvSpPr>
            <p:cNvPr id="1666105" name="Text Box 57"/>
            <p:cNvSpPr txBox="1">
              <a:spLocks noChangeArrowheads="1"/>
            </p:cNvSpPr>
            <p:nvPr/>
          </p:nvSpPr>
          <p:spPr bwMode="auto">
            <a:xfrm>
              <a:off x="4459" y="1048"/>
              <a:ext cx="6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200"/>
                <a:t>Observador</a:t>
              </a:r>
            </a:p>
          </p:txBody>
        </p:sp>
        <p:pic>
          <p:nvPicPr>
            <p:cNvPr id="1666106" name="Picture 58" descr="j019538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74" y="1184"/>
              <a:ext cx="260" cy="265"/>
            </a:xfrm>
            <a:prstGeom prst="rect">
              <a:avLst/>
            </a:prstGeom>
            <a:noFill/>
          </p:spPr>
        </p:pic>
        <p:sp>
          <p:nvSpPr>
            <p:cNvPr id="1666107" name="Line 59"/>
            <p:cNvSpPr>
              <a:spLocks noChangeShapeType="1"/>
            </p:cNvSpPr>
            <p:nvPr/>
          </p:nvSpPr>
          <p:spPr bwMode="auto">
            <a:xfrm flipV="1">
              <a:off x="2824" y="2040"/>
              <a:ext cx="1678" cy="7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5219700" y="1952625"/>
            <a:ext cx="1549400" cy="1152525"/>
            <a:chOff x="3288" y="1253"/>
            <a:chExt cx="976" cy="726"/>
          </a:xfrm>
        </p:grpSpPr>
        <p:sp>
          <p:nvSpPr>
            <p:cNvPr id="1666109" name="AutoShape 61"/>
            <p:cNvSpPr>
              <a:spLocks noChangeArrowheads="1"/>
            </p:cNvSpPr>
            <p:nvPr/>
          </p:nvSpPr>
          <p:spPr bwMode="auto">
            <a:xfrm>
              <a:off x="3288" y="1253"/>
              <a:ext cx="976" cy="56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300" b="1"/>
                <a:t>Enlace para enviar</a:t>
              </a:r>
            </a:p>
            <a:p>
              <a:pPr algn="ctr"/>
              <a:r>
                <a:rPr lang="pt-BR" sz="1300" b="1"/>
                <a:t>dados e receber</a:t>
              </a:r>
            </a:p>
            <a:p>
              <a:pPr algn="ctr"/>
              <a:r>
                <a:rPr lang="pt-BR" sz="1300" b="1"/>
                <a:t>comandos da</a:t>
              </a:r>
            </a:p>
            <a:p>
              <a:pPr algn="ctr"/>
              <a:r>
                <a:rPr lang="pt-BR" sz="1300" b="1"/>
                <a:t>Internet</a:t>
              </a:r>
            </a:p>
          </p:txBody>
        </p: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 rot="16200000">
              <a:off x="3708" y="1854"/>
              <a:ext cx="159" cy="91"/>
              <a:chOff x="2154" y="2228"/>
              <a:chExt cx="159" cy="91"/>
            </a:xfrm>
          </p:grpSpPr>
          <p:sp>
            <p:nvSpPr>
              <p:cNvPr id="1666111" name="AutoShape 63"/>
              <p:cNvSpPr>
                <a:spLocks noChangeArrowheads="1"/>
              </p:cNvSpPr>
              <p:nvPr/>
            </p:nvSpPr>
            <p:spPr bwMode="auto">
              <a:xfrm>
                <a:off x="2154" y="2228"/>
                <a:ext cx="158" cy="91"/>
              </a:xfrm>
              <a:prstGeom prst="leftArrow">
                <a:avLst>
                  <a:gd name="adj1" fmla="val 49454"/>
                  <a:gd name="adj2" fmla="val 85712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66112" name="Line 64"/>
              <p:cNvSpPr>
                <a:spLocks noChangeShapeType="1"/>
              </p:cNvSpPr>
              <p:nvPr/>
            </p:nvSpPr>
            <p:spPr bwMode="auto">
              <a:xfrm>
                <a:off x="2313" y="2251"/>
                <a:ext cx="0" cy="4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666113" name="Line 65"/>
          <p:cNvSpPr>
            <a:spLocks noChangeShapeType="1"/>
          </p:cNvSpPr>
          <p:nvPr/>
        </p:nvSpPr>
        <p:spPr bwMode="auto">
          <a:xfrm flipV="1">
            <a:off x="1368425" y="4076700"/>
            <a:ext cx="250825" cy="107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14" name="Line 66"/>
          <p:cNvSpPr>
            <a:spLocks noChangeShapeType="1"/>
          </p:cNvSpPr>
          <p:nvPr/>
        </p:nvSpPr>
        <p:spPr bwMode="auto">
          <a:xfrm flipV="1">
            <a:off x="3384550" y="3573463"/>
            <a:ext cx="323850" cy="34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15" name="Line 67"/>
          <p:cNvSpPr>
            <a:spLocks noChangeShapeType="1"/>
          </p:cNvSpPr>
          <p:nvPr/>
        </p:nvSpPr>
        <p:spPr bwMode="auto">
          <a:xfrm>
            <a:off x="2411413" y="3824288"/>
            <a:ext cx="468312" cy="109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16" name="Line 68"/>
          <p:cNvSpPr>
            <a:spLocks noChangeShapeType="1"/>
          </p:cNvSpPr>
          <p:nvPr/>
        </p:nvSpPr>
        <p:spPr bwMode="auto">
          <a:xfrm flipV="1">
            <a:off x="3024188" y="3752850"/>
            <a:ext cx="144462" cy="180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17" name="Line 69"/>
          <p:cNvSpPr>
            <a:spLocks noChangeShapeType="1"/>
          </p:cNvSpPr>
          <p:nvPr/>
        </p:nvSpPr>
        <p:spPr bwMode="auto">
          <a:xfrm flipV="1">
            <a:off x="1835150" y="3860800"/>
            <a:ext cx="250825" cy="107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18" name="Line 70"/>
          <p:cNvSpPr>
            <a:spLocks noChangeShapeType="1"/>
          </p:cNvSpPr>
          <p:nvPr/>
        </p:nvSpPr>
        <p:spPr bwMode="auto">
          <a:xfrm flipV="1">
            <a:off x="4572000" y="4257675"/>
            <a:ext cx="468313" cy="3492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19" name="Line 71"/>
          <p:cNvSpPr>
            <a:spLocks noChangeShapeType="1"/>
          </p:cNvSpPr>
          <p:nvPr/>
        </p:nvSpPr>
        <p:spPr bwMode="auto">
          <a:xfrm flipH="1" flipV="1">
            <a:off x="4895850" y="3824288"/>
            <a:ext cx="287338" cy="32543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0" name="Line 72"/>
          <p:cNvSpPr>
            <a:spLocks noChangeShapeType="1"/>
          </p:cNvSpPr>
          <p:nvPr/>
        </p:nvSpPr>
        <p:spPr bwMode="auto">
          <a:xfrm flipH="1">
            <a:off x="4319588" y="3789363"/>
            <a:ext cx="252412" cy="1079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1" name="Line 73"/>
          <p:cNvSpPr>
            <a:spLocks noChangeShapeType="1"/>
          </p:cNvSpPr>
          <p:nvPr/>
        </p:nvSpPr>
        <p:spPr bwMode="auto">
          <a:xfrm flipH="1" flipV="1">
            <a:off x="6588125" y="4005263"/>
            <a:ext cx="215900" cy="287337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2" name="Line 74"/>
          <p:cNvSpPr>
            <a:spLocks noChangeShapeType="1"/>
          </p:cNvSpPr>
          <p:nvPr/>
        </p:nvSpPr>
        <p:spPr bwMode="auto">
          <a:xfrm flipH="1" flipV="1">
            <a:off x="5832475" y="3752850"/>
            <a:ext cx="611188" cy="1809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3" name="Line 75"/>
          <p:cNvSpPr>
            <a:spLocks noChangeShapeType="1"/>
          </p:cNvSpPr>
          <p:nvPr/>
        </p:nvSpPr>
        <p:spPr bwMode="auto">
          <a:xfrm flipH="1">
            <a:off x="5472113" y="3681413"/>
            <a:ext cx="144462" cy="21590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4" name="Line 76"/>
          <p:cNvSpPr>
            <a:spLocks noChangeShapeType="1"/>
          </p:cNvSpPr>
          <p:nvPr/>
        </p:nvSpPr>
        <p:spPr bwMode="auto">
          <a:xfrm flipH="1" flipV="1">
            <a:off x="4895850" y="3752850"/>
            <a:ext cx="431800" cy="10795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5" name="Line 77"/>
          <p:cNvSpPr>
            <a:spLocks noChangeShapeType="1"/>
          </p:cNvSpPr>
          <p:nvPr/>
        </p:nvSpPr>
        <p:spPr bwMode="auto">
          <a:xfrm flipV="1">
            <a:off x="2159000" y="4473575"/>
            <a:ext cx="504825" cy="714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6" name="Line 78"/>
          <p:cNvSpPr>
            <a:spLocks noChangeShapeType="1"/>
          </p:cNvSpPr>
          <p:nvPr/>
        </p:nvSpPr>
        <p:spPr bwMode="auto">
          <a:xfrm flipV="1">
            <a:off x="3024188" y="4329113"/>
            <a:ext cx="647700" cy="714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7" name="Line 79"/>
          <p:cNvSpPr>
            <a:spLocks noChangeShapeType="1"/>
          </p:cNvSpPr>
          <p:nvPr/>
        </p:nvSpPr>
        <p:spPr bwMode="auto">
          <a:xfrm flipV="1">
            <a:off x="3924300" y="4076700"/>
            <a:ext cx="360363" cy="1444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8" name="Line 80"/>
          <p:cNvSpPr>
            <a:spLocks noChangeShapeType="1"/>
          </p:cNvSpPr>
          <p:nvPr/>
        </p:nvSpPr>
        <p:spPr bwMode="auto">
          <a:xfrm flipH="1" flipV="1">
            <a:off x="4176713" y="3789363"/>
            <a:ext cx="0" cy="1793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66129" name="Line 81"/>
          <p:cNvSpPr>
            <a:spLocks noChangeShapeType="1"/>
          </p:cNvSpPr>
          <p:nvPr/>
        </p:nvSpPr>
        <p:spPr bwMode="auto">
          <a:xfrm flipH="1" flipV="1">
            <a:off x="4319588" y="3608388"/>
            <a:ext cx="360362" cy="10795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692275" y="2457450"/>
            <a:ext cx="1800225" cy="900113"/>
            <a:chOff x="1066" y="1706"/>
            <a:chExt cx="1134" cy="567"/>
          </a:xfrm>
        </p:grpSpPr>
        <p:sp>
          <p:nvSpPr>
            <p:cNvPr id="1666131" name="AutoShape 83"/>
            <p:cNvSpPr>
              <a:spLocks noChangeArrowheads="1"/>
            </p:cNvSpPr>
            <p:nvPr/>
          </p:nvSpPr>
          <p:spPr bwMode="auto">
            <a:xfrm>
              <a:off x="1066" y="1706"/>
              <a:ext cx="976" cy="567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pt-BR" sz="1400" b="1"/>
                <a:t>Dados são</a:t>
              </a:r>
            </a:p>
            <a:p>
              <a:pPr algn="ctr"/>
              <a:r>
                <a:rPr lang="pt-BR" sz="1400" b="1"/>
                <a:t>processados e</a:t>
              </a:r>
            </a:p>
            <a:p>
              <a:pPr algn="ctr"/>
              <a:r>
                <a:rPr lang="pt-BR" sz="1400" b="1"/>
                <a:t>roteados para o</a:t>
              </a:r>
            </a:p>
            <a:p>
              <a:pPr algn="ctr"/>
              <a:r>
                <a:rPr lang="pt-BR" sz="1400" b="1"/>
                <a:t>Gateway</a:t>
              </a:r>
            </a:p>
          </p:txBody>
        </p:sp>
        <p:grpSp>
          <p:nvGrpSpPr>
            <p:cNvPr id="16" name="Group 84"/>
            <p:cNvGrpSpPr>
              <a:grpSpLocks/>
            </p:cNvGrpSpPr>
            <p:nvPr/>
          </p:nvGrpSpPr>
          <p:grpSpPr bwMode="auto">
            <a:xfrm rot="10800000">
              <a:off x="2041" y="2114"/>
              <a:ext cx="159" cy="91"/>
              <a:chOff x="2154" y="2228"/>
              <a:chExt cx="159" cy="91"/>
            </a:xfrm>
          </p:grpSpPr>
          <p:sp>
            <p:nvSpPr>
              <p:cNvPr id="1666133" name="AutoShape 85"/>
              <p:cNvSpPr>
                <a:spLocks noChangeArrowheads="1"/>
              </p:cNvSpPr>
              <p:nvPr/>
            </p:nvSpPr>
            <p:spPr bwMode="auto">
              <a:xfrm>
                <a:off x="2154" y="2228"/>
                <a:ext cx="158" cy="91"/>
              </a:xfrm>
              <a:prstGeom prst="leftArrow">
                <a:avLst>
                  <a:gd name="adj1" fmla="val 49454"/>
                  <a:gd name="adj2" fmla="val 85712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66134" name="Line 86"/>
              <p:cNvSpPr>
                <a:spLocks noChangeShapeType="1"/>
              </p:cNvSpPr>
              <p:nvPr/>
            </p:nvSpPr>
            <p:spPr bwMode="auto">
              <a:xfrm>
                <a:off x="2313" y="2251"/>
                <a:ext cx="0" cy="45"/>
              </a:xfrm>
              <a:prstGeom prst="line">
                <a:avLst/>
              </a:prstGeom>
              <a:noFill/>
              <a:ln w="1587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666135" name="Line 87"/>
          <p:cNvSpPr>
            <a:spLocks noChangeShapeType="1"/>
          </p:cNvSpPr>
          <p:nvPr/>
        </p:nvSpPr>
        <p:spPr bwMode="auto">
          <a:xfrm flipH="1" flipV="1">
            <a:off x="4284663" y="3789363"/>
            <a:ext cx="0" cy="1793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484438" y="152400"/>
            <a:ext cx="4427537" cy="1404938"/>
            <a:chOff x="1565" y="96"/>
            <a:chExt cx="2789" cy="885"/>
          </a:xfrm>
        </p:grpSpPr>
        <p:sp>
          <p:nvSpPr>
            <p:cNvPr id="1666137" name="AutoShape 89"/>
            <p:cNvSpPr>
              <a:spLocks/>
            </p:cNvSpPr>
            <p:nvPr/>
          </p:nvSpPr>
          <p:spPr bwMode="auto">
            <a:xfrm rot="16200000">
              <a:off x="2631" y="-221"/>
              <a:ext cx="136" cy="2268"/>
            </a:xfrm>
            <a:prstGeom prst="rightBrace">
              <a:avLst>
                <a:gd name="adj1" fmla="val 13897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3220" y="96"/>
              <a:ext cx="1134" cy="726"/>
              <a:chOff x="3220" y="96"/>
              <a:chExt cx="1134" cy="726"/>
            </a:xfrm>
          </p:grpSpPr>
          <p:sp>
            <p:nvSpPr>
              <p:cNvPr id="1666139" name="AutoShape 91"/>
              <p:cNvSpPr>
                <a:spLocks noChangeArrowheads="1"/>
              </p:cNvSpPr>
              <p:nvPr/>
            </p:nvSpPr>
            <p:spPr bwMode="auto">
              <a:xfrm>
                <a:off x="3220" y="96"/>
                <a:ext cx="1134" cy="567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pt-BR" sz="1400" b="1"/>
                  <a:t>Outras fontes de</a:t>
                </a:r>
              </a:p>
              <a:p>
                <a:pPr algn="ctr"/>
                <a:r>
                  <a:rPr lang="pt-BR" sz="1400" b="1"/>
                  <a:t>dados podem ajudar</a:t>
                </a:r>
              </a:p>
              <a:p>
                <a:pPr algn="ctr"/>
                <a:r>
                  <a:rPr lang="pt-BR" sz="1400" b="1"/>
                  <a:t>na execução de</a:t>
                </a:r>
              </a:p>
              <a:p>
                <a:pPr algn="ctr"/>
                <a:r>
                  <a:rPr lang="pt-BR" sz="1400" b="1"/>
                  <a:t>funções das RSSFs</a:t>
                </a:r>
              </a:p>
            </p:txBody>
          </p:sp>
          <p:sp>
            <p:nvSpPr>
              <p:cNvPr id="1666140" name="AutoShape 92"/>
              <p:cNvSpPr>
                <a:spLocks noChangeArrowheads="1"/>
              </p:cNvSpPr>
              <p:nvPr/>
            </p:nvSpPr>
            <p:spPr bwMode="auto">
              <a:xfrm rot="16200000">
                <a:off x="3323" y="697"/>
                <a:ext cx="158" cy="91"/>
              </a:xfrm>
              <a:prstGeom prst="leftArrow">
                <a:avLst>
                  <a:gd name="adj1" fmla="val 49454"/>
                  <a:gd name="adj2" fmla="val 85712"/>
                </a:avLst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66141" name="Line 93"/>
              <p:cNvSpPr>
                <a:spLocks noChangeShapeType="1"/>
              </p:cNvSpPr>
              <p:nvPr/>
            </p:nvSpPr>
            <p:spPr bwMode="auto">
              <a:xfrm>
                <a:off x="3384" y="663"/>
                <a:ext cx="36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9" name="Group 94"/>
          <p:cNvGrpSpPr>
            <a:grpSpLocks/>
          </p:cNvGrpSpPr>
          <p:nvPr/>
        </p:nvGrpSpPr>
        <p:grpSpPr bwMode="auto">
          <a:xfrm>
            <a:off x="1550988" y="-26988"/>
            <a:ext cx="5178425" cy="3638551"/>
            <a:chOff x="969" y="-17"/>
            <a:chExt cx="3262" cy="2292"/>
          </a:xfrm>
        </p:grpSpPr>
        <p:grpSp>
          <p:nvGrpSpPr>
            <p:cNvPr id="20" name="Group 95"/>
            <p:cNvGrpSpPr>
              <a:grpSpLocks/>
            </p:cNvGrpSpPr>
            <p:nvPr/>
          </p:nvGrpSpPr>
          <p:grpSpPr bwMode="auto">
            <a:xfrm>
              <a:off x="2242" y="210"/>
              <a:ext cx="537" cy="390"/>
              <a:chOff x="3955" y="128"/>
              <a:chExt cx="537" cy="390"/>
            </a:xfrm>
          </p:grpSpPr>
          <p:sp>
            <p:nvSpPr>
              <p:cNvPr id="1666144" name="Arc 96"/>
              <p:cNvSpPr>
                <a:spLocks/>
              </p:cNvSpPr>
              <p:nvPr/>
            </p:nvSpPr>
            <p:spPr bwMode="auto">
              <a:xfrm rot="1201491">
                <a:off x="4047" y="181"/>
                <a:ext cx="445" cy="337"/>
              </a:xfrm>
              <a:custGeom>
                <a:avLst/>
                <a:gdLst>
                  <a:gd name="G0" fmla="+- 0 0 0"/>
                  <a:gd name="G1" fmla="+- 21203 0 0"/>
                  <a:gd name="G2" fmla="+- 21600 0 0"/>
                  <a:gd name="T0" fmla="*/ 4124 w 21600"/>
                  <a:gd name="T1" fmla="*/ 0 h 42087"/>
                  <a:gd name="T2" fmla="*/ 5514 w 21600"/>
                  <a:gd name="T3" fmla="*/ 42087 h 42087"/>
                  <a:gd name="T4" fmla="*/ 0 w 21600"/>
                  <a:gd name="T5" fmla="*/ 21203 h 4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7" fill="none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</a:path>
                  <a:path w="21600" h="42087" stroke="0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  <a:lnTo>
                      <a:pt x="0" y="21203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45" name="Arc 97"/>
              <p:cNvSpPr>
                <a:spLocks/>
              </p:cNvSpPr>
              <p:nvPr/>
            </p:nvSpPr>
            <p:spPr bwMode="auto">
              <a:xfrm rot="1201491">
                <a:off x="4008" y="168"/>
                <a:ext cx="413" cy="283"/>
              </a:xfrm>
              <a:custGeom>
                <a:avLst/>
                <a:gdLst>
                  <a:gd name="G0" fmla="+- 0 0 0"/>
                  <a:gd name="G1" fmla="+- 21183 0 0"/>
                  <a:gd name="G2" fmla="+- 21600 0 0"/>
                  <a:gd name="T0" fmla="*/ 4222 w 21600"/>
                  <a:gd name="T1" fmla="*/ 0 h 42010"/>
                  <a:gd name="T2" fmla="*/ 5725 w 21600"/>
                  <a:gd name="T3" fmla="*/ 42010 h 42010"/>
                  <a:gd name="T4" fmla="*/ 0 w 21600"/>
                  <a:gd name="T5" fmla="*/ 21183 h 4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0" fill="none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</a:path>
                  <a:path w="21600" h="42010" stroke="0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  <a:lnTo>
                      <a:pt x="0" y="21183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46" name="Arc 98"/>
              <p:cNvSpPr>
                <a:spLocks/>
              </p:cNvSpPr>
              <p:nvPr/>
            </p:nvSpPr>
            <p:spPr bwMode="auto">
              <a:xfrm rot="1201491">
                <a:off x="3968" y="153"/>
                <a:ext cx="375" cy="245"/>
              </a:xfrm>
              <a:custGeom>
                <a:avLst/>
                <a:gdLst>
                  <a:gd name="G0" fmla="+- 0 0 0"/>
                  <a:gd name="G1" fmla="+- 21188 0 0"/>
                  <a:gd name="G2" fmla="+- 21600 0 0"/>
                  <a:gd name="T0" fmla="*/ 4200 w 21600"/>
                  <a:gd name="T1" fmla="*/ 0 h 42073"/>
                  <a:gd name="T2" fmla="*/ 5513 w 21600"/>
                  <a:gd name="T3" fmla="*/ 42073 h 42073"/>
                  <a:gd name="T4" fmla="*/ 0 w 21600"/>
                  <a:gd name="T5" fmla="*/ 21188 h 4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3" fill="none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</a:path>
                  <a:path w="21600" h="42073" stroke="0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  <a:lnTo>
                      <a:pt x="0" y="21188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47" name="Arc 99"/>
              <p:cNvSpPr>
                <a:spLocks/>
              </p:cNvSpPr>
              <p:nvPr/>
            </p:nvSpPr>
            <p:spPr bwMode="auto">
              <a:xfrm rot="1201491">
                <a:off x="3974" y="133"/>
                <a:ext cx="323" cy="212"/>
              </a:xfrm>
              <a:custGeom>
                <a:avLst/>
                <a:gdLst>
                  <a:gd name="G0" fmla="+- 0 0 0"/>
                  <a:gd name="G1" fmla="+- 21196 0 0"/>
                  <a:gd name="G2" fmla="+- 21600 0 0"/>
                  <a:gd name="T0" fmla="*/ 4160 w 21600"/>
                  <a:gd name="T1" fmla="*/ 0 h 42072"/>
                  <a:gd name="T2" fmla="*/ 5544 w 21600"/>
                  <a:gd name="T3" fmla="*/ 42072 h 42072"/>
                  <a:gd name="T4" fmla="*/ 0 w 21600"/>
                  <a:gd name="T5" fmla="*/ 21196 h 4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2" fill="none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</a:path>
                  <a:path w="21600" h="42072" stroke="0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  <a:lnTo>
                      <a:pt x="0" y="21196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48" name="Arc 100"/>
              <p:cNvSpPr>
                <a:spLocks/>
              </p:cNvSpPr>
              <p:nvPr/>
            </p:nvSpPr>
            <p:spPr bwMode="auto">
              <a:xfrm rot="1201491">
                <a:off x="3955" y="128"/>
                <a:ext cx="278" cy="165"/>
              </a:xfrm>
              <a:custGeom>
                <a:avLst/>
                <a:gdLst>
                  <a:gd name="G0" fmla="+- 0 0 0"/>
                  <a:gd name="G1" fmla="+- 21184 0 0"/>
                  <a:gd name="G2" fmla="+- 21600 0 0"/>
                  <a:gd name="T0" fmla="*/ 4221 w 21600"/>
                  <a:gd name="T1" fmla="*/ 0 h 42029"/>
                  <a:gd name="T2" fmla="*/ 5661 w 21600"/>
                  <a:gd name="T3" fmla="*/ 42029 h 42029"/>
                  <a:gd name="T4" fmla="*/ 0 w 21600"/>
                  <a:gd name="T5" fmla="*/ 21184 h 42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29" fill="none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</a:path>
                  <a:path w="21600" h="42029" stroke="0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  <a:lnTo>
                      <a:pt x="0" y="21184"/>
                    </a:lnTo>
                    <a:close/>
                  </a:path>
                </a:pathLst>
              </a:custGeom>
              <a:noFill/>
              <a:ln w="11176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49" name="Arc 101"/>
              <p:cNvSpPr>
                <a:spLocks/>
              </p:cNvSpPr>
              <p:nvPr/>
            </p:nvSpPr>
            <p:spPr bwMode="auto">
              <a:xfrm rot="1201491">
                <a:off x="3996" y="130"/>
                <a:ext cx="166" cy="125"/>
              </a:xfrm>
              <a:custGeom>
                <a:avLst/>
                <a:gdLst>
                  <a:gd name="G0" fmla="+- 0 0 0"/>
                  <a:gd name="G1" fmla="+- 21241 0 0"/>
                  <a:gd name="G2" fmla="+- 21600 0 0"/>
                  <a:gd name="T0" fmla="*/ 3920 w 21600"/>
                  <a:gd name="T1" fmla="*/ 0 h 42129"/>
                  <a:gd name="T2" fmla="*/ 5502 w 21600"/>
                  <a:gd name="T3" fmla="*/ 42129 h 42129"/>
                  <a:gd name="T4" fmla="*/ 0 w 21600"/>
                  <a:gd name="T5" fmla="*/ 21241 h 42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9" fill="none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</a:path>
                  <a:path w="21600" h="42129" stroke="0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  <a:lnTo>
                      <a:pt x="0" y="21241"/>
                    </a:lnTo>
                    <a:close/>
                  </a:path>
                </a:pathLst>
              </a:custGeom>
              <a:noFill/>
              <a:ln w="11176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1666150" name="Picture 102" descr="ondae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81" y="210"/>
              <a:ext cx="434" cy="365"/>
            </a:xfrm>
            <a:prstGeom prst="rect">
              <a:avLst/>
            </a:prstGeom>
            <a:noFill/>
          </p:spPr>
        </p:pic>
        <p:sp>
          <p:nvSpPr>
            <p:cNvPr id="1666151" name="Text Box 103"/>
            <p:cNvSpPr txBox="1">
              <a:spLocks noChangeArrowheads="1"/>
            </p:cNvSpPr>
            <p:nvPr/>
          </p:nvSpPr>
          <p:spPr bwMode="auto">
            <a:xfrm>
              <a:off x="1977" y="-17"/>
              <a:ext cx="4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r>
                <a:rPr lang="pt-BR" sz="1200">
                  <a:cs typeface="Arial" charset="0"/>
                </a:rPr>
                <a:t>Satélite</a:t>
              </a:r>
            </a:p>
          </p:txBody>
        </p:sp>
        <p:pic>
          <p:nvPicPr>
            <p:cNvPr id="1666152" name="Picture 104" descr="aviao_arara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054" y="935"/>
              <a:ext cx="498" cy="300"/>
            </a:xfrm>
            <a:prstGeom prst="rect">
              <a:avLst/>
            </a:prstGeom>
            <a:noFill/>
          </p:spPr>
        </p:pic>
        <p:sp>
          <p:nvSpPr>
            <p:cNvPr id="1666153" name="Text Box 105"/>
            <p:cNvSpPr txBox="1">
              <a:spLocks noChangeArrowheads="1"/>
            </p:cNvSpPr>
            <p:nvPr/>
          </p:nvSpPr>
          <p:spPr bwMode="auto">
            <a:xfrm>
              <a:off x="2523" y="1026"/>
              <a:ext cx="6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pt-BR" sz="1200">
                  <a:cs typeface="Arial" charset="0"/>
                </a:rPr>
                <a:t>Avião</a:t>
              </a:r>
            </a:p>
            <a:p>
              <a:pPr algn="ctr"/>
              <a:r>
                <a:rPr lang="pt-BR" sz="1200">
                  <a:cs typeface="Arial" charset="0"/>
                </a:rPr>
                <a:t>Não tripulado</a:t>
              </a:r>
            </a:p>
          </p:txBody>
        </p:sp>
        <p:pic>
          <p:nvPicPr>
            <p:cNvPr id="1666154" name="Picture 106" descr="landsat7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789" t="5409" r="4959" b="44832"/>
            <a:stretch>
              <a:fillRect/>
            </a:stretch>
          </p:blipFill>
          <p:spPr bwMode="auto">
            <a:xfrm>
              <a:off x="2053" y="35"/>
              <a:ext cx="637" cy="311"/>
            </a:xfrm>
            <a:prstGeom prst="rect">
              <a:avLst/>
            </a:prstGeom>
            <a:noFill/>
          </p:spPr>
        </p:pic>
        <p:sp>
          <p:nvSpPr>
            <p:cNvPr id="1666155" name="Line 107"/>
            <p:cNvSpPr>
              <a:spLocks noChangeShapeType="1"/>
            </p:cNvSpPr>
            <p:nvPr/>
          </p:nvSpPr>
          <p:spPr bwMode="auto">
            <a:xfrm>
              <a:off x="2280" y="346"/>
              <a:ext cx="1225" cy="725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pic>
          <p:nvPicPr>
            <p:cNvPr id="1666156" name="Picture 108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543" y="981"/>
              <a:ext cx="202" cy="271"/>
            </a:xfrm>
            <a:prstGeom prst="rect">
              <a:avLst/>
            </a:prstGeom>
            <a:noFill/>
          </p:spPr>
        </p:pic>
        <p:sp>
          <p:nvSpPr>
            <p:cNvPr id="1666157" name="Documents"/>
            <p:cNvSpPr>
              <a:spLocks noEditPoints="1" noChangeArrowheads="1"/>
            </p:cNvSpPr>
            <p:nvPr/>
          </p:nvSpPr>
          <p:spPr bwMode="auto">
            <a:xfrm>
              <a:off x="3741" y="1298"/>
              <a:ext cx="138" cy="217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1666158" name="Text Box 110"/>
            <p:cNvSpPr txBox="1">
              <a:spLocks noChangeArrowheads="1"/>
            </p:cNvSpPr>
            <p:nvPr/>
          </p:nvSpPr>
          <p:spPr bwMode="auto">
            <a:xfrm>
              <a:off x="3685" y="1480"/>
              <a:ext cx="5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r>
                <a:rPr lang="pt-BR" sz="1200">
                  <a:cs typeface="Arial" charset="0"/>
                </a:rPr>
                <a:t>Relatórios</a:t>
              </a:r>
            </a:p>
          </p:txBody>
        </p:sp>
        <p:sp>
          <p:nvSpPr>
            <p:cNvPr id="1666159" name="Text Box 111"/>
            <p:cNvSpPr txBox="1">
              <a:spLocks noChangeArrowheads="1"/>
            </p:cNvSpPr>
            <p:nvPr/>
          </p:nvSpPr>
          <p:spPr bwMode="auto">
            <a:xfrm>
              <a:off x="3233" y="1480"/>
              <a:ext cx="4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r>
                <a:rPr lang="pt-BR" sz="1200">
                  <a:cs typeface="Arial" charset="0"/>
                </a:rPr>
                <a:t>Imagens</a:t>
              </a:r>
            </a:p>
          </p:txBody>
        </p:sp>
        <p:grpSp>
          <p:nvGrpSpPr>
            <p:cNvPr id="21" name="Group 112"/>
            <p:cNvGrpSpPr>
              <a:grpSpLocks noChangeAspect="1"/>
            </p:cNvGrpSpPr>
            <p:nvPr/>
          </p:nvGrpSpPr>
          <p:grpSpPr bwMode="auto">
            <a:xfrm>
              <a:off x="3337" y="1253"/>
              <a:ext cx="304" cy="273"/>
              <a:chOff x="3474" y="1776"/>
              <a:chExt cx="640" cy="647"/>
            </a:xfrm>
          </p:grpSpPr>
          <p:pic>
            <p:nvPicPr>
              <p:cNvPr id="1666161" name="Picture 113" descr="ndvp020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474" y="1776"/>
                <a:ext cx="640" cy="647"/>
              </a:xfrm>
              <a:prstGeom prst="rect">
                <a:avLst/>
              </a:prstGeom>
              <a:noFill/>
            </p:spPr>
          </p:pic>
          <p:sp>
            <p:nvSpPr>
              <p:cNvPr id="1666162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3749" y="1776"/>
                <a:ext cx="365" cy="96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0" tIns="45715" rIns="91430" bIns="45715" anchor="ctr"/>
              <a:lstStyle/>
              <a:p>
                <a:pPr algn="ctr" eaLnBrk="0" hangingPunct="0"/>
                <a:endParaRPr lang="en-US" sz="2400">
                  <a:solidFill>
                    <a:srgbClr val="0000FF"/>
                  </a:solidFill>
                  <a:latin typeface="Wingdings 3" pitchFamily="18" charset="2"/>
                  <a:cs typeface="Arial" charset="0"/>
                </a:endParaRPr>
              </a:p>
            </p:txBody>
          </p:sp>
        </p:grpSp>
        <p:grpSp>
          <p:nvGrpSpPr>
            <p:cNvPr id="22" name="Group 115"/>
            <p:cNvGrpSpPr>
              <a:grpSpLocks/>
            </p:cNvGrpSpPr>
            <p:nvPr/>
          </p:nvGrpSpPr>
          <p:grpSpPr bwMode="auto">
            <a:xfrm>
              <a:off x="969" y="1525"/>
              <a:ext cx="716" cy="750"/>
              <a:chOff x="555" y="1455"/>
              <a:chExt cx="716" cy="750"/>
            </a:xfrm>
          </p:grpSpPr>
          <p:grpSp>
            <p:nvGrpSpPr>
              <p:cNvPr id="23" name="Group 116"/>
              <p:cNvGrpSpPr>
                <a:grpSpLocks/>
              </p:cNvGrpSpPr>
              <p:nvPr/>
            </p:nvGrpSpPr>
            <p:grpSpPr bwMode="auto">
              <a:xfrm>
                <a:off x="580" y="1455"/>
                <a:ext cx="672" cy="523"/>
                <a:chOff x="666" y="1047"/>
                <a:chExt cx="672" cy="523"/>
              </a:xfrm>
            </p:grpSpPr>
            <p:pic>
              <p:nvPicPr>
                <p:cNvPr id="1666165" name="Picture 117" descr="estação_meteorologica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838" y="1107"/>
                  <a:ext cx="324" cy="46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4" name="Group 118"/>
                <p:cNvGrpSpPr>
                  <a:grpSpLocks/>
                </p:cNvGrpSpPr>
                <p:nvPr/>
              </p:nvGrpSpPr>
              <p:grpSpPr bwMode="auto">
                <a:xfrm>
                  <a:off x="666" y="1047"/>
                  <a:ext cx="672" cy="264"/>
                  <a:chOff x="613" y="1047"/>
                  <a:chExt cx="672" cy="264"/>
                </a:xfrm>
              </p:grpSpPr>
              <p:grpSp>
                <p:nvGrpSpPr>
                  <p:cNvPr id="25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613" y="1048"/>
                    <a:ext cx="245" cy="263"/>
                    <a:chOff x="613" y="1048"/>
                    <a:chExt cx="245" cy="263"/>
                  </a:xfrm>
                </p:grpSpPr>
                <p:sp>
                  <p:nvSpPr>
                    <p:cNvPr id="1666168" name="Arc 120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613" y="1048"/>
                      <a:ext cx="99" cy="263"/>
                    </a:xfrm>
                    <a:custGeom>
                      <a:avLst/>
                      <a:gdLst>
                        <a:gd name="G0" fmla="+- 0 0 0"/>
                        <a:gd name="G1" fmla="+- 21203 0 0"/>
                        <a:gd name="G2" fmla="+- 21600 0 0"/>
                        <a:gd name="T0" fmla="*/ 4124 w 21600"/>
                        <a:gd name="T1" fmla="*/ 0 h 42087"/>
                        <a:gd name="T2" fmla="*/ 5514 w 21600"/>
                        <a:gd name="T3" fmla="*/ 42087 h 42087"/>
                        <a:gd name="T4" fmla="*/ 0 w 21600"/>
                        <a:gd name="T5" fmla="*/ 21203 h 420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87" fill="none" extrusionOk="0">
                          <a:moveTo>
                            <a:pt x="4123" y="0"/>
                          </a:moveTo>
                          <a:cubicBezTo>
                            <a:pt x="14273" y="1974"/>
                            <a:pt x="21600" y="10863"/>
                            <a:pt x="21600" y="21203"/>
                          </a:cubicBezTo>
                          <a:cubicBezTo>
                            <a:pt x="21600" y="31008"/>
                            <a:pt x="14994" y="39584"/>
                            <a:pt x="5514" y="42087"/>
                          </a:cubicBezTo>
                        </a:path>
                        <a:path w="21600" h="42087" stroke="0" extrusionOk="0">
                          <a:moveTo>
                            <a:pt x="4123" y="0"/>
                          </a:moveTo>
                          <a:cubicBezTo>
                            <a:pt x="14273" y="1974"/>
                            <a:pt x="21600" y="10863"/>
                            <a:pt x="21600" y="21203"/>
                          </a:cubicBezTo>
                          <a:cubicBezTo>
                            <a:pt x="21600" y="31008"/>
                            <a:pt x="14994" y="39584"/>
                            <a:pt x="5514" y="42087"/>
                          </a:cubicBezTo>
                          <a:lnTo>
                            <a:pt x="0" y="21203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69" name="Arc 121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660" y="1069"/>
                      <a:ext cx="92" cy="221"/>
                    </a:xfrm>
                    <a:custGeom>
                      <a:avLst/>
                      <a:gdLst>
                        <a:gd name="G0" fmla="+- 0 0 0"/>
                        <a:gd name="G1" fmla="+- 21183 0 0"/>
                        <a:gd name="G2" fmla="+- 21600 0 0"/>
                        <a:gd name="T0" fmla="*/ 4222 w 21600"/>
                        <a:gd name="T1" fmla="*/ 0 h 42010"/>
                        <a:gd name="T2" fmla="*/ 5725 w 21600"/>
                        <a:gd name="T3" fmla="*/ 42010 h 42010"/>
                        <a:gd name="T4" fmla="*/ 0 w 21600"/>
                        <a:gd name="T5" fmla="*/ 21183 h 420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10" fill="none" extrusionOk="0">
                          <a:moveTo>
                            <a:pt x="4222" y="-1"/>
                          </a:moveTo>
                          <a:cubicBezTo>
                            <a:pt x="14325" y="2013"/>
                            <a:pt x="21600" y="10881"/>
                            <a:pt x="21600" y="21183"/>
                          </a:cubicBezTo>
                          <a:cubicBezTo>
                            <a:pt x="21600" y="30907"/>
                            <a:pt x="15101" y="39432"/>
                            <a:pt x="5725" y="42010"/>
                          </a:cubicBezTo>
                        </a:path>
                        <a:path w="21600" h="42010" stroke="0" extrusionOk="0">
                          <a:moveTo>
                            <a:pt x="4222" y="-1"/>
                          </a:moveTo>
                          <a:cubicBezTo>
                            <a:pt x="14325" y="2013"/>
                            <a:pt x="21600" y="10881"/>
                            <a:pt x="21600" y="21183"/>
                          </a:cubicBezTo>
                          <a:cubicBezTo>
                            <a:pt x="21600" y="30907"/>
                            <a:pt x="15101" y="39432"/>
                            <a:pt x="5725" y="42010"/>
                          </a:cubicBezTo>
                          <a:lnTo>
                            <a:pt x="0" y="21183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70" name="Arc 122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701" y="1082"/>
                      <a:ext cx="83" cy="192"/>
                    </a:xfrm>
                    <a:custGeom>
                      <a:avLst/>
                      <a:gdLst>
                        <a:gd name="G0" fmla="+- 0 0 0"/>
                        <a:gd name="G1" fmla="+- 21188 0 0"/>
                        <a:gd name="G2" fmla="+- 21600 0 0"/>
                        <a:gd name="T0" fmla="*/ 4200 w 21600"/>
                        <a:gd name="T1" fmla="*/ 0 h 42073"/>
                        <a:gd name="T2" fmla="*/ 5513 w 21600"/>
                        <a:gd name="T3" fmla="*/ 42073 h 42073"/>
                        <a:gd name="T4" fmla="*/ 0 w 21600"/>
                        <a:gd name="T5" fmla="*/ 21188 h 42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73" fill="none" extrusionOk="0">
                          <a:moveTo>
                            <a:pt x="4199" y="0"/>
                          </a:moveTo>
                          <a:cubicBezTo>
                            <a:pt x="14313" y="2004"/>
                            <a:pt x="21600" y="10877"/>
                            <a:pt x="21600" y="21188"/>
                          </a:cubicBezTo>
                          <a:cubicBezTo>
                            <a:pt x="21600" y="30994"/>
                            <a:pt x="14994" y="39569"/>
                            <a:pt x="5512" y="42072"/>
                          </a:cubicBezTo>
                        </a:path>
                        <a:path w="21600" h="42073" stroke="0" extrusionOk="0">
                          <a:moveTo>
                            <a:pt x="4199" y="0"/>
                          </a:moveTo>
                          <a:cubicBezTo>
                            <a:pt x="14313" y="2004"/>
                            <a:pt x="21600" y="10877"/>
                            <a:pt x="21600" y="21188"/>
                          </a:cubicBezTo>
                          <a:cubicBezTo>
                            <a:pt x="21600" y="30994"/>
                            <a:pt x="14994" y="39569"/>
                            <a:pt x="5512" y="42072"/>
                          </a:cubicBezTo>
                          <a:lnTo>
                            <a:pt x="0" y="21188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71" name="Arc 123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748" y="1097"/>
                      <a:ext cx="72" cy="165"/>
                    </a:xfrm>
                    <a:custGeom>
                      <a:avLst/>
                      <a:gdLst>
                        <a:gd name="G0" fmla="+- 0 0 0"/>
                        <a:gd name="G1" fmla="+- 21196 0 0"/>
                        <a:gd name="G2" fmla="+- 21600 0 0"/>
                        <a:gd name="T0" fmla="*/ 4160 w 21600"/>
                        <a:gd name="T1" fmla="*/ 0 h 42072"/>
                        <a:gd name="T2" fmla="*/ 5544 w 21600"/>
                        <a:gd name="T3" fmla="*/ 42072 h 42072"/>
                        <a:gd name="T4" fmla="*/ 0 w 21600"/>
                        <a:gd name="T5" fmla="*/ 21196 h 420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72" fill="none" extrusionOk="0">
                          <a:moveTo>
                            <a:pt x="4159" y="0"/>
                          </a:moveTo>
                          <a:cubicBezTo>
                            <a:pt x="14292" y="1988"/>
                            <a:pt x="21600" y="10870"/>
                            <a:pt x="21600" y="21196"/>
                          </a:cubicBezTo>
                          <a:cubicBezTo>
                            <a:pt x="21600" y="30990"/>
                            <a:pt x="15010" y="39558"/>
                            <a:pt x="5544" y="42072"/>
                          </a:cubicBezTo>
                        </a:path>
                        <a:path w="21600" h="42072" stroke="0" extrusionOk="0">
                          <a:moveTo>
                            <a:pt x="4159" y="0"/>
                          </a:moveTo>
                          <a:cubicBezTo>
                            <a:pt x="14292" y="1988"/>
                            <a:pt x="21600" y="10870"/>
                            <a:pt x="21600" y="21196"/>
                          </a:cubicBezTo>
                          <a:cubicBezTo>
                            <a:pt x="21600" y="30990"/>
                            <a:pt x="15010" y="39558"/>
                            <a:pt x="5544" y="42072"/>
                          </a:cubicBezTo>
                          <a:lnTo>
                            <a:pt x="0" y="21196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72" name="Arc 124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786" y="1113"/>
                      <a:ext cx="62" cy="130"/>
                    </a:xfrm>
                    <a:custGeom>
                      <a:avLst/>
                      <a:gdLst>
                        <a:gd name="G0" fmla="+- 0 0 0"/>
                        <a:gd name="G1" fmla="+- 21184 0 0"/>
                        <a:gd name="G2" fmla="+- 21600 0 0"/>
                        <a:gd name="T0" fmla="*/ 4221 w 21600"/>
                        <a:gd name="T1" fmla="*/ 0 h 42029"/>
                        <a:gd name="T2" fmla="*/ 5661 w 21600"/>
                        <a:gd name="T3" fmla="*/ 42029 h 42029"/>
                        <a:gd name="T4" fmla="*/ 0 w 21600"/>
                        <a:gd name="T5" fmla="*/ 21184 h 420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29" fill="none" extrusionOk="0">
                          <a:moveTo>
                            <a:pt x="4220" y="0"/>
                          </a:moveTo>
                          <a:cubicBezTo>
                            <a:pt x="14324" y="2013"/>
                            <a:pt x="21600" y="10881"/>
                            <a:pt x="21600" y="21184"/>
                          </a:cubicBezTo>
                          <a:cubicBezTo>
                            <a:pt x="21600" y="30933"/>
                            <a:pt x="15069" y="39473"/>
                            <a:pt x="5660" y="42028"/>
                          </a:cubicBezTo>
                        </a:path>
                        <a:path w="21600" h="42029" stroke="0" extrusionOk="0">
                          <a:moveTo>
                            <a:pt x="4220" y="0"/>
                          </a:moveTo>
                          <a:cubicBezTo>
                            <a:pt x="14324" y="2013"/>
                            <a:pt x="21600" y="10881"/>
                            <a:pt x="21600" y="21184"/>
                          </a:cubicBezTo>
                          <a:cubicBezTo>
                            <a:pt x="21600" y="30933"/>
                            <a:pt x="15069" y="39473"/>
                            <a:pt x="5660" y="42028"/>
                          </a:cubicBezTo>
                          <a:lnTo>
                            <a:pt x="0" y="21184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73" name="Arc 125"/>
                    <p:cNvSpPr>
                      <a:spLocks/>
                    </p:cNvSpPr>
                    <p:nvPr/>
                  </p:nvSpPr>
                  <p:spPr bwMode="auto">
                    <a:xfrm rot="10980000">
                      <a:off x="821" y="1127"/>
                      <a:ext cx="37" cy="98"/>
                    </a:xfrm>
                    <a:custGeom>
                      <a:avLst/>
                      <a:gdLst>
                        <a:gd name="G0" fmla="+- 0 0 0"/>
                        <a:gd name="G1" fmla="+- 21241 0 0"/>
                        <a:gd name="G2" fmla="+- 21600 0 0"/>
                        <a:gd name="T0" fmla="*/ 3920 w 21600"/>
                        <a:gd name="T1" fmla="*/ 0 h 42129"/>
                        <a:gd name="T2" fmla="*/ 5502 w 21600"/>
                        <a:gd name="T3" fmla="*/ 42129 h 42129"/>
                        <a:gd name="T4" fmla="*/ 0 w 21600"/>
                        <a:gd name="T5" fmla="*/ 21241 h 42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129" fill="none" extrusionOk="0">
                          <a:moveTo>
                            <a:pt x="3920" y="-1"/>
                          </a:moveTo>
                          <a:cubicBezTo>
                            <a:pt x="14164" y="1890"/>
                            <a:pt x="21600" y="10823"/>
                            <a:pt x="21600" y="21241"/>
                          </a:cubicBezTo>
                          <a:cubicBezTo>
                            <a:pt x="21600" y="31051"/>
                            <a:pt x="14988" y="39629"/>
                            <a:pt x="5501" y="42128"/>
                          </a:cubicBezTo>
                        </a:path>
                        <a:path w="21600" h="42129" stroke="0" extrusionOk="0">
                          <a:moveTo>
                            <a:pt x="3920" y="-1"/>
                          </a:moveTo>
                          <a:cubicBezTo>
                            <a:pt x="14164" y="1890"/>
                            <a:pt x="21600" y="10823"/>
                            <a:pt x="21600" y="21241"/>
                          </a:cubicBezTo>
                          <a:cubicBezTo>
                            <a:pt x="21600" y="31051"/>
                            <a:pt x="14988" y="39629"/>
                            <a:pt x="5501" y="42128"/>
                          </a:cubicBezTo>
                          <a:lnTo>
                            <a:pt x="0" y="21241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26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041" y="1047"/>
                    <a:ext cx="244" cy="263"/>
                    <a:chOff x="1041" y="1047"/>
                    <a:chExt cx="244" cy="263"/>
                  </a:xfrm>
                </p:grpSpPr>
                <p:sp>
                  <p:nvSpPr>
                    <p:cNvPr id="1666175" name="Arc 127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186" y="1047"/>
                      <a:ext cx="99" cy="263"/>
                    </a:xfrm>
                    <a:custGeom>
                      <a:avLst/>
                      <a:gdLst>
                        <a:gd name="G0" fmla="+- 0 0 0"/>
                        <a:gd name="G1" fmla="+- 21203 0 0"/>
                        <a:gd name="G2" fmla="+- 21600 0 0"/>
                        <a:gd name="T0" fmla="*/ 4124 w 21600"/>
                        <a:gd name="T1" fmla="*/ 0 h 42087"/>
                        <a:gd name="T2" fmla="*/ 5514 w 21600"/>
                        <a:gd name="T3" fmla="*/ 42087 h 42087"/>
                        <a:gd name="T4" fmla="*/ 0 w 21600"/>
                        <a:gd name="T5" fmla="*/ 21203 h 420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87" fill="none" extrusionOk="0">
                          <a:moveTo>
                            <a:pt x="4123" y="0"/>
                          </a:moveTo>
                          <a:cubicBezTo>
                            <a:pt x="14273" y="1974"/>
                            <a:pt x="21600" y="10863"/>
                            <a:pt x="21600" y="21203"/>
                          </a:cubicBezTo>
                          <a:cubicBezTo>
                            <a:pt x="21600" y="31008"/>
                            <a:pt x="14994" y="39584"/>
                            <a:pt x="5514" y="42087"/>
                          </a:cubicBezTo>
                        </a:path>
                        <a:path w="21600" h="42087" stroke="0" extrusionOk="0">
                          <a:moveTo>
                            <a:pt x="4123" y="0"/>
                          </a:moveTo>
                          <a:cubicBezTo>
                            <a:pt x="14273" y="1974"/>
                            <a:pt x="21600" y="10863"/>
                            <a:pt x="21600" y="21203"/>
                          </a:cubicBezTo>
                          <a:cubicBezTo>
                            <a:pt x="21600" y="31008"/>
                            <a:pt x="14994" y="39584"/>
                            <a:pt x="5514" y="42087"/>
                          </a:cubicBezTo>
                          <a:lnTo>
                            <a:pt x="0" y="21203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76" name="Arc 128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147" y="1068"/>
                      <a:ext cx="92" cy="221"/>
                    </a:xfrm>
                    <a:custGeom>
                      <a:avLst/>
                      <a:gdLst>
                        <a:gd name="G0" fmla="+- 0 0 0"/>
                        <a:gd name="G1" fmla="+- 21183 0 0"/>
                        <a:gd name="G2" fmla="+- 21600 0 0"/>
                        <a:gd name="T0" fmla="*/ 4222 w 21600"/>
                        <a:gd name="T1" fmla="*/ 0 h 42010"/>
                        <a:gd name="T2" fmla="*/ 5725 w 21600"/>
                        <a:gd name="T3" fmla="*/ 42010 h 42010"/>
                        <a:gd name="T4" fmla="*/ 0 w 21600"/>
                        <a:gd name="T5" fmla="*/ 21183 h 420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10" fill="none" extrusionOk="0">
                          <a:moveTo>
                            <a:pt x="4222" y="-1"/>
                          </a:moveTo>
                          <a:cubicBezTo>
                            <a:pt x="14325" y="2013"/>
                            <a:pt x="21600" y="10881"/>
                            <a:pt x="21600" y="21183"/>
                          </a:cubicBezTo>
                          <a:cubicBezTo>
                            <a:pt x="21600" y="30907"/>
                            <a:pt x="15101" y="39432"/>
                            <a:pt x="5725" y="42010"/>
                          </a:cubicBezTo>
                        </a:path>
                        <a:path w="21600" h="42010" stroke="0" extrusionOk="0">
                          <a:moveTo>
                            <a:pt x="4222" y="-1"/>
                          </a:moveTo>
                          <a:cubicBezTo>
                            <a:pt x="14325" y="2013"/>
                            <a:pt x="21600" y="10881"/>
                            <a:pt x="21600" y="21183"/>
                          </a:cubicBezTo>
                          <a:cubicBezTo>
                            <a:pt x="21600" y="30907"/>
                            <a:pt x="15101" y="39432"/>
                            <a:pt x="5725" y="42010"/>
                          </a:cubicBezTo>
                          <a:lnTo>
                            <a:pt x="0" y="21183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77" name="Arc 129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115" y="1086"/>
                      <a:ext cx="83" cy="192"/>
                    </a:xfrm>
                    <a:custGeom>
                      <a:avLst/>
                      <a:gdLst>
                        <a:gd name="G0" fmla="+- 0 0 0"/>
                        <a:gd name="G1" fmla="+- 21188 0 0"/>
                        <a:gd name="G2" fmla="+- 21600 0 0"/>
                        <a:gd name="T0" fmla="*/ 4200 w 21600"/>
                        <a:gd name="T1" fmla="*/ 0 h 42073"/>
                        <a:gd name="T2" fmla="*/ 5513 w 21600"/>
                        <a:gd name="T3" fmla="*/ 42073 h 42073"/>
                        <a:gd name="T4" fmla="*/ 0 w 21600"/>
                        <a:gd name="T5" fmla="*/ 21188 h 420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73" fill="none" extrusionOk="0">
                          <a:moveTo>
                            <a:pt x="4199" y="0"/>
                          </a:moveTo>
                          <a:cubicBezTo>
                            <a:pt x="14313" y="2004"/>
                            <a:pt x="21600" y="10877"/>
                            <a:pt x="21600" y="21188"/>
                          </a:cubicBezTo>
                          <a:cubicBezTo>
                            <a:pt x="21600" y="30994"/>
                            <a:pt x="14994" y="39569"/>
                            <a:pt x="5512" y="42072"/>
                          </a:cubicBezTo>
                        </a:path>
                        <a:path w="21600" h="42073" stroke="0" extrusionOk="0">
                          <a:moveTo>
                            <a:pt x="4199" y="0"/>
                          </a:moveTo>
                          <a:cubicBezTo>
                            <a:pt x="14313" y="2004"/>
                            <a:pt x="21600" y="10877"/>
                            <a:pt x="21600" y="21188"/>
                          </a:cubicBezTo>
                          <a:cubicBezTo>
                            <a:pt x="21600" y="30994"/>
                            <a:pt x="14994" y="39569"/>
                            <a:pt x="5512" y="42072"/>
                          </a:cubicBezTo>
                          <a:lnTo>
                            <a:pt x="0" y="21188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78" name="Arc 130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080" y="1097"/>
                      <a:ext cx="72" cy="165"/>
                    </a:xfrm>
                    <a:custGeom>
                      <a:avLst/>
                      <a:gdLst>
                        <a:gd name="G0" fmla="+- 0 0 0"/>
                        <a:gd name="G1" fmla="+- 21196 0 0"/>
                        <a:gd name="G2" fmla="+- 21600 0 0"/>
                        <a:gd name="T0" fmla="*/ 4160 w 21600"/>
                        <a:gd name="T1" fmla="*/ 0 h 42072"/>
                        <a:gd name="T2" fmla="*/ 5544 w 21600"/>
                        <a:gd name="T3" fmla="*/ 42072 h 42072"/>
                        <a:gd name="T4" fmla="*/ 0 w 21600"/>
                        <a:gd name="T5" fmla="*/ 21196 h 420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72" fill="none" extrusionOk="0">
                          <a:moveTo>
                            <a:pt x="4159" y="0"/>
                          </a:moveTo>
                          <a:cubicBezTo>
                            <a:pt x="14292" y="1988"/>
                            <a:pt x="21600" y="10870"/>
                            <a:pt x="21600" y="21196"/>
                          </a:cubicBezTo>
                          <a:cubicBezTo>
                            <a:pt x="21600" y="30990"/>
                            <a:pt x="15010" y="39558"/>
                            <a:pt x="5544" y="42072"/>
                          </a:cubicBezTo>
                        </a:path>
                        <a:path w="21600" h="42072" stroke="0" extrusionOk="0">
                          <a:moveTo>
                            <a:pt x="4159" y="0"/>
                          </a:moveTo>
                          <a:cubicBezTo>
                            <a:pt x="14292" y="1988"/>
                            <a:pt x="21600" y="10870"/>
                            <a:pt x="21600" y="21196"/>
                          </a:cubicBezTo>
                          <a:cubicBezTo>
                            <a:pt x="21600" y="30990"/>
                            <a:pt x="15010" y="39558"/>
                            <a:pt x="5544" y="42072"/>
                          </a:cubicBezTo>
                          <a:lnTo>
                            <a:pt x="0" y="21196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79" name="Arc 131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052" y="1117"/>
                      <a:ext cx="62" cy="130"/>
                    </a:xfrm>
                    <a:custGeom>
                      <a:avLst/>
                      <a:gdLst>
                        <a:gd name="G0" fmla="+- 0 0 0"/>
                        <a:gd name="G1" fmla="+- 21184 0 0"/>
                        <a:gd name="G2" fmla="+- 21600 0 0"/>
                        <a:gd name="T0" fmla="*/ 4221 w 21600"/>
                        <a:gd name="T1" fmla="*/ 0 h 42029"/>
                        <a:gd name="T2" fmla="*/ 5661 w 21600"/>
                        <a:gd name="T3" fmla="*/ 42029 h 42029"/>
                        <a:gd name="T4" fmla="*/ 0 w 21600"/>
                        <a:gd name="T5" fmla="*/ 21184 h 420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029" fill="none" extrusionOk="0">
                          <a:moveTo>
                            <a:pt x="4220" y="0"/>
                          </a:moveTo>
                          <a:cubicBezTo>
                            <a:pt x="14324" y="2013"/>
                            <a:pt x="21600" y="10881"/>
                            <a:pt x="21600" y="21184"/>
                          </a:cubicBezTo>
                          <a:cubicBezTo>
                            <a:pt x="21600" y="30933"/>
                            <a:pt x="15069" y="39473"/>
                            <a:pt x="5660" y="42028"/>
                          </a:cubicBezTo>
                        </a:path>
                        <a:path w="21600" h="42029" stroke="0" extrusionOk="0">
                          <a:moveTo>
                            <a:pt x="4220" y="0"/>
                          </a:moveTo>
                          <a:cubicBezTo>
                            <a:pt x="14324" y="2013"/>
                            <a:pt x="21600" y="10881"/>
                            <a:pt x="21600" y="21184"/>
                          </a:cubicBezTo>
                          <a:cubicBezTo>
                            <a:pt x="21600" y="30933"/>
                            <a:pt x="15069" y="39473"/>
                            <a:pt x="5660" y="42028"/>
                          </a:cubicBezTo>
                          <a:lnTo>
                            <a:pt x="0" y="21184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1666180" name="Arc 132"/>
                    <p:cNvSpPr>
                      <a:spLocks/>
                    </p:cNvSpPr>
                    <p:nvPr/>
                  </p:nvSpPr>
                  <p:spPr bwMode="auto">
                    <a:xfrm rot="180000">
                      <a:off x="1041" y="1135"/>
                      <a:ext cx="37" cy="98"/>
                    </a:xfrm>
                    <a:custGeom>
                      <a:avLst/>
                      <a:gdLst>
                        <a:gd name="G0" fmla="+- 0 0 0"/>
                        <a:gd name="G1" fmla="+- 21241 0 0"/>
                        <a:gd name="G2" fmla="+- 21600 0 0"/>
                        <a:gd name="T0" fmla="*/ 3920 w 21600"/>
                        <a:gd name="T1" fmla="*/ 0 h 42129"/>
                        <a:gd name="T2" fmla="*/ 5502 w 21600"/>
                        <a:gd name="T3" fmla="*/ 42129 h 42129"/>
                        <a:gd name="T4" fmla="*/ 0 w 21600"/>
                        <a:gd name="T5" fmla="*/ 21241 h 42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42129" fill="none" extrusionOk="0">
                          <a:moveTo>
                            <a:pt x="3920" y="-1"/>
                          </a:moveTo>
                          <a:cubicBezTo>
                            <a:pt x="14164" y="1890"/>
                            <a:pt x="21600" y="10823"/>
                            <a:pt x="21600" y="21241"/>
                          </a:cubicBezTo>
                          <a:cubicBezTo>
                            <a:pt x="21600" y="31051"/>
                            <a:pt x="14988" y="39629"/>
                            <a:pt x="5501" y="42128"/>
                          </a:cubicBezTo>
                        </a:path>
                        <a:path w="21600" h="42129" stroke="0" extrusionOk="0">
                          <a:moveTo>
                            <a:pt x="3920" y="-1"/>
                          </a:moveTo>
                          <a:cubicBezTo>
                            <a:pt x="14164" y="1890"/>
                            <a:pt x="21600" y="10823"/>
                            <a:pt x="21600" y="21241"/>
                          </a:cubicBezTo>
                          <a:cubicBezTo>
                            <a:pt x="21600" y="31051"/>
                            <a:pt x="14988" y="39629"/>
                            <a:pt x="5501" y="42128"/>
                          </a:cubicBezTo>
                          <a:lnTo>
                            <a:pt x="0" y="21241"/>
                          </a:lnTo>
                          <a:close/>
                        </a:path>
                      </a:pathLst>
                    </a:custGeom>
                    <a:noFill/>
                    <a:ln w="11176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  <p:sp>
            <p:nvSpPr>
              <p:cNvPr id="1666181" name="Text Box 133"/>
              <p:cNvSpPr txBox="1">
                <a:spLocks noChangeArrowheads="1"/>
              </p:cNvSpPr>
              <p:nvPr/>
            </p:nvSpPr>
            <p:spPr bwMode="auto">
              <a:xfrm>
                <a:off x="555" y="1917"/>
                <a:ext cx="7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0" tIns="45715" rIns="91430" bIns="45715">
                <a:spAutoFit/>
              </a:bodyPr>
              <a:lstStyle/>
              <a:p>
                <a:pPr algn="ctr"/>
                <a:r>
                  <a:rPr lang="pt-BR" sz="1200">
                    <a:cs typeface="Arial" charset="0"/>
                  </a:rPr>
                  <a:t>Estação</a:t>
                </a:r>
              </a:p>
              <a:p>
                <a:pPr algn="ctr"/>
                <a:r>
                  <a:rPr lang="pt-BR" sz="1200">
                    <a:cs typeface="Arial" charset="0"/>
                  </a:rPr>
                  <a:t>Meteorológica</a:t>
                </a:r>
              </a:p>
            </p:txBody>
          </p:sp>
        </p:grpSp>
        <p:sp>
          <p:nvSpPr>
            <p:cNvPr id="1666182" name="Line 134"/>
            <p:cNvSpPr>
              <a:spLocks noChangeShapeType="1"/>
            </p:cNvSpPr>
            <p:nvPr/>
          </p:nvSpPr>
          <p:spPr bwMode="auto">
            <a:xfrm flipH="1">
              <a:off x="1373" y="436"/>
              <a:ext cx="862" cy="1180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6183" name="Line 135"/>
            <p:cNvSpPr>
              <a:spLocks noChangeShapeType="1"/>
            </p:cNvSpPr>
            <p:nvPr/>
          </p:nvSpPr>
          <p:spPr bwMode="auto">
            <a:xfrm flipH="1">
              <a:off x="1282" y="346"/>
              <a:ext cx="907" cy="1224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6184" name="Line 136"/>
            <p:cNvSpPr>
              <a:spLocks noChangeShapeType="1"/>
            </p:cNvSpPr>
            <p:nvPr/>
          </p:nvSpPr>
          <p:spPr bwMode="auto">
            <a:xfrm flipH="1">
              <a:off x="2235" y="482"/>
              <a:ext cx="45" cy="408"/>
            </a:xfrm>
            <a:prstGeom prst="line">
              <a:avLst/>
            </a:prstGeom>
            <a:noFill/>
            <a:ln w="38100" cap="rnd">
              <a:solidFill>
                <a:srgbClr val="FFCC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6185" name="Line 137"/>
            <p:cNvSpPr>
              <a:spLocks noChangeShapeType="1"/>
            </p:cNvSpPr>
            <p:nvPr/>
          </p:nvSpPr>
          <p:spPr bwMode="auto">
            <a:xfrm flipH="1">
              <a:off x="2325" y="527"/>
              <a:ext cx="46" cy="363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27" name="Group 138"/>
            <p:cNvGrpSpPr>
              <a:grpSpLocks/>
            </p:cNvGrpSpPr>
            <p:nvPr/>
          </p:nvGrpSpPr>
          <p:grpSpPr bwMode="auto">
            <a:xfrm rot="5400000">
              <a:off x="2109" y="1152"/>
              <a:ext cx="244" cy="263"/>
              <a:chOff x="2453" y="1047"/>
              <a:chExt cx="244" cy="263"/>
            </a:xfrm>
          </p:grpSpPr>
          <p:sp>
            <p:nvSpPr>
              <p:cNvPr id="1666187" name="Arc 139"/>
              <p:cNvSpPr>
                <a:spLocks/>
              </p:cNvSpPr>
              <p:nvPr/>
            </p:nvSpPr>
            <p:spPr bwMode="auto">
              <a:xfrm rot="180000">
                <a:off x="2598" y="1047"/>
                <a:ext cx="99" cy="263"/>
              </a:xfrm>
              <a:custGeom>
                <a:avLst/>
                <a:gdLst>
                  <a:gd name="G0" fmla="+- 0 0 0"/>
                  <a:gd name="G1" fmla="+- 21203 0 0"/>
                  <a:gd name="G2" fmla="+- 21600 0 0"/>
                  <a:gd name="T0" fmla="*/ 4124 w 21600"/>
                  <a:gd name="T1" fmla="*/ 0 h 42087"/>
                  <a:gd name="T2" fmla="*/ 5514 w 21600"/>
                  <a:gd name="T3" fmla="*/ 42087 h 42087"/>
                  <a:gd name="T4" fmla="*/ 0 w 21600"/>
                  <a:gd name="T5" fmla="*/ 21203 h 4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87" fill="none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</a:path>
                  <a:path w="21600" h="42087" stroke="0" extrusionOk="0">
                    <a:moveTo>
                      <a:pt x="4123" y="0"/>
                    </a:moveTo>
                    <a:cubicBezTo>
                      <a:pt x="14273" y="1974"/>
                      <a:pt x="21600" y="10863"/>
                      <a:pt x="21600" y="21203"/>
                    </a:cubicBezTo>
                    <a:cubicBezTo>
                      <a:pt x="21600" y="31008"/>
                      <a:pt x="14994" y="39584"/>
                      <a:pt x="5514" y="42087"/>
                    </a:cubicBezTo>
                    <a:lnTo>
                      <a:pt x="0" y="21203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88" name="Arc 140"/>
              <p:cNvSpPr>
                <a:spLocks/>
              </p:cNvSpPr>
              <p:nvPr/>
            </p:nvSpPr>
            <p:spPr bwMode="auto">
              <a:xfrm rot="180000">
                <a:off x="2559" y="1068"/>
                <a:ext cx="92" cy="221"/>
              </a:xfrm>
              <a:custGeom>
                <a:avLst/>
                <a:gdLst>
                  <a:gd name="G0" fmla="+- 0 0 0"/>
                  <a:gd name="G1" fmla="+- 21183 0 0"/>
                  <a:gd name="G2" fmla="+- 21600 0 0"/>
                  <a:gd name="T0" fmla="*/ 4222 w 21600"/>
                  <a:gd name="T1" fmla="*/ 0 h 42010"/>
                  <a:gd name="T2" fmla="*/ 5725 w 21600"/>
                  <a:gd name="T3" fmla="*/ 42010 h 42010"/>
                  <a:gd name="T4" fmla="*/ 0 w 21600"/>
                  <a:gd name="T5" fmla="*/ 21183 h 4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0" fill="none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</a:path>
                  <a:path w="21600" h="42010" stroke="0" extrusionOk="0">
                    <a:moveTo>
                      <a:pt x="4222" y="-1"/>
                    </a:moveTo>
                    <a:cubicBezTo>
                      <a:pt x="14325" y="2013"/>
                      <a:pt x="21600" y="10881"/>
                      <a:pt x="21600" y="21183"/>
                    </a:cubicBezTo>
                    <a:cubicBezTo>
                      <a:pt x="21600" y="30907"/>
                      <a:pt x="15101" y="39432"/>
                      <a:pt x="5725" y="42010"/>
                    </a:cubicBezTo>
                    <a:lnTo>
                      <a:pt x="0" y="21183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89" name="Arc 141"/>
              <p:cNvSpPr>
                <a:spLocks/>
              </p:cNvSpPr>
              <p:nvPr/>
            </p:nvSpPr>
            <p:spPr bwMode="auto">
              <a:xfrm rot="180000">
                <a:off x="2527" y="1086"/>
                <a:ext cx="83" cy="192"/>
              </a:xfrm>
              <a:custGeom>
                <a:avLst/>
                <a:gdLst>
                  <a:gd name="G0" fmla="+- 0 0 0"/>
                  <a:gd name="G1" fmla="+- 21188 0 0"/>
                  <a:gd name="G2" fmla="+- 21600 0 0"/>
                  <a:gd name="T0" fmla="*/ 4200 w 21600"/>
                  <a:gd name="T1" fmla="*/ 0 h 42073"/>
                  <a:gd name="T2" fmla="*/ 5513 w 21600"/>
                  <a:gd name="T3" fmla="*/ 42073 h 42073"/>
                  <a:gd name="T4" fmla="*/ 0 w 21600"/>
                  <a:gd name="T5" fmla="*/ 21188 h 4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3" fill="none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</a:path>
                  <a:path w="21600" h="42073" stroke="0" extrusionOk="0">
                    <a:moveTo>
                      <a:pt x="4199" y="0"/>
                    </a:moveTo>
                    <a:cubicBezTo>
                      <a:pt x="14313" y="2004"/>
                      <a:pt x="21600" y="10877"/>
                      <a:pt x="21600" y="21188"/>
                    </a:cubicBezTo>
                    <a:cubicBezTo>
                      <a:pt x="21600" y="30994"/>
                      <a:pt x="14994" y="39569"/>
                      <a:pt x="5512" y="42072"/>
                    </a:cubicBezTo>
                    <a:lnTo>
                      <a:pt x="0" y="21188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90" name="Arc 142"/>
              <p:cNvSpPr>
                <a:spLocks/>
              </p:cNvSpPr>
              <p:nvPr/>
            </p:nvSpPr>
            <p:spPr bwMode="auto">
              <a:xfrm rot="180000">
                <a:off x="2492" y="1097"/>
                <a:ext cx="72" cy="165"/>
              </a:xfrm>
              <a:custGeom>
                <a:avLst/>
                <a:gdLst>
                  <a:gd name="G0" fmla="+- 0 0 0"/>
                  <a:gd name="G1" fmla="+- 21196 0 0"/>
                  <a:gd name="G2" fmla="+- 21600 0 0"/>
                  <a:gd name="T0" fmla="*/ 4160 w 21600"/>
                  <a:gd name="T1" fmla="*/ 0 h 42072"/>
                  <a:gd name="T2" fmla="*/ 5544 w 21600"/>
                  <a:gd name="T3" fmla="*/ 42072 h 42072"/>
                  <a:gd name="T4" fmla="*/ 0 w 21600"/>
                  <a:gd name="T5" fmla="*/ 21196 h 42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72" fill="none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</a:path>
                  <a:path w="21600" h="42072" stroke="0" extrusionOk="0">
                    <a:moveTo>
                      <a:pt x="4159" y="0"/>
                    </a:moveTo>
                    <a:cubicBezTo>
                      <a:pt x="14292" y="1988"/>
                      <a:pt x="21600" y="10870"/>
                      <a:pt x="21600" y="21196"/>
                    </a:cubicBezTo>
                    <a:cubicBezTo>
                      <a:pt x="21600" y="30990"/>
                      <a:pt x="15010" y="39558"/>
                      <a:pt x="5544" y="42072"/>
                    </a:cubicBezTo>
                    <a:lnTo>
                      <a:pt x="0" y="21196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91" name="Arc 143"/>
              <p:cNvSpPr>
                <a:spLocks/>
              </p:cNvSpPr>
              <p:nvPr/>
            </p:nvSpPr>
            <p:spPr bwMode="auto">
              <a:xfrm rot="180000">
                <a:off x="2464" y="1117"/>
                <a:ext cx="62" cy="130"/>
              </a:xfrm>
              <a:custGeom>
                <a:avLst/>
                <a:gdLst>
                  <a:gd name="G0" fmla="+- 0 0 0"/>
                  <a:gd name="G1" fmla="+- 21184 0 0"/>
                  <a:gd name="G2" fmla="+- 21600 0 0"/>
                  <a:gd name="T0" fmla="*/ 4221 w 21600"/>
                  <a:gd name="T1" fmla="*/ 0 h 42029"/>
                  <a:gd name="T2" fmla="*/ 5661 w 21600"/>
                  <a:gd name="T3" fmla="*/ 42029 h 42029"/>
                  <a:gd name="T4" fmla="*/ 0 w 21600"/>
                  <a:gd name="T5" fmla="*/ 21184 h 42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29" fill="none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</a:path>
                  <a:path w="21600" h="42029" stroke="0" extrusionOk="0">
                    <a:moveTo>
                      <a:pt x="4220" y="0"/>
                    </a:moveTo>
                    <a:cubicBezTo>
                      <a:pt x="14324" y="2013"/>
                      <a:pt x="21600" y="10881"/>
                      <a:pt x="21600" y="21184"/>
                    </a:cubicBezTo>
                    <a:cubicBezTo>
                      <a:pt x="21600" y="30933"/>
                      <a:pt x="15069" y="39473"/>
                      <a:pt x="5660" y="42028"/>
                    </a:cubicBezTo>
                    <a:lnTo>
                      <a:pt x="0" y="21184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6192" name="Arc 144"/>
              <p:cNvSpPr>
                <a:spLocks/>
              </p:cNvSpPr>
              <p:nvPr/>
            </p:nvSpPr>
            <p:spPr bwMode="auto">
              <a:xfrm rot="180000">
                <a:off x="2453" y="1135"/>
                <a:ext cx="37" cy="98"/>
              </a:xfrm>
              <a:custGeom>
                <a:avLst/>
                <a:gdLst>
                  <a:gd name="G0" fmla="+- 0 0 0"/>
                  <a:gd name="G1" fmla="+- 21241 0 0"/>
                  <a:gd name="G2" fmla="+- 21600 0 0"/>
                  <a:gd name="T0" fmla="*/ 3920 w 21600"/>
                  <a:gd name="T1" fmla="*/ 0 h 42129"/>
                  <a:gd name="T2" fmla="*/ 5502 w 21600"/>
                  <a:gd name="T3" fmla="*/ 42129 h 42129"/>
                  <a:gd name="T4" fmla="*/ 0 w 21600"/>
                  <a:gd name="T5" fmla="*/ 21241 h 42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29" fill="none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</a:path>
                  <a:path w="21600" h="42129" stroke="0" extrusionOk="0">
                    <a:moveTo>
                      <a:pt x="3920" y="-1"/>
                    </a:moveTo>
                    <a:cubicBezTo>
                      <a:pt x="14164" y="1890"/>
                      <a:pt x="21600" y="10823"/>
                      <a:pt x="21600" y="21241"/>
                    </a:cubicBezTo>
                    <a:cubicBezTo>
                      <a:pt x="21600" y="31051"/>
                      <a:pt x="14988" y="39629"/>
                      <a:pt x="5501" y="42128"/>
                    </a:cubicBezTo>
                    <a:lnTo>
                      <a:pt x="0" y="21241"/>
                    </a:lnTo>
                    <a:close/>
                  </a:path>
                </a:pathLst>
              </a:custGeom>
              <a:noFill/>
              <a:ln w="11176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666193" name="Line 145"/>
            <p:cNvSpPr>
              <a:spLocks noChangeShapeType="1"/>
            </p:cNvSpPr>
            <p:nvPr/>
          </p:nvSpPr>
          <p:spPr bwMode="auto">
            <a:xfrm>
              <a:off x="1509" y="1979"/>
              <a:ext cx="771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6194" name="Line 146"/>
            <p:cNvSpPr>
              <a:spLocks noChangeShapeType="1"/>
            </p:cNvSpPr>
            <p:nvPr/>
          </p:nvSpPr>
          <p:spPr bwMode="auto">
            <a:xfrm>
              <a:off x="2235" y="1434"/>
              <a:ext cx="226" cy="454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6195" name="Line 147"/>
            <p:cNvSpPr>
              <a:spLocks noChangeShapeType="1"/>
            </p:cNvSpPr>
            <p:nvPr/>
          </p:nvSpPr>
          <p:spPr bwMode="auto">
            <a:xfrm>
              <a:off x="2370" y="300"/>
              <a:ext cx="1225" cy="726"/>
            </a:xfrm>
            <a:prstGeom prst="line">
              <a:avLst/>
            </a:prstGeom>
            <a:noFill/>
            <a:ln w="38100" cap="rnd">
              <a:solidFill>
                <a:srgbClr val="0000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6196" name="Line 148"/>
            <p:cNvSpPr>
              <a:spLocks noChangeShapeType="1"/>
            </p:cNvSpPr>
            <p:nvPr/>
          </p:nvSpPr>
          <p:spPr bwMode="auto">
            <a:xfrm>
              <a:off x="3686" y="1207"/>
              <a:ext cx="0" cy="772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6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6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6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6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6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6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6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6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6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6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6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6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6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66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6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6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6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113" grpId="0" animBg="1"/>
      <p:bldP spid="1666114" grpId="0" animBg="1"/>
      <p:bldP spid="1666115" grpId="0" animBg="1"/>
      <p:bldP spid="1666116" grpId="0" animBg="1"/>
      <p:bldP spid="1666117" grpId="0" animBg="1"/>
      <p:bldP spid="1666118" grpId="0" animBg="1"/>
      <p:bldP spid="1666119" grpId="0" animBg="1"/>
      <p:bldP spid="1666120" grpId="0" animBg="1"/>
      <p:bldP spid="1666121" grpId="0" animBg="1"/>
      <p:bldP spid="1666122" grpId="0" animBg="1"/>
      <p:bldP spid="1666123" grpId="0" animBg="1"/>
      <p:bldP spid="1666124" grpId="0" animBg="1"/>
      <p:bldP spid="1666125" grpId="0" animBg="1"/>
      <p:bldP spid="1666126" grpId="0" animBg="1"/>
      <p:bldP spid="1666127" grpId="0" animBg="1"/>
      <p:bldP spid="1666128" grpId="0" animBg="1"/>
      <p:bldP spid="1666129" grpId="0" animBg="1"/>
      <p:bldP spid="1666135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78649E-7FFC-4EB3-A456-587E7DF370F7}" type="slidenum">
              <a:rPr lang="en-US"/>
              <a:pPr/>
              <a:t>175</a:t>
            </a:fld>
            <a:endParaRPr lang="en-US"/>
          </a:p>
        </p:txBody>
      </p:sp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Sensores Sem Fio</a:t>
            </a:r>
            <a:endParaRPr lang="en-US"/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Rede de dispositivos computacionais chamados sensores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Sensores cooperaram entre si com o objetivo de monitorar condições ambientais ou físicas tais como temperatura, som, vibração, pressão e movimento em diferentes localizações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B7842-70AB-440B-B723-E022ACB37A10}" type="slidenum">
              <a:rPr lang="en-US"/>
              <a:pPr/>
              <a:t>176</a:t>
            </a:fld>
            <a:endParaRPr lang="en-US"/>
          </a:p>
        </p:txBody>
      </p:sp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Sensores Sem Fio</a:t>
            </a:r>
            <a:endParaRPr lang="en-US"/>
          </a:p>
        </p:txBody>
      </p:sp>
      <p:pic>
        <p:nvPicPr>
          <p:cNvPr id="1718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2224088"/>
            <a:ext cx="5619750" cy="2652712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3238" y="4124325"/>
            <a:ext cx="2547937" cy="2447925"/>
            <a:chOff x="1917" y="2598"/>
            <a:chExt cx="1605" cy="154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2" y="3360"/>
              <a:ext cx="804" cy="672"/>
              <a:chOff x="576" y="2736"/>
              <a:chExt cx="1716" cy="1464"/>
            </a:xfrm>
          </p:grpSpPr>
          <p:pic>
            <p:nvPicPr>
              <p:cNvPr id="1718278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6" y="2784"/>
                <a:ext cx="1716" cy="1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18279" name="Rectangle 7"/>
              <p:cNvSpPr>
                <a:spLocks noChangeArrowheads="1"/>
              </p:cNvSpPr>
              <p:nvPr/>
            </p:nvSpPr>
            <p:spPr bwMode="auto">
              <a:xfrm>
                <a:off x="2112" y="2736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718280" name="Oval 8"/>
            <p:cNvSpPr>
              <a:spLocks noChangeArrowheads="1"/>
            </p:cNvSpPr>
            <p:nvPr/>
          </p:nvSpPr>
          <p:spPr bwMode="auto">
            <a:xfrm>
              <a:off x="1917" y="2598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18281" name="Line 9"/>
            <p:cNvSpPr>
              <a:spLocks noChangeShapeType="1"/>
            </p:cNvSpPr>
            <p:nvPr/>
          </p:nvSpPr>
          <p:spPr bwMode="auto">
            <a:xfrm>
              <a:off x="1974" y="2895"/>
              <a:ext cx="663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718282" name="Line 10"/>
            <p:cNvSpPr>
              <a:spLocks noChangeShapeType="1"/>
            </p:cNvSpPr>
            <p:nvPr/>
          </p:nvSpPr>
          <p:spPr bwMode="auto">
            <a:xfrm>
              <a:off x="2235" y="2679"/>
              <a:ext cx="1062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718283" name="Oval 11"/>
            <p:cNvSpPr>
              <a:spLocks noChangeArrowheads="1"/>
            </p:cNvSpPr>
            <p:nvPr/>
          </p:nvSpPr>
          <p:spPr bwMode="auto">
            <a:xfrm>
              <a:off x="2562" y="3324"/>
              <a:ext cx="960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3432B-8989-4619-B242-62017530FF7D}" type="slidenum">
              <a:rPr lang="en-US"/>
              <a:pPr/>
              <a:t>177</a:t>
            </a:fld>
            <a:endParaRPr lang="en-US"/>
          </a:p>
        </p:txBody>
      </p:sp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Sensores Sem Fio</a:t>
            </a:r>
            <a:endParaRPr lang="en-US"/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/>
              <a:t>Características</a:t>
            </a:r>
          </a:p>
          <a:p>
            <a:pPr lvl="1"/>
            <a:r>
              <a:rPr lang="pt-BR" sz="2400"/>
              <a:t>Ambientes geralmente inóspitos, hostis ou de difícil acesso</a:t>
            </a:r>
          </a:p>
          <a:p>
            <a:pPr lvl="1"/>
            <a:r>
              <a:rPr lang="pt-BR" sz="2400"/>
              <a:t>Grande quantidade de elementos de rede executando a mesma aplicação</a:t>
            </a:r>
          </a:p>
          <a:p>
            <a:pPr lvl="1"/>
            <a:r>
              <a:rPr lang="pt-BR" sz="2400"/>
              <a:t>Componentes compactos e autônomos</a:t>
            </a:r>
          </a:p>
          <a:p>
            <a:pPr lvl="1"/>
            <a:r>
              <a:rPr lang="pt-BR" sz="2400"/>
              <a:t>Coletam, processam e entregam os dados para observador externo</a:t>
            </a:r>
          </a:p>
          <a:p>
            <a:pPr lvl="1"/>
            <a:r>
              <a:rPr lang="pt-BR" sz="2400"/>
              <a:t>Comunicação sem fio em múltiplos saltos</a:t>
            </a:r>
            <a:endParaRPr lang="en-US" sz="24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257B3-08ED-4C75-980F-9638BB83B2C5}" type="slidenum">
              <a:rPr lang="en-US"/>
              <a:pPr/>
              <a:t>178</a:t>
            </a:fld>
            <a:endParaRPr lang="en-US"/>
          </a:p>
        </p:txBody>
      </p:sp>
      <p:sp>
        <p:nvSpPr>
          <p:cNvPr id="172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Nós Sensores</a:t>
            </a:r>
            <a:endParaRPr lang="en-US"/>
          </a:p>
        </p:txBody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92338"/>
          </a:xfrm>
        </p:spPr>
        <p:txBody>
          <a:bodyPr/>
          <a:lstStyle/>
          <a:p>
            <a:r>
              <a:rPr lang="pt-BR"/>
              <a:t>Grandes restrições de recursos, devido a limitação de tamanho</a:t>
            </a:r>
          </a:p>
          <a:p>
            <a:r>
              <a:rPr lang="pt-BR"/>
              <a:t>Energia é o recurso mais crítico</a:t>
            </a:r>
          </a:p>
          <a:p>
            <a:r>
              <a:rPr lang="pt-BR"/>
              <a:t>Pouca capacidade individual e esforço colaborativo para execução de tarefas maiores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29050" y="4075113"/>
            <a:ext cx="2571750" cy="2057400"/>
            <a:chOff x="576" y="2736"/>
            <a:chExt cx="1716" cy="1464"/>
          </a:xfrm>
        </p:grpSpPr>
        <p:pic>
          <p:nvPicPr>
            <p:cNvPr id="17203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784"/>
              <a:ext cx="1716" cy="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20326" name="Rectangle 6"/>
            <p:cNvSpPr>
              <a:spLocks noChangeArrowheads="1"/>
            </p:cNvSpPr>
            <p:nvPr/>
          </p:nvSpPr>
          <p:spPr bwMode="auto">
            <a:xfrm>
              <a:off x="2112" y="2736"/>
              <a:ext cx="14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720327" name="Text Box 7"/>
          <p:cNvSpPr txBox="1">
            <a:spLocks noChangeArrowheads="1"/>
          </p:cNvSpPr>
          <p:nvPr/>
        </p:nvSpPr>
        <p:spPr bwMode="auto">
          <a:xfrm>
            <a:off x="2305050" y="4379913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Transceptor</a:t>
            </a:r>
          </a:p>
        </p:txBody>
      </p:sp>
      <p:sp>
        <p:nvSpPr>
          <p:cNvPr id="1720328" name="Text Box 8"/>
          <p:cNvSpPr txBox="1">
            <a:spLocks noChangeArrowheads="1"/>
          </p:cNvSpPr>
          <p:nvPr/>
        </p:nvSpPr>
        <p:spPr bwMode="auto">
          <a:xfrm>
            <a:off x="6027738" y="5827713"/>
            <a:ext cx="100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Bateria</a:t>
            </a:r>
          </a:p>
        </p:txBody>
      </p:sp>
      <p:sp>
        <p:nvSpPr>
          <p:cNvPr id="1720329" name="Text Box 9"/>
          <p:cNvSpPr txBox="1">
            <a:spLocks noChangeArrowheads="1"/>
          </p:cNvSpPr>
          <p:nvPr/>
        </p:nvSpPr>
        <p:spPr bwMode="auto">
          <a:xfrm>
            <a:off x="1924050" y="5599113"/>
            <a:ext cx="2201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Memória</a:t>
            </a:r>
          </a:p>
          <a:p>
            <a:r>
              <a:rPr lang="pt-BR">
                <a:latin typeface="Verdana" pitchFamily="34" charset="0"/>
              </a:rPr>
              <a:t>Micro-controlador</a:t>
            </a:r>
          </a:p>
        </p:txBody>
      </p:sp>
      <p:sp>
        <p:nvSpPr>
          <p:cNvPr id="1720330" name="Text Box 10"/>
          <p:cNvSpPr txBox="1">
            <a:spLocks noChangeArrowheads="1"/>
          </p:cNvSpPr>
          <p:nvPr/>
        </p:nvSpPr>
        <p:spPr bwMode="auto">
          <a:xfrm>
            <a:off x="5002213" y="4075113"/>
            <a:ext cx="1874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latin typeface="Verdana" pitchFamily="34" charset="0"/>
              </a:rPr>
              <a:t>Expansão para</a:t>
            </a:r>
          </a:p>
          <a:p>
            <a:r>
              <a:rPr lang="pt-BR">
                <a:latin typeface="Verdana" pitchFamily="34" charset="0"/>
              </a:rPr>
              <a:t>sensores</a:t>
            </a:r>
          </a:p>
        </p:txBody>
      </p:sp>
      <p:sp>
        <p:nvSpPr>
          <p:cNvPr id="1720331" name="Line 11"/>
          <p:cNvSpPr>
            <a:spLocks noChangeShapeType="1"/>
          </p:cNvSpPr>
          <p:nvPr/>
        </p:nvSpPr>
        <p:spPr bwMode="auto">
          <a:xfrm flipV="1">
            <a:off x="3219450" y="5218113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332" name="Line 12"/>
          <p:cNvSpPr>
            <a:spLocks noChangeShapeType="1"/>
          </p:cNvSpPr>
          <p:nvPr/>
        </p:nvSpPr>
        <p:spPr bwMode="auto">
          <a:xfrm flipH="1">
            <a:off x="5581650" y="468471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333" name="Line 13"/>
          <p:cNvSpPr>
            <a:spLocks noChangeShapeType="1"/>
          </p:cNvSpPr>
          <p:nvPr/>
        </p:nvSpPr>
        <p:spPr bwMode="auto">
          <a:xfrm flipH="1" flipV="1">
            <a:off x="6115050" y="567531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334" name="Line 14"/>
          <p:cNvSpPr>
            <a:spLocks noChangeShapeType="1"/>
          </p:cNvSpPr>
          <p:nvPr/>
        </p:nvSpPr>
        <p:spPr bwMode="auto">
          <a:xfrm>
            <a:off x="3829050" y="45323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C017C-815B-423E-9F9C-F9639F8BC469}" type="slidenum">
              <a:rPr lang="en-US"/>
              <a:pPr/>
              <a:t>179</a:t>
            </a:fld>
            <a:endParaRPr lang="en-US"/>
          </a:p>
        </p:txBody>
      </p:sp>
      <p:sp>
        <p:nvSpPr>
          <p:cNvPr id="172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Nós Sensores</a:t>
            </a:r>
            <a:endParaRPr lang="en-US"/>
          </a:p>
        </p:txBody>
      </p:sp>
      <p:pic>
        <p:nvPicPr>
          <p:cNvPr id="1721347" name="Picture 3" descr="d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999038"/>
            <a:ext cx="280828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1348" name="Picture 4" descr="COTSD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1566863"/>
            <a:ext cx="20367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1349" name="Picture 5" descr="SmartDu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4435475"/>
            <a:ext cx="26527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1350" name="Picture 6" descr="Wi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9888" y="4416425"/>
            <a:ext cx="186213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1351" name="Picture 7" descr="SensorWeb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1709738"/>
            <a:ext cx="2143125" cy="2232025"/>
          </a:xfrm>
          <a:prstGeom prst="rect">
            <a:avLst/>
          </a:prstGeom>
          <a:noFill/>
        </p:spPr>
      </p:pic>
      <p:pic>
        <p:nvPicPr>
          <p:cNvPr id="1721352" name="Picture 8" descr="UCLAwi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9038" y="1566863"/>
            <a:ext cx="1506537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Mark </a:t>
            </a:r>
            <a:r>
              <a:rPr lang="pt-BR" dirty="0" err="1" smtClean="0"/>
              <a:t>Weiser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 termo Computação Ubíqua, foi definido pela primeira vez pelo cientista chefe do Centro de Pesquisa Xerox PARC, Mark </a:t>
            </a:r>
            <a:r>
              <a:rPr lang="pt-BR" dirty="0" err="1" smtClean="0"/>
              <a:t>Weiser</a:t>
            </a:r>
            <a:r>
              <a:rPr lang="pt-BR" dirty="0" smtClean="0"/>
              <a:t> (Foto na figura 1) , através de seu artigo "O Computador do Século 21 - (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Computer</a:t>
            </a:r>
            <a:r>
              <a:rPr lang="pt-BR" dirty="0" smtClean="0"/>
              <a:t> for </a:t>
            </a:r>
            <a:r>
              <a:rPr lang="pt-BR" dirty="0" err="1" smtClean="0"/>
              <a:t>the</a:t>
            </a:r>
            <a:r>
              <a:rPr lang="pt-BR" dirty="0" smtClean="0"/>
              <a:t> 21st </a:t>
            </a:r>
            <a:r>
              <a:rPr lang="pt-BR" dirty="0" err="1" smtClean="0"/>
              <a:t>Century</a:t>
            </a:r>
            <a:r>
              <a:rPr lang="pt-BR" dirty="0" smtClean="0"/>
              <a:t>”.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FE7750-D6DF-48E2-935F-CF70A4169158}" type="slidenum">
              <a:rPr lang="en-US"/>
              <a:pPr/>
              <a:t>180</a:t>
            </a:fld>
            <a:endParaRPr lang="en-US"/>
          </a:p>
        </p:txBody>
      </p:sp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Objetivos</a:t>
            </a:r>
            <a:endParaRPr lang="en-US"/>
          </a:p>
        </p:txBody>
      </p:sp>
      <p:sp>
        <p:nvSpPr>
          <p:cNvPr id="172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500"/>
              <a:t>Fazer com que dispositivos computacionais (sensores) colaborem e monitorem um fenômeno específico</a:t>
            </a:r>
          </a:p>
          <a:p>
            <a:pPr>
              <a:buFontTx/>
              <a:buNone/>
            </a:pPr>
            <a:endParaRPr lang="pt-BR" sz="2500"/>
          </a:p>
          <a:p>
            <a:r>
              <a:rPr lang="pt-BR" sz="2500"/>
              <a:t>Agregar nós sensores em uma infra-estrutura computacional capaz de produzir informações úteis a partir de dados brutos obtidos através de nós sensores individuais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4E4E7-4BF7-4CB2-B88E-471C2489EA60}" type="slidenum">
              <a:rPr lang="en-US"/>
              <a:pPr/>
              <a:t>181</a:t>
            </a:fld>
            <a:endParaRPr lang="en-US"/>
          </a:p>
        </p:txBody>
      </p:sp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Principais Restrições</a:t>
            </a:r>
            <a:endParaRPr lang="en-US"/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b="1" dirty="0"/>
              <a:t>ENERGIA</a:t>
            </a:r>
          </a:p>
          <a:p>
            <a:endParaRPr lang="pt-BR" sz="2800" dirty="0" smtClean="0"/>
          </a:p>
          <a:p>
            <a:r>
              <a:rPr lang="pt-BR" sz="2800" dirty="0" smtClean="0"/>
              <a:t>Processamento</a:t>
            </a:r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Armazenamento</a:t>
            </a:r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Taxa </a:t>
            </a:r>
            <a:r>
              <a:rPr lang="pt-BR" sz="2800" dirty="0"/>
              <a:t>de transmissão de dados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683D6-E6DB-4D57-9808-7984CEBA53E8}" type="slidenum">
              <a:rPr lang="en-US"/>
              <a:pPr/>
              <a:t>182</a:t>
            </a:fld>
            <a:endParaRPr lang="en-US"/>
          </a:p>
        </p:txBody>
      </p:sp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Principal Desafio</a:t>
            </a:r>
            <a:endParaRPr lang="en-US"/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r>
              <a:rPr lang="pt-BR" sz="2800"/>
              <a:t>Economizar energia da rede</a:t>
            </a:r>
          </a:p>
          <a:p>
            <a:r>
              <a:rPr lang="pt-BR" sz="2800"/>
              <a:t>Maior consumidor de energia é a comunicação</a:t>
            </a:r>
          </a:p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3513" y="3611563"/>
            <a:ext cx="8816975" cy="2209800"/>
            <a:chOff x="103" y="2275"/>
            <a:chExt cx="5554" cy="1392"/>
          </a:xfrm>
        </p:grpSpPr>
        <p:sp>
          <p:nvSpPr>
            <p:cNvPr id="1724421" name="Rectangle 5"/>
            <p:cNvSpPr>
              <a:spLocks noChangeArrowheads="1"/>
            </p:cNvSpPr>
            <p:nvPr/>
          </p:nvSpPr>
          <p:spPr bwMode="auto">
            <a:xfrm>
              <a:off x="103" y="2275"/>
              <a:ext cx="5554" cy="1392"/>
            </a:xfrm>
            <a:prstGeom prst="rect">
              <a:avLst/>
            </a:prstGeom>
            <a:solidFill>
              <a:srgbClr val="DAEEE3"/>
            </a:solidFill>
            <a:ln w="25560">
              <a:solidFill>
                <a:srgbClr val="37755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24422" name="Rectangle 6"/>
            <p:cNvSpPr>
              <a:spLocks noChangeArrowheads="1"/>
            </p:cNvSpPr>
            <p:nvPr/>
          </p:nvSpPr>
          <p:spPr bwMode="auto">
            <a:xfrm>
              <a:off x="171" y="2536"/>
              <a:ext cx="5399" cy="8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marL="341313" indent="-341313" defTabSz="449263">
                <a:lnSpc>
                  <a:spcPct val="101000"/>
                </a:lnSpc>
                <a:spcBef>
                  <a:spcPts val="1375"/>
                </a:spcBef>
                <a:buClr>
                  <a:srgbClr val="377553"/>
                </a:buClr>
                <a:buSzPct val="100000"/>
                <a:buFont typeface="Wingdings" pitchFamily="2" charset="2"/>
                <a:buChar char="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sz="2200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Transmitir </a:t>
              </a:r>
              <a:r>
                <a:rPr lang="en-GB" sz="2200" b="1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1Kb</a:t>
              </a:r>
              <a:r>
                <a:rPr lang="en-GB" sz="2200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 a 100m consome </a:t>
              </a:r>
              <a:r>
                <a:rPr lang="en-GB" sz="2200" b="1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3J. </a:t>
              </a:r>
            </a:p>
            <a:p>
              <a:pPr marL="341313" indent="-341313" defTabSz="449263">
                <a:lnSpc>
                  <a:spcPct val="111000"/>
                </a:lnSpc>
                <a:spcBef>
                  <a:spcPts val="1375"/>
                </a:spcBef>
                <a:buClr>
                  <a:srgbClr val="377553"/>
                </a:buClr>
                <a:buSzPct val="100000"/>
                <a:buFont typeface="Wingdings" pitchFamily="2" charset="2"/>
                <a:buChar char=""/>
                <a:tabLst>
                  <a:tab pos="341313" algn="l"/>
                  <a:tab pos="1255713" algn="l"/>
                  <a:tab pos="2170113" algn="l"/>
                  <a:tab pos="3084513" algn="l"/>
                  <a:tab pos="3998913" algn="l"/>
                  <a:tab pos="4913313" algn="l"/>
                  <a:tab pos="5827713" algn="l"/>
                  <a:tab pos="6742113" algn="l"/>
                  <a:tab pos="7656513" algn="l"/>
                  <a:tab pos="8570913" algn="l"/>
                  <a:tab pos="9485313" algn="l"/>
                  <a:tab pos="10399713" algn="l"/>
                </a:tabLst>
              </a:pPr>
              <a:r>
                <a:rPr lang="en-GB" sz="2200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Processar </a:t>
              </a:r>
              <a:r>
                <a:rPr lang="en-GB" sz="2200" b="1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300 milhões</a:t>
              </a:r>
              <a:r>
                <a:rPr lang="en-GB" sz="2200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 de instruções num processador de 100</a:t>
              </a:r>
              <a:r>
                <a:rPr lang="en-GB" sz="2200" i="1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MIPS/W</a:t>
              </a:r>
              <a:r>
                <a:rPr lang="en-GB" sz="2200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  consome </a:t>
              </a:r>
              <a:r>
                <a:rPr lang="en-GB" sz="2200" b="1">
                  <a:solidFill>
                    <a:srgbClr val="000000"/>
                  </a:solidFill>
                  <a:latin typeface="Lucida Sans Unicode" pitchFamily="34" charset="0"/>
                  <a:cs typeface="Lucida Sans Unicode" pitchFamily="34" charset="0"/>
                </a:rPr>
                <a:t>3J.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B865CE-504B-47B1-91AD-9412A6E757E6}" type="slidenum">
              <a:rPr lang="en-US"/>
              <a:pPr/>
              <a:t>183</a:t>
            </a:fld>
            <a:endParaRPr lang="en-US"/>
          </a:p>
        </p:txBody>
      </p:sp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Aplicações para RSSFs</a:t>
            </a:r>
            <a:endParaRPr lang="en-US"/>
          </a:p>
        </p:txBody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Monitoração de tráfego em grandes corredores rodoviários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Monitoração de focos de incêndio em florestas e reservas ambientais</a:t>
            </a:r>
          </a:p>
          <a:p>
            <a:endParaRPr lang="pt-BR" dirty="0"/>
          </a:p>
          <a:p>
            <a:r>
              <a:rPr lang="pt-BR" dirty="0"/>
              <a:t>Áreas de escombros</a:t>
            </a:r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55925" y="2093913"/>
            <a:ext cx="4462463" cy="1371600"/>
            <a:chOff x="1862" y="1319"/>
            <a:chExt cx="2811" cy="864"/>
          </a:xfrm>
        </p:grpSpPr>
        <p:pic>
          <p:nvPicPr>
            <p:cNvPr id="172544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2" y="1373"/>
              <a:ext cx="139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544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7" y="1319"/>
              <a:ext cx="129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983288" y="3705225"/>
            <a:ext cx="3117850" cy="1905000"/>
            <a:chOff x="3769" y="2334"/>
            <a:chExt cx="1964" cy="1200"/>
          </a:xfrm>
        </p:grpSpPr>
        <p:pic>
          <p:nvPicPr>
            <p:cNvPr id="172544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20" y="2334"/>
              <a:ext cx="91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544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69" y="2658"/>
              <a:ext cx="966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254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411663"/>
            <a:ext cx="180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443" grpId="0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2FD92-0C23-44BA-AB9B-E722240EE5E2}" type="slidenum">
              <a:rPr lang="en-US"/>
              <a:pPr/>
              <a:t>184</a:t>
            </a:fld>
            <a:endParaRPr lang="en-US"/>
          </a:p>
        </p:txBody>
      </p:sp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Aplicações para RSSFs</a:t>
            </a:r>
            <a:endParaRPr lang="en-US"/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50197"/>
          </a:xfrm>
        </p:spPr>
        <p:txBody>
          <a:bodyPr/>
          <a:lstStyle/>
          <a:p>
            <a:r>
              <a:rPr lang="pt-BR" dirty="0"/>
              <a:t>Monitoração de parâmetros vitais em seres humanos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Aplicações Militares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Monitoração de animais e produtos</a:t>
            </a:r>
          </a:p>
          <a:p>
            <a:endParaRPr lang="en-US" dirty="0"/>
          </a:p>
        </p:txBody>
      </p:sp>
      <p:pic>
        <p:nvPicPr>
          <p:cNvPr id="1726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0" y="2066925"/>
            <a:ext cx="2190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6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888" y="3419475"/>
            <a:ext cx="21717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92650" y="5461000"/>
            <a:ext cx="4067175" cy="1295400"/>
            <a:chOff x="2956" y="3440"/>
            <a:chExt cx="2562" cy="816"/>
          </a:xfrm>
        </p:grpSpPr>
        <p:pic>
          <p:nvPicPr>
            <p:cNvPr id="172647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6" y="3527"/>
              <a:ext cx="1296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647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90" y="3440"/>
              <a:ext cx="112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6467" grpId="0" build="p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4D905E-69DA-4540-BC8B-9B422BD92387}" type="slidenum">
              <a:rPr lang="en-US"/>
              <a:pPr/>
              <a:t>185</a:t>
            </a:fld>
            <a:endParaRPr lang="en-US"/>
          </a:p>
        </p:txBody>
      </p:sp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Aplicações para RSSFs</a:t>
            </a:r>
            <a:endParaRPr lang="en-US"/>
          </a:p>
        </p:txBody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r>
              <a:rPr lang="pt-BR" dirty="0"/>
              <a:t>Exploração espacial e submarina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Aplicações em robótica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Monitoração gases tóxicos</a:t>
            </a:r>
            <a:endParaRPr lang="en-US" dirty="0"/>
          </a:p>
        </p:txBody>
      </p:sp>
      <p:pic>
        <p:nvPicPr>
          <p:cNvPr id="1727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088" y="3976688"/>
            <a:ext cx="25812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7493" name="Picture 5" descr="BA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3" y="5308600"/>
            <a:ext cx="1943100" cy="1300163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00263" y="2187575"/>
            <a:ext cx="4340225" cy="1641475"/>
            <a:chOff x="1323" y="1378"/>
            <a:chExt cx="2734" cy="1034"/>
          </a:xfrm>
        </p:grpSpPr>
        <p:pic>
          <p:nvPicPr>
            <p:cNvPr id="172749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23" y="1381"/>
              <a:ext cx="1152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749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5" y="1378"/>
              <a:ext cx="1392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491" grpId="0" build="p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059D0F-1B96-468D-83D9-8789F056382E}" type="slidenum">
              <a:rPr lang="en-US"/>
              <a:pPr/>
              <a:t>186</a:t>
            </a:fld>
            <a:endParaRPr lang="en-US"/>
          </a:p>
        </p:txBody>
      </p:sp>
      <p:sp>
        <p:nvSpPr>
          <p:cNvPr id="172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Aplicações para RSSFs</a:t>
            </a:r>
            <a:endParaRPr lang="en-US"/>
          </a:p>
        </p:txBody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r>
              <a:rPr lang="pt-BR" dirty="0"/>
              <a:t>Monitoração de infra-estruturas e maquinários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Agricultura de precisão</a:t>
            </a:r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28788" y="2374900"/>
            <a:ext cx="5991225" cy="1878013"/>
            <a:chOff x="1089" y="1496"/>
            <a:chExt cx="3774" cy="1183"/>
          </a:xfrm>
        </p:grpSpPr>
        <p:pic>
          <p:nvPicPr>
            <p:cNvPr id="172851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9" y="1496"/>
              <a:ext cx="1776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85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5" y="1511"/>
              <a:ext cx="1758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06600" y="4767263"/>
            <a:ext cx="5386388" cy="1885950"/>
            <a:chOff x="1264" y="3003"/>
            <a:chExt cx="3393" cy="1188"/>
          </a:xfrm>
        </p:grpSpPr>
        <p:pic>
          <p:nvPicPr>
            <p:cNvPr id="172852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4" y="3225"/>
              <a:ext cx="1626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2852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3" y="3003"/>
              <a:ext cx="1584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5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smtClean="0"/>
              <a:t>Sistemas Voláteis – Conectividade Volátil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dispositivos neste capítulo têm alguma forma de conectividade sem fio.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As tecnologias de conexão (Bluetooth, WiFi, GPRS, ... ) variam em sua largura de banda nominal e latência, em seus custos de energia e se existem custos financeiros para comunicação.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Banda Larga e GPRS</a:t>
            </a:r>
          </a:p>
        </p:txBody>
      </p:sp>
      <p:sp>
        <p:nvSpPr>
          <p:cNvPr id="993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http://pt.wikipedia.org/wiki/Banda_larga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>
                <a:hlinkClick r:id="rId3"/>
              </a:rPr>
              <a:t>http://www.wirelessbrasil.org/wirelessbr/colaboradores/alancarvalho/gprs.html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4"/>
              </a:rPr>
              <a:t>http://pt.wikipedia.org/wiki/General_Packet_Radio_Service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Conectividade Volátil</a:t>
            </a:r>
          </a:p>
        </p:txBody>
      </p:sp>
      <p:sp>
        <p:nvSpPr>
          <p:cNvPr id="1003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Mas, a </a:t>
            </a:r>
            <a:r>
              <a:rPr lang="pt-BR" dirty="0" smtClean="0">
                <a:solidFill>
                  <a:srgbClr val="0000FF"/>
                </a:solidFill>
              </a:rPr>
              <a:t>volatilidade da conectividade </a:t>
            </a:r>
            <a:r>
              <a:rPr lang="pt-BR" dirty="0" smtClean="0"/>
              <a:t>– a variação do estado de conexão ou desconexão entre dispositivos, bem como a qualidade de serviço entre eles, tem um forte impacto sobre as propriedades de sistemas de comunicação.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Mark </a:t>
            </a:r>
            <a:r>
              <a:rPr lang="pt-BR" dirty="0" err="1" smtClean="0"/>
              <a:t>Weiser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err="1" smtClean="0"/>
              <a:t>Weiser</a:t>
            </a:r>
            <a:r>
              <a:rPr lang="pt-BR" dirty="0" smtClean="0"/>
              <a:t> publicou este artigo no final dos anos 80, e já nesta época previa um aumento nas funcionalidades e na disponibilidade de serviços de computação para os usuários finais. </a:t>
            </a:r>
          </a:p>
          <a:p>
            <a:endParaRPr lang="pt-BR" dirty="0" smtClean="0"/>
          </a:p>
          <a:p>
            <a:r>
              <a:rPr lang="pt-BR" dirty="0" smtClean="0"/>
              <a:t>Entretanto, a visibilidade destes serviços seria a menor possível.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Sistemas Voláteis – Conectividade Volátil</a:t>
            </a:r>
          </a:p>
        </p:txBody>
      </p:sp>
      <p:sp>
        <p:nvSpPr>
          <p:cNvPr id="1013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Desconexão</a:t>
            </a:r>
          </a:p>
          <a:p>
            <a:pPr>
              <a:buFont typeface="Wingdings" pitchFamily="2" charset="2"/>
              <a:buNone/>
            </a:pPr>
            <a:r>
              <a:rPr lang="pt-BR" dirty="0" smtClean="0"/>
              <a:t>    Desconexões sem fio são, de longe, mais   </a:t>
            </a:r>
            <a:br>
              <a:rPr lang="pt-BR" dirty="0" smtClean="0"/>
            </a:br>
            <a:r>
              <a:rPr lang="pt-BR" dirty="0" smtClean="0"/>
              <a:t> prováveis do que desconexão </a:t>
            </a:r>
            <a:r>
              <a:rPr lang="pt-BR" dirty="0" err="1" smtClean="0"/>
              <a:t>cabeada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 smtClean="0"/>
          </a:p>
          <a:p>
            <a:pPr>
              <a:buFont typeface="Wingdings" pitchFamily="2" charset="2"/>
              <a:buNone/>
            </a:pPr>
            <a:r>
              <a:rPr lang="pt-BR" dirty="0" smtClean="0"/>
              <a:t>    Muitos dispositivos são móveis e assim podem exceder sua distância de operação de outros dispositivos e encontram obstrução do sinal de radio entre eles, por exemplo, diante de edifícios.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smtClean="0"/>
              <a:t>Sistemas Voláteis – Conectividade Volátil</a:t>
            </a:r>
            <a:endParaRPr lang="pt-BR" smtClean="0"/>
          </a:p>
        </p:txBody>
      </p:sp>
      <p:sp>
        <p:nvSpPr>
          <p:cNvPr id="1024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Mesmo quando dispositivos são estáticos, eles podem estar se movendo com usuários ou veículos que causam desconexão por obstrução do sinal.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smtClean="0"/>
              <a:t>Sistemas Voláteis – Conectividade Volátil</a:t>
            </a:r>
            <a:endParaRPr lang="pt-BR" smtClean="0"/>
          </a:p>
        </p:txBody>
      </p:sp>
      <p:sp>
        <p:nvSpPr>
          <p:cNvPr id="1034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 também, a questão de </a:t>
            </a:r>
            <a:r>
              <a:rPr lang="pt-BR" dirty="0" err="1" smtClean="0">
                <a:solidFill>
                  <a:srgbClr val="0000FF"/>
                </a:solidFill>
              </a:rPr>
              <a:t>roteamento</a:t>
            </a:r>
            <a:r>
              <a:rPr lang="pt-BR" dirty="0" smtClean="0">
                <a:solidFill>
                  <a:srgbClr val="0000FF"/>
                </a:solidFill>
              </a:rPr>
              <a:t> sem fio em </a:t>
            </a:r>
            <a:r>
              <a:rPr lang="pt-BR" dirty="0" err="1" smtClean="0">
                <a:solidFill>
                  <a:srgbClr val="0000FF"/>
                </a:solidFill>
              </a:rPr>
              <a:t>mutisaltos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/>
              <a:t>(</a:t>
            </a:r>
            <a:r>
              <a:rPr lang="pt-BR" i="1" dirty="0" err="1" smtClean="0"/>
              <a:t>multi-hop</a:t>
            </a:r>
            <a:r>
              <a:rPr lang="pt-BR" i="1" dirty="0" smtClean="0"/>
              <a:t> wireless </a:t>
            </a:r>
            <a:r>
              <a:rPr lang="pt-BR" i="1" dirty="0" err="1" smtClean="0"/>
              <a:t>router</a:t>
            </a:r>
            <a:r>
              <a:rPr lang="pt-BR" dirty="0" smtClean="0"/>
              <a:t>) entre dispositivos. </a:t>
            </a:r>
          </a:p>
          <a:p>
            <a:endParaRPr lang="pt-BR" dirty="0" smtClean="0"/>
          </a:p>
          <a:p>
            <a:r>
              <a:rPr lang="pt-BR" dirty="0" smtClean="0"/>
              <a:t>Em </a:t>
            </a:r>
            <a:r>
              <a:rPr lang="pt-BR" b="1" dirty="0" err="1" smtClean="0"/>
              <a:t>roteamento</a:t>
            </a:r>
            <a:r>
              <a:rPr lang="pt-BR" b="1" dirty="0" smtClean="0"/>
              <a:t> </a:t>
            </a:r>
            <a:r>
              <a:rPr lang="pt-BR" b="1" i="1" dirty="0" smtClean="0"/>
              <a:t>ad </a:t>
            </a:r>
            <a:r>
              <a:rPr lang="pt-BR" b="1" i="1" dirty="0" err="1" smtClean="0"/>
              <a:t>hoc</a:t>
            </a:r>
            <a:r>
              <a:rPr lang="pt-BR" dirty="0" smtClean="0"/>
              <a:t>, uma coleção de </a:t>
            </a:r>
            <a:r>
              <a:rPr lang="pt-BR" dirty="0" smtClean="0">
                <a:solidFill>
                  <a:srgbClr val="0000FF"/>
                </a:solidFill>
              </a:rPr>
              <a:t>dispositivos se comunicam uns com outros sem confiar em qualquer outro dispositivo</a:t>
            </a:r>
            <a:r>
              <a:rPr lang="pt-BR" dirty="0" smtClean="0"/>
              <a:t>: eles colaboram para </a:t>
            </a:r>
            <a:r>
              <a:rPr lang="pt-BR" dirty="0" err="1" smtClean="0"/>
              <a:t>rotear</a:t>
            </a:r>
            <a:r>
              <a:rPr lang="pt-BR" dirty="0" smtClean="0"/>
              <a:t> todos os pacotes entre eles mesmos.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Sistemas Voláteis – Conectividade Volátil</a:t>
            </a:r>
            <a:endParaRPr lang="pt-BR" dirty="0" smtClean="0"/>
          </a:p>
        </p:txBody>
      </p:sp>
      <p:sp>
        <p:nvSpPr>
          <p:cNvPr id="1044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Tomando o exemplo de </a:t>
            </a:r>
            <a:r>
              <a:rPr lang="pt-BR" i="1" dirty="0" smtClean="0"/>
              <a:t>motes</a:t>
            </a:r>
            <a:r>
              <a:rPr lang="pt-BR" dirty="0" smtClean="0"/>
              <a:t> em uma floresta, </a:t>
            </a:r>
            <a:r>
              <a:rPr lang="pt-BR" dirty="0" smtClean="0">
                <a:solidFill>
                  <a:srgbClr val="0000FF"/>
                </a:solidFill>
              </a:rPr>
              <a:t>um </a:t>
            </a:r>
            <a:r>
              <a:rPr lang="pt-BR" i="1" dirty="0" smtClean="0">
                <a:solidFill>
                  <a:srgbClr val="0000FF"/>
                </a:solidFill>
              </a:rPr>
              <a:t>mote </a:t>
            </a:r>
            <a:r>
              <a:rPr lang="pt-BR" dirty="0" smtClean="0">
                <a:solidFill>
                  <a:srgbClr val="0000FF"/>
                </a:solidFill>
              </a:rPr>
              <a:t>poderia ser capaz de se comunicar com todos os motes</a:t>
            </a:r>
            <a:r>
              <a:rPr lang="pt-BR" dirty="0" smtClean="0"/>
              <a:t> em um imediato </a:t>
            </a:r>
            <a:r>
              <a:rPr lang="pt-BR" i="1" dirty="0" smtClean="0"/>
              <a:t>“radio range”, </a:t>
            </a:r>
            <a:endParaRPr lang="pt-BR" dirty="0" smtClean="0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Sistemas Voláteis – Conectividade Volátil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Mas, </a:t>
            </a:r>
            <a:r>
              <a:rPr lang="pt-BR" dirty="0" smtClean="0">
                <a:solidFill>
                  <a:srgbClr val="0000FF"/>
                </a:solidFill>
              </a:rPr>
              <a:t>falhar para ser capaz de comunicar </a:t>
            </a:r>
            <a:r>
              <a:rPr lang="pt-BR" dirty="0" smtClean="0"/>
              <a:t>sua leitura de alta temperatura para serviços de emergência, por causa da falha de </a:t>
            </a:r>
            <a:r>
              <a:rPr lang="pt-BR" i="1" dirty="0" smtClean="0"/>
              <a:t>motes</a:t>
            </a:r>
            <a:r>
              <a:rPr lang="pt-BR" dirty="0" smtClean="0"/>
              <a:t> mais distantes, através dos quais todos os pacotes teriam que passar.</a:t>
            </a:r>
            <a:endParaRPr lang="pt-BR" dirty="0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Sistemas Voláteis – Conectividade Volátil</a:t>
            </a:r>
            <a:endParaRPr lang="pt-BR" dirty="0" smtClean="0"/>
          </a:p>
        </p:txBody>
      </p:sp>
      <p:sp>
        <p:nvSpPr>
          <p:cNvPr id="1054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Largura de Banda e Latência Variáveis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Os fatores que podem conduzir a </a:t>
            </a:r>
            <a:r>
              <a:rPr lang="pt-BR" dirty="0" smtClean="0">
                <a:solidFill>
                  <a:srgbClr val="0000FF"/>
                </a:solidFill>
              </a:rPr>
              <a:t>completa desconexão</a:t>
            </a:r>
            <a:r>
              <a:rPr lang="pt-BR" dirty="0" smtClean="0"/>
              <a:t> pode também conduzir a </a:t>
            </a:r>
            <a:r>
              <a:rPr lang="pt-BR" dirty="0" smtClean="0">
                <a:solidFill>
                  <a:srgbClr val="0000FF"/>
                </a:solidFill>
              </a:rPr>
              <a:t>alta variação de largura de banda e latência</a:t>
            </a:r>
            <a:r>
              <a:rPr lang="pt-BR" dirty="0" smtClean="0"/>
              <a:t>, porque eles acarretam mudanças nas taxas de erro.</a:t>
            </a:r>
          </a:p>
          <a:p>
            <a:pPr>
              <a:buFont typeface="Wingdings" pitchFamily="2" charset="2"/>
              <a:buNone/>
            </a:pPr>
            <a:endParaRPr lang="pt-BR" dirty="0" smtClean="0"/>
          </a:p>
          <a:p>
            <a:pPr>
              <a:buFont typeface="Wingdings" pitchFamily="2" charset="2"/>
              <a:buNone/>
            </a:pPr>
            <a:r>
              <a:rPr lang="pt-BR" dirty="0" smtClean="0"/>
              <a:t>    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Sistemas Voláteis – Conectividade Volátil</a:t>
            </a:r>
            <a:endParaRPr lang="pt-BR" dirty="0" smtClean="0"/>
          </a:p>
        </p:txBody>
      </p:sp>
      <p:sp>
        <p:nvSpPr>
          <p:cNvPr id="1064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 smtClean="0"/>
              <a:t>    </a:t>
            </a:r>
          </a:p>
          <a:p>
            <a:pPr>
              <a:buFont typeface="Wingdings" pitchFamily="2" charset="2"/>
              <a:buNone/>
            </a:pPr>
            <a:endParaRPr lang="pt-BR" dirty="0" smtClean="0"/>
          </a:p>
          <a:p>
            <a:pPr lvl="1"/>
            <a:r>
              <a:rPr lang="pt-BR" dirty="0" smtClean="0"/>
              <a:t>A medida que a taxa de erro aumenta, mais e mais pacotes são perdidos. Isto conduz a baixas taxas de </a:t>
            </a:r>
            <a:r>
              <a:rPr lang="pt-BR" i="1" dirty="0" err="1" smtClean="0"/>
              <a:t>throughput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Sistemas Voláteis – </a:t>
            </a:r>
            <a:br>
              <a:rPr lang="pt-BR" sz="3800" dirty="0" smtClean="0"/>
            </a:br>
            <a:r>
              <a:rPr lang="pt-BR" sz="3800" dirty="0" smtClean="0"/>
              <a:t>           </a:t>
            </a:r>
            <a:r>
              <a:rPr lang="pt-BR" sz="3800" dirty="0" err="1" smtClean="0"/>
              <a:t>Interoperação</a:t>
            </a:r>
            <a:r>
              <a:rPr lang="pt-BR" sz="3800" dirty="0" smtClean="0"/>
              <a:t> Espontânea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Os </a:t>
            </a:r>
            <a:r>
              <a:rPr lang="pt-BR" dirty="0" smtClean="0">
                <a:solidFill>
                  <a:srgbClr val="0000FF"/>
                </a:solidFill>
              </a:rPr>
              <a:t>componentes rotineiramente mudam o conjunto de componentes com que se comunicam</a:t>
            </a:r>
            <a:r>
              <a:rPr lang="pt-BR" dirty="0" smtClean="0"/>
              <a:t> à medida que se movem ou que outros componentes apareçam em seu ambiente.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    </a:t>
            </a:r>
            <a:r>
              <a:rPr lang="pt-BR" sz="3600" dirty="0" err="1" smtClean="0"/>
              <a:t>Interoperação</a:t>
            </a:r>
            <a:r>
              <a:rPr lang="pt-BR" sz="3600" dirty="0" smtClean="0"/>
              <a:t> Espontânea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Usa-se o termo </a:t>
            </a:r>
            <a:r>
              <a:rPr lang="pt-BR" i="1" dirty="0" smtClean="0">
                <a:solidFill>
                  <a:srgbClr val="0000FF"/>
                </a:solidFill>
              </a:rPr>
              <a:t>associação</a:t>
            </a:r>
            <a:r>
              <a:rPr lang="pt-BR" dirty="0" smtClean="0"/>
              <a:t> para o </a:t>
            </a:r>
            <a:r>
              <a:rPr lang="pt-BR" dirty="0" smtClean="0">
                <a:solidFill>
                  <a:srgbClr val="0000FF"/>
                </a:solidFill>
              </a:rPr>
              <a:t>relacionamento lógico </a:t>
            </a:r>
            <a:r>
              <a:rPr lang="pt-BR" dirty="0" smtClean="0"/>
              <a:t>quando um componente de um determinado par, </a:t>
            </a:r>
            <a:r>
              <a:rPr lang="pt-BR" dirty="0" smtClean="0">
                <a:solidFill>
                  <a:srgbClr val="00B050"/>
                </a:solidFill>
              </a:rPr>
              <a:t>se comunica com o outro, durante um período de tempo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    </a:t>
            </a:r>
            <a:r>
              <a:rPr lang="pt-BR" sz="3600" dirty="0" err="1" smtClean="0"/>
              <a:t>Interoperação</a:t>
            </a:r>
            <a:r>
              <a:rPr lang="pt-BR" sz="3600" dirty="0" smtClean="0"/>
              <a:t> Espontânea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 </a:t>
            </a:r>
            <a:r>
              <a:rPr lang="pt-BR" i="1" dirty="0" err="1" smtClean="0">
                <a:solidFill>
                  <a:srgbClr val="0000FF"/>
                </a:solidFill>
              </a:rPr>
              <a:t>interoperação</a:t>
            </a:r>
            <a:r>
              <a:rPr lang="pt-BR" i="1" dirty="0" smtClean="0">
                <a:solidFill>
                  <a:srgbClr val="0000FF"/>
                </a:solidFill>
              </a:rPr>
              <a:t> espontânea</a:t>
            </a:r>
            <a:r>
              <a:rPr lang="pt-BR" dirty="0" smtClean="0"/>
              <a:t>, para suas interações durante a </a:t>
            </a:r>
            <a:r>
              <a:rPr lang="pt-BR" i="1" dirty="0" smtClean="0">
                <a:solidFill>
                  <a:srgbClr val="0000FF"/>
                </a:solidFill>
              </a:rPr>
              <a:t>associação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i="1" dirty="0" smtClean="0">
                <a:solidFill>
                  <a:srgbClr val="0000FF"/>
                </a:solidFill>
              </a:rPr>
              <a:t>Associação</a:t>
            </a:r>
            <a:r>
              <a:rPr lang="pt-BR" dirty="0" smtClean="0"/>
              <a:t> é diferente de </a:t>
            </a:r>
            <a:r>
              <a:rPr lang="pt-BR" i="1" dirty="0" smtClean="0">
                <a:solidFill>
                  <a:srgbClr val="0000FF"/>
                </a:solidFill>
              </a:rPr>
              <a:t>conectividade</a:t>
            </a:r>
            <a:r>
              <a:rPr lang="pt-BR" dirty="0" smtClean="0"/>
              <a:t>: dois componentes podem estar correntemente desconectados, enquanto permanecem associados.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– Paradigmas Computacionais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Os últimos 50 anos da computação podem ser divididos em duas grandes tendências: a dos mainframes, com muitas pessoas compartilhando um computador, e a dos computadores pessoais com um computador para cada usuário.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Mark </a:t>
            </a:r>
            <a:r>
              <a:rPr lang="pt-BR" dirty="0" err="1" smtClean="0"/>
              <a:t>Weiser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Para ele, a computação não seria exclusividade de um computador, uma simples caixa mesmo que de dimensões reduzidas e, sim, diversos dispositivos conectados entre si.</a:t>
            </a:r>
            <a:endParaRPr lang="pt-BR" dirty="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    </a:t>
            </a:r>
            <a:r>
              <a:rPr lang="pt-BR" sz="3600" dirty="0" err="1" smtClean="0"/>
              <a:t>Interoperação</a:t>
            </a:r>
            <a:r>
              <a:rPr lang="pt-BR" sz="3600" dirty="0" smtClean="0"/>
              <a:t> Espontânea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Em um espaço inteligente, as </a:t>
            </a:r>
            <a:r>
              <a:rPr lang="pt-BR" i="1" dirty="0" smtClean="0">
                <a:solidFill>
                  <a:srgbClr val="0000FF"/>
                </a:solidFill>
              </a:rPr>
              <a:t>associações</a:t>
            </a:r>
            <a:r>
              <a:rPr lang="pt-BR" dirty="0" smtClean="0"/>
              <a:t> mudam porque os componentes tiram proveito de oportunidades para interagir com componentes locais no ambiente.</a:t>
            </a:r>
            <a:endParaRPr lang="pt-BR" dirty="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Examplos</a:t>
            </a:r>
            <a:r>
              <a:rPr lang="en-US" sz="3200" dirty="0" smtClean="0"/>
              <a:t> de </a:t>
            </a:r>
            <a:r>
              <a:rPr lang="en-US" sz="3200" i="1" dirty="0" err="1" smtClean="0"/>
              <a:t>associação</a:t>
            </a:r>
            <a:r>
              <a:rPr lang="en-US" sz="3200" dirty="0" smtClean="0"/>
              <a:t> pre-</a:t>
            </a:r>
            <a:r>
              <a:rPr lang="en-US" sz="3200" dirty="0" err="1" smtClean="0"/>
              <a:t>configuradas</a:t>
            </a:r>
            <a:r>
              <a:rPr lang="en-US" sz="3200" dirty="0" smtClean="0"/>
              <a:t> versus </a:t>
            </a:r>
            <a:r>
              <a:rPr lang="en-US" sz="3200" i="1" dirty="0" err="1" smtClean="0"/>
              <a:t>interoperação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espontânea</a:t>
            </a:r>
            <a:r>
              <a:rPr lang="en-US" sz="3200" i="1" dirty="0" smtClean="0"/>
              <a:t>  </a:t>
            </a:r>
            <a:r>
              <a:rPr lang="en-US" sz="3200" dirty="0" smtClean="0"/>
              <a:t>(</a:t>
            </a:r>
            <a:r>
              <a:rPr lang="en-US" sz="3200" dirty="0" err="1" smtClean="0"/>
              <a:t>Serviços</a:t>
            </a:r>
            <a:r>
              <a:rPr lang="en-US" sz="3200" dirty="0" smtClean="0"/>
              <a:t> de Internet)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710113" y="6094413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charset="0"/>
            </a:endParaRPr>
          </a:p>
        </p:txBody>
      </p:sp>
      <p:graphicFrame>
        <p:nvGraphicFramePr>
          <p:cNvPr id="33808" name="Group 16"/>
          <p:cNvGraphicFramePr>
            <a:graphicFrameLocks noGrp="1"/>
          </p:cNvGraphicFramePr>
          <p:nvPr/>
        </p:nvGraphicFramePr>
        <p:xfrm>
          <a:off x="685800" y="1677988"/>
          <a:ext cx="8029575" cy="4531551"/>
        </p:xfrm>
        <a:graphic>
          <a:graphicData uri="http://schemas.openxmlformats.org/drawingml/2006/table">
            <a:tbl>
              <a:tblPr/>
              <a:tblGrid>
                <a:gridCol w="4092575"/>
                <a:gridCol w="39370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Configuradas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A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Espontânea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AA73"/>
                    </a:solidFill>
                  </a:tcPr>
                </a:tc>
              </a:tr>
              <a:tr h="361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Orientada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Serviço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email client and server</a:t>
                      </a: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Orientada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a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Seres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Humanos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web browser and web </a:t>
                      </a:r>
                      <a:r>
                        <a:rPr kumimoji="0" lang="en-US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servidores</a:t>
                      </a:r>
                      <a:endParaRPr kumimoji="0" 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Orientada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a Dados: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aplicações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P2P de </a:t>
                      </a:r>
                      <a:r>
                        <a:rPr kumimoji="0" lang="en-US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compatilhamento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de </a:t>
                      </a:r>
                      <a:r>
                        <a:rPr kumimoji="0" lang="en-US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arquivos</a:t>
                      </a:r>
                      <a:endParaRPr kumimoji="0" 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Orientada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Fisicamente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sistemas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ubíquos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 </a:t>
                      </a:r>
                      <a:r>
                        <a:rPr kumimoji="0" lang="en-US" sz="2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móveis</a:t>
                      </a: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    Interação Espontânea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As </a:t>
            </a:r>
            <a:r>
              <a:rPr lang="pt-BR" i="1" dirty="0" smtClean="0">
                <a:solidFill>
                  <a:srgbClr val="0000FF"/>
                </a:solidFill>
              </a:rPr>
              <a:t>associações</a:t>
            </a:r>
            <a:r>
              <a:rPr lang="pt-BR" dirty="0" smtClean="0"/>
              <a:t> previamente configuradas são </a:t>
            </a:r>
            <a:r>
              <a:rPr lang="pt-BR" u="sng" dirty="0" smtClean="0"/>
              <a:t>orientadas a serviços</a:t>
            </a:r>
            <a:r>
              <a:rPr lang="pt-BR" dirty="0" smtClean="0"/>
              <a:t>: isto é, </a:t>
            </a:r>
            <a:r>
              <a:rPr lang="pt-BR" u="sng" dirty="0" smtClean="0"/>
              <a:t>os clientes têm uma necessidade de a longo prazo usar um serviço</a:t>
            </a:r>
            <a:r>
              <a:rPr lang="pt-BR" dirty="0" smtClean="0"/>
              <a:t>, e portanto, eles são previamente configurados para serem associados a ele.</a:t>
            </a:r>
            <a:endParaRPr lang="pt-BR" dirty="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    Interação Espontânea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 </a:t>
            </a:r>
            <a:r>
              <a:rPr lang="pt-BR" sz="2800" i="1" dirty="0" smtClean="0">
                <a:solidFill>
                  <a:srgbClr val="0000FF"/>
                </a:solidFill>
              </a:rPr>
              <a:t>associação</a:t>
            </a:r>
            <a:r>
              <a:rPr lang="pt-BR" sz="2800" dirty="0" smtClean="0"/>
              <a:t> entre um web browser e um web </a:t>
            </a:r>
            <a:r>
              <a:rPr lang="pt-BR" sz="2800" dirty="0" err="1" smtClean="0"/>
              <a:t>server</a:t>
            </a:r>
            <a:r>
              <a:rPr lang="pt-BR" sz="2800" dirty="0" smtClean="0"/>
              <a:t> (localização e conexão), é </a:t>
            </a:r>
            <a:r>
              <a:rPr lang="pt-BR" sz="2800" dirty="0" smtClean="0">
                <a:solidFill>
                  <a:srgbClr val="0000FF"/>
                </a:solidFill>
              </a:rPr>
              <a:t>espontânea</a:t>
            </a:r>
            <a:r>
              <a:rPr lang="pt-BR" sz="2800" dirty="0" smtClean="0"/>
              <a:t> (</a:t>
            </a:r>
            <a:r>
              <a:rPr lang="pt-BR" sz="2800" dirty="0" smtClean="0">
                <a:solidFill>
                  <a:srgbClr val="C00000"/>
                </a:solidFill>
              </a:rPr>
              <a:t>não é pré-configurada pelo usuário</a:t>
            </a:r>
            <a:r>
              <a:rPr lang="pt-BR" sz="2800" dirty="0" smtClean="0"/>
              <a:t>), mas </a:t>
            </a:r>
            <a:r>
              <a:rPr lang="pt-BR" sz="2800" u="sng" dirty="0" smtClean="0"/>
              <a:t>orientadas a seres humanos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  <a:p>
            <a:r>
              <a:rPr lang="pt-BR" sz="2800" dirty="0" smtClean="0"/>
              <a:t>Esses, fazem </a:t>
            </a:r>
            <a:r>
              <a:rPr lang="pt-BR" sz="2800" dirty="0" smtClean="0">
                <a:solidFill>
                  <a:srgbClr val="0000FF"/>
                </a:solidFill>
              </a:rPr>
              <a:t>escolhas dinâmicas e imprevisíveis de links</a:t>
            </a:r>
            <a:r>
              <a:rPr lang="pt-BR" sz="2800" dirty="0" smtClean="0"/>
              <a:t> e da instância de serviço a acessar.</a:t>
            </a:r>
          </a:p>
          <a:p>
            <a:endParaRPr lang="pt-BR" sz="2800" dirty="0" smtClean="0"/>
          </a:p>
          <a:p>
            <a:r>
              <a:rPr lang="pt-BR" sz="2800" dirty="0" smtClean="0"/>
              <a:t>A </a:t>
            </a:r>
            <a:r>
              <a:rPr lang="pt-BR" sz="2800" dirty="0" smtClean="0">
                <a:solidFill>
                  <a:srgbClr val="0000FF"/>
                </a:solidFill>
              </a:rPr>
              <a:t>Web</a:t>
            </a:r>
            <a:r>
              <a:rPr lang="pt-BR" sz="2800" dirty="0" smtClean="0"/>
              <a:t> é verdadeiramente um </a:t>
            </a:r>
            <a:r>
              <a:rPr lang="pt-BR" sz="2800" dirty="0" smtClean="0">
                <a:solidFill>
                  <a:srgbClr val="0000FF"/>
                </a:solidFill>
              </a:rPr>
              <a:t>sistema volátil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    Interação Espontânea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associação com </a:t>
            </a:r>
            <a:r>
              <a:rPr lang="pt-BR" dirty="0" smtClean="0">
                <a:solidFill>
                  <a:srgbClr val="0000FF"/>
                </a:solidFill>
              </a:rPr>
              <a:t>aplicações </a:t>
            </a:r>
            <a:r>
              <a:rPr lang="pt-BR" dirty="0" err="1" smtClean="0">
                <a:solidFill>
                  <a:srgbClr val="0000FF"/>
                </a:solidFill>
              </a:rPr>
              <a:t>peer-to-peer</a:t>
            </a:r>
            <a:r>
              <a:rPr lang="pt-BR" dirty="0" smtClean="0">
                <a:solidFill>
                  <a:srgbClr val="0000FF"/>
                </a:solidFill>
              </a:rPr>
              <a:t> é espontânea</a:t>
            </a:r>
            <a:r>
              <a:rPr lang="pt-BR" dirty="0" smtClean="0"/>
              <a:t>, mas </a:t>
            </a:r>
            <a:r>
              <a:rPr lang="pt-BR" u="sng" dirty="0" smtClean="0"/>
              <a:t>orientadas a dados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Esses dados se originam do usuário (</a:t>
            </a:r>
            <a:r>
              <a:rPr lang="pt-BR" i="1" dirty="0" smtClean="0">
                <a:solidFill>
                  <a:srgbClr val="00B050"/>
                </a:solidFill>
              </a:rPr>
              <a:t>nome de um conteúdo a ser buscado</a:t>
            </a:r>
            <a:r>
              <a:rPr lang="pt-BR" dirty="0" smtClean="0"/>
              <a:t>), mas é o valor dos dados fornecidos que faz com que um par estabeleça uma associação com outro </a:t>
            </a:r>
            <a:r>
              <a:rPr lang="pt-BR" i="1" dirty="0" err="1" smtClean="0"/>
              <a:t>peer</a:t>
            </a:r>
            <a:r>
              <a:rPr lang="pt-BR" i="1" dirty="0" smtClean="0"/>
              <a:t>, com o qual pode nunca ter sido associado.</a:t>
            </a:r>
            <a:endParaRPr lang="pt-BR" i="1" dirty="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    Interação Espontânea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</a:t>
            </a:r>
            <a:r>
              <a:rPr lang="pt-BR" dirty="0" smtClean="0">
                <a:solidFill>
                  <a:srgbClr val="0000FF"/>
                </a:solidFill>
              </a:rPr>
              <a:t>sistemas ubíquos e móveis</a:t>
            </a:r>
            <a:r>
              <a:rPr lang="pt-BR" dirty="0" smtClean="0"/>
              <a:t> exibem associação espontânea fisicamente orientadas.</a:t>
            </a:r>
          </a:p>
          <a:p>
            <a:endParaRPr lang="pt-BR" dirty="0" smtClean="0"/>
          </a:p>
          <a:p>
            <a:r>
              <a:rPr lang="pt-BR" dirty="0" smtClean="0"/>
              <a:t>As </a:t>
            </a:r>
            <a:r>
              <a:rPr lang="pt-BR" dirty="0" smtClean="0">
                <a:solidFill>
                  <a:srgbClr val="0000FF"/>
                </a:solidFill>
              </a:rPr>
              <a:t>associações</a:t>
            </a:r>
            <a:r>
              <a:rPr lang="pt-BR" dirty="0" smtClean="0"/>
              <a:t> são estabelecidas e desfeitas – às vezes por seres humanos – de acordo com as circunstâncias físicas correntes dos componentes, </a:t>
            </a:r>
            <a:r>
              <a:rPr lang="pt-BR" smtClean="0"/>
              <a:t>em particular, </a:t>
            </a:r>
            <a:r>
              <a:rPr lang="pt-BR" dirty="0" smtClean="0"/>
              <a:t>a sua proximidade.</a:t>
            </a:r>
            <a:endParaRPr lang="pt-BR"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800" dirty="0" smtClean="0"/>
              <a:t>Sistemas Voláteis – </a:t>
            </a:r>
            <a:br>
              <a:rPr lang="pt-BR" sz="3800" dirty="0" smtClean="0"/>
            </a:br>
            <a:r>
              <a:rPr lang="pt-BR" sz="3800" dirty="0" smtClean="0"/>
              <a:t>      Menor Confiança e Privacidade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 segurança nos sistemas </a:t>
            </a:r>
            <a:r>
              <a:rPr lang="pt-BR" dirty="0" err="1" smtClean="0"/>
              <a:t>distribuidos</a:t>
            </a:r>
            <a:r>
              <a:rPr lang="pt-BR" dirty="0" smtClean="0"/>
              <a:t> é baseada em SW e HW confiáveis.</a:t>
            </a:r>
          </a:p>
          <a:p>
            <a:pPr eaLnBrk="1" hangingPunct="1"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Mas, nos sistemas voláteis a confiança é problemática, devido à interação espontânea.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Que base de confiança pode haver entre componentes que são capazes de se associar espontaneamente ?  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Menor Confiança e Privacidade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Os componentes que se movem entre espaços inteligentes podem pertencer a indivíduos ou organizações diferentes, e tem pouco ou nenhum conhecimento anterior uns dos outros ou de um terceiro participante confiável.</a:t>
            </a:r>
            <a:endParaRPr lang="pt-BR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Menor Confiança e Privacidade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privacidade é um problema importante para os usuários, que podem desconfiar dos sistemas, por causa de seus recursos de percepção.</a:t>
            </a:r>
          </a:p>
          <a:p>
            <a:endParaRPr lang="pt-BR" dirty="0" smtClean="0"/>
          </a:p>
          <a:p>
            <a:r>
              <a:rPr lang="pt-BR" dirty="0" smtClean="0"/>
              <a:t>A presença dos sensores nos espaços inteligentes, percebe e pode rastrear os usuários. </a:t>
            </a:r>
            <a:endParaRPr lang="pt-BR" dirty="0"/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Menor Confiança e Privacidade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Tirando proveito dos serviços de reconhecimento de contexto, os usuários podem permitir que outros saibam onde eles estavam e o que estavam fazendo lá.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Mark </a:t>
            </a:r>
            <a:r>
              <a:rPr lang="pt-BR" dirty="0" err="1" smtClean="0"/>
              <a:t>Weiser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8965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39552" y="52292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/>
              <a:t>Mark </a:t>
            </a:r>
            <a:r>
              <a:rPr lang="pt-BR" i="1" dirty="0" err="1" smtClean="0"/>
              <a:t>Weiser</a:t>
            </a:r>
            <a:r>
              <a:rPr lang="pt-BR" i="1" dirty="0" smtClean="0"/>
              <a:t> (</a:t>
            </a:r>
            <a:r>
              <a:rPr lang="ar-AE" dirty="0" smtClean="0"/>
              <a:t>٭</a:t>
            </a:r>
            <a:r>
              <a:rPr lang="ar-AE" i="1" dirty="0" smtClean="0"/>
              <a:t>23/07/1952 - † 27/04/1999) - </a:t>
            </a:r>
            <a:r>
              <a:rPr lang="pt-BR" i="1" dirty="0" smtClean="0"/>
              <a:t>em sua visita a Búzios- Brasil em 1998 (Fotografia por Bia </a:t>
            </a:r>
            <a:r>
              <a:rPr lang="pt-BR" i="1" dirty="0" err="1" smtClean="0"/>
              <a:t>Ronai</a:t>
            </a:r>
            <a:r>
              <a:rPr lang="pt-BR" i="1" dirty="0" smtClean="0"/>
              <a:t>) - Fonte: </a:t>
            </a:r>
            <a:r>
              <a:rPr lang="pt-BR" i="1" dirty="0" smtClean="0">
                <a:hlinkClick r:id="rId3"/>
              </a:rPr>
              <a:t>http://sandbox.parc.com/weiser/buzios/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Sistemas Voláteis – </a:t>
            </a:r>
            <a:br>
              <a:rPr lang="pt-BR" sz="3600" dirty="0" smtClean="0"/>
            </a:br>
            <a:r>
              <a:rPr lang="pt-BR" sz="3600" dirty="0" smtClean="0"/>
              <a:t>       Menor Confiança e Privacidade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Mesmo que não revelem sua identidade, é possível que outros saibam e descubram o que um indivíduo faz.</a:t>
            </a:r>
          </a:p>
          <a:p>
            <a:endParaRPr lang="pt-BR" dirty="0" smtClean="0"/>
          </a:p>
          <a:p>
            <a:r>
              <a:rPr lang="pt-BR" dirty="0" smtClean="0"/>
              <a:t>Por exemplo, observando-se a movimentação de alguém, entre um local de trabalho e uma casa, e correlacionando-os com o sinal de um telefone celular.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Computação Ubíqua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Quando a computação móvel e os ambientes inteligentes são usados juntos, todo o potencial da computação ubíqua é alcançado. </a:t>
            </a:r>
          </a:p>
          <a:p>
            <a:endParaRPr lang="pt-BR" dirty="0"/>
          </a:p>
          <a:p>
            <a:r>
              <a:rPr lang="pt-BR" dirty="0" smtClean="0"/>
              <a:t>Desta forma, tornam-se possíveis muitos cenários interessantes, que não poderiam ser alcançados através da computação móvel ou de ambientes inteligentes sozinhos.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a longo prazo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Alguns aspectos com relação à computação ubíqua devem ser tratados com cuidado: </a:t>
            </a:r>
          </a:p>
          <a:p>
            <a:endParaRPr lang="pt-BR" b="1" i="1" dirty="0" smtClean="0"/>
          </a:p>
          <a:p>
            <a:r>
              <a:rPr lang="pt-BR" b="1" i="1" dirty="0" smtClean="0"/>
              <a:t>Privacidade </a:t>
            </a:r>
            <a:endParaRPr lang="pt-BR" dirty="0" smtClean="0"/>
          </a:p>
          <a:p>
            <a:r>
              <a:rPr lang="pt-BR" b="1" i="1" dirty="0" smtClean="0"/>
              <a:t>Complexidade</a:t>
            </a:r>
          </a:p>
          <a:p>
            <a:r>
              <a:rPr lang="pt-BR" b="1" i="1" dirty="0" smtClean="0"/>
              <a:t>Expansibilidade</a:t>
            </a:r>
          </a:p>
          <a:p>
            <a:r>
              <a:rPr lang="pt-BR" b="1" i="1" dirty="0" smtClean="0"/>
              <a:t>Segurança</a:t>
            </a:r>
            <a:endParaRPr lang="pt-BR" dirty="0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C9B6B4-9C65-47F9-B2A2-91253FF02236}" type="slidenum">
              <a:rPr lang="en-US"/>
              <a:pPr/>
              <a:t>213</a:t>
            </a:fld>
            <a:endParaRPr lang="en-US"/>
          </a:p>
        </p:txBody>
      </p:sp>
      <p:sp>
        <p:nvSpPr>
          <p:cNvPr id="187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Ubicomp</a:t>
            </a:r>
            <a:r>
              <a:rPr lang="pt-BR" sz="3200"/>
              <a:t/>
            </a:r>
            <a:br>
              <a:rPr lang="pt-BR" sz="3200"/>
            </a:br>
            <a:r>
              <a:rPr lang="pt-BR" sz="3200"/>
              <a:t>Complexidade (para usuários)</a:t>
            </a:r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Várias decisões para serem tomadas pelo sistema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Vários dispositivos para gerenciar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É necessário um certo grau de automação</a:t>
            </a:r>
          </a:p>
          <a:p>
            <a:pPr lvl="1"/>
            <a:r>
              <a:rPr lang="pt-BR"/>
              <a:t>“Regras de comportamento”</a:t>
            </a:r>
          </a:p>
          <a:p>
            <a:pPr lvl="1"/>
            <a:r>
              <a:rPr lang="pt-BR"/>
              <a:t>Mas, de onde obtê-las?</a:t>
            </a:r>
          </a:p>
          <a:p>
            <a:pPr lvl="1"/>
            <a:r>
              <a:rPr lang="pt-BR"/>
              <a:t>Mas, como gerenciá-las?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711050-98CD-43E3-BC86-44BBA48C746B}" type="slidenum">
              <a:rPr lang="en-US"/>
              <a:pPr/>
              <a:t>214</a:t>
            </a:fld>
            <a:endParaRPr lang="en-US"/>
          </a:p>
        </p:txBody>
      </p:sp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Ubicomp</a:t>
            </a:r>
            <a:r>
              <a:rPr lang="pt-BR" sz="3200"/>
              <a:t/>
            </a:r>
            <a:br>
              <a:rPr lang="pt-BR" sz="3200"/>
            </a:br>
            <a:r>
              <a:rPr lang="pt-BR" sz="3200"/>
              <a:t>Privacidade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Sistema deve tomar várias decisões para/sobre uma pessoa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Sistema precisa de informações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Quem obtém a informação?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Boas intenções podem se transformar em práticas inapropriadas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94368-ACA1-40A6-B3E3-4444D4AEBC41}" type="slidenum">
              <a:rPr lang="en-US"/>
              <a:pPr/>
              <a:t>215</a:t>
            </a:fld>
            <a:endParaRPr lang="en-US"/>
          </a:p>
        </p:txBody>
      </p:sp>
      <p:sp>
        <p:nvSpPr>
          <p:cNvPr id="187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Ubicomp</a:t>
            </a:r>
            <a:r>
              <a:rPr lang="pt-BR" sz="3200"/>
              <a:t/>
            </a:r>
            <a:br>
              <a:rPr lang="pt-BR" sz="3200"/>
            </a:br>
            <a:r>
              <a:rPr lang="pt-BR" sz="3200"/>
              <a:t>Segurança</a:t>
            </a:r>
          </a:p>
        </p:txBody>
      </p:sp>
      <p:sp>
        <p:nvSpPr>
          <p:cNvPr id="187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Começa pela disponibilidade de serviços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Como você sabe com quem está falando?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Ubicomp requer</a:t>
            </a:r>
          </a:p>
          <a:p>
            <a:pPr lvl="1"/>
            <a:r>
              <a:rPr lang="pt-BR"/>
              <a:t>conectividade dinâmica</a:t>
            </a:r>
          </a:p>
          <a:p>
            <a:pPr lvl="1"/>
            <a:r>
              <a:rPr lang="pt-BR"/>
              <a:t>troca de vários dados pessoais</a:t>
            </a:r>
          </a:p>
          <a:p>
            <a:pPr lvl="1"/>
            <a:r>
              <a:rPr lang="pt-BR"/>
              <a:t>evitar acessos fraudulentos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FEB3BA-C4F0-4D80-B824-38FA3D9AB09E}" type="slidenum">
              <a:rPr lang="en-US"/>
              <a:pPr/>
              <a:t>216</a:t>
            </a:fld>
            <a:endParaRPr lang="en-US"/>
          </a:p>
        </p:txBody>
      </p:sp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Ubicomp</a:t>
            </a:r>
            <a:r>
              <a:rPr lang="pt-BR" sz="3200"/>
              <a:t/>
            </a:r>
            <a:br>
              <a:rPr lang="pt-BR" sz="3200"/>
            </a:br>
            <a:r>
              <a:rPr lang="pt-BR" sz="3200"/>
              <a:t>Extensibilidade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Interoperabilidade</a:t>
            </a:r>
          </a:p>
          <a:p>
            <a:pPr lvl="1"/>
            <a:r>
              <a:rPr lang="pt-BR"/>
              <a:t>Vários domínios</a:t>
            </a:r>
          </a:p>
          <a:p>
            <a:pPr lvl="1"/>
            <a:r>
              <a:rPr lang="pt-BR"/>
              <a:t>Necessidade de padronização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Configuração</a:t>
            </a:r>
          </a:p>
          <a:p>
            <a:pPr lvl="1"/>
            <a:r>
              <a:rPr lang="pt-BR"/>
              <a:t>Ferramentas para gerenciar dispositivos e processos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Validação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A486D3-0D70-4A21-B22F-5DE39F667B0D}" type="slidenum">
              <a:rPr lang="en-US"/>
              <a:pPr/>
              <a:t>217</a:t>
            </a:fld>
            <a:endParaRPr lang="en-US"/>
          </a:p>
        </p:txBody>
      </p:sp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/>
              <a:t>Ubicomp</a:t>
            </a:r>
            <a:r>
              <a:rPr lang="pt-BR" sz="3200"/>
              <a:t/>
            </a:r>
            <a:br>
              <a:rPr lang="pt-BR" sz="3200"/>
            </a:br>
            <a:r>
              <a:rPr lang="pt-BR" sz="3200"/>
              <a:t>Como essas e outras questões são tratadas?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Indústria segue em frente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Aparecem soluções ad hoc</a:t>
            </a:r>
          </a:p>
          <a:p>
            <a:pPr lvl="1"/>
            <a:r>
              <a:rPr lang="pt-BR"/>
              <a:t>Tentativa e erro</a:t>
            </a:r>
          </a:p>
          <a:p>
            <a:pPr lvl="1"/>
            <a:r>
              <a:rPr lang="pt-BR"/>
              <a:t>Unificada vs. diversificada</a:t>
            </a:r>
          </a:p>
          <a:p>
            <a:pPr>
              <a:buFontTx/>
              <a:buNone/>
            </a:pPr>
            <a:endParaRPr lang="pt-BR"/>
          </a:p>
          <a:p>
            <a:r>
              <a:rPr lang="pt-BR"/>
              <a:t>Teoria </a:t>
            </a:r>
            <a:r>
              <a:rPr lang="pt-BR" sz="2000">
                <a:solidFill>
                  <a:srgbClr val="0000FF"/>
                </a:solidFill>
                <a:sym typeface="Wingdings 3" pitchFamily="18" charset="2"/>
              </a:rPr>
              <a:t> </a:t>
            </a:r>
            <a:r>
              <a:rPr lang="pt-BR">
                <a:sym typeface="Wingdings 3" pitchFamily="18" charset="2"/>
              </a:rPr>
              <a:t>Técnicas </a:t>
            </a:r>
            <a:r>
              <a:rPr lang="pt-BR" sz="2000">
                <a:solidFill>
                  <a:srgbClr val="0000FF"/>
                </a:solidFill>
                <a:sym typeface="Wingdings 3" pitchFamily="18" charset="2"/>
              </a:rPr>
              <a:t></a:t>
            </a:r>
            <a:r>
              <a:rPr lang="pt-BR">
                <a:sym typeface="Wingdings 3" pitchFamily="18" charset="2"/>
              </a:rPr>
              <a:t> Metodologia </a:t>
            </a:r>
            <a:r>
              <a:rPr lang="pt-BR" sz="2000">
                <a:solidFill>
                  <a:srgbClr val="0000FF"/>
                </a:solidFill>
                <a:sym typeface="Wingdings 3" pitchFamily="18" charset="2"/>
              </a:rPr>
              <a:t></a:t>
            </a:r>
            <a:r>
              <a:rPr lang="pt-BR">
                <a:sym typeface="Wingdings 3" pitchFamily="18" charset="2"/>
              </a:rPr>
              <a:t> Ferramentas</a:t>
            </a:r>
            <a:r>
              <a:rPr lang="pt-BR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A75BA-CBAF-498E-9E5C-B1047383ED3E}" type="slidenum">
              <a:rPr lang="en-US"/>
              <a:pPr/>
              <a:t>218</a:t>
            </a:fld>
            <a:endParaRPr lang="en-US"/>
          </a:p>
        </p:txBody>
      </p:sp>
      <p:sp>
        <p:nvSpPr>
          <p:cNvPr id="1789954" name="AutoShape 2"/>
          <p:cNvSpPr>
            <a:spLocks noChangeArrowheads="1"/>
          </p:cNvSpPr>
          <p:nvPr/>
        </p:nvSpPr>
        <p:spPr bwMode="auto">
          <a:xfrm>
            <a:off x="355600" y="2406650"/>
            <a:ext cx="8353425" cy="18732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Por que Computação Ubíqua?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buNone/>
            </a:pPr>
            <a:endParaRPr lang="pt-BR" dirty="0"/>
          </a:p>
          <a:p>
            <a:r>
              <a:rPr lang="pt-BR" dirty="0"/>
              <a:t>Mudança de paradigma: o futuro é sem fio</a:t>
            </a:r>
          </a:p>
          <a:p>
            <a:endParaRPr lang="pt-BR" dirty="0"/>
          </a:p>
          <a:p>
            <a:r>
              <a:rPr lang="pt-BR" dirty="0"/>
              <a:t>Demanda por profissionais qualificados</a:t>
            </a:r>
          </a:p>
          <a:p>
            <a:endParaRPr lang="pt-BR" dirty="0"/>
          </a:p>
          <a:p>
            <a:r>
              <a:rPr lang="pt-BR" dirty="0"/>
              <a:t>Demanda por novos produtos e serviços</a:t>
            </a:r>
          </a:p>
          <a:p>
            <a:endParaRPr lang="pt-BR" dirty="0"/>
          </a:p>
          <a:p>
            <a:r>
              <a:rPr lang="pt-BR" dirty="0"/>
              <a:t>Intenso trabalho de integração entre os mundos com e sem fio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Visão de </a:t>
            </a:r>
            <a:r>
              <a:rPr lang="pt-BR" dirty="0" err="1" smtClean="0"/>
              <a:t>Weiser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Numa época em que os usuários de computação ao executarem suas tarefas lançavam mão de </a:t>
            </a:r>
            <a:r>
              <a:rPr lang="pt-BR" dirty="0" err="1" smtClean="0"/>
              <a:t>PCs</a:t>
            </a:r>
            <a:r>
              <a:rPr lang="pt-BR" dirty="0" smtClean="0"/>
              <a:t> (Desktops), e detinham grande parte de sua atenção e conhecimento na operação do computador em si, ... ...</a:t>
            </a:r>
            <a:endParaRPr lang="pt-BR" dirty="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Conclusões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Imenso potencial para aplicar e usar o paradigma de computação ubíqua</a:t>
            </a:r>
          </a:p>
          <a:p>
            <a:pPr lvl="1">
              <a:buSzPct val="90000"/>
              <a:buFont typeface="Wingdings 3" pitchFamily="18" charset="2"/>
              <a:buChar char="Æ"/>
            </a:pPr>
            <a:r>
              <a:rPr lang="pt-BR"/>
              <a:t>Atividades humanas podem se beneficiar dessa tecnologia</a:t>
            </a:r>
          </a:p>
          <a:p>
            <a:endParaRPr lang="pt-BR"/>
          </a:p>
          <a:p>
            <a:r>
              <a:rPr lang="pt-BR"/>
              <a:t>Premissa básica:</a:t>
            </a:r>
          </a:p>
          <a:p>
            <a:pPr lvl="1">
              <a:buSzPct val="90000"/>
              <a:buFont typeface="Wingdings 3" pitchFamily="18" charset="2"/>
              <a:buChar char="Æ"/>
            </a:pPr>
            <a:r>
              <a:rPr lang="pt-BR"/>
              <a:t>Não adianta existir uma tecnologia interessante e de grande potencial se não existirem aplicações e serviços interessantes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E8388-5881-46C2-89D0-E3F97EDC29EA}" type="slidenum">
              <a:rPr lang="en-US"/>
              <a:pPr/>
              <a:t>221</a:t>
            </a:fld>
            <a:endParaRPr 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Conclusões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Paradigma </a:t>
            </a:r>
            <a:r>
              <a:rPr lang="pt-BR" dirty="0"/>
              <a:t>traz novos desafios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Aplicações e serviços devem ser disponibilizados de forma consistente em redes e dispositivos diferentes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O </a:t>
            </a:r>
            <a:r>
              <a:rPr lang="pt-BR" dirty="0" smtClean="0"/>
              <a:t>projeto de aplicações e serviços para as novas infra-estruturas de comunicação sem fio é o grande desafio para o sucesso desse novo paradigma computacional</a:t>
            </a:r>
          </a:p>
          <a:p>
            <a:pPr lvl="1">
              <a:lnSpc>
                <a:spcPct val="90000"/>
              </a:lnSpc>
              <a:buSzPct val="85000"/>
              <a:buFont typeface="Wingdings 3" pitchFamily="18" charset="2"/>
              <a:buChar char="Æ"/>
            </a:pPr>
            <a:endParaRPr lang="pt-BR" dirty="0" smtClean="0"/>
          </a:p>
          <a:p>
            <a:pPr lvl="1">
              <a:lnSpc>
                <a:spcPct val="90000"/>
              </a:lnSpc>
              <a:buSzPct val="85000"/>
              <a:buFont typeface="Wingdings 3" pitchFamily="18" charset="2"/>
              <a:buChar char="Æ"/>
            </a:pPr>
            <a:r>
              <a:rPr lang="pt-BR" dirty="0" smtClean="0"/>
              <a:t>Possivelmente </a:t>
            </a:r>
            <a:r>
              <a:rPr lang="pt-BR" dirty="0" smtClean="0"/>
              <a:t>onde haverá grandes oportunidades para o país competir no mercado internacional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Weiser, Mark - "The Computer for the Twenty-First Century," Scientific American, pp. 94-10, September 1991 - </a:t>
            </a:r>
            <a:r>
              <a:rPr lang="en-US" dirty="0" err="1" smtClean="0"/>
              <a:t>disponível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&lt;</a:t>
            </a:r>
            <a:r>
              <a:rPr lang="en-US" u="sng" dirty="0" smtClean="0">
                <a:hlinkClick r:id="rId2"/>
              </a:rPr>
              <a:t>http://www.ubiq.com/hypertext/weiser/SciAmDraft3.html</a:t>
            </a:r>
            <a:r>
              <a:rPr lang="en-US" dirty="0" smtClean="0"/>
              <a:t>&gt; (</a:t>
            </a:r>
            <a:r>
              <a:rPr lang="en-US" dirty="0" err="1" smtClean="0"/>
              <a:t>visualizado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01/06/2008)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/>
              <a:t>Weiser</a:t>
            </a:r>
            <a:r>
              <a:rPr lang="pt-BR" dirty="0" smtClean="0"/>
              <a:t>, Mark - "</a:t>
            </a:r>
            <a:r>
              <a:rPr lang="pt-BR" dirty="0" err="1" smtClean="0"/>
              <a:t>The</a:t>
            </a:r>
            <a:r>
              <a:rPr lang="pt-BR" dirty="0" smtClean="0"/>
              <a:t> world is </a:t>
            </a:r>
            <a:r>
              <a:rPr lang="pt-BR" dirty="0" err="1" smtClean="0"/>
              <a:t>not</a:t>
            </a:r>
            <a:r>
              <a:rPr lang="pt-BR" dirty="0" smtClean="0"/>
              <a:t> a desktop" - </a:t>
            </a:r>
            <a:r>
              <a:rPr lang="pt-BR" i="1" dirty="0" err="1" smtClean="0"/>
              <a:t>Interactions</a:t>
            </a:r>
            <a:r>
              <a:rPr lang="pt-BR" dirty="0" smtClean="0"/>
              <a:t>; </a:t>
            </a:r>
            <a:r>
              <a:rPr lang="pt-BR" dirty="0" err="1" smtClean="0"/>
              <a:t>January</a:t>
            </a:r>
            <a:r>
              <a:rPr lang="pt-BR" dirty="0" smtClean="0"/>
              <a:t> 1994; pp. 7-8. disponível em &lt; </a:t>
            </a:r>
            <a:r>
              <a:rPr lang="pt-BR" u="sng" dirty="0" smtClean="0">
                <a:hlinkClick r:id="rId2"/>
              </a:rPr>
              <a:t>http://www.ubiq.com/hypertext/weiser/ACMInteractions2.html</a:t>
            </a:r>
            <a:r>
              <a:rPr lang="pt-BR" dirty="0" smtClean="0"/>
              <a:t> &gt;(visualizado em 01/06/2008)</a:t>
            </a:r>
            <a:endParaRPr lang="pt-BR" dirty="0"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Shafer</a:t>
            </a:r>
            <a:r>
              <a:rPr lang="pt-BR" dirty="0" smtClean="0"/>
              <a:t>, Steven A. N. - "</a:t>
            </a:r>
            <a:r>
              <a:rPr lang="pt-BR" dirty="0" err="1" smtClean="0"/>
              <a:t>Ubiquitous</a:t>
            </a:r>
            <a:r>
              <a:rPr lang="pt-BR" dirty="0" smtClean="0"/>
              <a:t> Computing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EasyLiving</a:t>
            </a:r>
            <a:r>
              <a:rPr lang="pt-BR" dirty="0" smtClean="0"/>
              <a:t> Project" - </a:t>
            </a:r>
            <a:r>
              <a:rPr lang="pt-BR" dirty="0" err="1" smtClean="0"/>
              <a:t>Invited</a:t>
            </a:r>
            <a:r>
              <a:rPr lang="pt-BR" dirty="0" smtClean="0"/>
              <a:t> </a:t>
            </a:r>
            <a:r>
              <a:rPr lang="pt-BR" dirty="0" err="1" smtClean="0"/>
              <a:t>presentation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40th </a:t>
            </a:r>
            <a:r>
              <a:rPr lang="pt-BR" dirty="0" err="1" smtClean="0"/>
              <a:t>Anniversary</a:t>
            </a:r>
            <a:r>
              <a:rPr lang="pt-BR" dirty="0" smtClean="0"/>
              <a:t> </a:t>
            </a:r>
            <a:r>
              <a:rPr lang="pt-BR" dirty="0" err="1" smtClean="0"/>
              <a:t>Symposium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Osaka </a:t>
            </a:r>
            <a:r>
              <a:rPr lang="pt-BR" dirty="0" err="1" smtClean="0"/>
              <a:t>Electro-Communications</a:t>
            </a:r>
            <a:r>
              <a:rPr lang="pt-BR" dirty="0" smtClean="0"/>
              <a:t> </a:t>
            </a:r>
            <a:r>
              <a:rPr lang="pt-BR" dirty="0" err="1" smtClean="0"/>
              <a:t>University</a:t>
            </a:r>
            <a:r>
              <a:rPr lang="pt-BR" dirty="0" smtClean="0"/>
              <a:t>, </a:t>
            </a:r>
            <a:r>
              <a:rPr lang="pt-BR" dirty="0" err="1" smtClean="0"/>
              <a:t>November</a:t>
            </a:r>
            <a:r>
              <a:rPr lang="pt-BR" dirty="0" smtClean="0"/>
              <a:t> 2001 - disponível em &lt;</a:t>
            </a:r>
            <a:r>
              <a:rPr lang="pt-BR" u="sng" dirty="0" smtClean="0">
                <a:hlinkClick r:id="rId2"/>
              </a:rPr>
              <a:t>http://research.microsoft.com/easyliving/Documents/2001%2011%20Shafer.</a:t>
            </a:r>
            <a:r>
              <a:rPr lang="pt-BR" u="sng" dirty="0" err="1" smtClean="0">
                <a:hlinkClick r:id="rId2"/>
              </a:rPr>
              <a:t>doc</a:t>
            </a:r>
            <a:r>
              <a:rPr lang="pt-BR" dirty="0" smtClean="0"/>
              <a:t> &gt; (visualizado em 01/06/2008)</a:t>
            </a:r>
            <a:endParaRPr lang="pt-BR" dirty="0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Lemos, André - "</a:t>
            </a:r>
            <a:r>
              <a:rPr lang="pt-BR" dirty="0" err="1" smtClean="0"/>
              <a:t>Cibercultura</a:t>
            </a:r>
            <a:r>
              <a:rPr lang="pt-BR" dirty="0" smtClean="0"/>
              <a:t> e Mobilidade: a Era da Conexão" - Revista </a:t>
            </a:r>
            <a:r>
              <a:rPr lang="pt-BR" dirty="0" err="1" smtClean="0"/>
              <a:t>Rázon</a:t>
            </a:r>
            <a:r>
              <a:rPr lang="pt-BR" dirty="0" smtClean="0"/>
              <a:t> y </a:t>
            </a:r>
            <a:r>
              <a:rPr lang="pt-BR" dirty="0" err="1" smtClean="0"/>
              <a:t>Palabra</a:t>
            </a:r>
            <a:r>
              <a:rPr lang="pt-BR" dirty="0" smtClean="0"/>
              <a:t>, Número 41 - disponível em &lt;</a:t>
            </a:r>
            <a:r>
              <a:rPr lang="pt-BR" u="sng" dirty="0" smtClean="0">
                <a:hlinkClick r:id="rId2"/>
              </a:rPr>
              <a:t>http://www.cesnors.ufsm.br/professores/chmoraes/comunicacao-digital/07Cibercultura...</a:t>
            </a:r>
            <a:r>
              <a:rPr lang="pt-BR" u="sng" dirty="0" err="1" smtClean="0">
                <a:hlinkClick r:id="rId2"/>
              </a:rPr>
              <a:t>pdf</a:t>
            </a:r>
            <a:r>
              <a:rPr lang="pt-BR" dirty="0" smtClean="0"/>
              <a:t> &gt; (visualizado em 01/06/2008)</a:t>
            </a:r>
            <a:endParaRPr lang="pt-BR" dirty="0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Anido</a:t>
            </a:r>
            <a:r>
              <a:rPr lang="pt-BR" dirty="0" smtClean="0"/>
              <a:t>, Ricardo - O Futuro da Internet - Computação Ubíqua e Cooperativa; em reportagem para a Com Ciência - Revista Eletrônica de Jornalismo Científico - No 30 - Abril de 2002 - disponível em &lt; </a:t>
            </a:r>
            <a:r>
              <a:rPr lang="pt-BR" u="sng" dirty="0" smtClean="0">
                <a:hlinkClick r:id="rId2"/>
              </a:rPr>
              <a:t>http://www.comciencia.br/reportagens/internet/net13.htm</a:t>
            </a:r>
            <a:r>
              <a:rPr lang="pt-BR" dirty="0" smtClean="0"/>
              <a:t>&gt; visualizado em 01/06/2008</a:t>
            </a:r>
            <a:endParaRPr lang="pt-BR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Portella, Prof. Cristiano R. R. - Computação Ubíqua como construir interfaces invisíveis -</a:t>
            </a:r>
            <a:br>
              <a:rPr lang="pt-BR" dirty="0" smtClean="0"/>
            </a:br>
            <a:r>
              <a:rPr lang="pt-BR" dirty="0" smtClean="0"/>
              <a:t>Coordenador do Curso de Sistemas de Informação da FACECAP - Artigo disponível em &lt;</a:t>
            </a:r>
            <a:r>
              <a:rPr lang="pt-BR" u="sng" dirty="0" smtClean="0">
                <a:hlinkClick r:id="rId2"/>
              </a:rPr>
              <a:t>http://bsi.cneccapivari.br/?q=</a:t>
            </a:r>
            <a:r>
              <a:rPr lang="pt-BR" u="sng" dirty="0" err="1" smtClean="0">
                <a:hlinkClick r:id="rId2"/>
              </a:rPr>
              <a:t>node</a:t>
            </a:r>
            <a:r>
              <a:rPr lang="pt-BR" u="sng" dirty="0" smtClean="0">
                <a:hlinkClick r:id="rId2"/>
              </a:rPr>
              <a:t>/41</a:t>
            </a:r>
            <a:r>
              <a:rPr lang="pt-BR" dirty="0" smtClean="0"/>
              <a:t> &gt; visualizado em 01/06/2008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Seminário desenvolvido pelos alunos Antonio Carvalho, Bruno Belo, </a:t>
            </a:r>
            <a:r>
              <a:rPr lang="pt-BR" dirty="0" err="1" smtClean="0"/>
              <a:t>Cyane</a:t>
            </a:r>
            <a:r>
              <a:rPr lang="pt-BR" dirty="0" smtClean="0"/>
              <a:t> Duarte, Felipe Toledo, Gustavo Barros, Rodrigo Domingues da Universidade Católica de </a:t>
            </a:r>
            <a:r>
              <a:rPr lang="pt-BR" dirty="0" err="1" smtClean="0"/>
              <a:t>Permanbuco</a:t>
            </a:r>
            <a:r>
              <a:rPr lang="pt-BR" dirty="0" smtClean="0"/>
              <a:t> - UNICAP - Departamento de Estatística e Informática Curso de Ciência da Computação -disponível em &lt;</a:t>
            </a:r>
            <a:r>
              <a:rPr lang="pt-BR" u="sng" dirty="0" smtClean="0">
                <a:hlinkClick r:id="rId2"/>
              </a:rPr>
              <a:t>http://www.dei.unicap.br/~almir/seminarios/2006.1/ns06/</a:t>
            </a:r>
            <a:r>
              <a:rPr lang="pt-BR" u="sng" dirty="0" err="1" smtClean="0">
                <a:hlinkClick r:id="rId2"/>
              </a:rPr>
              <a:t>computacaoubiqua</a:t>
            </a:r>
            <a:r>
              <a:rPr lang="pt-BR" u="sng" dirty="0" smtClean="0">
                <a:hlinkClick r:id="rId2"/>
              </a:rPr>
              <a:t>/index.htm</a:t>
            </a:r>
            <a:r>
              <a:rPr lang="pt-BR" dirty="0" smtClean="0"/>
              <a:t>&gt; - utilizado como ponto de partida para as referências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Visão de </a:t>
            </a:r>
            <a:r>
              <a:rPr lang="pt-BR" dirty="0" err="1" smtClean="0"/>
              <a:t>Weiser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Weiser</a:t>
            </a:r>
            <a:r>
              <a:rPr lang="pt-BR" dirty="0" smtClean="0"/>
              <a:t> teorizou que futuramente o foco destes usuários ficaria </a:t>
            </a:r>
            <a:r>
              <a:rPr lang="pt-BR" dirty="0" smtClean="0">
                <a:solidFill>
                  <a:srgbClr val="0000FF"/>
                </a:solidFill>
              </a:rPr>
              <a:t>voltado para a tarefa</a:t>
            </a:r>
            <a:r>
              <a:rPr lang="pt-BR" dirty="0" smtClean="0"/>
              <a:t>, e não para a ferramenta utilizada, utilizando-se de computação sem perceber ou necessitar de conhecimentos técnicos da máquina utilizada.</a:t>
            </a:r>
          </a:p>
          <a:p>
            <a:endParaRPr lang="pt-BR" dirty="0" smtClean="0"/>
          </a:p>
          <a:p>
            <a:r>
              <a:rPr lang="pt-BR" dirty="0" smtClean="0"/>
              <a:t> (</a:t>
            </a:r>
            <a:r>
              <a:rPr lang="pt-BR" i="1" dirty="0" err="1" smtClean="0"/>
              <a:t>The</a:t>
            </a:r>
            <a:r>
              <a:rPr lang="pt-BR" i="1" dirty="0" smtClean="0"/>
              <a:t> world is </a:t>
            </a:r>
            <a:r>
              <a:rPr lang="pt-BR" i="1" dirty="0" err="1" smtClean="0"/>
              <a:t>not</a:t>
            </a:r>
            <a:r>
              <a:rPr lang="pt-BR" i="1" dirty="0" smtClean="0"/>
              <a:t> a desktop - Mark </a:t>
            </a:r>
            <a:r>
              <a:rPr lang="pt-BR" i="1" dirty="0" err="1" smtClean="0"/>
              <a:t>Weiser</a:t>
            </a:r>
            <a:r>
              <a:rPr lang="pt-BR" i="1" dirty="0" smtClean="0"/>
              <a:t> - </a:t>
            </a:r>
            <a:r>
              <a:rPr lang="pt-BR" i="1" dirty="0" err="1" smtClean="0"/>
              <a:t>Interactions</a:t>
            </a:r>
            <a:r>
              <a:rPr lang="pt-BR" i="1" dirty="0" smtClean="0"/>
              <a:t> - Janeiro de 1994 - </a:t>
            </a:r>
            <a:r>
              <a:rPr lang="pt-BR" i="1" dirty="0" err="1" smtClean="0"/>
              <a:t>pp</a:t>
            </a:r>
            <a:r>
              <a:rPr lang="pt-BR" i="1" dirty="0" smtClean="0"/>
              <a:t> 7-8</a:t>
            </a:r>
            <a:r>
              <a:rPr lang="pt-BR" b="1" i="1" dirty="0" smtClean="0"/>
              <a:t>)</a:t>
            </a:r>
            <a:r>
              <a:rPr lang="pt-BR" dirty="0" smtClean="0"/>
              <a:t> .</a:t>
            </a:r>
            <a:endParaRPr lang="pt-BR" dirty="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Links Interessantes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Página pessoal do Mark </a:t>
            </a:r>
            <a:r>
              <a:rPr lang="pt-BR" dirty="0" err="1" smtClean="0"/>
              <a:t>Weiser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www.ubiq.com/weiser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"</a:t>
            </a:r>
            <a:r>
              <a:rPr lang="pt-BR" dirty="0" err="1" smtClean="0"/>
              <a:t>At</a:t>
            </a:r>
            <a:r>
              <a:rPr lang="pt-BR" dirty="0" smtClean="0"/>
              <a:t> Home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Ubiquitous</a:t>
            </a:r>
            <a:r>
              <a:rPr lang="pt-BR" dirty="0" smtClean="0"/>
              <a:t> Computing: </a:t>
            </a:r>
            <a:r>
              <a:rPr lang="pt-BR" dirty="0" err="1" smtClean="0"/>
              <a:t>Seven</a:t>
            </a:r>
            <a:r>
              <a:rPr lang="pt-BR" dirty="0" smtClean="0"/>
              <a:t> </a:t>
            </a:r>
            <a:r>
              <a:rPr lang="pt-BR" dirty="0" err="1" smtClean="0"/>
              <a:t>Challenges</a:t>
            </a:r>
            <a:r>
              <a:rPr lang="pt-BR" dirty="0" smtClean="0"/>
              <a:t>", Edwards, </a:t>
            </a:r>
            <a:r>
              <a:rPr lang="pt-BR" dirty="0" err="1" smtClean="0"/>
              <a:t>W.K.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R.E.</a:t>
            </a:r>
            <a:r>
              <a:rPr lang="pt-BR" dirty="0" smtClean="0"/>
              <a:t> </a:t>
            </a:r>
            <a:r>
              <a:rPr lang="pt-BR" dirty="0" err="1" smtClean="0"/>
              <a:t>Grinter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3"/>
              </a:rPr>
              <a:t>www2.parc.com/</a:t>
            </a:r>
            <a:r>
              <a:rPr lang="pt-BR" dirty="0" err="1" smtClean="0">
                <a:hlinkClick r:id="rId3"/>
              </a:rPr>
              <a:t>csl</a:t>
            </a:r>
            <a:r>
              <a:rPr lang="pt-BR" dirty="0" smtClean="0">
                <a:hlinkClick r:id="rId3"/>
              </a:rPr>
              <a:t>/</a:t>
            </a:r>
            <a:r>
              <a:rPr lang="pt-BR" dirty="0" err="1" smtClean="0">
                <a:hlinkClick r:id="rId3"/>
              </a:rPr>
              <a:t>members</a:t>
            </a:r>
            <a:r>
              <a:rPr lang="pt-BR" dirty="0" smtClean="0">
                <a:hlinkClick r:id="rId3"/>
              </a:rPr>
              <a:t>/</a:t>
            </a:r>
            <a:r>
              <a:rPr lang="pt-BR" dirty="0" err="1" smtClean="0">
                <a:hlinkClick r:id="rId3"/>
              </a:rPr>
              <a:t>grinter</a:t>
            </a:r>
            <a:r>
              <a:rPr lang="pt-BR" dirty="0" smtClean="0">
                <a:hlinkClick r:id="rId3"/>
              </a:rPr>
              <a:t>/ubicomp.pdf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Intelligent</a:t>
            </a:r>
            <a:r>
              <a:rPr lang="pt-BR" dirty="0" smtClean="0"/>
              <a:t> </a:t>
            </a:r>
            <a:r>
              <a:rPr lang="pt-BR" dirty="0" err="1" smtClean="0"/>
              <a:t>Environments</a:t>
            </a:r>
            <a:r>
              <a:rPr lang="pt-BR" dirty="0" smtClean="0"/>
              <a:t> </a:t>
            </a:r>
            <a:r>
              <a:rPr lang="pt-BR" dirty="0" err="1" smtClean="0"/>
              <a:t>Resource</a:t>
            </a:r>
            <a:r>
              <a:rPr lang="pt-BR" dirty="0" smtClean="0"/>
              <a:t> Page - Microsoft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err="1" smtClean="0">
                <a:hlinkClick r:id="rId4"/>
              </a:rPr>
              <a:t>research</a:t>
            </a:r>
            <a:r>
              <a:rPr lang="pt-BR" dirty="0" smtClean="0">
                <a:hlinkClick r:id="rId4"/>
              </a:rPr>
              <a:t>.microsoft.com/</a:t>
            </a:r>
            <a:r>
              <a:rPr lang="pt-BR" dirty="0" err="1" smtClean="0">
                <a:hlinkClick r:id="rId4"/>
              </a:rPr>
              <a:t>ierp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IBM </a:t>
            </a:r>
            <a:r>
              <a:rPr lang="pt-BR" dirty="0" err="1" smtClean="0"/>
              <a:t>Pervasive</a:t>
            </a:r>
            <a:r>
              <a:rPr lang="pt-BR" dirty="0" smtClean="0"/>
              <a:t> Computing</a:t>
            </a:r>
            <a:br>
              <a:rPr lang="pt-BR" dirty="0" smtClean="0"/>
            </a:br>
            <a:r>
              <a:rPr lang="pt-BR" dirty="0" smtClean="0">
                <a:hlinkClick r:id="rId5"/>
              </a:rPr>
              <a:t>www.ibm.com/pvc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MIT Project </a:t>
            </a:r>
            <a:r>
              <a:rPr lang="pt-BR" dirty="0" err="1" smtClean="0"/>
              <a:t>Oxygen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>
                <a:hlinkClick r:id="rId6"/>
              </a:rPr>
              <a:t>oxygen</a:t>
            </a:r>
            <a:r>
              <a:rPr lang="pt-BR" dirty="0" smtClean="0">
                <a:hlinkClick r:id="rId6"/>
              </a:rPr>
              <a:t>.ai.mit.edu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Future Computing </a:t>
            </a:r>
            <a:r>
              <a:rPr lang="pt-BR" dirty="0" err="1" smtClean="0"/>
              <a:t>Environments</a:t>
            </a:r>
            <a:r>
              <a:rPr lang="pt-BR" dirty="0" smtClean="0"/>
              <a:t> - </a:t>
            </a:r>
            <a:r>
              <a:rPr lang="pt-BR" dirty="0" err="1" smtClean="0"/>
              <a:t>Georgia</a:t>
            </a:r>
            <a:r>
              <a:rPr lang="pt-BR" dirty="0" smtClean="0"/>
              <a:t> </a:t>
            </a:r>
            <a:r>
              <a:rPr lang="pt-BR" dirty="0" err="1" smtClean="0"/>
              <a:t>Tech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7"/>
              </a:rPr>
              <a:t>www.cc.gatech.edu/fce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>
                <a:hlinkClick r:id="rId8"/>
              </a:rPr>
              <a:t>cooltown</a:t>
            </a:r>
            <a:r>
              <a:rPr lang="pt-BR" dirty="0" smtClean="0">
                <a:hlinkClick r:id="rId8"/>
              </a:rPr>
              <a:t>.hp.com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Links Interessantes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u="sng" dirty="0" smtClean="0">
                <a:hlinkClick r:id="rId2"/>
              </a:rPr>
              <a:t>http://ubicomp.org</a:t>
            </a:r>
            <a:endParaRPr lang="pt-BR" dirty="0" smtClean="0"/>
          </a:p>
          <a:p>
            <a:r>
              <a:rPr lang="pt-BR" u="sng" dirty="0" smtClean="0">
                <a:hlinkClick r:id="rId3"/>
              </a:rPr>
              <a:t>http://www.priberam.pt/dlpo/dlpo.</a:t>
            </a:r>
            <a:r>
              <a:rPr lang="pt-BR" u="sng" dirty="0" err="1" smtClean="0">
                <a:hlinkClick r:id="rId3"/>
              </a:rPr>
              <a:t>aspx</a:t>
            </a:r>
            <a:endParaRPr lang="pt-BR" dirty="0" smtClean="0"/>
          </a:p>
          <a:p>
            <a:r>
              <a:rPr lang="pt-BR" dirty="0" err="1" smtClean="0"/>
              <a:t>Wikipedia</a:t>
            </a:r>
            <a:r>
              <a:rPr lang="pt-BR" dirty="0" smtClean="0"/>
              <a:t>: RFID - </a:t>
            </a:r>
            <a:r>
              <a:rPr lang="pt-BR" u="sng" dirty="0" smtClean="0">
                <a:hlinkClick r:id="rId4"/>
              </a:rPr>
              <a:t>http://pt.wikipedia.org/wiki/RFID</a:t>
            </a:r>
            <a:endParaRPr lang="pt-BR" dirty="0" smtClean="0"/>
          </a:p>
          <a:p>
            <a:r>
              <a:rPr lang="pt-BR" dirty="0" err="1" smtClean="0"/>
              <a:t>Wikipedia</a:t>
            </a:r>
            <a:r>
              <a:rPr lang="pt-BR" dirty="0" smtClean="0"/>
              <a:t>: Sistemas de Informações Distribuído/Computação Ubíqua - </a:t>
            </a:r>
            <a:r>
              <a:rPr lang="pt-BR" u="sng" dirty="0" smtClean="0">
                <a:hlinkClick r:id="rId5"/>
              </a:rPr>
              <a:t>http://pt.wikibooks.org/wiki/Sistemas_de_Informa...</a:t>
            </a:r>
            <a:endParaRPr lang="pt-BR" dirty="0" smtClean="0"/>
          </a:p>
          <a:p>
            <a:r>
              <a:rPr lang="pt-BR" u="sng" dirty="0" smtClean="0">
                <a:hlinkClick r:id="rId6"/>
              </a:rPr>
              <a:t>http://www.avantime.com.br/automacao.asp</a:t>
            </a:r>
            <a:endParaRPr lang="pt-BR" dirty="0" smtClean="0"/>
          </a:p>
          <a:p>
            <a:r>
              <a:rPr lang="pt-BR" u="sng" dirty="0" smtClean="0">
                <a:hlinkClick r:id="rId7"/>
              </a:rPr>
              <a:t>http://www.cineplayers.com/filme.</a:t>
            </a:r>
            <a:r>
              <a:rPr lang="pt-BR" u="sng" dirty="0" err="1" smtClean="0">
                <a:hlinkClick r:id="rId7"/>
              </a:rPr>
              <a:t>php</a:t>
            </a:r>
            <a:r>
              <a:rPr lang="pt-BR" u="sng" dirty="0" smtClean="0">
                <a:hlinkClick r:id="rId7"/>
              </a:rPr>
              <a:t>?id=23</a:t>
            </a:r>
            <a:endParaRPr lang="pt-BR" dirty="0" smtClean="0"/>
          </a:p>
          <a:p>
            <a:r>
              <a:rPr lang="pt-BR" u="sng" dirty="0" smtClean="0">
                <a:hlinkClick r:id="rId8"/>
              </a:rPr>
              <a:t>http://research.microsoft.com/easyliving/</a:t>
            </a:r>
            <a:endParaRPr lang="pt-BR" dirty="0" smtClean="0"/>
          </a:p>
          <a:p>
            <a:r>
              <a:rPr lang="pt-BR" u="sng" dirty="0" smtClean="0">
                <a:hlinkClick r:id="rId9"/>
              </a:rPr>
              <a:t>http://www.ubiq.com/hypertext/weiser/UbiHome.html</a:t>
            </a:r>
            <a:endParaRPr lang="pt-BR" dirty="0" smtClean="0"/>
          </a:p>
          <a:p>
            <a:r>
              <a:rPr lang="pt-BR" u="sng" dirty="0" smtClean="0">
                <a:hlinkClick r:id="rId10"/>
              </a:rPr>
              <a:t>http://www.ubicomp.org/ubicomp2006/conference_program/demos/</a:t>
            </a:r>
            <a:endParaRPr lang="pt-BR" dirty="0" smtClean="0"/>
          </a:p>
          <a:p>
            <a:r>
              <a:rPr lang="pt-BR" u="sng" dirty="0" smtClean="0">
                <a:hlinkClick r:id="rId11"/>
              </a:rPr>
              <a:t>http://sandbox.parc.com/weiser/buzios/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Evolução ...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Através da evolução dos </a:t>
            </a:r>
            <a:r>
              <a:rPr lang="pt-BR" b="1" dirty="0" smtClean="0"/>
              <a:t>Sistemas de Informação Distribuídos (SID),</a:t>
            </a:r>
            <a:r>
              <a:rPr lang="pt-BR" dirty="0" smtClean="0"/>
              <a:t> percebido inicialmente com o desenvolvimento da Internet, e a ampliação das opções de conexões, verifica-se que a Computação Ubíqua já é realidade comprovado pelos benefícios que a </a:t>
            </a:r>
            <a:r>
              <a:rPr lang="pt-BR" b="1" dirty="0" smtClean="0"/>
              <a:t>Computação Móvel</a:t>
            </a:r>
            <a:r>
              <a:rPr lang="pt-BR" dirty="0" smtClean="0"/>
              <a:t> trouxe aos usuários. 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Celulares com acesso à Web, Laptops, Redes WIFI, Lousas Digitais, </a:t>
            </a:r>
            <a:r>
              <a:rPr lang="pt-BR" dirty="0" err="1" smtClean="0"/>
              <a:t>I-Pods</a:t>
            </a:r>
            <a:r>
              <a:rPr lang="pt-BR" dirty="0" smtClean="0"/>
              <a:t> e o maior expoente de todos, o </a:t>
            </a:r>
            <a:r>
              <a:rPr lang="pt-BR" dirty="0" err="1" smtClean="0"/>
              <a:t>I-Phone</a:t>
            </a:r>
            <a:r>
              <a:rPr lang="pt-BR" dirty="0" smtClean="0"/>
              <a:t>, permitem ao mais leigo, sem perceber, a utilização </a:t>
            </a:r>
            <a:r>
              <a:rPr lang="pt-BR" b="1" dirty="0" smtClean="0"/>
              <a:t>a qualquer momento e em qualquer lugar</a:t>
            </a:r>
            <a:r>
              <a:rPr lang="pt-BR" dirty="0" smtClean="0"/>
              <a:t> de um sistema de computação, através de um software e/ou uma interface.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Frase de </a:t>
            </a:r>
            <a:r>
              <a:rPr lang="pt-BR" dirty="0" err="1" smtClean="0"/>
              <a:t>Weiser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"Ubiquitous computing" in this context does not just mean computers that can be carried to the beach, jungle or airport. Even the most powerful notebook computer, with access to a worldwide information network, still focuses attention on a single box. By analogy to writing, carrying a super-laptop is like owning just one very important book. Customizing this book, even writing millions of other books, does not begin to capture the real power of literacy."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Frase de </a:t>
            </a:r>
            <a:r>
              <a:rPr lang="pt-BR" dirty="0" err="1" smtClean="0"/>
              <a:t>Weiser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"A Computação Ubíqua neste contexto não significa um computador que possa ser transportado para a praia, o campo ou o aeroporto. Mesmo o mais poderoso notebook, com acesso a Internet ainda foca a atenção do usuário numa simples caixa. Comparando à escrita, carregar um super-notebook é como carregar um livro muito importante. Personalizar este livro, mesmo escrevendo milhões de outros livros, não significa capturar o real poder da Literatura" (Tradução Livre).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Computação Ubíqua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Ao invés de usar ao máximo todas os canais de entrada e saída do corpo, como na realidade virtual, a idéia é permitir que você faça seu trabalho com o auxílio de computadores sem nunca ter que se preocupar em trabalhar nos computadores. </a:t>
            </a:r>
          </a:p>
          <a:p>
            <a:endParaRPr lang="pt-BR" dirty="0" smtClean="0"/>
          </a:p>
          <a:p>
            <a:r>
              <a:rPr lang="pt-BR" dirty="0" smtClean="0"/>
              <a:t>Simplesmente melhorar as interfaces fazem do obstáculo (seu computador) nada mais que um obstáculo mais fácil de usar.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Documents and Settings\BOSCO\Meus documentos\Minhas imagens\VRvsUbi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9127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– Paradigmas Computacionais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 era do Mainframe - muitas pessoas compartilhando um computador.</a:t>
            </a:r>
          </a:p>
          <a:p>
            <a:endParaRPr lang="pt-BR" dirty="0" smtClean="0"/>
          </a:p>
          <a:p>
            <a:r>
              <a:rPr lang="pt-BR" dirty="0" smtClean="0"/>
              <a:t>A era do PC (Computador Pessoal) - Um computador para uma pessoa.</a:t>
            </a:r>
          </a:p>
          <a:p>
            <a:endParaRPr lang="pt-BR" dirty="0" smtClean="0"/>
          </a:p>
          <a:p>
            <a:r>
              <a:rPr lang="pt-BR" dirty="0" smtClean="0"/>
              <a:t>A era das redes locais.</a:t>
            </a:r>
          </a:p>
          <a:p>
            <a:endParaRPr lang="pt-BR" dirty="0" smtClean="0"/>
          </a:p>
          <a:p>
            <a:r>
              <a:rPr lang="pt-BR" dirty="0" smtClean="0"/>
              <a:t>Conforme </a:t>
            </a:r>
            <a:r>
              <a:rPr lang="pt-BR" dirty="0" err="1" smtClean="0"/>
              <a:t>Weiser</a:t>
            </a:r>
            <a:r>
              <a:rPr lang="pt-BR" dirty="0" smtClean="0"/>
              <a:t> e Brown (THE COMING AGE OF CALM TECHNOLOGY[1], 1996), a computação eletrônica passou por duas grandes eras.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Documents and Settings\BOSCO\Meus documentos\Minhas imagens\ubiquitous_computin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80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7606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Desde 1988 o XEROX PARC (Centro de Pesquisa de Tecnologia da Xerox </a:t>
            </a:r>
            <a:r>
              <a:rPr lang="pt-BR" dirty="0" err="1" smtClean="0"/>
              <a:t>Corp</a:t>
            </a:r>
            <a:r>
              <a:rPr lang="pt-BR" dirty="0" smtClean="0"/>
              <a:t>. em </a:t>
            </a:r>
            <a:r>
              <a:rPr lang="pt-BR" dirty="0" err="1" smtClean="0"/>
              <a:t>Palo</a:t>
            </a:r>
            <a:r>
              <a:rPr lang="pt-BR" dirty="0" smtClean="0"/>
              <a:t> </a:t>
            </a:r>
            <a:r>
              <a:rPr lang="pt-BR" dirty="0" err="1" smtClean="0"/>
              <a:t>Alto-CA-EUA</a:t>
            </a:r>
            <a:r>
              <a:rPr lang="pt-BR" dirty="0" smtClean="0"/>
              <a:t>) vem pesquisando e desenvolvendo soluções de </a:t>
            </a:r>
            <a:r>
              <a:rPr lang="pt-BR" dirty="0" err="1" smtClean="0"/>
              <a:t>UbiComp</a:t>
            </a:r>
            <a:r>
              <a:rPr lang="pt-BR" dirty="0" smtClean="0"/>
              <a:t>, e a partir de 1990 alguns protótipos foram desenvolvidos e comercializados.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 </a:t>
            </a:r>
            <a:r>
              <a:rPr lang="pt-BR" dirty="0" err="1" smtClean="0"/>
              <a:t>XeroX</a:t>
            </a:r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Xerox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 computação ubíqua surgiu em 1988 nos laboratórios do </a:t>
            </a:r>
            <a:r>
              <a:rPr lang="pt-BR" dirty="0" err="1" smtClean="0"/>
              <a:t>Palo</a:t>
            </a:r>
            <a:r>
              <a:rPr lang="pt-BR" dirty="0" smtClean="0"/>
              <a:t> Alto </a:t>
            </a:r>
            <a:r>
              <a:rPr lang="pt-BR" dirty="0" err="1" smtClean="0"/>
              <a:t>Research</a:t>
            </a:r>
            <a:r>
              <a:rPr lang="pt-BR" dirty="0" smtClean="0"/>
              <a:t> Center (PARC), da Xerox, sendo os projetos lá desenvolvidos concentrados em três classes de dispositivos: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err="1" smtClean="0"/>
              <a:t>Pad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 smtClean="0"/>
              <a:t>Tem o mesmo tamanho que um notebook e possui caneta eletrônica e um microfone embutido. </a:t>
            </a:r>
          </a:p>
          <a:p>
            <a:endParaRPr lang="pt-BR" dirty="0"/>
          </a:p>
          <a:p>
            <a:r>
              <a:rPr lang="pt-BR" dirty="0" smtClean="0"/>
              <a:t>Usa comunicação por rádio (240kbps) e infravermelho (19,2</a:t>
            </a:r>
            <a:r>
              <a:rPr lang="pt-BR" dirty="0" err="1" smtClean="0"/>
              <a:t>kbps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 smtClean="0"/>
              <a:t>Já ultrapassado, este protótipo foi nada mais que um notebook com microfone e caneta eletrônica acoplada, com comunicação por rádio a 240kbps - um avanço para a época. </a:t>
            </a:r>
          </a:p>
          <a:p>
            <a:endParaRPr lang="pt-BR" dirty="0"/>
          </a:p>
          <a:p>
            <a:r>
              <a:rPr lang="pt-BR" dirty="0" smtClean="0"/>
              <a:t>Era um dispositivo fixo, sem mobilidade.  Foi projetado para permanecer fixo nos ambientes. Não era um dispositivo portátil.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err="1" smtClean="0"/>
              <a:t>LiveBoard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idéia é ser um quadro-negro eletrônico. </a:t>
            </a:r>
          </a:p>
          <a:p>
            <a:endParaRPr lang="pt-BR" dirty="0"/>
          </a:p>
          <a:p>
            <a:r>
              <a:rPr lang="pt-BR" dirty="0" smtClean="0"/>
              <a:t>Consiste num telão sensível ao toque, que grava os dados que são escritos através de uma caneta eletrônica.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Interfaces </a:t>
            </a:r>
            <a:r>
              <a:rPr lang="pt-BR" b="1" i="1" dirty="0" err="1" smtClean="0"/>
              <a:t>Hands-Free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r>
              <a:rPr lang="pt-BR" dirty="0" smtClean="0"/>
              <a:t>Tecnologias tais como o </a:t>
            </a:r>
            <a:r>
              <a:rPr lang="pt-BR" dirty="0" smtClean="0">
                <a:solidFill>
                  <a:srgbClr val="0000FF"/>
                </a:solidFill>
              </a:rPr>
              <a:t>reconhecimento de voz</a:t>
            </a:r>
            <a:r>
              <a:rPr lang="pt-BR" dirty="0" smtClean="0"/>
              <a:t>, </a:t>
            </a:r>
            <a:r>
              <a:rPr lang="pt-BR" dirty="0" err="1" smtClean="0">
                <a:solidFill>
                  <a:srgbClr val="0000FF"/>
                </a:solidFill>
              </a:rPr>
              <a:t>liveboards</a:t>
            </a:r>
            <a:r>
              <a:rPr lang="pt-BR" dirty="0" smtClean="0"/>
              <a:t>, e outras interfaces, que juntas permitem que o usuário interaja, mesmo fisicamente distante dos dispositivos. </a:t>
            </a:r>
          </a:p>
          <a:p>
            <a:endParaRPr lang="pt-BR" dirty="0"/>
          </a:p>
          <a:p>
            <a:r>
              <a:rPr lang="pt-BR" dirty="0" smtClean="0"/>
              <a:t>Com estas tecnologias, os dispositivos podem ser instalados permanentemente numa sala, enquanto a pessoa se move em seu interior e continuamente interage com eles.</a:t>
            </a: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Computação Desagregada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 smtClean="0"/>
              <a:t>Uma reconfiguração dinâmica dos dispositivos de interface. Por exemplo, a possibilidade de fazer sua apresentação mover-se para qualquer tela da sala. </a:t>
            </a:r>
          </a:p>
          <a:p>
            <a:endParaRPr lang="pt-BR" dirty="0"/>
          </a:p>
          <a:p>
            <a:r>
              <a:rPr lang="pt-BR" dirty="0" smtClean="0"/>
              <a:t>O "computador" é um grupo de diversos dispositivos conectados, que estão na verdade unidos a diferentes computadores na rede.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– Paradigmas Computacionais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Desde 1984 o número de pessoas usando </a:t>
            </a:r>
            <a:r>
              <a:rPr lang="pt-BR" dirty="0" err="1" smtClean="0"/>
              <a:t>PCs</a:t>
            </a:r>
            <a:r>
              <a:rPr lang="pt-BR" dirty="0" smtClean="0"/>
              <a:t> é maior que o número de pessoas compartilhando computadores. 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err="1" smtClean="0"/>
              <a:t>Tab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Pequeno dispositivo portátil de entrada de informação, com tela sensível ao toque, e conectividade constante. </a:t>
            </a:r>
          </a:p>
          <a:p>
            <a:endParaRPr lang="pt-BR" dirty="0"/>
          </a:p>
          <a:p>
            <a:r>
              <a:rPr lang="pt-BR" dirty="0" smtClean="0"/>
              <a:t>(O sistema assume que a unidade está sempre conectada a uma infra-estrutura de rede). </a:t>
            </a:r>
          </a:p>
          <a:p>
            <a:endParaRPr lang="pt-BR" dirty="0"/>
          </a:p>
          <a:p>
            <a:r>
              <a:rPr lang="pt-BR" dirty="0" smtClean="0"/>
              <a:t>Utiliza o infra-vermelho como tecnologia de comunicação sem fio, com velocidades entre 9600 e 19200 </a:t>
            </a:r>
            <a:r>
              <a:rPr lang="pt-BR" dirty="0" err="1" smtClean="0"/>
              <a:t>bps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Tab</a:t>
            </a:r>
            <a:endParaRPr lang="pt-BR" dirty="0"/>
          </a:p>
        </p:txBody>
      </p:sp>
      <p:pic>
        <p:nvPicPr>
          <p:cNvPr id="2050" name="Picture 2" descr="C:\Documents and Settings\BOSCO\Meus documentos\Minhas imagens\ta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60851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Tab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É ligado automaticamente quando começa a ser usado e desligado quando o usuário fica sem interagir. </a:t>
            </a:r>
          </a:p>
          <a:p>
            <a:endParaRPr lang="pt-BR" dirty="0" smtClean="0"/>
          </a:p>
          <a:p>
            <a:r>
              <a:rPr lang="pt-BR" dirty="0" smtClean="0"/>
              <a:t>O dispositivo é simétrico, podendo ser configurado para o uso em  qualquer  uma das mãos. </a:t>
            </a:r>
          </a:p>
          <a:p>
            <a:endParaRPr lang="pt-BR" dirty="0"/>
          </a:p>
          <a:p>
            <a:r>
              <a:rPr lang="pt-BR" dirty="0" smtClean="0"/>
              <a:t>Por estarem  interconectados, os </a:t>
            </a:r>
            <a:r>
              <a:rPr lang="pt-BR" dirty="0" err="1" smtClean="0"/>
              <a:t>tabs</a:t>
            </a:r>
            <a:r>
              <a:rPr lang="pt-BR" dirty="0" smtClean="0"/>
              <a:t> poderão ir  além das funcionalidades de simples calculadoras ou agendas eletrônicas, podendo ser usados por exemplo como crachás eletrônicos.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DE41B-C6B7-4EA8-B9D8-70CE94B90DDB}" type="slidenum">
              <a:rPr lang="en-US"/>
              <a:pPr/>
              <a:t>43</a:t>
            </a:fld>
            <a:endParaRPr lang="en-US"/>
          </a:p>
        </p:txBody>
      </p:sp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Ubicomp</a:t>
            </a:r>
          </a:p>
        </p:txBody>
      </p:sp>
      <p:sp>
        <p:nvSpPr>
          <p:cNvPr id="1862659" name="Text Box 3"/>
          <p:cNvSpPr txBox="1">
            <a:spLocks noChangeArrowheads="1"/>
          </p:cNvSpPr>
          <p:nvPr/>
        </p:nvSpPr>
        <p:spPr bwMode="auto">
          <a:xfrm>
            <a:off x="2989263" y="1116013"/>
            <a:ext cx="3168650" cy="457200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/>
              <a:t>Computação de mesa</a:t>
            </a:r>
          </a:p>
        </p:txBody>
      </p:sp>
      <p:sp>
        <p:nvSpPr>
          <p:cNvPr id="1862660" name="Text Box 4"/>
          <p:cNvSpPr txBox="1">
            <a:spLocks noChangeArrowheads="1"/>
          </p:cNvSpPr>
          <p:nvPr/>
        </p:nvSpPr>
        <p:spPr bwMode="auto">
          <a:xfrm>
            <a:off x="1450975" y="2060575"/>
            <a:ext cx="2813050" cy="457200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pt-BR" sz="2400"/>
              <a:t>Computação móvel</a:t>
            </a:r>
          </a:p>
        </p:txBody>
      </p:sp>
      <p:sp>
        <p:nvSpPr>
          <p:cNvPr id="1862661" name="Text Box 5"/>
          <p:cNvSpPr txBox="1">
            <a:spLocks noChangeArrowheads="1"/>
          </p:cNvSpPr>
          <p:nvPr/>
        </p:nvSpPr>
        <p:spPr bwMode="auto">
          <a:xfrm>
            <a:off x="4884738" y="2106613"/>
            <a:ext cx="2949575" cy="457200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400"/>
              <a:t>Ambiente inteligente</a:t>
            </a:r>
          </a:p>
        </p:txBody>
      </p:sp>
      <p:sp>
        <p:nvSpPr>
          <p:cNvPr id="1862662" name="Text Box 6"/>
          <p:cNvSpPr txBox="1">
            <a:spLocks noChangeArrowheads="1"/>
          </p:cNvSpPr>
          <p:nvPr/>
        </p:nvSpPr>
        <p:spPr bwMode="auto">
          <a:xfrm>
            <a:off x="2903538" y="3097213"/>
            <a:ext cx="3781425" cy="1187450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400"/>
              <a:t>Computação desagregada</a:t>
            </a:r>
          </a:p>
          <a:p>
            <a:pPr algn="ctr" eaLnBrk="0" hangingPunct="0"/>
            <a:r>
              <a:rPr lang="pt-BR" sz="2400"/>
              <a:t>Computação invisível</a:t>
            </a:r>
          </a:p>
          <a:p>
            <a:pPr algn="ctr" eaLnBrk="0" hangingPunct="0"/>
            <a:r>
              <a:rPr lang="pt-BR" sz="2400"/>
              <a:t>Realidade aumentada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71663" y="4941888"/>
            <a:ext cx="5394325" cy="1608137"/>
            <a:chOff x="1341" y="3113"/>
            <a:chExt cx="3398" cy="1013"/>
          </a:xfrm>
        </p:grpSpPr>
        <p:sp>
          <p:nvSpPr>
            <p:cNvPr id="1862664" name="AutoShape 8"/>
            <p:cNvSpPr>
              <a:spLocks/>
            </p:cNvSpPr>
            <p:nvPr/>
          </p:nvSpPr>
          <p:spPr bwMode="auto">
            <a:xfrm>
              <a:off x="2388" y="3113"/>
              <a:ext cx="129" cy="817"/>
            </a:xfrm>
            <a:prstGeom prst="lef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2665" name="Text Box 9"/>
            <p:cNvSpPr txBox="1">
              <a:spLocks noChangeArrowheads="1"/>
            </p:cNvSpPr>
            <p:nvPr/>
          </p:nvSpPr>
          <p:spPr bwMode="auto">
            <a:xfrm>
              <a:off x="1341" y="3385"/>
              <a:ext cx="1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Ubicomp =</a:t>
              </a:r>
            </a:p>
          </p:txBody>
        </p:sp>
        <p:sp>
          <p:nvSpPr>
            <p:cNvPr id="1862666" name="Text Box 10"/>
            <p:cNvSpPr txBox="1">
              <a:spLocks noChangeArrowheads="1"/>
            </p:cNvSpPr>
            <p:nvPr/>
          </p:nvSpPr>
          <p:spPr bwMode="auto">
            <a:xfrm>
              <a:off x="2361" y="3113"/>
              <a:ext cx="2378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9933"/>
                </a:buClr>
                <a:buSzPct val="60000"/>
                <a:buFont typeface="Monotype Sorts" pitchFamily="2" charset="2"/>
                <a:buNone/>
              </a:pPr>
              <a:r>
                <a:rPr lang="pt-BR" sz="2400"/>
                <a:t>Computação móvel</a:t>
              </a:r>
            </a:p>
            <a:p>
              <a:pPr algn="ctr">
                <a:spcBef>
                  <a:spcPct val="20000"/>
                </a:spcBef>
                <a:buClr>
                  <a:srgbClr val="FF9933"/>
                </a:buClr>
                <a:buSzPct val="60000"/>
                <a:buFont typeface="Monotype Sorts" pitchFamily="2" charset="2"/>
                <a:buNone/>
              </a:pPr>
              <a:r>
                <a:rPr lang="pt-BR" sz="2400"/>
                <a:t>+</a:t>
              </a:r>
            </a:p>
            <a:p>
              <a:pPr algn="ctr">
                <a:spcBef>
                  <a:spcPct val="20000"/>
                </a:spcBef>
                <a:buClr>
                  <a:srgbClr val="FF9933"/>
                </a:buClr>
                <a:buSzPct val="60000"/>
                <a:buFont typeface="Monotype Sorts" pitchFamily="2" charset="2"/>
                <a:buNone/>
              </a:pPr>
              <a:r>
                <a:rPr lang="pt-BR" sz="2400"/>
                <a:t>Ambiente inteligente</a:t>
              </a:r>
            </a:p>
            <a:p>
              <a:pPr algn="ctr"/>
              <a:endParaRPr lang="pt-BR"/>
            </a:p>
          </p:txBody>
        </p:sp>
      </p:grpSp>
      <p:sp>
        <p:nvSpPr>
          <p:cNvPr id="1862667" name="AutoShape 11"/>
          <p:cNvSpPr>
            <a:spLocks noChangeArrowheads="1"/>
          </p:cNvSpPr>
          <p:nvPr/>
        </p:nvSpPr>
        <p:spPr bwMode="auto">
          <a:xfrm rot="8100000">
            <a:off x="3779838" y="1714500"/>
            <a:ext cx="407987" cy="346075"/>
          </a:xfrm>
          <a:prstGeom prst="rightArrow">
            <a:avLst>
              <a:gd name="adj1" fmla="val 55241"/>
              <a:gd name="adj2" fmla="val 5918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862668" name="AutoShape 12"/>
          <p:cNvSpPr>
            <a:spLocks noChangeArrowheads="1"/>
          </p:cNvSpPr>
          <p:nvPr/>
        </p:nvSpPr>
        <p:spPr bwMode="auto">
          <a:xfrm rot="8100000">
            <a:off x="4932363" y="2651125"/>
            <a:ext cx="407987" cy="346075"/>
          </a:xfrm>
          <a:prstGeom prst="rightArrow">
            <a:avLst>
              <a:gd name="adj1" fmla="val 55241"/>
              <a:gd name="adj2" fmla="val 59180"/>
            </a:avLst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862669" name="AutoShape 13"/>
          <p:cNvSpPr>
            <a:spLocks noChangeArrowheads="1"/>
          </p:cNvSpPr>
          <p:nvPr/>
        </p:nvSpPr>
        <p:spPr bwMode="auto">
          <a:xfrm rot="2700000">
            <a:off x="4972844" y="1683544"/>
            <a:ext cx="407987" cy="346075"/>
          </a:xfrm>
          <a:prstGeom prst="rightArrow">
            <a:avLst>
              <a:gd name="adj1" fmla="val 55241"/>
              <a:gd name="adj2" fmla="val 59180"/>
            </a:avLst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862670" name="AutoShape 14"/>
          <p:cNvSpPr>
            <a:spLocks noChangeArrowheads="1"/>
          </p:cNvSpPr>
          <p:nvPr/>
        </p:nvSpPr>
        <p:spPr bwMode="auto">
          <a:xfrm rot="2700000">
            <a:off x="3834607" y="2667794"/>
            <a:ext cx="407987" cy="346075"/>
          </a:xfrm>
          <a:prstGeom prst="rightArrow">
            <a:avLst>
              <a:gd name="adj1" fmla="val 55241"/>
              <a:gd name="adj2" fmla="val 59180"/>
            </a:avLst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Computação Sensível a 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Fazer a interação com os computadores mudar, enquanto as pessoas se movem. </a:t>
            </a:r>
          </a:p>
          <a:p>
            <a:endParaRPr lang="pt-BR" dirty="0"/>
          </a:p>
          <a:p>
            <a:r>
              <a:rPr lang="pt-BR" dirty="0" smtClean="0"/>
              <a:t>Por exemplo, criar um guia automático de excursão em um museu, ou automaticamente mover seu desktop para o display mais próximo, enquanto você anda pela sala. </a:t>
            </a:r>
          </a:p>
          <a:p>
            <a:endParaRPr lang="pt-BR" dirty="0"/>
          </a:p>
          <a:p>
            <a:r>
              <a:rPr lang="pt-BR" dirty="0" smtClean="0"/>
              <a:t>Isto requer algum tipo de sensor de posição do usuário, tal como um sistema de crachá eletrônico ou de localização visual por câmeras.</a:t>
            </a:r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Realidade Aumentada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Quando os computadores </a:t>
            </a:r>
            <a:r>
              <a:rPr lang="pt-BR" i="1" dirty="0" err="1" smtClean="0">
                <a:solidFill>
                  <a:srgbClr val="0000FF"/>
                </a:solidFill>
              </a:rPr>
              <a:t>wearables</a:t>
            </a:r>
            <a:r>
              <a:rPr lang="pt-BR" dirty="0" smtClean="0"/>
              <a:t> são combinados com a informação dos sensores de posição, a informação relevante ao usuário pode ser sobreposta a sua visão do mundo, vista através de um </a:t>
            </a:r>
            <a:r>
              <a:rPr lang="pt-BR" i="1" dirty="0" err="1" smtClean="0"/>
              <a:t>head-mounted</a:t>
            </a:r>
            <a:r>
              <a:rPr lang="pt-BR" dirty="0" smtClean="0"/>
              <a:t> display.</a:t>
            </a:r>
          </a:p>
          <a:p>
            <a:endParaRPr lang="pt-BR" dirty="0"/>
          </a:p>
          <a:p>
            <a:r>
              <a:rPr lang="pt-BR" dirty="0" smtClean="0"/>
              <a:t> Isto é chamado </a:t>
            </a:r>
            <a:r>
              <a:rPr lang="pt-BR" dirty="0" smtClean="0">
                <a:solidFill>
                  <a:srgbClr val="0000FF"/>
                </a:solidFill>
              </a:rPr>
              <a:t>"realidade aumentada“ </a:t>
            </a:r>
            <a:r>
              <a:rPr lang="pt-BR" dirty="0" smtClean="0"/>
              <a:t>, ao contrário da "realidade virtual", onde somente a informação gerada por computador está sendo vista.</a:t>
            </a:r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Interfaces Sensíveis a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t-BR" dirty="0"/>
          </a:p>
          <a:p>
            <a:r>
              <a:rPr lang="pt-BR" dirty="0" smtClean="0"/>
              <a:t>Associar objetos físicos a alguma informação, tal como associar um objeto à </a:t>
            </a:r>
            <a:r>
              <a:rPr lang="pt-BR" dirty="0" err="1" smtClean="0"/>
              <a:t>webpage</a:t>
            </a:r>
            <a:r>
              <a:rPr lang="pt-BR" dirty="0" smtClean="0"/>
              <a:t> de seu fabricante. </a:t>
            </a:r>
          </a:p>
          <a:p>
            <a:endParaRPr lang="pt-BR" dirty="0"/>
          </a:p>
          <a:p>
            <a:r>
              <a:rPr lang="pt-BR" dirty="0" smtClean="0"/>
              <a:t>Se você trouxer seu computador móvel ao objeto, você terá acesso a esta informação. </a:t>
            </a:r>
          </a:p>
          <a:p>
            <a:endParaRPr lang="pt-BR" dirty="0"/>
          </a:p>
          <a:p>
            <a:r>
              <a:rPr lang="pt-BR" dirty="0" smtClean="0"/>
              <a:t>Este é o conceito do "</a:t>
            </a:r>
            <a:r>
              <a:rPr lang="pt-BR" dirty="0" err="1" smtClean="0"/>
              <a:t>Phicon</a:t>
            </a:r>
            <a:r>
              <a:rPr lang="pt-BR" dirty="0" smtClean="0"/>
              <a:t>" (</a:t>
            </a:r>
            <a:r>
              <a:rPr lang="pt-BR" dirty="0" err="1" smtClean="0"/>
              <a:t>Physical</a:t>
            </a:r>
            <a:r>
              <a:rPr lang="pt-BR" dirty="0" smtClean="0"/>
              <a:t> </a:t>
            </a:r>
            <a:r>
              <a:rPr lang="pt-BR" dirty="0" err="1" smtClean="0"/>
              <a:t>Icon</a:t>
            </a:r>
            <a:r>
              <a:rPr lang="pt-BR" dirty="0" smtClean="0"/>
              <a:t>), isto é, associar significado a um objeto qualquer, que pode então ser dado a outra pessoa ou ser movido, etc.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C317E-966D-4A5B-8687-9F01A77D049C}" type="slidenum">
              <a:rPr lang="en-US"/>
              <a:pPr/>
              <a:t>47</a:t>
            </a:fld>
            <a:endParaRPr lang="en-US"/>
          </a:p>
        </p:txBody>
      </p:sp>
      <p:sp>
        <p:nvSpPr>
          <p:cNvPr id="186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Ubicomp</a:t>
            </a:r>
            <a:br>
              <a:rPr lang="pt-BR"/>
            </a:br>
            <a:r>
              <a:rPr lang="pt-BR" sz="3200"/>
              <a:t>Exemplo 1: Dangling String</a:t>
            </a:r>
          </a:p>
        </p:txBody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Designed by Natalie Jeremijenko (1995), an artist</a:t>
            </a:r>
          </a:p>
          <a:p>
            <a:r>
              <a:rPr lang="pt-BR"/>
              <a:t>Small electric motor powered by network activity and attached to a plastic string</a:t>
            </a:r>
          </a:p>
          <a:p>
            <a:r>
              <a:rPr lang="pt-BR"/>
              <a:t>Visual and audible indication of network traffic</a:t>
            </a:r>
          </a:p>
          <a:p>
            <a:r>
              <a:rPr lang="pt-BR"/>
              <a:t>Freely hangs from ceiling in hallway</a:t>
            </a:r>
          </a:p>
          <a:p>
            <a:r>
              <a:rPr lang="pt-BR"/>
              <a:t>Connected to Ethernet</a:t>
            </a:r>
          </a:p>
          <a:p>
            <a:r>
              <a:rPr lang="pt-BR"/>
              <a:t>0.1 turn per packet</a:t>
            </a:r>
          </a:p>
        </p:txBody>
      </p:sp>
      <p:pic>
        <p:nvPicPr>
          <p:cNvPr id="1866756" name="Picture 4" descr="string"/>
          <p:cNvPicPr>
            <a:picLocks noChangeAspect="1" noChangeArrowheads="1"/>
          </p:cNvPicPr>
          <p:nvPr/>
        </p:nvPicPr>
        <p:blipFill>
          <a:blip r:embed="rId3" cstate="print"/>
          <a:srcRect t="4355" r="1500"/>
          <a:stretch>
            <a:fillRect/>
          </a:stretch>
        </p:blipFill>
        <p:spPr bwMode="auto">
          <a:xfrm>
            <a:off x="6780213" y="3719513"/>
            <a:ext cx="23637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813" y="3686175"/>
            <a:ext cx="204787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39053-7BAB-4227-8816-ED966A09FD71}" type="slidenum">
              <a:rPr lang="en-US"/>
              <a:pPr/>
              <a:t>48</a:t>
            </a:fld>
            <a:endParaRPr lang="en-US"/>
          </a:p>
        </p:txBody>
      </p:sp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Ubicomp</a:t>
            </a:r>
            <a:br>
              <a:rPr lang="pt-BR"/>
            </a:br>
            <a:r>
              <a:rPr lang="pt-BR" sz="3200"/>
              <a:t>Exemplo 2: MediaCup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Developed at TECO, Karlsrühe, Germany</a:t>
            </a:r>
          </a:p>
          <a:p>
            <a:r>
              <a:rPr lang="pt-BR"/>
              <a:t>Temperature, and movement sensors </a:t>
            </a:r>
          </a:p>
          <a:p>
            <a:r>
              <a:rPr lang="pt-BR"/>
              <a:t>IR communication with</a:t>
            </a:r>
          </a:p>
          <a:p>
            <a:pPr lvl="1"/>
            <a:r>
              <a:rPr lang="pt-BR"/>
              <a:t>Other cups</a:t>
            </a:r>
          </a:p>
          <a:p>
            <a:pPr lvl="1"/>
            <a:r>
              <a:rPr lang="pt-BR"/>
              <a:t>Coffee machine</a:t>
            </a:r>
          </a:p>
          <a:p>
            <a:pPr lvl="1"/>
            <a:r>
              <a:rPr lang="pt-BR"/>
              <a:t>Infrastructure</a:t>
            </a:r>
          </a:p>
          <a:p>
            <a:pPr>
              <a:buFontTx/>
              <a:buNone/>
            </a:pPr>
            <a:endParaRPr lang="pt-BR"/>
          </a:p>
          <a:p>
            <a:pPr>
              <a:buFontTx/>
              <a:buNone/>
            </a:pPr>
            <a:r>
              <a:rPr lang="pt-BR" sz="2000"/>
              <a:t>       http://mediacup.teco.edu</a:t>
            </a:r>
          </a:p>
        </p:txBody>
      </p:sp>
      <p:pic>
        <p:nvPicPr>
          <p:cNvPr id="1868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2638425"/>
            <a:ext cx="3495675" cy="3814763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850" y="4076700"/>
            <a:ext cx="360363" cy="457200"/>
            <a:chOff x="158" y="1842"/>
            <a:chExt cx="227" cy="288"/>
          </a:xfrm>
        </p:grpSpPr>
        <p:sp>
          <p:nvSpPr>
            <p:cNvPr id="1868806" name="Rectangle 6"/>
            <p:cNvSpPr>
              <a:spLocks noChangeArrowheads="1"/>
            </p:cNvSpPr>
            <p:nvPr/>
          </p:nvSpPr>
          <p:spPr bwMode="auto">
            <a:xfrm rot="2700000">
              <a:off x="158" y="1875"/>
              <a:ext cx="227" cy="22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68807" name="Oval 7"/>
            <p:cNvSpPr>
              <a:spLocks noChangeArrowheads="1"/>
            </p:cNvSpPr>
            <p:nvPr/>
          </p:nvSpPr>
          <p:spPr bwMode="auto">
            <a:xfrm>
              <a:off x="179" y="1896"/>
              <a:ext cx="181" cy="181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400" i="1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1868808" name="Text Box 8"/>
            <p:cNvSpPr txBox="1">
              <a:spLocks noChangeArrowheads="1"/>
            </p:cNvSpPr>
            <p:nvPr/>
          </p:nvSpPr>
          <p:spPr bwMode="auto">
            <a:xfrm>
              <a:off x="174" y="1842"/>
              <a:ext cx="1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 b="1" i="1">
                  <a:solidFill>
                    <a:schemeClr val="bg1"/>
                  </a:solidFill>
                  <a:latin typeface="Monotype Corsiva" pitchFamily="66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0D89D-48A3-45A3-9172-E0DE128F544F}" type="slidenum">
              <a:rPr lang="en-US"/>
              <a:pPr/>
              <a:t>49</a:t>
            </a:fld>
            <a:endParaRPr lang="en-US"/>
          </a:p>
        </p:txBody>
      </p:sp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Ubicomp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/>
              <a:t>Exemplo 3: Stanford </a:t>
            </a:r>
            <a:r>
              <a:rPr lang="pt-BR" sz="3200" dirty="0" err="1"/>
              <a:t>iRoom</a:t>
            </a:r>
            <a:endParaRPr lang="pt-BR" sz="3200" dirty="0"/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Meeting </a:t>
            </a:r>
            <a:r>
              <a:rPr lang="pt-BR" dirty="0" err="1"/>
              <a:t>support</a:t>
            </a:r>
            <a:endParaRPr lang="pt-BR" dirty="0"/>
          </a:p>
          <a:p>
            <a:r>
              <a:rPr lang="pt-BR" dirty="0" err="1"/>
              <a:t>Multiple</a:t>
            </a:r>
            <a:r>
              <a:rPr lang="pt-BR" dirty="0"/>
              <a:t> displays</a:t>
            </a:r>
          </a:p>
          <a:p>
            <a:r>
              <a:rPr lang="pt-BR" dirty="0" err="1"/>
              <a:t>Controlled</a:t>
            </a:r>
            <a:r>
              <a:rPr lang="pt-BR" dirty="0"/>
              <a:t> </a:t>
            </a:r>
            <a:r>
              <a:rPr lang="pt-BR" dirty="0" err="1"/>
              <a:t>by</a:t>
            </a:r>
            <a:endParaRPr lang="pt-BR" dirty="0"/>
          </a:p>
          <a:p>
            <a:pPr lvl="1"/>
            <a:r>
              <a:rPr lang="pt-BR" dirty="0"/>
              <a:t>keyboard</a:t>
            </a:r>
          </a:p>
          <a:p>
            <a:pPr lvl="1"/>
            <a:r>
              <a:rPr lang="pt-BR" dirty="0"/>
              <a:t>wireless </a:t>
            </a:r>
            <a:r>
              <a:rPr lang="pt-BR" dirty="0" err="1"/>
              <a:t>mice</a:t>
            </a:r>
            <a:endParaRPr lang="pt-BR" dirty="0"/>
          </a:p>
          <a:p>
            <a:pPr lvl="1"/>
            <a:r>
              <a:rPr lang="pt-BR" dirty="0"/>
              <a:t>handhelds</a:t>
            </a:r>
          </a:p>
          <a:p>
            <a:endParaRPr lang="pt-BR" dirty="0"/>
          </a:p>
          <a:p>
            <a:pPr>
              <a:buFontTx/>
              <a:buNone/>
            </a:pPr>
            <a:r>
              <a:rPr lang="pt-BR" sz="2000" dirty="0"/>
              <a:t>       http://iwork.stanford.edu/</a:t>
            </a:r>
          </a:p>
        </p:txBody>
      </p:sp>
      <p:pic>
        <p:nvPicPr>
          <p:cNvPr id="1870852" name="Picture 4" descr="smartboards-mural-conf1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57400"/>
            <a:ext cx="4724400" cy="3543300"/>
          </a:xfrm>
          <a:prstGeom prst="rect">
            <a:avLst/>
          </a:prstGeom>
          <a:noFill/>
        </p:spPr>
      </p:pic>
      <p:pic>
        <p:nvPicPr>
          <p:cNvPr id="18708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725144"/>
            <a:ext cx="2962275" cy="432048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4076700"/>
            <a:ext cx="360363" cy="457200"/>
            <a:chOff x="158" y="1842"/>
            <a:chExt cx="227" cy="288"/>
          </a:xfrm>
        </p:grpSpPr>
        <p:sp>
          <p:nvSpPr>
            <p:cNvPr id="1870855" name="Rectangle 7"/>
            <p:cNvSpPr>
              <a:spLocks noChangeArrowheads="1"/>
            </p:cNvSpPr>
            <p:nvPr/>
          </p:nvSpPr>
          <p:spPr bwMode="auto">
            <a:xfrm rot="2700000">
              <a:off x="158" y="1875"/>
              <a:ext cx="227" cy="22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0856" name="Oval 8"/>
            <p:cNvSpPr>
              <a:spLocks noChangeArrowheads="1"/>
            </p:cNvSpPr>
            <p:nvPr/>
          </p:nvSpPr>
          <p:spPr bwMode="auto">
            <a:xfrm>
              <a:off x="179" y="1896"/>
              <a:ext cx="181" cy="181"/>
            </a:xfrm>
            <a:prstGeom prst="ellipse">
              <a:avLst/>
            </a:prstGeom>
            <a:solidFill>
              <a:schemeClr val="tx2"/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400" i="1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74" y="1842"/>
              <a:ext cx="1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400" b="1" i="1">
                  <a:solidFill>
                    <a:schemeClr val="bg1"/>
                  </a:solidFill>
                  <a:latin typeface="Monotype Corsiva" pitchFamily="66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Computação Móvel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o objetivo é </a:t>
            </a:r>
            <a:r>
              <a:rPr lang="pt-BR" dirty="0" smtClean="0">
                <a:solidFill>
                  <a:srgbClr val="0000FF"/>
                </a:solidFill>
              </a:rPr>
              <a:t>não obrigar o usuário a ir até ao computador</a:t>
            </a:r>
            <a:r>
              <a:rPr lang="pt-BR" dirty="0" smtClean="0"/>
              <a:t>, uma saída possível é encolher os </a:t>
            </a:r>
            <a:r>
              <a:rPr lang="pt-BR" dirty="0" smtClean="0">
                <a:solidFill>
                  <a:srgbClr val="0000FF"/>
                </a:solidFill>
              </a:rPr>
              <a:t>dispositivos para que possam ser facilmente carregados </a:t>
            </a:r>
            <a:r>
              <a:rPr lang="pt-BR" dirty="0" smtClean="0"/>
              <a:t>(ou vestidos), enquanto o usuário se movimenta livremente. </a:t>
            </a:r>
          </a:p>
          <a:p>
            <a:endParaRPr lang="pt-BR" dirty="0"/>
          </a:p>
          <a:p>
            <a:r>
              <a:rPr lang="pt-BR" dirty="0" smtClean="0"/>
              <a:t>Isso pode ser chamado Computação Móvel, e implica em vários aspectos: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413" cy="11842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3600" b="1" smtClean="0"/>
              <a:t>Mobile and Ubiquitous Computing </a:t>
            </a:r>
            <a:r>
              <a:rPr lang="en-GB" sz="6900" smtClean="0"/>
              <a:t/>
            </a:r>
            <a:br>
              <a:rPr lang="en-GB" sz="6900" smtClean="0"/>
            </a:br>
            <a:endParaRPr lang="en-GB" sz="69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895600"/>
            <a:ext cx="6400800" cy="2438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GB" sz="2400" i="1" smtClean="0"/>
              <a:t>From</a:t>
            </a:r>
            <a:r>
              <a:rPr lang="en-GB" sz="2400" smtClean="0"/>
              <a:t> Coulouris, Dollimore and Kindberg</a:t>
            </a:r>
            <a:br>
              <a:rPr lang="en-GB" sz="2400" smtClean="0"/>
            </a:br>
            <a:r>
              <a:rPr lang="en-GB" sz="2400" smtClean="0"/>
              <a:t>Distributed Systems: Concepts and Design</a:t>
            </a:r>
            <a:endParaRPr lang="en-GB" sz="2000" smtClean="0"/>
          </a:p>
          <a:p>
            <a:pPr eaLnBrk="1" hangingPunct="1">
              <a:lnSpc>
                <a:spcPct val="110000"/>
              </a:lnSpc>
            </a:pPr>
            <a:r>
              <a:rPr lang="en-GB" sz="2400" smtClean="0"/>
              <a:t>	 	</a:t>
            </a:r>
          </a:p>
          <a:p>
            <a:pPr eaLnBrk="1" hangingPunct="1">
              <a:lnSpc>
                <a:spcPct val="110000"/>
              </a:lnSpc>
            </a:pPr>
            <a:r>
              <a:rPr lang="en-GB" sz="2000" smtClean="0"/>
              <a:t>Edition 4, © Addison-Wesley 2005</a:t>
            </a:r>
          </a:p>
        </p:txBody>
      </p:sp>
      <p:pic>
        <p:nvPicPr>
          <p:cNvPr id="3076" name="Picture 4" descr="cover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997200"/>
            <a:ext cx="172561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257300"/>
          </a:xfrm>
        </p:spPr>
        <p:txBody>
          <a:bodyPr/>
          <a:lstStyle/>
          <a:p>
            <a:pPr eaLnBrk="1" hangingPunct="1"/>
            <a:r>
              <a:rPr lang="pt-BR" sz="6000" b="1" dirty="0" smtClean="0"/>
              <a:t>16</a:t>
            </a:r>
            <a:r>
              <a:rPr lang="pt-BR" sz="4400" b="1" dirty="0" smtClean="0"/>
              <a:t> </a:t>
            </a:r>
            <a:r>
              <a:rPr lang="pt-BR" sz="4000" b="1" dirty="0" smtClean="0"/>
              <a:t>Computação Ubíqua e Móvel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141663"/>
            <a:ext cx="6553200" cy="3167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16.1  Introdução,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16.2  Associação,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16.3  Interoperabilidade,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16.4  Percepção e Reconhecimento de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         Contexto,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16.5  Segurança e Privacidade,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16.6  Adaptabilidade. 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Objetivos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400" dirty="0" smtClean="0"/>
              <a:t>Estudar os campos da computação ubíqua e móvel, os quais surgiram devido à </a:t>
            </a:r>
            <a:r>
              <a:rPr lang="pt-BR" sz="2400" dirty="0" err="1" smtClean="0"/>
              <a:t>minituarização</a:t>
            </a:r>
            <a:r>
              <a:rPr lang="pt-BR" sz="2400" dirty="0" smtClean="0"/>
              <a:t> dos dispositivos e a conectividade sem fio.</a:t>
            </a:r>
          </a:p>
          <a:p>
            <a:pPr>
              <a:buFont typeface="Wingdings" pitchFamily="2" charset="2"/>
              <a:buNone/>
            </a:pPr>
            <a:endParaRPr lang="pt-BR" sz="2400" dirty="0" smtClean="0"/>
          </a:p>
          <a:p>
            <a:r>
              <a:rPr lang="pt-BR" sz="2400" dirty="0" smtClean="0"/>
              <a:t>É apresentado um modelo de sistema comum que dá ênfase à </a:t>
            </a:r>
            <a:r>
              <a:rPr lang="pt-BR" sz="2400" i="1" dirty="0" err="1" smtClean="0"/>
              <a:t>volatibilidade</a:t>
            </a:r>
            <a:r>
              <a:rPr lang="pt-BR" sz="2400" dirty="0" smtClean="0"/>
              <a:t> dos sistemas móveis e ubíquos: </a:t>
            </a:r>
          </a:p>
          <a:p>
            <a:pPr lvl="1"/>
            <a:r>
              <a:rPr lang="pt-BR" sz="2000" dirty="0" smtClean="0"/>
              <a:t>o conjunto de usuários, </a:t>
            </a:r>
          </a:p>
          <a:p>
            <a:pPr lvl="1"/>
            <a:r>
              <a:rPr lang="pt-BR" sz="2000" dirty="0" smtClean="0"/>
              <a:t>dispositivos e componentes de software, em qualquer ambiente, estão sujeitos a mudança </a:t>
            </a:r>
            <a:r>
              <a:rPr lang="pt-BR" sz="2000" dirty="0" err="1" smtClean="0"/>
              <a:t>frequentemente</a:t>
            </a:r>
            <a:r>
              <a:rPr lang="pt-B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r>
              <a:rPr lang="pt-BR" sz="2000" dirty="0" smtClean="0"/>
              <a:t>Principais áreas de pesquisa que surgiram por causa da </a:t>
            </a:r>
            <a:r>
              <a:rPr lang="pt-BR" sz="2000" b="1" dirty="0" err="1" smtClean="0"/>
              <a:t>volatibilidade</a:t>
            </a:r>
            <a:r>
              <a:rPr lang="pt-BR" sz="2000" dirty="0" smtClean="0"/>
              <a:t> e de suas básicas físicas: 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como componentes de software podem </a:t>
            </a:r>
            <a:r>
              <a:rPr lang="pt-BR" sz="2000" b="1" dirty="0" smtClean="0"/>
              <a:t>associar-se e interagir quando as entidades mudam, falham ou aparecem espontaneamente</a:t>
            </a:r>
            <a:r>
              <a:rPr lang="pt-BR" sz="2000" dirty="0" smtClean="0"/>
              <a:t>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Como os sistemas são integrados no mundo físico, por meio da </a:t>
            </a:r>
            <a:r>
              <a:rPr lang="pt-BR" sz="2000" b="1" dirty="0" smtClean="0"/>
              <a:t>percepção e do reconhecimento de contexto</a:t>
            </a:r>
            <a:r>
              <a:rPr lang="pt-BR" sz="2000" dirty="0" smtClean="0"/>
              <a:t>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Os problemas de </a:t>
            </a:r>
            <a:r>
              <a:rPr lang="pt-BR" sz="2000" b="1" dirty="0" smtClean="0"/>
              <a:t>segurança</a:t>
            </a:r>
            <a:r>
              <a:rPr lang="pt-BR" sz="2000" dirty="0" smtClean="0"/>
              <a:t> e </a:t>
            </a:r>
            <a:r>
              <a:rPr lang="pt-BR" sz="2000" b="1" dirty="0" smtClean="0"/>
              <a:t>privacidade</a:t>
            </a:r>
            <a:r>
              <a:rPr lang="pt-BR" sz="2000" dirty="0" smtClean="0"/>
              <a:t> que surgem no sistemas voláteis e fisicamente integrados;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As técnicas para se </a:t>
            </a:r>
            <a:r>
              <a:rPr lang="pt-BR" sz="2000" b="1" dirty="0" smtClean="0"/>
              <a:t>adaptar à falta de recursos computacionais </a:t>
            </a:r>
            <a:r>
              <a:rPr lang="pt-BR" sz="2000" dirty="0" smtClean="0"/>
              <a:t>e de </a:t>
            </a:r>
            <a:r>
              <a:rPr lang="pt-BR" sz="2000" b="1" dirty="0" smtClean="0"/>
              <a:t>E/S de dispositivos portáteis</a:t>
            </a:r>
            <a:r>
              <a:rPr lang="pt-BR" sz="2000" dirty="0" smtClean="0"/>
              <a:t>;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O projeto </a:t>
            </a:r>
            <a:r>
              <a:rPr lang="pt-BR" sz="2000" dirty="0" err="1" smtClean="0"/>
              <a:t>Cooltown</a:t>
            </a:r>
            <a:r>
              <a:rPr lang="pt-BR" sz="2000" dirty="0" smtClean="0"/>
              <a:t>, que planejou uma </a:t>
            </a:r>
            <a:r>
              <a:rPr lang="pt-BR" sz="2000" b="1" dirty="0" smtClean="0"/>
              <a:t>arquitetura orientada para seres humanos</a:t>
            </a:r>
            <a:r>
              <a:rPr lang="pt-BR" sz="2000" dirty="0" smtClean="0"/>
              <a:t>, baseada na web, para computação móvel e ubíqua.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/>
              <a:t>16.1  Introdução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b="1" smtClean="0"/>
              <a:t>Computação Móvel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b="1" smtClean="0"/>
              <a:t>    </a:t>
            </a:r>
            <a:br>
              <a:rPr lang="pt-BR" b="1" smtClean="0"/>
            </a:br>
            <a:r>
              <a:rPr lang="pt-BR" smtClean="0"/>
              <a:t> É o paradigma de computação que se    </a:t>
            </a:r>
            <a:br>
              <a:rPr lang="pt-BR" smtClean="0"/>
            </a:br>
            <a:r>
              <a:rPr lang="pt-BR" smtClean="0"/>
              <a:t> interessa em </a:t>
            </a:r>
            <a:r>
              <a:rPr lang="pt-BR" b="1" smtClean="0"/>
              <a:t>explorar a conectividade de   </a:t>
            </a:r>
            <a:br>
              <a:rPr lang="pt-BR" b="1" smtClean="0"/>
            </a:br>
            <a:r>
              <a:rPr lang="pt-BR" b="1" smtClean="0"/>
              <a:t> dispositivos que se movem em torno do    </a:t>
            </a:r>
            <a:br>
              <a:rPr lang="pt-BR" b="1" smtClean="0"/>
            </a:br>
            <a:r>
              <a:rPr lang="pt-BR" b="1" smtClean="0"/>
              <a:t> mundo físico</a:t>
            </a:r>
            <a:r>
              <a:rPr lang="pt-BR" smtClean="0"/>
              <a:t> do dia-a-dia.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Introdução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b="1" smtClean="0"/>
              <a:t>Computação Ubíqua</a:t>
            </a:r>
            <a:r>
              <a:rPr lang="pt-BR" smtClean="0"/>
              <a:t> </a:t>
            </a:r>
          </a:p>
          <a:p>
            <a:pPr eaLnBrk="1" hangingPunct="1"/>
            <a:endParaRPr lang="pt-BR" smtClean="0"/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 É o paradigma de computação que </a:t>
            </a:r>
            <a:r>
              <a:rPr lang="pt-BR" b="1" smtClean="0"/>
              <a:t>explora   </a:t>
            </a:r>
            <a:br>
              <a:rPr lang="pt-BR" b="1" smtClean="0"/>
            </a:br>
            <a:r>
              <a:rPr lang="pt-BR" b="1" smtClean="0"/>
              <a:t> a integração crescente de dispositivos de  </a:t>
            </a:r>
            <a:br>
              <a:rPr lang="pt-BR" b="1" smtClean="0"/>
            </a:br>
            <a:r>
              <a:rPr lang="pt-BR" b="1" smtClean="0"/>
              <a:t> computação com o nosso mundo físico</a:t>
            </a:r>
            <a:r>
              <a:rPr lang="pt-BR" smtClean="0"/>
              <a:t>  </a:t>
            </a:r>
            <a:br>
              <a:rPr lang="pt-BR" smtClean="0"/>
            </a:br>
            <a:r>
              <a:rPr lang="pt-BR" smtClean="0"/>
              <a:t> do dia-a-dia.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Ubíqua e Móvel surgiu devido a </a:t>
            </a:r>
            <a:r>
              <a:rPr lang="pt-BR" b="1" smtClean="0"/>
              <a:t>minituarização e conectividade sem fio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 medida que dispositivos se tornam menores, fica mais fácil levá-los conosco ou vesti-los, e podemos embutí-los dentro de muitas partes do mundo físico.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Como </a:t>
            </a:r>
            <a:r>
              <a:rPr lang="pt-BR" b="1" smtClean="0"/>
              <a:t>conectividade sem fio</a:t>
            </a:r>
            <a:r>
              <a:rPr lang="pt-BR" smtClean="0"/>
              <a:t> torna-se mais predominante, podemos conectar melhor esses novos pequenos dispositivos uns a outros, com computadores pessoais convencionais e com servidores convencionais.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Propriedades comuns e nas diferenças que compartilham com sistemas distribuídos convencionais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Abordar mais questões em aberto do que soluções.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Conexão Wireless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i="1" dirty="0" smtClean="0"/>
              <a:t> </a:t>
            </a:r>
            <a:endParaRPr lang="pt-BR" dirty="0"/>
          </a:p>
          <a:p>
            <a:r>
              <a:rPr lang="pt-BR" dirty="0" smtClean="0"/>
              <a:t>Prover conexão wireless contínua à rede (através de Bluetooth, IEEE 802.11, telefonia celular, ou outras formas); manter o serviço funcionando com os dispositivos em movimento.</a:t>
            </a:r>
            <a:endParaRPr lang="pt-B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Descreve em linhas gerais os princípios da </a:t>
            </a:r>
            <a:r>
              <a:rPr lang="pt-BR" sz="2000" b="1" dirty="0" smtClean="0">
                <a:solidFill>
                  <a:srgbClr val="0000FF"/>
                </a:solidFill>
              </a:rPr>
              <a:t>Computação Ubíqua e Móvel</a:t>
            </a:r>
            <a:r>
              <a:rPr lang="pt-BR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Introduz sub-áreas: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dirty="0" err="1" smtClean="0"/>
              <a:t>Wearable</a:t>
            </a:r>
            <a:r>
              <a:rPr lang="pt-BR" sz="2000" dirty="0" smtClean="0"/>
              <a:t> </a:t>
            </a:r>
            <a:r>
              <a:rPr lang="pt-BR" sz="2000" b="1" dirty="0" smtClean="0"/>
              <a:t>Computing </a:t>
            </a:r>
            <a:r>
              <a:rPr lang="pt-BR" sz="2000" dirty="0" smtClean="0"/>
              <a:t>(computação acoplada ao corpo);</a:t>
            </a:r>
            <a:br>
              <a:rPr lang="pt-BR" sz="2000" dirty="0" smtClean="0"/>
            </a:br>
            <a:endParaRPr lang="pt-BR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b="1" dirty="0" smtClean="0"/>
              <a:t>Handheld</a:t>
            </a:r>
            <a:r>
              <a:rPr lang="pt-BR" sz="2000" dirty="0" smtClean="0"/>
              <a:t> </a:t>
            </a:r>
            <a:r>
              <a:rPr lang="pt-BR" sz="2000" b="1" dirty="0" smtClean="0"/>
              <a:t>Computing</a:t>
            </a:r>
            <a:r>
              <a:rPr lang="pt-BR" sz="2000" dirty="0" smtClean="0"/>
              <a:t> (computação portada em mão);</a:t>
            </a:r>
            <a:br>
              <a:rPr lang="pt-BR" sz="2000" dirty="0" smtClean="0"/>
            </a:br>
            <a:r>
              <a:rPr lang="pt-BR" sz="2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b="1" dirty="0" err="1" smtClean="0"/>
              <a:t>Context-Aware</a:t>
            </a:r>
            <a:r>
              <a:rPr lang="pt-BR" sz="2000" b="1" dirty="0" smtClean="0"/>
              <a:t> Computing </a:t>
            </a:r>
            <a:r>
              <a:rPr lang="pt-BR" sz="2000" dirty="0" smtClean="0"/>
              <a:t>(Computação com reconhecimento de contexto)</a:t>
            </a:r>
            <a:br>
              <a:rPr lang="pt-BR" sz="2000" dirty="0" smtClean="0"/>
            </a:b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Descreve um </a:t>
            </a:r>
            <a:r>
              <a:rPr lang="pt-BR" sz="2000" b="1" dirty="0" smtClean="0"/>
              <a:t>modelo de sistema </a:t>
            </a:r>
            <a:r>
              <a:rPr lang="pt-BR" sz="2000" dirty="0" smtClean="0"/>
              <a:t>que compreende todos essas áreas e sub-áreas por meio de sua </a:t>
            </a:r>
            <a:r>
              <a:rPr lang="pt-BR" sz="2000" b="1" dirty="0" err="1" smtClean="0"/>
              <a:t>volatibilidade</a:t>
            </a:r>
            <a:r>
              <a:rPr lang="pt-B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b="1" smtClean="0"/>
          </a:p>
          <a:p>
            <a:pPr eaLnBrk="1" hangingPunct="1">
              <a:lnSpc>
                <a:spcPct val="90000"/>
              </a:lnSpc>
            </a:pPr>
            <a:r>
              <a:rPr lang="pt-BR" b="1" smtClean="0"/>
              <a:t>Volatibilidade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o conjunto de usuários;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dispositivos;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componentes de software.</a:t>
            </a:r>
            <a:br>
              <a:rPr lang="pt-BR" smtClean="0"/>
            </a:b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b="1" smtClean="0"/>
              <a:t>Tudo o que é sujeito a mudança, freqüente, num dado ambiente.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600" smtClean="0"/>
              <a:t>Áreas de pesquisa advindas de </a:t>
            </a:r>
            <a:r>
              <a:rPr lang="pt-BR" sz="2600" b="1" smtClean="0"/>
              <a:t>Volatibilidade</a:t>
            </a:r>
            <a:r>
              <a:rPr lang="pt-BR" sz="2600" smtClean="0"/>
              <a:t> e </a:t>
            </a:r>
            <a:r>
              <a:rPr lang="pt-BR" sz="2600" b="1" smtClean="0"/>
              <a:t>bases físicas, </a:t>
            </a:r>
            <a:r>
              <a:rPr lang="pt-BR" sz="2600" smtClean="0"/>
              <a:t>incluem:</a:t>
            </a:r>
          </a:p>
          <a:p>
            <a:pPr lvl="1" eaLnBrk="1" hangingPunct="1"/>
            <a:endParaRPr lang="pt-BR" sz="2200" smtClean="0"/>
          </a:p>
          <a:p>
            <a:pPr lvl="1" eaLnBrk="1" hangingPunct="1"/>
            <a:r>
              <a:rPr lang="pt-BR" sz="2200" smtClean="0"/>
              <a:t>Como componentes de software de associam e inter-operam quando entidades se movem,</a:t>
            </a:r>
          </a:p>
          <a:p>
            <a:pPr lvl="1" eaLnBrk="1" hangingPunct="1"/>
            <a:endParaRPr lang="pt-BR" sz="2200" smtClean="0"/>
          </a:p>
          <a:p>
            <a:pPr lvl="1" eaLnBrk="1" hangingPunct="1"/>
            <a:r>
              <a:rPr lang="pt-BR" sz="2200" smtClean="0"/>
              <a:t>Falha ou aparição espontânea em ambientes;</a:t>
            </a:r>
          </a:p>
          <a:p>
            <a:pPr lvl="1" eaLnBrk="1" hangingPunct="1"/>
            <a:endParaRPr lang="pt-BR" sz="2200" smtClean="0"/>
          </a:p>
          <a:p>
            <a:pPr lvl="1" eaLnBrk="1" hangingPunct="1"/>
            <a:r>
              <a:rPr lang="pt-BR" sz="2200" smtClean="0"/>
              <a:t>Como sistemas tornam-se integrados com o mundo físico através de sensores e conhecimento de contexto;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 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z="2600" smtClean="0"/>
          </a:p>
          <a:p>
            <a:pPr eaLnBrk="1" hangingPunct="1"/>
            <a:r>
              <a:rPr lang="pt-BR" sz="2600" smtClean="0"/>
              <a:t>Áreas de pesquisa advindas de </a:t>
            </a:r>
            <a:r>
              <a:rPr lang="pt-BR" sz="2600" b="1" smtClean="0"/>
              <a:t>Volatibilidade</a:t>
            </a:r>
            <a:r>
              <a:rPr lang="pt-BR" sz="2600" smtClean="0"/>
              <a:t> e </a:t>
            </a:r>
            <a:r>
              <a:rPr lang="pt-BR" sz="2600" b="1" smtClean="0"/>
              <a:t>bases físicas, </a:t>
            </a:r>
            <a:r>
              <a:rPr lang="pt-BR" sz="2600" smtClean="0"/>
              <a:t>incluem:</a:t>
            </a:r>
          </a:p>
          <a:p>
            <a:pPr lvl="1" eaLnBrk="1" hangingPunct="1"/>
            <a:endParaRPr lang="pt-BR" sz="2200" smtClean="0"/>
          </a:p>
          <a:p>
            <a:pPr lvl="1" eaLnBrk="1" hangingPunct="1"/>
            <a:r>
              <a:rPr lang="pt-BR" sz="2200" smtClean="0"/>
              <a:t>As questões de segurança e privacidade que surgem nos sistemas voláteis, integrados fisicamente;</a:t>
            </a:r>
          </a:p>
          <a:p>
            <a:pPr lvl="1" eaLnBrk="1" hangingPunct="1"/>
            <a:endParaRPr lang="pt-BR" sz="2200" smtClean="0"/>
          </a:p>
          <a:p>
            <a:pPr lvl="1" eaLnBrk="1" hangingPunct="1"/>
            <a:r>
              <a:rPr lang="pt-BR" sz="2200" smtClean="0"/>
              <a:t>Técnicas para adaptar à falta de recursos computacionais e de entrada/saída em dispositivos pequenos.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Introdução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capítulo termina com um Estudo de Caso: 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Projeto </a:t>
            </a:r>
            <a:r>
              <a:rPr lang="pt-BR" b="1" smtClean="0"/>
              <a:t>Cooltown</a:t>
            </a:r>
            <a:r>
              <a:rPr lang="pt-BR" smtClean="0"/>
              <a:t> da HP que inventou uma </a:t>
            </a:r>
            <a:r>
              <a:rPr lang="pt-BR" b="1" smtClean="0"/>
              <a:t>arquitetura baseada na Web, orientada a humanos</a:t>
            </a:r>
            <a:r>
              <a:rPr lang="pt-BR" smtClean="0"/>
              <a:t>, para computação ubíqua e móvel.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Surgido como uma paradigma no qual usuários poderiam portar seus computadores pessoais e reter alguma conectividade com outras máquinas.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Computação Móvel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Em 1980 tornou-se possível construir computadores pessoais, o bastante para portar, e que poderiam se conectados a outros computadores sobre linhas telefônicas via um modem.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809C0-BE58-4CB9-92B9-F65BDA3FDACB}" type="slidenum">
              <a:rPr lang="en-US"/>
              <a:pPr/>
              <a:t>67</a:t>
            </a:fld>
            <a:endParaRPr lang="en-US"/>
          </a:p>
        </p:txBody>
      </p:sp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Computação Móvel</a:t>
            </a:r>
            <a:br>
              <a:rPr lang="pt-BR"/>
            </a:br>
            <a:endParaRPr lang="pt-BR"/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sz="3200"/>
              <a:t>Processamento</a:t>
            </a:r>
          </a:p>
          <a:p>
            <a:pPr algn="ctr">
              <a:buFontTx/>
              <a:buNone/>
            </a:pPr>
            <a:r>
              <a:rPr lang="pt-BR" sz="3200" b="1">
                <a:solidFill>
                  <a:schemeClr val="accent1"/>
                </a:solidFill>
              </a:rPr>
              <a:t>+</a:t>
            </a:r>
            <a:endParaRPr lang="pt-BR" sz="3200"/>
          </a:p>
          <a:p>
            <a:pPr algn="ctr">
              <a:buFontTx/>
              <a:buNone/>
            </a:pPr>
            <a:r>
              <a:rPr lang="pt-BR" sz="3200"/>
              <a:t>Mobilidade</a:t>
            </a:r>
          </a:p>
          <a:p>
            <a:pPr algn="ctr">
              <a:buFontTx/>
              <a:buNone/>
            </a:pPr>
            <a:r>
              <a:rPr lang="pt-BR" sz="3200" b="1">
                <a:solidFill>
                  <a:schemeClr val="accent1"/>
                </a:solidFill>
              </a:rPr>
              <a:t>+</a:t>
            </a:r>
            <a:endParaRPr lang="pt-BR" sz="3200"/>
          </a:p>
          <a:p>
            <a:pPr algn="ctr">
              <a:buFontTx/>
              <a:buNone/>
            </a:pPr>
            <a:r>
              <a:rPr lang="pt-BR" sz="3200"/>
              <a:t>Comunicação sem fio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71B43-7D81-4343-9734-2A2F9DE5E5A7}" type="slidenum">
              <a:rPr lang="en-US"/>
              <a:pPr/>
              <a:t>68</a:t>
            </a:fld>
            <a:endParaRPr lang="en-US"/>
          </a:p>
        </p:txBody>
      </p:sp>
      <p:sp>
        <p:nvSpPr>
          <p:cNvPr id="164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Processamento</a:t>
            </a:r>
          </a:p>
        </p:txBody>
      </p:sp>
      <p:pic>
        <p:nvPicPr>
          <p:cNvPr id="1648643" name="Picture 3" descr="flali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81100"/>
            <a:ext cx="2028825" cy="1770063"/>
          </a:xfrm>
          <a:prstGeom prst="rect">
            <a:avLst/>
          </a:prstGeom>
          <a:noFill/>
        </p:spPr>
      </p:pic>
      <p:pic>
        <p:nvPicPr>
          <p:cNvPr id="1648644" name="Picture 4" descr="notebook-leis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09900"/>
            <a:ext cx="2057400" cy="1985963"/>
          </a:xfrm>
          <a:prstGeom prst="rect">
            <a:avLst/>
          </a:prstGeom>
          <a:noFill/>
        </p:spPr>
      </p:pic>
      <p:pic>
        <p:nvPicPr>
          <p:cNvPr id="1648645" name="Picture 5" descr="ntw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438" y="1985963"/>
            <a:ext cx="1905000" cy="1887537"/>
          </a:xfrm>
          <a:prstGeom prst="rect">
            <a:avLst/>
          </a:prstGeom>
          <a:noFill/>
        </p:spPr>
      </p:pic>
      <p:pic>
        <p:nvPicPr>
          <p:cNvPr id="1648646" name="Picture 6" descr="cab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2595563" cy="426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48647" name="Rectangle 7"/>
          <p:cNvSpPr>
            <a:spLocks noChangeArrowheads="1"/>
          </p:cNvSpPr>
          <p:nvPr/>
        </p:nvSpPr>
        <p:spPr bwMode="auto">
          <a:xfrm>
            <a:off x="685800" y="5516563"/>
            <a:ext cx="82232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400"/>
              <a:t>Dispositivo de processamento portátil e tipos variados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400"/>
              <a:t>Pode ser levado para qualquer lugar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400"/>
              <a:t>Não deve depender de “energia de tomada”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8CB3B4-7AB1-44C3-9289-BB20E4271714}" type="slidenum">
              <a:rPr lang="en-US"/>
              <a:pPr/>
              <a:t>69</a:t>
            </a:fld>
            <a:endParaRPr lang="en-US"/>
          </a:p>
        </p:txBody>
      </p:sp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/>
              <a:t>Mobilidade</a:t>
            </a:r>
          </a:p>
        </p:txBody>
      </p:sp>
      <p:sp>
        <p:nvSpPr>
          <p:cNvPr id="1650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45113" cy="855663"/>
          </a:xfrm>
        </p:spPr>
        <p:txBody>
          <a:bodyPr/>
          <a:lstStyle/>
          <a:p>
            <a:r>
              <a:rPr lang="pt-BR" sz="2400"/>
              <a:t>Não importa onde você esteja</a:t>
            </a:r>
          </a:p>
        </p:txBody>
      </p:sp>
      <p:pic>
        <p:nvPicPr>
          <p:cNvPr id="1650692" name="Picture 4" descr="mobile-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2493963"/>
            <a:ext cx="2697163" cy="4071937"/>
          </a:xfrm>
          <a:prstGeom prst="rect">
            <a:avLst/>
          </a:prstGeom>
          <a:noFill/>
        </p:spPr>
      </p:pic>
      <p:pic>
        <p:nvPicPr>
          <p:cNvPr id="1650693" name="Picture 5" descr="cm-off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8038" y="149225"/>
            <a:ext cx="3048000" cy="2105025"/>
          </a:xfrm>
          <a:prstGeom prst="rect">
            <a:avLst/>
          </a:prstGeom>
          <a:noFill/>
        </p:spPr>
      </p:pic>
      <p:pic>
        <p:nvPicPr>
          <p:cNvPr id="1650694" name="Picture 6" descr="mob-peopl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6725" y="2520950"/>
            <a:ext cx="29845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50695" name="Picture 7" descr="cm-people-airport"/>
          <p:cNvPicPr>
            <a:picLocks noChangeAspect="1" noChangeArrowheads="1"/>
          </p:cNvPicPr>
          <p:nvPr/>
        </p:nvPicPr>
        <p:blipFill>
          <a:blip r:embed="rId6" cstate="print"/>
          <a:srcRect l="4477"/>
          <a:stretch>
            <a:fillRect/>
          </a:stretch>
        </p:blipFill>
        <p:spPr bwMode="auto">
          <a:xfrm>
            <a:off x="0" y="2774950"/>
            <a:ext cx="2879725" cy="1589088"/>
          </a:xfrm>
          <a:prstGeom prst="rect">
            <a:avLst/>
          </a:prstGeom>
          <a:noFill/>
        </p:spPr>
      </p:pic>
      <p:pic>
        <p:nvPicPr>
          <p:cNvPr id="1650696" name="Picture 8" descr="pl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500" y="4457700"/>
            <a:ext cx="1463675" cy="2057400"/>
          </a:xfrm>
          <a:prstGeom prst="rect">
            <a:avLst/>
          </a:prstGeom>
          <a:noFill/>
        </p:spPr>
      </p:pic>
      <p:sp>
        <p:nvSpPr>
          <p:cNvPr id="1650697" name="AutoShape 9"/>
          <p:cNvSpPr>
            <a:spLocks noChangeArrowheads="1"/>
          </p:cNvSpPr>
          <p:nvPr/>
        </p:nvSpPr>
        <p:spPr bwMode="auto">
          <a:xfrm>
            <a:off x="803275" y="4721225"/>
            <a:ext cx="1295400" cy="1371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Computadores móveis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Fazer os computadores e interfaces pequenos; prover e gerenciar energia elétrica; criar interfaces que se adaptem ao tamanho do dispositivo e continuem sendo amigáveis; inventar novos dispositivos de interface para computadores móveis.</a:t>
            </a:r>
            <a:endParaRPr lang="pt-B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56AB1D-65C7-4D77-BEC6-5F5972AF2525}" type="slidenum">
              <a:rPr lang="en-US"/>
              <a:pPr/>
              <a:t>70</a:t>
            </a:fld>
            <a:endParaRPr lang="en-US"/>
          </a:p>
        </p:txBody>
      </p:sp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Comunicação sem Fio</a:t>
            </a:r>
            <a:endParaRPr lang="en-US"/>
          </a:p>
        </p:txBody>
      </p:sp>
      <p:pic>
        <p:nvPicPr>
          <p:cNvPr id="1652739" name="Picture 3" descr="ondas-de-ra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675" y="2524125"/>
            <a:ext cx="4394200" cy="3249613"/>
          </a:xfrm>
          <a:prstGeom prst="rect">
            <a:avLst/>
          </a:prstGeom>
          <a:noFill/>
        </p:spPr>
      </p:pic>
      <p:pic>
        <p:nvPicPr>
          <p:cNvPr id="1652740" name="Picture 4" descr="tel-wire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2395538"/>
            <a:ext cx="3568700" cy="363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BC43A-C970-4FB3-9399-0511A9D029A0}" type="slidenum">
              <a:rPr lang="en-US"/>
              <a:pPr/>
              <a:t>71</a:t>
            </a:fld>
            <a:endParaRPr lang="en-US"/>
          </a:p>
        </p:txBody>
      </p:sp>
      <p:sp>
        <p:nvSpPr>
          <p:cNvPr id="165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Mobilidade  x  Comunicação</a:t>
            </a:r>
          </a:p>
        </p:txBody>
      </p:sp>
      <p:graphicFrame>
        <p:nvGraphicFramePr>
          <p:cNvPr id="1653763" name="Object 3"/>
          <p:cNvGraphicFramePr>
            <a:graphicFrameLocks noChangeAspect="1"/>
          </p:cNvGraphicFramePr>
          <p:nvPr/>
        </p:nvGraphicFramePr>
        <p:xfrm>
          <a:off x="1444625" y="1987550"/>
          <a:ext cx="6148388" cy="4465638"/>
        </p:xfrm>
        <a:graphic>
          <a:graphicData uri="http://schemas.openxmlformats.org/presentationml/2006/ole">
            <p:oleObj spid="_x0000_s1026" name="Document" r:id="rId4" imgW="6232255" imgH="45399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A76B34-1F26-4C8C-A964-473F6A20E944}" type="slidenum">
              <a:rPr lang="en-US"/>
              <a:pPr/>
              <a:t>72</a:t>
            </a:fld>
            <a:endParaRPr lang="en-US"/>
          </a:p>
        </p:txBody>
      </p:sp>
      <p:sp>
        <p:nvSpPr>
          <p:cNvPr id="221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Computação móvel</a:t>
            </a:r>
            <a:r>
              <a:rPr lang="pt-BR" sz="3200"/>
              <a:t/>
            </a:r>
            <a:br>
              <a:rPr lang="pt-BR" sz="3200"/>
            </a:br>
            <a:r>
              <a:rPr lang="pt-BR" sz="3200"/>
              <a:t>Infra-estrutura</a:t>
            </a:r>
          </a:p>
        </p:txBody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Rede</a:t>
            </a:r>
          </a:p>
          <a:p>
            <a:pPr lvl="1"/>
            <a:r>
              <a:rPr lang="pt-BR"/>
              <a:t>Comunicação sem fio</a:t>
            </a:r>
          </a:p>
          <a:p>
            <a:pPr lvl="1"/>
            <a:r>
              <a:rPr lang="pt-BR"/>
              <a:t>Roteamento</a:t>
            </a:r>
          </a:p>
          <a:p>
            <a:pPr lvl="1"/>
            <a:r>
              <a:rPr lang="pt-BR"/>
              <a:t>Segurança, privacidade, ...</a:t>
            </a:r>
          </a:p>
          <a:p>
            <a:endParaRPr lang="pt-BR"/>
          </a:p>
          <a:p>
            <a:r>
              <a:rPr lang="pt-BR"/>
              <a:t>Hardware:</a:t>
            </a:r>
          </a:p>
          <a:p>
            <a:pPr lvl="1"/>
            <a:r>
              <a:rPr lang="pt-BR"/>
              <a:t>Gerenciamento de energia</a:t>
            </a:r>
          </a:p>
          <a:p>
            <a:pPr lvl="1"/>
            <a:r>
              <a:rPr lang="pt-BR"/>
              <a:t>Capacidade limitada</a:t>
            </a:r>
          </a:p>
          <a:p>
            <a:pPr>
              <a:buFontTx/>
              <a:buNone/>
            </a:pPr>
            <a:endParaRPr lang="pt-B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79950" y="2214563"/>
            <a:ext cx="4319588" cy="2401887"/>
            <a:chOff x="1520" y="1373"/>
            <a:chExt cx="2721" cy="1513"/>
          </a:xfrm>
        </p:grpSpPr>
        <p:sp>
          <p:nvSpPr>
            <p:cNvPr id="2213893" name="Oval 5"/>
            <p:cNvSpPr>
              <a:spLocks noChangeArrowheads="1"/>
            </p:cNvSpPr>
            <p:nvPr/>
          </p:nvSpPr>
          <p:spPr bwMode="auto">
            <a:xfrm>
              <a:off x="1520" y="1412"/>
              <a:ext cx="2721" cy="1474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3894" name="Oval 6"/>
            <p:cNvSpPr>
              <a:spLocks noChangeArrowheads="1"/>
            </p:cNvSpPr>
            <p:nvPr/>
          </p:nvSpPr>
          <p:spPr bwMode="auto">
            <a:xfrm>
              <a:off x="1746" y="1752"/>
              <a:ext cx="2268" cy="1134"/>
            </a:xfrm>
            <a:prstGeom prst="ellipse">
              <a:avLst/>
            </a:prstGeom>
            <a:gradFill rotWithShape="1">
              <a:gsLst>
                <a:gs pos="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3895" name="Oval 7"/>
            <p:cNvSpPr>
              <a:spLocks noChangeArrowheads="1"/>
            </p:cNvSpPr>
            <p:nvPr/>
          </p:nvSpPr>
          <p:spPr bwMode="auto">
            <a:xfrm>
              <a:off x="1904" y="2129"/>
              <a:ext cx="1951" cy="757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3896" name="Oval 8"/>
            <p:cNvSpPr>
              <a:spLocks noChangeArrowheads="1"/>
            </p:cNvSpPr>
            <p:nvPr/>
          </p:nvSpPr>
          <p:spPr bwMode="auto">
            <a:xfrm>
              <a:off x="2097" y="2424"/>
              <a:ext cx="1565" cy="46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3897" name="Text Box 9"/>
            <p:cNvSpPr txBox="1">
              <a:spLocks noChangeArrowheads="1"/>
            </p:cNvSpPr>
            <p:nvPr/>
          </p:nvSpPr>
          <p:spPr bwMode="auto">
            <a:xfrm>
              <a:off x="2685" y="2406"/>
              <a:ext cx="3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60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PAN</a:t>
              </a:r>
            </a:p>
          </p:txBody>
        </p:sp>
        <p:sp>
          <p:nvSpPr>
            <p:cNvPr id="2213898" name="Text Box 10"/>
            <p:cNvSpPr txBox="1">
              <a:spLocks noChangeArrowheads="1"/>
            </p:cNvSpPr>
            <p:nvPr/>
          </p:nvSpPr>
          <p:spPr bwMode="auto">
            <a:xfrm>
              <a:off x="2686" y="2099"/>
              <a:ext cx="3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60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LAN</a:t>
              </a:r>
            </a:p>
          </p:txBody>
        </p:sp>
        <p:sp>
          <p:nvSpPr>
            <p:cNvPr id="2213899" name="Text Box 11"/>
            <p:cNvSpPr txBox="1">
              <a:spLocks noChangeArrowheads="1"/>
            </p:cNvSpPr>
            <p:nvPr/>
          </p:nvSpPr>
          <p:spPr bwMode="auto">
            <a:xfrm>
              <a:off x="2668" y="1713"/>
              <a:ext cx="4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60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MAN</a:t>
              </a:r>
            </a:p>
          </p:txBody>
        </p:sp>
        <p:sp>
          <p:nvSpPr>
            <p:cNvPr id="2213900" name="Text Box 12"/>
            <p:cNvSpPr txBox="1">
              <a:spLocks noChangeArrowheads="1"/>
            </p:cNvSpPr>
            <p:nvPr/>
          </p:nvSpPr>
          <p:spPr bwMode="auto">
            <a:xfrm>
              <a:off x="2661" y="1373"/>
              <a:ext cx="4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60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WAN</a:t>
              </a:r>
            </a:p>
          </p:txBody>
        </p:sp>
        <p:sp>
          <p:nvSpPr>
            <p:cNvPr id="2213901" name="Text Box 13"/>
            <p:cNvSpPr txBox="1">
              <a:spLocks noChangeArrowheads="1"/>
            </p:cNvSpPr>
            <p:nvPr/>
          </p:nvSpPr>
          <p:spPr bwMode="auto">
            <a:xfrm>
              <a:off x="2108" y="2509"/>
              <a:ext cx="5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200">
                  <a:latin typeface="Arial Rounded MT Bold" pitchFamily="34" charset="0"/>
                </a:rPr>
                <a:t>Bluetooth</a:t>
              </a:r>
            </a:p>
          </p:txBody>
        </p:sp>
        <p:sp>
          <p:nvSpPr>
            <p:cNvPr id="2213902" name="Text Box 14"/>
            <p:cNvSpPr txBox="1">
              <a:spLocks noChangeArrowheads="1"/>
            </p:cNvSpPr>
            <p:nvPr/>
          </p:nvSpPr>
          <p:spPr bwMode="auto">
            <a:xfrm>
              <a:off x="3306" y="2509"/>
              <a:ext cx="3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200">
                  <a:latin typeface="Arial Rounded MT Bold" pitchFamily="34" charset="0"/>
                </a:rPr>
                <a:t>USB</a:t>
              </a:r>
            </a:p>
          </p:txBody>
        </p:sp>
        <p:sp>
          <p:nvSpPr>
            <p:cNvPr id="2213903" name="Text Box 15"/>
            <p:cNvSpPr txBox="1">
              <a:spLocks noChangeArrowheads="1"/>
            </p:cNvSpPr>
            <p:nvPr/>
          </p:nvSpPr>
          <p:spPr bwMode="auto">
            <a:xfrm>
              <a:off x="2041" y="2250"/>
              <a:ext cx="5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latin typeface="Arial Rounded MT Bold" pitchFamily="34" charset="0"/>
                </a:rPr>
                <a:t>IEEE 802.11</a:t>
              </a:r>
            </a:p>
            <a:p>
              <a:pPr algn="ctr"/>
              <a:r>
                <a:rPr lang="pt-BR" sz="1000">
                  <a:latin typeface="Arial Rounded MT Bold" pitchFamily="34" charset="0"/>
                </a:rPr>
                <a:t>“WiFi”</a:t>
              </a:r>
            </a:p>
          </p:txBody>
        </p:sp>
        <p:sp>
          <p:nvSpPr>
            <p:cNvPr id="2213904" name="Text Box 16"/>
            <p:cNvSpPr txBox="1">
              <a:spLocks noChangeArrowheads="1"/>
            </p:cNvSpPr>
            <p:nvPr/>
          </p:nvSpPr>
          <p:spPr bwMode="auto">
            <a:xfrm>
              <a:off x="3159" y="2251"/>
              <a:ext cx="5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latin typeface="Arial Rounded MT Bold" pitchFamily="34" charset="0"/>
                </a:rPr>
                <a:t>IEEE 802.3</a:t>
              </a:r>
            </a:p>
            <a:p>
              <a:pPr algn="ctr"/>
              <a:r>
                <a:rPr lang="pt-BR" sz="1000">
                  <a:latin typeface="Arial Rounded MT Bold" pitchFamily="34" charset="0"/>
                </a:rPr>
                <a:t>Ethernet</a:t>
              </a:r>
            </a:p>
          </p:txBody>
        </p:sp>
        <p:sp>
          <p:nvSpPr>
            <p:cNvPr id="2213905" name="Text Box 17"/>
            <p:cNvSpPr txBox="1">
              <a:spLocks noChangeArrowheads="1"/>
            </p:cNvSpPr>
            <p:nvPr/>
          </p:nvSpPr>
          <p:spPr bwMode="auto">
            <a:xfrm>
              <a:off x="1973" y="1911"/>
              <a:ext cx="5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latin typeface="Arial Rounded MT Bold" pitchFamily="34" charset="0"/>
                </a:rPr>
                <a:t>IEEE 802.16</a:t>
              </a:r>
            </a:p>
            <a:p>
              <a:pPr algn="ctr"/>
              <a:r>
                <a:rPr lang="pt-BR" sz="1000">
                  <a:latin typeface="Arial Rounded MT Bold" pitchFamily="34" charset="0"/>
                </a:rPr>
                <a:t>“WiMAX”</a:t>
              </a:r>
            </a:p>
          </p:txBody>
        </p:sp>
        <p:sp>
          <p:nvSpPr>
            <p:cNvPr id="2213906" name="Text Box 18"/>
            <p:cNvSpPr txBox="1">
              <a:spLocks noChangeArrowheads="1"/>
            </p:cNvSpPr>
            <p:nvPr/>
          </p:nvSpPr>
          <p:spPr bwMode="auto">
            <a:xfrm>
              <a:off x="3525" y="1911"/>
              <a:ext cx="1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latin typeface="Arial Rounded MT Bold" pitchFamily="34" charset="0"/>
                </a:rPr>
                <a:t>IP</a:t>
              </a:r>
            </a:p>
          </p:txBody>
        </p:sp>
        <p:sp>
          <p:nvSpPr>
            <p:cNvPr id="2213907" name="Text Box 19"/>
            <p:cNvSpPr txBox="1">
              <a:spLocks noChangeArrowheads="1"/>
            </p:cNvSpPr>
            <p:nvPr/>
          </p:nvSpPr>
          <p:spPr bwMode="auto">
            <a:xfrm>
              <a:off x="1882" y="1593"/>
              <a:ext cx="5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latin typeface="Arial Rounded MT Bold" pitchFamily="34" charset="0"/>
                </a:rPr>
                <a:t>IEEE 802.20</a:t>
              </a:r>
            </a:p>
            <a:p>
              <a:pPr algn="ctr"/>
              <a:r>
                <a:rPr lang="pt-BR" sz="1000">
                  <a:latin typeface="Arial Rounded MT Bold" pitchFamily="34" charset="0"/>
                </a:rPr>
                <a:t>(proposto)</a:t>
              </a:r>
            </a:p>
          </p:txBody>
        </p:sp>
        <p:sp>
          <p:nvSpPr>
            <p:cNvPr id="2213908" name="Text Box 20"/>
            <p:cNvSpPr txBox="1">
              <a:spLocks noChangeArrowheads="1"/>
            </p:cNvSpPr>
            <p:nvPr/>
          </p:nvSpPr>
          <p:spPr bwMode="auto">
            <a:xfrm>
              <a:off x="3696" y="1593"/>
              <a:ext cx="1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latin typeface="Arial Rounded MT Bold" pitchFamily="34" charset="0"/>
                </a:rPr>
                <a:t>IP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EA2267-95C5-4E7D-A3F7-EFF0F401BE51}" type="slidenum">
              <a:rPr lang="en-US"/>
              <a:pPr/>
              <a:t>73</a:t>
            </a:fld>
            <a:endParaRPr lang="en-US"/>
          </a:p>
        </p:txBody>
      </p:sp>
      <p:sp>
        <p:nvSpPr>
          <p:cNvPr id="2216962" name="Oval 2"/>
          <p:cNvSpPr>
            <a:spLocks noChangeArrowheads="1"/>
          </p:cNvSpPr>
          <p:nvPr/>
        </p:nvSpPr>
        <p:spPr bwMode="auto">
          <a:xfrm>
            <a:off x="2413000" y="2276475"/>
            <a:ext cx="4319588" cy="2339975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16963" name="Oval 3"/>
          <p:cNvSpPr>
            <a:spLocks noChangeArrowheads="1"/>
          </p:cNvSpPr>
          <p:nvPr/>
        </p:nvSpPr>
        <p:spPr bwMode="auto">
          <a:xfrm>
            <a:off x="2771775" y="2816225"/>
            <a:ext cx="3600450" cy="1800225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16964" name="Oval 4"/>
          <p:cNvSpPr>
            <a:spLocks noChangeArrowheads="1"/>
          </p:cNvSpPr>
          <p:nvPr/>
        </p:nvSpPr>
        <p:spPr bwMode="auto">
          <a:xfrm>
            <a:off x="3022600" y="3414713"/>
            <a:ext cx="3097213" cy="12017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16965" name="Oval 5"/>
          <p:cNvSpPr>
            <a:spLocks noChangeArrowheads="1"/>
          </p:cNvSpPr>
          <p:nvPr/>
        </p:nvSpPr>
        <p:spPr bwMode="auto">
          <a:xfrm>
            <a:off x="3328988" y="3883025"/>
            <a:ext cx="2484437" cy="733425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16966" name="Text Box 6"/>
          <p:cNvSpPr txBox="1">
            <a:spLocks noChangeArrowheads="1"/>
          </p:cNvSpPr>
          <p:nvPr/>
        </p:nvSpPr>
        <p:spPr bwMode="auto">
          <a:xfrm>
            <a:off x="4262438" y="3854450"/>
            <a:ext cx="61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60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PAN</a:t>
            </a:r>
          </a:p>
        </p:txBody>
      </p:sp>
      <p:sp>
        <p:nvSpPr>
          <p:cNvPr id="2216967" name="Text Box 7"/>
          <p:cNvSpPr txBox="1">
            <a:spLocks noChangeArrowheads="1"/>
          </p:cNvSpPr>
          <p:nvPr/>
        </p:nvSpPr>
        <p:spPr bwMode="auto">
          <a:xfrm>
            <a:off x="4264025" y="3367088"/>
            <a:ext cx="60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60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LAN</a:t>
            </a:r>
          </a:p>
        </p:txBody>
      </p:sp>
      <p:sp>
        <p:nvSpPr>
          <p:cNvPr id="2216968" name="Text Box 8"/>
          <p:cNvSpPr txBox="1">
            <a:spLocks noChangeArrowheads="1"/>
          </p:cNvSpPr>
          <p:nvPr/>
        </p:nvSpPr>
        <p:spPr bwMode="auto">
          <a:xfrm>
            <a:off x="4235450" y="2754313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60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MAN</a:t>
            </a:r>
          </a:p>
        </p:txBody>
      </p:sp>
      <p:sp>
        <p:nvSpPr>
          <p:cNvPr id="2216969" name="Text Box 9"/>
          <p:cNvSpPr txBox="1">
            <a:spLocks noChangeArrowheads="1"/>
          </p:cNvSpPr>
          <p:nvPr/>
        </p:nvSpPr>
        <p:spPr bwMode="auto">
          <a:xfrm>
            <a:off x="4224338" y="2214563"/>
            <a:ext cx="674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60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WAN</a:t>
            </a:r>
          </a:p>
        </p:txBody>
      </p:sp>
      <p:sp>
        <p:nvSpPr>
          <p:cNvPr id="2216970" name="Text Box 10"/>
          <p:cNvSpPr txBox="1">
            <a:spLocks noChangeArrowheads="1"/>
          </p:cNvSpPr>
          <p:nvPr/>
        </p:nvSpPr>
        <p:spPr bwMode="auto">
          <a:xfrm>
            <a:off x="3300413" y="4017963"/>
            <a:ext cx="1163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200">
                <a:latin typeface="Arial Rounded MT Bold" pitchFamily="34" charset="0"/>
              </a:rPr>
              <a:t>Bluetooth,</a:t>
            </a:r>
          </a:p>
          <a:p>
            <a:pPr algn="ctr"/>
            <a:r>
              <a:rPr lang="pt-BR" sz="1200">
                <a:latin typeface="Arial Rounded MT Bold" pitchFamily="34" charset="0"/>
              </a:rPr>
              <a:t>UWB, ZigBee</a:t>
            </a:r>
          </a:p>
        </p:txBody>
      </p:sp>
      <p:sp>
        <p:nvSpPr>
          <p:cNvPr id="2216971" name="Text Box 11"/>
          <p:cNvSpPr txBox="1">
            <a:spLocks noChangeArrowheads="1"/>
          </p:cNvSpPr>
          <p:nvPr/>
        </p:nvSpPr>
        <p:spPr bwMode="auto">
          <a:xfrm>
            <a:off x="5248275" y="4017963"/>
            <a:ext cx="511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200">
                <a:latin typeface="Arial Rounded MT Bold" pitchFamily="34" charset="0"/>
              </a:rPr>
              <a:t>USB</a:t>
            </a:r>
          </a:p>
        </p:txBody>
      </p:sp>
      <p:sp>
        <p:nvSpPr>
          <p:cNvPr id="2216972" name="Text Box 12"/>
          <p:cNvSpPr txBox="1">
            <a:spLocks noChangeArrowheads="1"/>
          </p:cNvSpPr>
          <p:nvPr/>
        </p:nvSpPr>
        <p:spPr bwMode="auto">
          <a:xfrm>
            <a:off x="3240088" y="3606800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000">
                <a:latin typeface="Arial Rounded MT Bold" pitchFamily="34" charset="0"/>
              </a:rPr>
              <a:t>IEEE 802.11</a:t>
            </a:r>
          </a:p>
          <a:p>
            <a:pPr algn="ctr"/>
            <a:r>
              <a:rPr lang="pt-BR" sz="1000">
                <a:latin typeface="Arial Rounded MT Bold" pitchFamily="34" charset="0"/>
              </a:rPr>
              <a:t>“WiFi”</a:t>
            </a:r>
          </a:p>
        </p:txBody>
      </p:sp>
      <p:sp>
        <p:nvSpPr>
          <p:cNvPr id="2216973" name="Text Box 13"/>
          <p:cNvSpPr txBox="1">
            <a:spLocks noChangeArrowheads="1"/>
          </p:cNvSpPr>
          <p:nvPr/>
        </p:nvSpPr>
        <p:spPr bwMode="auto">
          <a:xfrm>
            <a:off x="5014913" y="3608388"/>
            <a:ext cx="852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000">
                <a:latin typeface="Arial Rounded MT Bold" pitchFamily="34" charset="0"/>
              </a:rPr>
              <a:t>IEEE 802.3</a:t>
            </a:r>
          </a:p>
          <a:p>
            <a:pPr algn="ctr"/>
            <a:r>
              <a:rPr lang="pt-BR" sz="1000">
                <a:latin typeface="Arial Rounded MT Bold" pitchFamily="34" charset="0"/>
              </a:rPr>
              <a:t>Ethernet</a:t>
            </a:r>
          </a:p>
        </p:txBody>
      </p:sp>
      <p:sp>
        <p:nvSpPr>
          <p:cNvPr id="2216974" name="Text Box 14"/>
          <p:cNvSpPr txBox="1">
            <a:spLocks noChangeArrowheads="1"/>
          </p:cNvSpPr>
          <p:nvPr/>
        </p:nvSpPr>
        <p:spPr bwMode="auto">
          <a:xfrm>
            <a:off x="3132138" y="30686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000">
                <a:latin typeface="Arial Rounded MT Bold" pitchFamily="34" charset="0"/>
              </a:rPr>
              <a:t>IEEE 802.16</a:t>
            </a:r>
          </a:p>
          <a:p>
            <a:pPr algn="ctr"/>
            <a:r>
              <a:rPr lang="pt-BR" sz="1000">
                <a:latin typeface="Arial Rounded MT Bold" pitchFamily="34" charset="0"/>
              </a:rPr>
              <a:t>“WiMAX”</a:t>
            </a:r>
          </a:p>
        </p:txBody>
      </p:sp>
      <p:sp>
        <p:nvSpPr>
          <p:cNvPr id="2216975" name="Text Box 15"/>
          <p:cNvSpPr txBox="1">
            <a:spLocks noChangeArrowheads="1"/>
          </p:cNvSpPr>
          <p:nvPr/>
        </p:nvSpPr>
        <p:spPr bwMode="auto">
          <a:xfrm>
            <a:off x="5595938" y="3068638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000">
                <a:latin typeface="Arial Rounded MT Bold" pitchFamily="34" charset="0"/>
              </a:rPr>
              <a:t>IP</a:t>
            </a:r>
          </a:p>
        </p:txBody>
      </p:sp>
      <p:sp>
        <p:nvSpPr>
          <p:cNvPr id="2216976" name="Text Box 16"/>
          <p:cNvSpPr txBox="1">
            <a:spLocks noChangeArrowheads="1"/>
          </p:cNvSpPr>
          <p:nvPr/>
        </p:nvSpPr>
        <p:spPr bwMode="auto">
          <a:xfrm>
            <a:off x="2987675" y="2563813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000">
                <a:latin typeface="Arial Rounded MT Bold" pitchFamily="34" charset="0"/>
              </a:rPr>
              <a:t>IEEE 802.20</a:t>
            </a:r>
          </a:p>
          <a:p>
            <a:pPr algn="ctr"/>
            <a:r>
              <a:rPr lang="pt-BR" sz="1000">
                <a:latin typeface="Arial Rounded MT Bold" pitchFamily="34" charset="0"/>
              </a:rPr>
              <a:t>(proposed)</a:t>
            </a:r>
          </a:p>
        </p:txBody>
      </p:sp>
      <p:sp>
        <p:nvSpPr>
          <p:cNvPr id="2216977" name="Text Box 17"/>
          <p:cNvSpPr txBox="1">
            <a:spLocks noChangeArrowheads="1"/>
          </p:cNvSpPr>
          <p:nvPr/>
        </p:nvSpPr>
        <p:spPr bwMode="auto">
          <a:xfrm>
            <a:off x="5867400" y="2563813"/>
            <a:ext cx="30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000">
                <a:latin typeface="Arial Rounded MT Bold" pitchFamily="34" charset="0"/>
              </a:rPr>
              <a:t>IP</a:t>
            </a:r>
          </a:p>
        </p:txBody>
      </p:sp>
      <p:pic>
        <p:nvPicPr>
          <p:cNvPr id="221697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4625975"/>
            <a:ext cx="30956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624638" y="2673350"/>
            <a:ext cx="2519362" cy="1296988"/>
            <a:chOff x="2631" y="73"/>
            <a:chExt cx="1587" cy="817"/>
          </a:xfrm>
        </p:grpSpPr>
        <p:pic>
          <p:nvPicPr>
            <p:cNvPr id="2216980" name="Picture 20" descr="router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2" y="241"/>
              <a:ext cx="266" cy="108"/>
            </a:xfrm>
            <a:prstGeom prst="rect">
              <a:avLst/>
            </a:prstGeom>
            <a:noFill/>
          </p:spPr>
        </p:pic>
        <p:pic>
          <p:nvPicPr>
            <p:cNvPr id="2216981" name="Picture 21" descr="switc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0" y="260"/>
              <a:ext cx="478" cy="152"/>
            </a:xfrm>
            <a:prstGeom prst="rect">
              <a:avLst/>
            </a:prstGeom>
            <a:noFill/>
          </p:spPr>
        </p:pic>
        <p:pic>
          <p:nvPicPr>
            <p:cNvPr id="2216982" name="Picture 22" descr="Ethernet-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31" y="508"/>
              <a:ext cx="1512" cy="63"/>
            </a:xfrm>
            <a:prstGeom prst="rect">
              <a:avLst/>
            </a:prstGeom>
            <a:noFill/>
          </p:spPr>
        </p:pic>
        <p:sp>
          <p:nvSpPr>
            <p:cNvPr id="2216983" name="Line 23"/>
            <p:cNvSpPr>
              <a:spLocks noChangeShapeType="1"/>
            </p:cNvSpPr>
            <p:nvPr/>
          </p:nvSpPr>
          <p:spPr bwMode="auto">
            <a:xfrm flipH="1">
              <a:off x="3569" y="222"/>
              <a:ext cx="196" cy="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16984" name="Line 24"/>
            <p:cNvSpPr>
              <a:spLocks noChangeShapeType="1"/>
            </p:cNvSpPr>
            <p:nvPr/>
          </p:nvSpPr>
          <p:spPr bwMode="auto">
            <a:xfrm flipH="1">
              <a:off x="3016" y="298"/>
              <a:ext cx="306" cy="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16985" name="Line 25"/>
            <p:cNvSpPr>
              <a:spLocks noChangeShapeType="1"/>
            </p:cNvSpPr>
            <p:nvPr/>
          </p:nvSpPr>
          <p:spPr bwMode="auto">
            <a:xfrm flipH="1">
              <a:off x="2879" y="362"/>
              <a:ext cx="3" cy="1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pic>
          <p:nvPicPr>
            <p:cNvPr id="2216986" name="Picture 26" descr="pC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7" y="713"/>
              <a:ext cx="177" cy="174"/>
            </a:xfrm>
            <a:prstGeom prst="rect">
              <a:avLst/>
            </a:prstGeom>
            <a:noFill/>
          </p:spPr>
        </p:pic>
        <p:pic>
          <p:nvPicPr>
            <p:cNvPr id="2216987" name="Picture 27" descr="pC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74" y="716"/>
              <a:ext cx="177" cy="174"/>
            </a:xfrm>
            <a:prstGeom prst="rect">
              <a:avLst/>
            </a:prstGeom>
            <a:noFill/>
          </p:spPr>
        </p:pic>
        <p:pic>
          <p:nvPicPr>
            <p:cNvPr id="2216988" name="Picture 28" descr="pC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8" y="712"/>
              <a:ext cx="177" cy="174"/>
            </a:xfrm>
            <a:prstGeom prst="rect">
              <a:avLst/>
            </a:prstGeom>
            <a:noFill/>
          </p:spPr>
        </p:pic>
        <p:pic>
          <p:nvPicPr>
            <p:cNvPr id="2216989" name="Picture 29" descr="pC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3" y="713"/>
              <a:ext cx="177" cy="174"/>
            </a:xfrm>
            <a:prstGeom prst="rect">
              <a:avLst/>
            </a:prstGeom>
            <a:noFill/>
          </p:spPr>
        </p:pic>
        <p:sp>
          <p:nvSpPr>
            <p:cNvPr id="2216990" name="Line 30"/>
            <p:cNvSpPr>
              <a:spLocks noChangeShapeType="1"/>
            </p:cNvSpPr>
            <p:nvPr/>
          </p:nvSpPr>
          <p:spPr bwMode="auto">
            <a:xfrm flipV="1">
              <a:off x="2808" y="564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16991" name="Text Box 31"/>
            <p:cNvSpPr txBox="1">
              <a:spLocks noChangeArrowheads="1"/>
            </p:cNvSpPr>
            <p:nvPr/>
          </p:nvSpPr>
          <p:spPr bwMode="auto">
            <a:xfrm>
              <a:off x="3175" y="354"/>
              <a:ext cx="6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Arial Rounded MT Bold" pitchFamily="34" charset="0"/>
                </a:rPr>
                <a:t>Ethernet</a:t>
              </a:r>
            </a:p>
          </p:txBody>
        </p:sp>
        <p:sp>
          <p:nvSpPr>
            <p:cNvPr id="2216992" name="Line 32"/>
            <p:cNvSpPr>
              <a:spLocks noChangeShapeType="1"/>
            </p:cNvSpPr>
            <p:nvPr/>
          </p:nvSpPr>
          <p:spPr bwMode="auto">
            <a:xfrm flipV="1">
              <a:off x="3150" y="568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16993" name="Line 33"/>
            <p:cNvSpPr>
              <a:spLocks noChangeShapeType="1"/>
            </p:cNvSpPr>
            <p:nvPr/>
          </p:nvSpPr>
          <p:spPr bwMode="auto">
            <a:xfrm flipV="1">
              <a:off x="3485" y="568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16994" name="Line 34"/>
            <p:cNvSpPr>
              <a:spLocks noChangeShapeType="1"/>
            </p:cNvSpPr>
            <p:nvPr/>
          </p:nvSpPr>
          <p:spPr bwMode="auto">
            <a:xfrm flipV="1">
              <a:off x="3844" y="568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16995" name="Cloud"/>
            <p:cNvSpPr>
              <a:spLocks noChangeAspect="1" noEditPoints="1" noChangeArrowheads="1"/>
            </p:cNvSpPr>
            <p:nvPr/>
          </p:nvSpPr>
          <p:spPr bwMode="auto">
            <a:xfrm>
              <a:off x="3736" y="73"/>
              <a:ext cx="443" cy="20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2216996" name="Text Box 36"/>
            <p:cNvSpPr txBox="1">
              <a:spLocks noChangeArrowheads="1"/>
            </p:cNvSpPr>
            <p:nvPr/>
          </p:nvSpPr>
          <p:spPr bwMode="auto">
            <a:xfrm>
              <a:off x="3719" y="81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t-BR" sz="1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</a:rPr>
                <a:t>Internet</a:t>
              </a:r>
            </a:p>
          </p:txBody>
        </p:sp>
      </p:grpSp>
      <p:pic>
        <p:nvPicPr>
          <p:cNvPr id="2216997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900" y="5307013"/>
            <a:ext cx="1943100" cy="1325562"/>
          </a:xfrm>
          <a:prstGeom prst="rect">
            <a:avLst/>
          </a:prstGeom>
          <a:noFill/>
        </p:spPr>
      </p:pic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3338" y="3392488"/>
            <a:ext cx="2414587" cy="1898650"/>
            <a:chOff x="2175" y="1570"/>
            <a:chExt cx="1521" cy="1196"/>
          </a:xfrm>
        </p:grpSpPr>
        <p:sp>
          <p:nvSpPr>
            <p:cNvPr id="2216999" name="Line 39"/>
            <p:cNvSpPr>
              <a:spLocks noChangeShapeType="1"/>
            </p:cNvSpPr>
            <p:nvPr/>
          </p:nvSpPr>
          <p:spPr bwMode="auto">
            <a:xfrm flipV="1">
              <a:off x="2880" y="1706"/>
              <a:ext cx="0" cy="45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17000" name="Line 40"/>
            <p:cNvSpPr>
              <a:spLocks noChangeShapeType="1"/>
            </p:cNvSpPr>
            <p:nvPr/>
          </p:nvSpPr>
          <p:spPr bwMode="auto">
            <a:xfrm>
              <a:off x="2880" y="1706"/>
              <a:ext cx="49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pic>
          <p:nvPicPr>
            <p:cNvPr id="2217001" name="Picture 4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77" y="2089"/>
              <a:ext cx="205" cy="142"/>
            </a:xfrm>
            <a:prstGeom prst="rect">
              <a:avLst/>
            </a:prstGeom>
            <a:noFill/>
          </p:spPr>
        </p:pic>
        <p:sp>
          <p:nvSpPr>
            <p:cNvPr id="2217002" name="Oval 42"/>
            <p:cNvSpPr>
              <a:spLocks noChangeAspect="1" noChangeArrowheads="1"/>
            </p:cNvSpPr>
            <p:nvPr/>
          </p:nvSpPr>
          <p:spPr bwMode="auto">
            <a:xfrm>
              <a:off x="2698" y="1978"/>
              <a:ext cx="363" cy="363"/>
            </a:xfrm>
            <a:prstGeom prst="ellips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7003" name="Oval 43"/>
            <p:cNvSpPr>
              <a:spLocks noChangeAspect="1" noChangeArrowheads="1"/>
            </p:cNvSpPr>
            <p:nvPr/>
          </p:nvSpPr>
          <p:spPr bwMode="auto">
            <a:xfrm>
              <a:off x="2585" y="1865"/>
              <a:ext cx="589" cy="589"/>
            </a:xfrm>
            <a:prstGeom prst="ellipse">
              <a:avLst/>
            </a:prstGeom>
            <a:noFill/>
            <a:ln w="41275">
              <a:solidFill>
                <a:srgbClr val="339966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7004" name="Oval 44"/>
            <p:cNvSpPr>
              <a:spLocks noChangeAspect="1" noChangeArrowheads="1"/>
            </p:cNvSpPr>
            <p:nvPr/>
          </p:nvSpPr>
          <p:spPr bwMode="auto">
            <a:xfrm>
              <a:off x="2472" y="1752"/>
              <a:ext cx="816" cy="816"/>
            </a:xfrm>
            <a:prstGeom prst="ellipse">
              <a:avLst/>
            </a:prstGeom>
            <a:noFill/>
            <a:ln w="47625">
              <a:solidFill>
                <a:srgbClr val="339966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2217005" name="Picture 4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2" y="1570"/>
              <a:ext cx="215" cy="244"/>
            </a:xfrm>
            <a:prstGeom prst="rect">
              <a:avLst/>
            </a:prstGeom>
            <a:noFill/>
          </p:spPr>
        </p:pic>
        <p:pic>
          <p:nvPicPr>
            <p:cNvPr id="2217006" name="Picture 4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34" y="1576"/>
              <a:ext cx="272" cy="266"/>
            </a:xfrm>
            <a:prstGeom prst="rect">
              <a:avLst/>
            </a:prstGeom>
            <a:noFill/>
          </p:spPr>
        </p:pic>
        <p:sp>
          <p:nvSpPr>
            <p:cNvPr id="2217007" name="Text Box 47"/>
            <p:cNvSpPr txBox="1">
              <a:spLocks noChangeArrowheads="1"/>
            </p:cNvSpPr>
            <p:nvPr/>
          </p:nvSpPr>
          <p:spPr bwMode="auto">
            <a:xfrm>
              <a:off x="3272" y="1797"/>
              <a:ext cx="4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BR" sz="1000">
                  <a:latin typeface="Arial Rounded MT Bold" pitchFamily="34" charset="0"/>
                </a:rPr>
                <a:t>Internet</a:t>
              </a:r>
            </a:p>
          </p:txBody>
        </p:sp>
        <p:pic>
          <p:nvPicPr>
            <p:cNvPr id="2217008" name="Picture 4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5" y="1979"/>
              <a:ext cx="342" cy="336"/>
            </a:xfrm>
            <a:prstGeom prst="rect">
              <a:avLst/>
            </a:prstGeom>
            <a:noFill/>
          </p:spPr>
        </p:pic>
        <p:pic>
          <p:nvPicPr>
            <p:cNvPr id="2217009" name="Picture 49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3" y="2368"/>
              <a:ext cx="336" cy="336"/>
            </a:xfrm>
            <a:prstGeom prst="rect">
              <a:avLst/>
            </a:prstGeom>
            <a:noFill/>
          </p:spPr>
        </p:pic>
        <p:pic>
          <p:nvPicPr>
            <p:cNvPr id="2217010" name="Picture 5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905" y="2478"/>
              <a:ext cx="156" cy="288"/>
            </a:xfrm>
            <a:prstGeom prst="rect">
              <a:avLst/>
            </a:prstGeom>
            <a:noFill/>
          </p:spPr>
        </p:pic>
      </p:grpSp>
      <p:pic>
        <p:nvPicPr>
          <p:cNvPr id="2217011" name="Picture 5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075" y="1844675"/>
            <a:ext cx="2066925" cy="1443038"/>
          </a:xfrm>
          <a:prstGeom prst="rect">
            <a:avLst/>
          </a:prstGeom>
          <a:noFill/>
        </p:spPr>
      </p:pic>
      <p:pic>
        <p:nvPicPr>
          <p:cNvPr id="2217012" name="Picture 5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0"/>
            <a:ext cx="2339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7013" name="Picture 5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51163" cy="1701800"/>
          </a:xfrm>
          <a:prstGeom prst="rect">
            <a:avLst/>
          </a:prstGeom>
          <a:noFill/>
        </p:spPr>
      </p:pic>
      <p:sp>
        <p:nvSpPr>
          <p:cNvPr id="2217014" name="Rectangle 54"/>
          <p:cNvSpPr>
            <a:spLocks noGrp="1" noChangeArrowheads="1"/>
          </p:cNvSpPr>
          <p:nvPr>
            <p:ph type="title"/>
          </p:nvPr>
        </p:nvSpPr>
        <p:spPr>
          <a:xfrm>
            <a:off x="2989263" y="274638"/>
            <a:ext cx="3798887" cy="1143000"/>
          </a:xfrm>
          <a:noFill/>
          <a:ln/>
        </p:spPr>
        <p:txBody>
          <a:bodyPr/>
          <a:lstStyle/>
          <a:p>
            <a:r>
              <a:rPr lang="pt-BR" altLang="ko-KR" sz="2000">
                <a:ea typeface="굴림" charset="-127"/>
              </a:rPr>
              <a:t>Communications and Networking</a:t>
            </a:r>
            <a:r>
              <a:rPr lang="pt-BR" altLang="ko-KR" sz="1800">
                <a:ea typeface="굴림" charset="-127"/>
              </a:rPr>
              <a:t/>
            </a:r>
            <a:br>
              <a:rPr lang="pt-BR" altLang="ko-KR" sz="1800">
                <a:ea typeface="굴림" charset="-127"/>
              </a:rPr>
            </a:br>
            <a:r>
              <a:rPr lang="pt-BR" altLang="ko-KR" sz="1800">
                <a:ea typeface="굴림" charset="-127"/>
              </a:rPr>
              <a:t>Types of Computer Networks</a:t>
            </a:r>
            <a:endParaRPr lang="pt-BR" sz="180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1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1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1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1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21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6966" grpId="0"/>
      <p:bldP spid="2216967" grpId="0"/>
      <p:bldP spid="2216968" grpId="0"/>
      <p:bldP spid="2216969" grpId="0"/>
      <p:bldP spid="2216970" grpId="0"/>
      <p:bldP spid="2216971" grpId="0"/>
      <p:bldP spid="2216972" grpId="0"/>
      <p:bldP spid="2216973" grpId="0"/>
      <p:bldP spid="2216974" grpId="0"/>
      <p:bldP spid="2216975" grpId="0"/>
      <p:bldP spid="2216976" grpId="0"/>
      <p:bldP spid="221697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CE57-8228-45D7-BB36-446AEDDA99DF}" type="slidenum">
              <a:rPr lang="en-US"/>
              <a:pPr/>
              <a:t>74</a:t>
            </a:fld>
            <a:endParaRPr lang="en-US"/>
          </a:p>
        </p:txBody>
      </p:sp>
      <p:sp>
        <p:nvSpPr>
          <p:cNvPr id="221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ko-KR">
                <a:ea typeface="굴림" charset="-127"/>
              </a:rPr>
              <a:t>Communications and Networking</a:t>
            </a:r>
            <a:r>
              <a:rPr lang="pt-BR" altLang="ko-KR" sz="3200">
                <a:ea typeface="굴림" charset="-127"/>
              </a:rPr>
              <a:t/>
            </a:r>
            <a:br>
              <a:rPr lang="pt-BR" altLang="ko-KR" sz="3200">
                <a:ea typeface="굴림" charset="-127"/>
              </a:rPr>
            </a:br>
            <a:r>
              <a:rPr lang="pt-BR" altLang="ko-KR" sz="3200">
                <a:ea typeface="굴림" charset="-127"/>
              </a:rPr>
              <a:t>Current Communication Protocols</a:t>
            </a:r>
            <a:endParaRPr lang="pt-BR" sz="3200"/>
          </a:p>
        </p:txBody>
      </p:sp>
      <p:pic>
        <p:nvPicPr>
          <p:cNvPr id="2219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421163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7338" y="1989138"/>
            <a:ext cx="4392612" cy="3124200"/>
            <a:chOff x="340" y="1389"/>
            <a:chExt cx="2767" cy="1968"/>
          </a:xfrm>
        </p:grpSpPr>
        <p:pic>
          <p:nvPicPr>
            <p:cNvPr id="2219013" name="Picture 5" descr="UWB-Bluetooth-diagram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4489" t="9727" r="8978" b="11171"/>
            <a:stretch>
              <a:fillRect/>
            </a:stretch>
          </p:blipFill>
          <p:spPr bwMode="auto">
            <a:xfrm>
              <a:off x="385" y="1389"/>
              <a:ext cx="2722" cy="1850"/>
            </a:xfrm>
            <a:prstGeom prst="rect">
              <a:avLst/>
            </a:prstGeom>
            <a:noFill/>
          </p:spPr>
        </p:pic>
        <p:sp>
          <p:nvSpPr>
            <p:cNvPr id="2219014" name="Text Box 6"/>
            <p:cNvSpPr txBox="1">
              <a:spLocks noChangeArrowheads="1"/>
            </p:cNvSpPr>
            <p:nvPr/>
          </p:nvSpPr>
          <p:spPr bwMode="auto">
            <a:xfrm rot="16200000">
              <a:off x="166" y="2311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 Rounded MT Bold" pitchFamily="34" charset="0"/>
                </a:rPr>
                <a:t>Data Rate</a:t>
              </a:r>
            </a:p>
          </p:txBody>
        </p:sp>
        <p:sp>
          <p:nvSpPr>
            <p:cNvPr id="2219015" name="Text Box 7"/>
            <p:cNvSpPr txBox="1">
              <a:spLocks noChangeArrowheads="1"/>
            </p:cNvSpPr>
            <p:nvPr/>
          </p:nvSpPr>
          <p:spPr bwMode="auto">
            <a:xfrm>
              <a:off x="1270" y="3203"/>
              <a:ext cx="49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 Rounded MT Bold" pitchFamily="34" charset="0"/>
                </a:rPr>
                <a:t>Coverage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367B7B-564F-4192-A67B-59A2CE0D92B6}" type="slidenum">
              <a:rPr lang="en-US"/>
              <a:pPr/>
              <a:t>75</a:t>
            </a:fld>
            <a:endParaRPr lang="en-US"/>
          </a:p>
        </p:txBody>
      </p:sp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Computação Móvel</a:t>
            </a:r>
          </a:p>
        </p:txBody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>
              <a:buFontTx/>
              <a:buNone/>
            </a:pPr>
            <a:r>
              <a:rPr lang="pt-BR"/>
              <a:t>Dispositivos computacionais portáteis</a:t>
            </a:r>
          </a:p>
          <a:p>
            <a:pPr>
              <a:buFontTx/>
              <a:buNone/>
            </a:pPr>
            <a:r>
              <a:rPr lang="pt-BR"/>
              <a:t>                            +</a:t>
            </a:r>
          </a:p>
          <a:p>
            <a:pPr>
              <a:buFontTx/>
              <a:buNone/>
            </a:pPr>
            <a:r>
              <a:rPr lang="pt-BR"/>
              <a:t>Comunicação sem fio</a:t>
            </a:r>
          </a:p>
        </p:txBody>
      </p:sp>
      <p:sp>
        <p:nvSpPr>
          <p:cNvPr id="1657860" name="AutoShape 4"/>
          <p:cNvSpPr>
            <a:spLocks/>
          </p:cNvSpPr>
          <p:nvPr/>
        </p:nvSpPr>
        <p:spPr bwMode="auto">
          <a:xfrm rot="10800000">
            <a:off x="5767388" y="1697038"/>
            <a:ext cx="184150" cy="1223962"/>
          </a:xfrm>
          <a:prstGeom prst="leftBrace">
            <a:avLst>
              <a:gd name="adj1" fmla="val 5538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7861" name="Text Box 5"/>
          <p:cNvSpPr txBox="1">
            <a:spLocks noChangeArrowheads="1"/>
          </p:cNvSpPr>
          <p:nvPr/>
        </p:nvSpPr>
        <p:spPr bwMode="auto">
          <a:xfrm>
            <a:off x="6013450" y="1947863"/>
            <a:ext cx="287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9933"/>
              </a:buClr>
              <a:buSzPct val="55000"/>
              <a:buFont typeface="Monotype Sorts" pitchFamily="2" charset="2"/>
              <a:buNone/>
            </a:pPr>
            <a:r>
              <a:rPr lang="pt-BR" sz="2000"/>
              <a:t>para acessar dados </a:t>
            </a:r>
          </a:p>
          <a:p>
            <a:pPr algn="ctr">
              <a:spcBef>
                <a:spcPct val="20000"/>
              </a:spcBef>
              <a:buClr>
                <a:srgbClr val="FF9933"/>
              </a:buClr>
              <a:buSzPct val="55000"/>
              <a:buFont typeface="Monotype Sorts" pitchFamily="2" charset="2"/>
              <a:buNone/>
            </a:pPr>
            <a:r>
              <a:rPr lang="pt-BR" sz="2000"/>
              <a:t>e aplicações</a:t>
            </a:r>
            <a:endParaRPr lang="pt-B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71550" y="3121025"/>
            <a:ext cx="3600450" cy="1473200"/>
            <a:chOff x="612" y="1966"/>
            <a:chExt cx="2268" cy="928"/>
          </a:xfrm>
        </p:grpSpPr>
        <p:pic>
          <p:nvPicPr>
            <p:cNvPr id="1657863" name="Picture 7" descr="computer-g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" y="2160"/>
              <a:ext cx="907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7864" name="Picture 8" descr="tel-wired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3" y="1966"/>
              <a:ext cx="907" cy="923"/>
            </a:xfrm>
            <a:prstGeom prst="rect">
              <a:avLst/>
            </a:prstGeom>
            <a:noFill/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68375" y="3021013"/>
            <a:ext cx="3603625" cy="1566862"/>
            <a:chOff x="610" y="2533"/>
            <a:chExt cx="2270" cy="987"/>
          </a:xfrm>
        </p:grpSpPr>
        <p:pic>
          <p:nvPicPr>
            <p:cNvPr id="165786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" y="2533"/>
              <a:ext cx="907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57867" name="Picture 11" descr="ondas-de-radi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3" y="2849"/>
              <a:ext cx="907" cy="671"/>
            </a:xfrm>
            <a:prstGeom prst="rect">
              <a:avLst/>
            </a:prstGeom>
            <a:noFill/>
          </p:spPr>
        </p:pic>
      </p:grpSp>
      <p:sp>
        <p:nvSpPr>
          <p:cNvPr id="1657868" name="Rectangle 12"/>
          <p:cNvSpPr>
            <a:spLocks noChangeArrowheads="1"/>
          </p:cNvSpPr>
          <p:nvPr/>
        </p:nvSpPr>
        <p:spPr bwMode="auto">
          <a:xfrm>
            <a:off x="457200" y="4689475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400"/>
              <a:t>Computação pessoal em qualquer lugar e a qualquer momento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20000"/>
              <a:buFontTx/>
              <a:buChar char="•"/>
            </a:pPr>
            <a:r>
              <a:rPr lang="pt-BR" sz="2400"/>
              <a:t>Ser capaz de trabalhar longe do </a:t>
            </a:r>
            <a:r>
              <a:rPr lang="pt-BR" sz="2400" i="1"/>
              <a:t>desktop</a:t>
            </a:r>
            <a:r>
              <a:rPr lang="pt-BR" sz="2400"/>
              <a:t>, em lugares onde tarefas precisam ser executadas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86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DF3F76-3925-417B-A970-466ACFE3F119}" type="slidenum">
              <a:rPr lang="en-US"/>
              <a:pPr/>
              <a:t>76</a:t>
            </a:fld>
            <a:endParaRPr lang="en-US"/>
          </a:p>
        </p:txBody>
      </p:sp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Computação Móvel?</a:t>
            </a:r>
            <a:endParaRPr lang="en-US"/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Acesso a informação a qualquer lugar, a qualquer momento</a:t>
            </a:r>
          </a:p>
          <a:p>
            <a:r>
              <a:rPr lang="pt-BR"/>
              <a:t>Novo paradigma computacional</a:t>
            </a:r>
          </a:p>
          <a:p>
            <a:r>
              <a:rPr lang="pt-BR"/>
              <a:t>Reflete uma sociedade “dependente de informações”</a:t>
            </a:r>
          </a:p>
          <a:p>
            <a:endParaRPr lang="en-US"/>
          </a:p>
        </p:txBody>
      </p:sp>
      <p:pic>
        <p:nvPicPr>
          <p:cNvPr id="1643524" name="Picture 4" descr="4MobileCompu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3762375"/>
            <a:ext cx="2362200" cy="2624138"/>
          </a:xfrm>
          <a:prstGeom prst="rect">
            <a:avLst/>
          </a:prstGeom>
          <a:noFill/>
        </p:spPr>
      </p:pic>
      <p:pic>
        <p:nvPicPr>
          <p:cNvPr id="1643525" name="Picture 5" descr="ist2_1930960-mobile-compu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167188"/>
            <a:ext cx="3027363" cy="2016125"/>
          </a:xfrm>
          <a:prstGeom prst="rect">
            <a:avLst/>
          </a:prstGeom>
          <a:noFill/>
        </p:spPr>
      </p:pic>
      <p:pic>
        <p:nvPicPr>
          <p:cNvPr id="1643526" name="Picture 6" descr="639397093311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3779838"/>
            <a:ext cx="3321050" cy="278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z="2600" dirty="0" smtClean="0"/>
          </a:p>
          <a:p>
            <a:pPr eaLnBrk="1" hangingPunct="1"/>
            <a:endParaRPr lang="pt-BR" sz="2600" dirty="0" smtClean="0"/>
          </a:p>
          <a:p>
            <a:pPr eaLnBrk="1" hangingPunct="1"/>
            <a:r>
              <a:rPr lang="pt-BR" sz="3200" dirty="0" smtClean="0"/>
              <a:t>A evolução tecnológica tem conduzido a mais ou menos a mesma idéia, mas com funcionalidade e desempenho melhor e de maior alcance.</a:t>
            </a:r>
          </a:p>
          <a:p>
            <a:pPr eaLnBrk="1" hangingPunct="1"/>
            <a:endParaRPr lang="pt-BR" sz="2600" dirty="0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Computação Móvel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O equivalente dos dias atuais a um </a:t>
            </a:r>
            <a:r>
              <a:rPr lang="pt-BR" sz="2800" i="1" dirty="0" smtClean="0"/>
              <a:t>laptop</a:t>
            </a:r>
            <a:r>
              <a:rPr lang="pt-BR" sz="2800" dirty="0" smtClean="0"/>
              <a:t> ou o menor tipo de computador </a:t>
            </a:r>
            <a:r>
              <a:rPr lang="pt-BR" sz="2800" i="1" dirty="0" err="1" smtClean="0"/>
              <a:t>netbook</a:t>
            </a:r>
            <a:r>
              <a:rPr lang="pt-BR" sz="2800" dirty="0" smtClean="0"/>
              <a:t>, com combinações de conectividade sem fio (</a:t>
            </a:r>
            <a:r>
              <a:rPr lang="pt-BR" sz="2800" i="1" dirty="0" smtClean="0"/>
              <a:t>wireless</a:t>
            </a:r>
            <a:r>
              <a:rPr lang="pt-BR" sz="2800" dirty="0" smtClean="0"/>
              <a:t>) incluindo as tecnologias de telecomunicações, com sinal: </a:t>
            </a:r>
          </a:p>
          <a:p>
            <a:pPr lvl="1"/>
            <a:r>
              <a:rPr lang="pt-BR" dirty="0" smtClean="0"/>
              <a:t>infra-vermelho, </a:t>
            </a:r>
          </a:p>
          <a:p>
            <a:pPr lvl="1"/>
            <a:r>
              <a:rPr lang="pt-BR" dirty="0" err="1" smtClean="0"/>
              <a:t>WiFi</a:t>
            </a:r>
            <a:r>
              <a:rPr lang="pt-BR" dirty="0" smtClean="0"/>
              <a:t>, </a:t>
            </a:r>
          </a:p>
          <a:p>
            <a:pPr lvl="1"/>
            <a:r>
              <a:rPr lang="pt-BR" dirty="0" smtClean="0"/>
              <a:t>Bluetooth,</a:t>
            </a:r>
          </a:p>
          <a:p>
            <a:pPr lvl="1"/>
            <a:r>
              <a:rPr lang="pt-BR" dirty="0" smtClean="0"/>
              <a:t>3G e 4G.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/>
            <a:r>
              <a:rPr lang="en-GB" sz="3200" smtClean="0"/>
              <a:t>Wireless network performance</a:t>
            </a:r>
            <a:r>
              <a:rPr lang="en-GB" sz="3800" smtClean="0"/>
              <a:t/>
            </a:r>
            <a:br>
              <a:rPr lang="en-GB" sz="3800" smtClean="0"/>
            </a:br>
            <a:endParaRPr lang="pt-BR" sz="38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29600" cy="4130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pt-BR" dirty="0" smtClean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11188" y="24209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WPAN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908175" y="2420938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Bluetooth (802.15.1)      10-30m         0.5-2            5-20</a:t>
            </a:r>
            <a:endParaRPr lang="en-US"/>
          </a:p>
          <a:p>
            <a:r>
              <a:rPr lang="pt-BR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427538" y="14843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</a:rPr>
              <a:t>Range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5435600" y="148431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</a:rPr>
              <a:t>Bandwidth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 flipH="1">
            <a:off x="6948488" y="1484313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</a:rPr>
              <a:t>Latency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5580063" y="17002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</a:rPr>
              <a:t>(Mbps)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 flipH="1">
            <a:off x="7165975" y="1700213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(ms)</a:t>
            </a:r>
            <a:endParaRPr lang="pt-BR" i="1">
              <a:solidFill>
                <a:srgbClr val="000000"/>
              </a:solidFill>
            </a:endParaRP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611188" y="3213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WLAN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1908175" y="32464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WiFi (IEEE 802.11)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4284663" y="3246438"/>
            <a:ext cx="158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0.15-1.5 km</a:t>
            </a:r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 flipH="1">
            <a:off x="5795963" y="324643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2-54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 flipH="1">
            <a:off x="7019925" y="32464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5-20</a:t>
            </a:r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611188" y="3933825"/>
            <a:ext cx="4414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WMAN</a:t>
            </a: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1908175" y="3933825"/>
            <a:ext cx="359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WiMAX (802.16)</a:t>
            </a:r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4427538" y="39338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550 km</a:t>
            </a:r>
          </a:p>
        </p:txBody>
      </p:sp>
      <p:sp>
        <p:nvSpPr>
          <p:cNvPr id="21523" name="Rectangle 20"/>
          <p:cNvSpPr>
            <a:spLocks noChangeArrowheads="1"/>
          </p:cNvSpPr>
          <p:nvPr/>
        </p:nvSpPr>
        <p:spPr bwMode="auto">
          <a:xfrm>
            <a:off x="5724525" y="393382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1.5-20</a:t>
            </a:r>
          </a:p>
        </p:txBody>
      </p:sp>
      <p:sp>
        <p:nvSpPr>
          <p:cNvPr id="21524" name="Rectangle 21"/>
          <p:cNvSpPr>
            <a:spLocks noChangeArrowheads="1"/>
          </p:cNvSpPr>
          <p:nvPr/>
        </p:nvSpPr>
        <p:spPr bwMode="auto">
          <a:xfrm flipH="1">
            <a:off x="7019925" y="3933825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5-20</a:t>
            </a:r>
          </a:p>
        </p:txBody>
      </p:sp>
      <p:sp>
        <p:nvSpPr>
          <p:cNvPr id="21525" name="Rectangle 22"/>
          <p:cNvSpPr>
            <a:spLocks noChangeArrowheads="1"/>
          </p:cNvSpPr>
          <p:nvPr/>
        </p:nvSpPr>
        <p:spPr bwMode="auto">
          <a:xfrm>
            <a:off x="611188" y="45815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WWAN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1526" name="Rectangle 23"/>
          <p:cNvSpPr>
            <a:spLocks noChangeArrowheads="1"/>
          </p:cNvSpPr>
          <p:nvPr/>
        </p:nvSpPr>
        <p:spPr bwMode="auto">
          <a:xfrm>
            <a:off x="1692275" y="458152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GSM, 3G phone nets</a:t>
            </a:r>
          </a:p>
        </p:txBody>
      </p:sp>
      <p:sp>
        <p:nvSpPr>
          <p:cNvPr id="21527" name="Rectangle 24"/>
          <p:cNvSpPr>
            <a:spLocks noChangeArrowheads="1"/>
          </p:cNvSpPr>
          <p:nvPr/>
        </p:nvSpPr>
        <p:spPr bwMode="auto">
          <a:xfrm>
            <a:off x="4356100" y="45815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worldwide</a:t>
            </a:r>
          </a:p>
        </p:txBody>
      </p:sp>
      <p:sp>
        <p:nvSpPr>
          <p:cNvPr id="21528" name="Rectangle 25"/>
          <p:cNvSpPr>
            <a:spLocks noChangeArrowheads="1"/>
          </p:cNvSpPr>
          <p:nvPr/>
        </p:nvSpPr>
        <p:spPr bwMode="auto">
          <a:xfrm flipH="1">
            <a:off x="5730875" y="4581525"/>
            <a:ext cx="107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0.01-02</a:t>
            </a:r>
          </a:p>
        </p:txBody>
      </p:sp>
      <p:sp>
        <p:nvSpPr>
          <p:cNvPr id="21529" name="Rectangle 26"/>
          <p:cNvSpPr>
            <a:spLocks noChangeArrowheads="1"/>
          </p:cNvSpPr>
          <p:nvPr/>
        </p:nvSpPr>
        <p:spPr bwMode="auto">
          <a:xfrm>
            <a:off x="6877050" y="45815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100-500</a:t>
            </a:r>
          </a:p>
        </p:txBody>
      </p:sp>
      <p:sp>
        <p:nvSpPr>
          <p:cNvPr id="21530" name="Text Box 27"/>
          <p:cNvSpPr txBox="1">
            <a:spLocks noChangeArrowheads="1"/>
          </p:cNvSpPr>
          <p:nvPr/>
        </p:nvSpPr>
        <p:spPr bwMode="auto">
          <a:xfrm>
            <a:off x="539750" y="148431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/>
              <a:t>Wireless</a:t>
            </a:r>
          </a:p>
        </p:txBody>
      </p:sp>
      <p:sp>
        <p:nvSpPr>
          <p:cNvPr id="21531" name="Text Box 28"/>
          <p:cNvSpPr txBox="1">
            <a:spLocks noChangeArrowheads="1"/>
          </p:cNvSpPr>
          <p:nvPr/>
        </p:nvSpPr>
        <p:spPr bwMode="auto">
          <a:xfrm>
            <a:off x="2124075" y="14843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   </a:t>
            </a:r>
            <a:r>
              <a:rPr lang="pt-BR" i="1"/>
              <a:t>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– Paradigmas Computacionais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E hoje, após uma transição pelo período da </a:t>
            </a:r>
            <a:r>
              <a:rPr lang="pt-BR" b="1" dirty="0" smtClean="0"/>
              <a:t>Internet e da Computação Distribuída</a:t>
            </a:r>
            <a:r>
              <a:rPr lang="pt-BR" dirty="0" smtClean="0"/>
              <a:t>, entramos na </a:t>
            </a:r>
            <a:r>
              <a:rPr lang="pt-BR" b="1" dirty="0" smtClean="0"/>
              <a:t>Era da Computação Ubíqua</a:t>
            </a:r>
            <a:r>
              <a:rPr lang="pt-BR" dirty="0" smtClean="0"/>
              <a:t> - </a:t>
            </a:r>
            <a:r>
              <a:rPr lang="pt-BR" dirty="0" smtClean="0">
                <a:solidFill>
                  <a:srgbClr val="0000FF"/>
                </a:solidFill>
              </a:rPr>
              <a:t>muitos computadores compartilhando cada um de nós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IEEE 802 Wireless Network Standards</a:t>
            </a:r>
            <a:endParaRPr lang="pt-BR" sz="32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  <a:latin typeface="Garamond" pitchFamily="18" charset="0"/>
              </a:rPr>
              <a:t>802.11      WiFi    Wireless Local Area Networks   [IEEE 1999]</a:t>
            </a:r>
          </a:p>
          <a:p>
            <a:pPr eaLnBrk="1" hangingPunct="1"/>
            <a:endParaRPr lang="en-US" sz="2000" smtClean="0">
              <a:solidFill>
                <a:srgbClr val="000000"/>
              </a:solidFill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  <a:latin typeface="Garamond" pitchFamily="18" charset="0"/>
              </a:rPr>
              <a:t>802.15.1    Bluetooth    Wireless Personal Area Networks   [IEEE 2002]</a:t>
            </a:r>
            <a:endParaRPr lang="en-US" sz="2000" smtClean="0">
              <a:latin typeface="Garamond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en-US" sz="2000" smtClean="0">
              <a:latin typeface="Garamond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Garamond" pitchFamily="18" charset="0"/>
              </a:rPr>
              <a:t>802.15.4    ZigBee     Wireless Sensor Networks    [IEEE 2003]</a:t>
            </a:r>
            <a:endParaRPr lang="en-US" sz="2000" smtClean="0">
              <a:latin typeface="Garamond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Garamond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Garamond" pitchFamily="18" charset="0"/>
              </a:rPr>
              <a:t>802.16       WiMAX    Wireless Metropolitan Area Networks   [IEEE 2004a]</a:t>
            </a:r>
            <a:endParaRPr lang="en-US" sz="2000" smtClean="0">
              <a:latin typeface="Garamond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Garamond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smtClean="0">
              <a:latin typeface="Garamond" pitchFamily="18" charset="0"/>
            </a:endParaRPr>
          </a:p>
          <a:p>
            <a:pPr eaLnBrk="1" hangingPunct="1"/>
            <a:endParaRPr lang="pt-BR" sz="2000" smtClean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 caminho diferente de evolução tem conduzido à </a:t>
            </a:r>
            <a:r>
              <a:rPr lang="pt-BR" b="1" dirty="0" smtClean="0"/>
              <a:t>computação </a:t>
            </a:r>
            <a:r>
              <a:rPr lang="pt-BR" b="1" i="1" dirty="0" smtClean="0"/>
              <a:t>handheld</a:t>
            </a:r>
            <a:r>
              <a:rPr lang="pt-BR" dirty="0" smtClean="0"/>
              <a:t>: </a:t>
            </a:r>
            <a:r>
              <a:rPr lang="pt-BR" b="1" dirty="0" smtClean="0"/>
              <a:t>o uso de dispositivos que se ajustam na mão</a:t>
            </a:r>
            <a:r>
              <a:rPr lang="pt-BR" dirty="0" smtClean="0"/>
              <a:t>, incluindo PDA (</a:t>
            </a:r>
            <a:r>
              <a:rPr lang="pt-BR" dirty="0" err="1" smtClean="0">
                <a:solidFill>
                  <a:srgbClr val="0000FF"/>
                </a:solidFill>
              </a:rPr>
              <a:t>Personal</a:t>
            </a:r>
            <a:r>
              <a:rPr lang="pt-BR" dirty="0" smtClean="0">
                <a:solidFill>
                  <a:srgbClr val="0000FF"/>
                </a:solidFill>
              </a:rPr>
              <a:t> Digital </a:t>
            </a:r>
            <a:r>
              <a:rPr lang="pt-BR" dirty="0" err="1" smtClean="0">
                <a:solidFill>
                  <a:srgbClr val="0000FF"/>
                </a:solidFill>
              </a:rPr>
              <a:t>Assistants</a:t>
            </a:r>
            <a:r>
              <a:rPr lang="pt-BR" dirty="0" smtClean="0"/>
              <a:t>), telefones móveis e outros dispositivos especializados operados à mão.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pt-BR" dirty="0" smtClean="0"/>
          </a:p>
          <a:p>
            <a:pPr eaLnBrk="1" hangingPunct="1"/>
            <a:r>
              <a:rPr lang="pt-BR" dirty="0" err="1" smtClean="0"/>
              <a:t>PDAs</a:t>
            </a:r>
            <a:r>
              <a:rPr lang="pt-BR" dirty="0" smtClean="0"/>
              <a:t> são computadores de propósito geral capazes de rodar muitas diferentes tipos de aplicações. </a:t>
            </a:r>
          </a:p>
          <a:p>
            <a:pPr eaLnBrk="1" hangingPunct="1">
              <a:buNone/>
            </a:pPr>
            <a:endParaRPr lang="pt-BR" dirty="0" smtClean="0"/>
          </a:p>
          <a:p>
            <a:pPr eaLnBrk="1" hangingPunct="1"/>
            <a:r>
              <a:rPr lang="pt-BR" dirty="0" err="1" smtClean="0"/>
              <a:t>iPhone</a:t>
            </a:r>
            <a:r>
              <a:rPr lang="pt-BR" dirty="0" smtClean="0"/>
              <a:t>, </a:t>
            </a:r>
            <a:r>
              <a:rPr lang="pt-BR" dirty="0" err="1" smtClean="0"/>
              <a:t>iPod</a:t>
            </a:r>
            <a:r>
              <a:rPr lang="pt-BR" dirty="0" smtClean="0"/>
              <a:t> </a:t>
            </a:r>
            <a:r>
              <a:rPr lang="pt-BR" dirty="0" err="1" smtClean="0"/>
              <a:t>Touch</a:t>
            </a:r>
            <a:r>
              <a:rPr lang="pt-BR" dirty="0" smtClean="0"/>
              <a:t>, </a:t>
            </a:r>
            <a:r>
              <a:rPr lang="pt-BR" dirty="0" err="1" smtClean="0"/>
              <a:t>iPad</a:t>
            </a:r>
            <a:r>
              <a:rPr lang="pt-BR" dirty="0" smtClean="0"/>
              <a:t>, </a:t>
            </a:r>
            <a:r>
              <a:rPr lang="pt-BR" dirty="0" err="1" smtClean="0"/>
              <a:t>Tablet</a:t>
            </a:r>
            <a:endParaRPr lang="pt-BR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Computação Móvel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Mas comparados a </a:t>
            </a:r>
            <a:r>
              <a:rPr lang="pt-BR" i="1" smtClean="0"/>
              <a:t>laptops</a:t>
            </a:r>
            <a:r>
              <a:rPr lang="pt-BR" smtClean="0"/>
              <a:t> e </a:t>
            </a:r>
            <a:r>
              <a:rPr lang="pt-BR" i="1" smtClean="0"/>
              <a:t>notebooks</a:t>
            </a:r>
            <a:r>
              <a:rPr lang="pt-BR" smtClean="0"/>
              <a:t> tem menor tamanho menor e capacidade de bateria, poder de processamento limitado, uma tela menor e outras restrições de recursos.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Computação Móvel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endParaRPr lang="pt-BR" smtClean="0"/>
          </a:p>
          <a:p>
            <a:r>
              <a:rPr lang="pt-BR" smtClean="0"/>
              <a:t>Cada vez mais, os fabricantes equipam os PDAs com a mesma variedade de conectividade sem fio que os laptops e notebooks tem. 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Uma tendência em computação </a:t>
            </a:r>
            <a:r>
              <a:rPr lang="pt-BR" i="1" dirty="0" smtClean="0"/>
              <a:t>handheld </a:t>
            </a:r>
            <a:r>
              <a:rPr lang="pt-BR" dirty="0" smtClean="0"/>
              <a:t>tem sido a confusão na distinção entre </a:t>
            </a:r>
            <a:r>
              <a:rPr lang="pt-BR" dirty="0" err="1" smtClean="0"/>
              <a:t>PDAs</a:t>
            </a:r>
            <a:r>
              <a:rPr lang="pt-BR" dirty="0" smtClean="0"/>
              <a:t>, fones móveis e dispositivos handheld de finalidade específica como câmeras digitais.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600" dirty="0" smtClean="0"/>
              <a:t>Diversos </a:t>
            </a:r>
            <a:r>
              <a:rPr lang="pt-BR" sz="2600" b="1" dirty="0" smtClean="0"/>
              <a:t>tipos de fones móveis</a:t>
            </a:r>
            <a:r>
              <a:rPr lang="pt-BR" sz="2600" dirty="0" smtClean="0"/>
              <a:t> têm funcionalidade de computação </a:t>
            </a:r>
            <a:r>
              <a:rPr lang="pt-BR" sz="2600" b="1" dirty="0" smtClean="0"/>
              <a:t>como PDA </a:t>
            </a:r>
            <a:r>
              <a:rPr lang="pt-BR" sz="2600" dirty="0" smtClean="0"/>
              <a:t>e,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dirty="0" smtClean="0"/>
              <a:t>    rodam </a:t>
            </a:r>
            <a:r>
              <a:rPr lang="pt-BR" sz="2600" dirty="0" err="1" smtClean="0"/>
              <a:t>SOs</a:t>
            </a:r>
            <a:r>
              <a:rPr lang="pt-BR" sz="2600" dirty="0" smtClean="0"/>
              <a:t> móveis tais como:</a:t>
            </a:r>
            <a:endParaRPr lang="pt-BR" dirty="0" smtClean="0"/>
          </a:p>
          <a:p>
            <a:pPr lvl="3" eaLnBrk="1" hangingPunct="1"/>
            <a:endParaRPr lang="pt-BR" dirty="0" smtClean="0"/>
          </a:p>
          <a:p>
            <a:pPr lvl="3" eaLnBrk="1" hangingPunct="1"/>
            <a:r>
              <a:rPr lang="pt-BR" dirty="0" err="1" smtClean="0"/>
              <a:t>Symbian</a:t>
            </a:r>
            <a:r>
              <a:rPr lang="pt-BR" dirty="0" smtClean="0"/>
              <a:t> (Accenture);</a:t>
            </a:r>
          </a:p>
          <a:p>
            <a:pPr lvl="3" eaLnBrk="1" hangingPunct="1"/>
            <a:r>
              <a:rPr lang="pt-BR" dirty="0" err="1" smtClean="0"/>
              <a:t>Android</a:t>
            </a:r>
            <a:r>
              <a:rPr lang="pt-BR" dirty="0" smtClean="0"/>
              <a:t> (Google);</a:t>
            </a:r>
          </a:p>
          <a:p>
            <a:pPr lvl="3" eaLnBrk="1" hangingPunct="1"/>
            <a:r>
              <a:rPr lang="pt-BR" dirty="0" smtClean="0"/>
              <a:t>RIM (</a:t>
            </a:r>
            <a:r>
              <a:rPr lang="pt-BR" dirty="0" err="1" smtClean="0"/>
              <a:t>Research</a:t>
            </a:r>
            <a:r>
              <a:rPr lang="pt-BR" dirty="0" smtClean="0"/>
              <a:t> in </a:t>
            </a:r>
            <a:r>
              <a:rPr lang="pt-BR" dirty="0" err="1" smtClean="0"/>
              <a:t>Motion</a:t>
            </a:r>
            <a:r>
              <a:rPr lang="pt-BR" dirty="0" smtClean="0"/>
              <a:t>, </a:t>
            </a:r>
            <a:r>
              <a:rPr lang="pt-BR" dirty="0" err="1" smtClean="0"/>
              <a:t>Blackberry</a:t>
            </a:r>
            <a:r>
              <a:rPr lang="pt-BR" dirty="0" smtClean="0"/>
              <a:t>);</a:t>
            </a:r>
          </a:p>
          <a:p>
            <a:pPr lvl="3" eaLnBrk="1" hangingPunct="1"/>
            <a:r>
              <a:rPr lang="pt-BR" dirty="0" err="1" smtClean="0"/>
              <a:t>Mobile</a:t>
            </a:r>
            <a:r>
              <a:rPr lang="pt-BR" dirty="0" smtClean="0"/>
              <a:t> Windows (</a:t>
            </a:r>
            <a:r>
              <a:rPr lang="pt-BR" dirty="0" err="1" smtClean="0"/>
              <a:t>Microsoftware</a:t>
            </a:r>
            <a:r>
              <a:rPr lang="pt-BR" dirty="0" smtClean="0"/>
              <a:t>);</a:t>
            </a:r>
          </a:p>
          <a:p>
            <a:pPr lvl="3" eaLnBrk="1" hangingPunct="1"/>
            <a:r>
              <a:rPr lang="pt-BR" dirty="0" err="1" smtClean="0"/>
              <a:t>iOS</a:t>
            </a:r>
            <a:r>
              <a:rPr lang="pt-BR" dirty="0" smtClean="0"/>
              <a:t> (sistema operacional móvel da Apple)</a:t>
            </a:r>
          </a:p>
          <a:p>
            <a:pPr lvl="1" eaLnBrk="1" hangingPunct="1"/>
            <a:endParaRPr lang="pt-B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Computação Móvel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z="3200" dirty="0" smtClean="0"/>
          </a:p>
          <a:p>
            <a:pPr eaLnBrk="1" hangingPunct="1"/>
            <a:r>
              <a:rPr lang="pt-BR" sz="3200" dirty="0" err="1" smtClean="0"/>
              <a:t>PDAs</a:t>
            </a:r>
            <a:r>
              <a:rPr lang="pt-BR" sz="3200" dirty="0" smtClean="0"/>
              <a:t> e fones móveis podem ser equipados com câmeras, rádio, TV, GPS, ou tipos de funcionamento especializado, tornando eles uma alternativa para dispositivos </a:t>
            </a:r>
            <a:r>
              <a:rPr lang="pt-BR" sz="3200" i="1" dirty="0" smtClean="0"/>
              <a:t>handheld</a:t>
            </a:r>
            <a:r>
              <a:rPr lang="pt-BR" sz="3200" dirty="0" smtClean="0"/>
              <a:t> com propósito determinado.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Por exemplo, um usuário que deseja tirar fotos digitais pode usar uma câmera, um PDA com uma câmera ou um fone com câmera.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Todos esses podem ser adquiridos com forma de conectividade sem fio de curto ou longo alcance.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Computação Móvel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r>
              <a:rPr lang="pt-BR" smtClean="0"/>
              <a:t>Stojmenovic [2002] cobre </a:t>
            </a:r>
            <a:r>
              <a:rPr lang="pt-BR" b="1" smtClean="0"/>
              <a:t>princípios</a:t>
            </a:r>
            <a:r>
              <a:rPr lang="pt-BR" smtClean="0"/>
              <a:t> e </a:t>
            </a:r>
            <a:r>
              <a:rPr lang="pt-BR" b="1" smtClean="0"/>
              <a:t>protocolos</a:t>
            </a:r>
            <a:r>
              <a:rPr lang="pt-BR" smtClean="0"/>
              <a:t> para comunicação sem fio, incluindo os dois principais problemas da camada de rede que precisam ser resolvidos para os sistemas estudados aqui.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História – Paradigmas Computacionais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 próxima era seria a da </a:t>
            </a:r>
            <a:r>
              <a:rPr lang="pt-BR" dirty="0" smtClean="0">
                <a:solidFill>
                  <a:srgbClr val="0000FF"/>
                </a:solidFill>
              </a:rPr>
              <a:t>Computação Ubíqua</a:t>
            </a:r>
            <a:r>
              <a:rPr lang="pt-BR" dirty="0" smtClean="0"/>
              <a:t>, com muitos computadores, embutidos em paredes, móveis, roupas, carros, aviões, navios, e outros veículos de transporte, compartilhando cada um de nós.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Primeiro problema: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Como </a:t>
            </a:r>
            <a:r>
              <a:rPr lang="pt-BR" b="1" smtClean="0"/>
              <a:t>prover conectividade contínua</a:t>
            </a:r>
            <a:r>
              <a:rPr lang="pt-BR" smtClean="0"/>
              <a:t> para dispositivos móveis que entram e saem da área de cobertura de </a:t>
            </a:r>
            <a:r>
              <a:rPr lang="pt-BR" b="1" smtClean="0"/>
              <a:t>estações-base</a:t>
            </a:r>
            <a:r>
              <a:rPr lang="pt-BR" smtClean="0"/>
              <a:t>, as quais são componentes de infra-estrutura que provêem regiões de cobertura sem fio.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Segundo problema: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Como habilitar coleções de dispositivos para comunicação sem fio, em lugares onde não existe infra-estrutura (estações-base), isto é, existem em </a:t>
            </a:r>
            <a:r>
              <a:rPr lang="pt-BR" b="1" smtClean="0"/>
              <a:t>redes ad hoc móveis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Wireless LAN configuration</a:t>
            </a:r>
            <a:endParaRPr lang="pt-BR" sz="320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00213"/>
            <a:ext cx="8207375" cy="4321175"/>
          </a:xfr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Ambos os problemas surgem porque a </a:t>
            </a:r>
            <a:r>
              <a:rPr lang="pt-BR" b="1" smtClean="0"/>
              <a:t>conectividade direta sem fio</a:t>
            </a:r>
            <a:r>
              <a:rPr lang="pt-BR" smtClean="0"/>
              <a:t>,</a:t>
            </a:r>
            <a:r>
              <a:rPr lang="pt-BR" b="1" smtClean="0"/>
              <a:t> </a:t>
            </a:r>
            <a:r>
              <a:rPr lang="pt-BR" smtClean="0"/>
              <a:t>freqüentemente, </a:t>
            </a:r>
            <a:r>
              <a:rPr lang="pt-BR" b="1" smtClean="0"/>
              <a:t>não está</a:t>
            </a:r>
            <a:r>
              <a:rPr lang="pt-BR" smtClean="0"/>
              <a:t> </a:t>
            </a:r>
            <a:r>
              <a:rPr lang="pt-BR" b="1" smtClean="0"/>
              <a:t>disponível entre quaisquer dois dispositivos dados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Comunicação tem de ser alcançada sobre diversos segmentos de rede: </a:t>
            </a:r>
            <a:r>
              <a:rPr lang="pt-BR" b="1" smtClean="0"/>
              <a:t>sem fio</a:t>
            </a:r>
            <a:r>
              <a:rPr lang="pt-BR" smtClean="0"/>
              <a:t> ou </a:t>
            </a:r>
            <a:r>
              <a:rPr lang="pt-BR" b="1" smtClean="0"/>
              <a:t>com fio</a:t>
            </a:r>
            <a:r>
              <a:rPr lang="pt-BR" smtClean="0"/>
              <a:t>.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Portable and handheld devices in a distributed system</a:t>
            </a:r>
            <a:endParaRPr lang="pt-BR" sz="3200" smtClean="0"/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28775"/>
            <a:ext cx="8207375" cy="4321175"/>
          </a:xfr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typical home network</a:t>
            </a:r>
            <a:endParaRPr lang="pt-BR" sz="3200" smtClean="0"/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00213"/>
            <a:ext cx="8207375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Móvel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Dois fatores conduzem a essa </a:t>
            </a:r>
            <a:r>
              <a:rPr lang="pt-BR" b="1" smtClean="0"/>
              <a:t>subdivisão de cobertura sem fio</a:t>
            </a:r>
            <a:r>
              <a:rPr lang="pt-BR" smtClean="0"/>
              <a:t>:</a:t>
            </a:r>
          </a:p>
          <a:p>
            <a:pPr lvl="1" eaLnBrk="1" hangingPunct="1">
              <a:lnSpc>
                <a:spcPct val="90000"/>
              </a:lnSpc>
            </a:pPr>
            <a:endParaRPr lang="pt-BR" smtClean="0"/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Quanto maior o alcance (range) de uma rede sem fio, mais dispositivos competirão por sua largura de banda limitada.</a:t>
            </a:r>
          </a:p>
          <a:p>
            <a:pPr lvl="1" eaLnBrk="1" hangingPunct="1">
              <a:lnSpc>
                <a:spcPct val="90000"/>
              </a:lnSpc>
            </a:pPr>
            <a:endParaRPr lang="pt-BR" smtClean="0"/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A </a:t>
            </a:r>
            <a:r>
              <a:rPr lang="pt-BR" b="1" smtClean="0"/>
              <a:t>energia</a:t>
            </a:r>
            <a:r>
              <a:rPr lang="pt-BR" smtClean="0"/>
              <a:t> necessária </a:t>
            </a:r>
            <a:r>
              <a:rPr lang="pt-BR" b="1" smtClean="0"/>
              <a:t>para transmitir um sinal sem fio</a:t>
            </a:r>
            <a:r>
              <a:rPr lang="pt-BR" smtClean="0"/>
              <a:t> é proporcional ao quadrado de seu alcance (range). Mas, muitos dispositivos têm capacidade limitada de energia.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EFF70-25EF-423A-B25B-CE2E525C2E2F}" type="slidenum">
              <a:rPr lang="en-US"/>
              <a:pPr/>
              <a:t>97</a:t>
            </a:fld>
            <a:endParaRPr lang="en-US"/>
          </a:p>
        </p:txBody>
      </p:sp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Serviços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Telefonia móvel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Redes pessoais e locais sem fio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Redes metropolitanas sem fio</a:t>
            </a:r>
          </a:p>
          <a:p>
            <a:pPr lvl="1"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Redes globais sem fio </a:t>
            </a:r>
          </a:p>
          <a:p>
            <a:pPr lvl="1">
              <a:lnSpc>
                <a:spcPct val="90000"/>
              </a:lnSpc>
            </a:pPr>
            <a:r>
              <a:rPr lang="pt-BR"/>
              <a:t>satélites</a:t>
            </a:r>
          </a:p>
        </p:txBody>
      </p:sp>
      <p:pic>
        <p:nvPicPr>
          <p:cNvPr id="1655812" name="Picture 4" descr="tel_c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913" y="3817938"/>
            <a:ext cx="2274887" cy="178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55813" name="Picture 5" descr="WP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1611313"/>
            <a:ext cx="3333750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55814" name="Picture 6" descr="satelites_orbi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0338" y="4725988"/>
            <a:ext cx="1792287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7E648A-1A9B-43E0-9DF7-C0C9E1EDB0F1}" type="slidenum">
              <a:rPr lang="en-US"/>
              <a:pPr/>
              <a:t>98</a:t>
            </a:fld>
            <a:endParaRPr lang="en-US"/>
          </a:p>
        </p:txBody>
      </p:sp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Novas Áreas</a:t>
            </a:r>
            <a:endParaRPr lang="en-US"/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8189"/>
          </a:xfrm>
        </p:spPr>
        <p:txBody>
          <a:bodyPr/>
          <a:lstStyle/>
          <a:p>
            <a:r>
              <a:rPr lang="pt-BR" dirty="0"/>
              <a:t>Computação Móvel </a:t>
            </a:r>
          </a:p>
          <a:p>
            <a:pPr>
              <a:buFontTx/>
              <a:buNone/>
            </a:pPr>
            <a:endParaRPr lang="pt-BR" dirty="0"/>
          </a:p>
          <a:p>
            <a:r>
              <a:rPr lang="pt-BR" dirty="0"/>
              <a:t>Computação Nômade</a:t>
            </a:r>
          </a:p>
          <a:p>
            <a:pPr>
              <a:buFontTx/>
              <a:buNone/>
            </a:pPr>
            <a:endParaRPr lang="pt-BR" dirty="0"/>
          </a:p>
          <a:p>
            <a:r>
              <a:rPr lang="pt-BR" dirty="0"/>
              <a:t>Computação “</a:t>
            </a:r>
            <a:r>
              <a:rPr lang="pt-BR" dirty="0" err="1"/>
              <a:t>Pervasiva</a:t>
            </a:r>
            <a:r>
              <a:rPr lang="pt-BR" dirty="0"/>
              <a:t>” (penetrante)</a:t>
            </a:r>
          </a:p>
          <a:p>
            <a:pPr>
              <a:buFontTx/>
              <a:buNone/>
            </a:pPr>
            <a:endParaRPr lang="pt-BR" dirty="0"/>
          </a:p>
          <a:p>
            <a:r>
              <a:rPr lang="pt-BR" dirty="0"/>
              <a:t>Computação Autonômica</a:t>
            </a:r>
          </a:p>
          <a:p>
            <a:pPr>
              <a:buFontTx/>
              <a:buNone/>
            </a:pPr>
            <a:endParaRPr lang="pt-BR" dirty="0"/>
          </a:p>
          <a:p>
            <a:r>
              <a:rPr lang="pt-BR" dirty="0"/>
              <a:t>Ambientes Inteligentes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F9D7F8-0580-46B2-9D7F-900DE525C75C}" type="slidenum">
              <a:rPr lang="en-US"/>
              <a:pPr/>
              <a:t>99</a:t>
            </a:fld>
            <a:endParaRPr lang="en-US"/>
          </a:p>
        </p:txBody>
      </p:sp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Novas Áreas</a:t>
            </a:r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5872163" cy="2405063"/>
          </a:xfrm>
        </p:spPr>
        <p:txBody>
          <a:bodyPr/>
          <a:lstStyle/>
          <a:p>
            <a:r>
              <a:rPr lang="pt-BR"/>
              <a:t>Computação Móvel </a:t>
            </a:r>
          </a:p>
          <a:p>
            <a:r>
              <a:rPr lang="pt-BR">
                <a:solidFill>
                  <a:schemeClr val="bg2"/>
                </a:solidFill>
              </a:rPr>
              <a:t>Computação Nômade</a:t>
            </a:r>
          </a:p>
          <a:p>
            <a:r>
              <a:rPr lang="pt-BR">
                <a:solidFill>
                  <a:schemeClr val="bg2"/>
                </a:solidFill>
              </a:rPr>
              <a:t>Computação “Pervasiva” (penetrante)</a:t>
            </a:r>
          </a:p>
          <a:p>
            <a:r>
              <a:rPr lang="pt-BR">
                <a:solidFill>
                  <a:schemeClr val="bg2"/>
                </a:solidFill>
              </a:rPr>
              <a:t>Computação Autonômica</a:t>
            </a:r>
          </a:p>
          <a:p>
            <a:r>
              <a:rPr lang="pt-BR">
                <a:solidFill>
                  <a:schemeClr val="bg2"/>
                </a:solidFill>
              </a:rPr>
              <a:t>Ambientes Inteligentes</a:t>
            </a:r>
          </a:p>
        </p:txBody>
      </p:sp>
      <p:sp>
        <p:nvSpPr>
          <p:cNvPr id="1660932" name="AutoShape 4"/>
          <p:cNvSpPr>
            <a:spLocks noChangeArrowheads="1"/>
          </p:cNvSpPr>
          <p:nvPr/>
        </p:nvSpPr>
        <p:spPr bwMode="auto">
          <a:xfrm rot="10800000" flipH="1">
            <a:off x="3711575" y="1676400"/>
            <a:ext cx="3365500" cy="2571750"/>
          </a:xfrm>
          <a:custGeom>
            <a:avLst/>
            <a:gdLst>
              <a:gd name="G0" fmla="+- 14294 0 0"/>
              <a:gd name="G1" fmla="+- 18787 0 0"/>
              <a:gd name="G2" fmla="+- 3538 0 0"/>
              <a:gd name="G3" fmla="*/ 14294 1 2"/>
              <a:gd name="G4" fmla="+- G3 10800 0"/>
              <a:gd name="G5" fmla="+- 21600 14294 18787"/>
              <a:gd name="G6" fmla="+- 18787 3538 0"/>
              <a:gd name="G7" fmla="*/ G6 1 2"/>
              <a:gd name="G8" fmla="*/ 18787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787 1 2"/>
              <a:gd name="G15" fmla="+- G5 0 G4"/>
              <a:gd name="G16" fmla="+- G0 0 G4"/>
              <a:gd name="G17" fmla="*/ G2 G15 G16"/>
              <a:gd name="T0" fmla="*/ 17947 w 21600"/>
              <a:gd name="T1" fmla="*/ 0 h 21600"/>
              <a:gd name="T2" fmla="*/ 14294 w 21600"/>
              <a:gd name="T3" fmla="*/ 3538 h 21600"/>
              <a:gd name="T4" fmla="*/ 0 w 21600"/>
              <a:gd name="T5" fmla="*/ 20634 h 21600"/>
              <a:gd name="T6" fmla="*/ 9394 w 21600"/>
              <a:gd name="T7" fmla="*/ 21600 h 21600"/>
              <a:gd name="T8" fmla="*/ 18787 w 21600"/>
              <a:gd name="T9" fmla="*/ 12834 h 21600"/>
              <a:gd name="T10" fmla="*/ 21600 w 21600"/>
              <a:gd name="T11" fmla="*/ 353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47" y="0"/>
                </a:moveTo>
                <a:lnTo>
                  <a:pt x="14294" y="3538"/>
                </a:lnTo>
                <a:lnTo>
                  <a:pt x="17107" y="3538"/>
                </a:lnTo>
                <a:lnTo>
                  <a:pt x="17107" y="19668"/>
                </a:lnTo>
                <a:lnTo>
                  <a:pt x="0" y="19668"/>
                </a:lnTo>
                <a:lnTo>
                  <a:pt x="0" y="21600"/>
                </a:lnTo>
                <a:lnTo>
                  <a:pt x="18787" y="21600"/>
                </a:lnTo>
                <a:lnTo>
                  <a:pt x="18787" y="3538"/>
                </a:lnTo>
                <a:lnTo>
                  <a:pt x="21600" y="353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60933" name="Text Box 5"/>
          <p:cNvSpPr txBox="1">
            <a:spLocks noChangeArrowheads="1"/>
          </p:cNvSpPr>
          <p:nvPr/>
        </p:nvSpPr>
        <p:spPr bwMode="auto">
          <a:xfrm>
            <a:off x="1644650" y="284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60934" name="Rectangle 6"/>
          <p:cNvSpPr>
            <a:spLocks noChangeArrowheads="1"/>
          </p:cNvSpPr>
          <p:nvPr/>
        </p:nvSpPr>
        <p:spPr bwMode="auto">
          <a:xfrm>
            <a:off x="4557713" y="4267200"/>
            <a:ext cx="392430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pt-BR" sz="2000"/>
              <a:t>Processamento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pt-BR" sz="2000" b="1">
                <a:solidFill>
                  <a:schemeClr val="accent1"/>
                </a:solidFill>
              </a:rPr>
              <a:t>+</a:t>
            </a:r>
            <a:endParaRPr lang="pt-BR" sz="2000"/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pt-BR" sz="2000"/>
              <a:t>Mobilidade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pt-BR" sz="2000" b="1">
                <a:solidFill>
                  <a:schemeClr val="accent1"/>
                </a:solidFill>
              </a:rPr>
              <a:t>+</a:t>
            </a:r>
            <a:endParaRPr lang="pt-BR" sz="2000"/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20000"/>
            </a:pPr>
            <a:r>
              <a:rPr lang="pt-BR" sz="2000"/>
              <a:t>Comunicação sem fio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18955</TotalTime>
  <Words>7979</Words>
  <Application>Microsoft Office PowerPoint</Application>
  <PresentationFormat>Apresentação na tela (4:3)</PresentationFormat>
  <Paragraphs>1284</Paragraphs>
  <Slides>231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231</vt:i4>
      </vt:variant>
    </vt:vector>
  </HeadingPairs>
  <TitlesOfParts>
    <vt:vector size="233" baseType="lpstr">
      <vt:lpstr>Borda</vt:lpstr>
      <vt:lpstr>Document</vt:lpstr>
      <vt:lpstr>INE 6406 - Mobilidade em Computação (PPGCC)</vt:lpstr>
      <vt:lpstr>História – Paradigmas Computacionais</vt:lpstr>
      <vt:lpstr>História – Paradigmas Computacionais</vt:lpstr>
      <vt:lpstr>História – Paradigmas Computacionais</vt:lpstr>
      <vt:lpstr> Computação Móvel </vt:lpstr>
      <vt:lpstr>Conexão Wireless</vt:lpstr>
      <vt:lpstr>Computadores móveis</vt:lpstr>
      <vt:lpstr>História – Paradigmas Computacionais</vt:lpstr>
      <vt:lpstr>História – Paradigmas Computacionais</vt:lpstr>
      <vt:lpstr>Slide 10</vt:lpstr>
      <vt:lpstr>Slide 11</vt:lpstr>
      <vt:lpstr> Computação Móvel </vt:lpstr>
      <vt:lpstr>Computação Pervasiva </vt:lpstr>
      <vt:lpstr>Computação Ubíqua</vt:lpstr>
      <vt:lpstr> Computação Ubíqua </vt:lpstr>
      <vt:lpstr>Ubiquitous - Ubíquo</vt:lpstr>
      <vt:lpstr>Computação Ubíqua</vt:lpstr>
      <vt:lpstr>Mark Weiser</vt:lpstr>
      <vt:lpstr>Mark Weiser</vt:lpstr>
      <vt:lpstr>Mark Weiser</vt:lpstr>
      <vt:lpstr>Mark Weiser</vt:lpstr>
      <vt:lpstr>A Visão de Weiser</vt:lpstr>
      <vt:lpstr>A Visão de Weiser</vt:lpstr>
      <vt:lpstr>A Evolução ... </vt:lpstr>
      <vt:lpstr>A Evolução</vt:lpstr>
      <vt:lpstr>Frase de Weiser</vt:lpstr>
      <vt:lpstr>Frase de Weiser</vt:lpstr>
      <vt:lpstr>Computação Ubíqua</vt:lpstr>
      <vt:lpstr>Slide 29</vt:lpstr>
      <vt:lpstr>Slide 30</vt:lpstr>
      <vt:lpstr>Slide 31</vt:lpstr>
      <vt:lpstr>Slide 32</vt:lpstr>
      <vt:lpstr>Projetos</vt:lpstr>
      <vt:lpstr>Projetos XeroX</vt:lpstr>
      <vt:lpstr>Projetos</vt:lpstr>
      <vt:lpstr>Pad </vt:lpstr>
      <vt:lpstr>LiveBoard</vt:lpstr>
      <vt:lpstr>Interfaces Hands-Free</vt:lpstr>
      <vt:lpstr>Computação Desagregada</vt:lpstr>
      <vt:lpstr>Tab </vt:lpstr>
      <vt:lpstr>Tab</vt:lpstr>
      <vt:lpstr>Tab</vt:lpstr>
      <vt:lpstr>Ubicomp</vt:lpstr>
      <vt:lpstr>Computação Sensível a Posição</vt:lpstr>
      <vt:lpstr>Realidade Aumentada</vt:lpstr>
      <vt:lpstr>Interfaces Sensíveis a Objetos</vt:lpstr>
      <vt:lpstr>Ubicomp Exemplo 1: Dangling String</vt:lpstr>
      <vt:lpstr>Ubicomp Exemplo 2: MediaCup</vt:lpstr>
      <vt:lpstr>Ubicomp Exemplo 3: Stanford iRoom</vt:lpstr>
      <vt:lpstr>Mobile and Ubiquitous Computing  </vt:lpstr>
      <vt:lpstr>16 Computação Ubíqua e Móvel</vt:lpstr>
      <vt:lpstr>Objetivos</vt:lpstr>
      <vt:lpstr>Objetivos</vt:lpstr>
      <vt:lpstr>Objetivos</vt:lpstr>
      <vt:lpstr>16.1  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 </vt:lpstr>
      <vt:lpstr>Introdução</vt:lpstr>
      <vt:lpstr>Computação Móvel</vt:lpstr>
      <vt:lpstr>Computação Móvel</vt:lpstr>
      <vt:lpstr>Computação Móvel </vt:lpstr>
      <vt:lpstr>Processamento</vt:lpstr>
      <vt:lpstr>Mobilidade</vt:lpstr>
      <vt:lpstr>Comunicação sem Fio</vt:lpstr>
      <vt:lpstr>Mobilidade  x  Comunicação</vt:lpstr>
      <vt:lpstr>Computação móvel Infra-estrutura</vt:lpstr>
      <vt:lpstr>Communications and Networking Types of Computer Networks</vt:lpstr>
      <vt:lpstr>Communications and Networking Current Communication Protocols</vt:lpstr>
      <vt:lpstr>Computação Móvel</vt:lpstr>
      <vt:lpstr>O que é Computação Móvel?</vt:lpstr>
      <vt:lpstr>Computação Móvel</vt:lpstr>
      <vt:lpstr>Computação Móvel</vt:lpstr>
      <vt:lpstr>Wireless network performance </vt:lpstr>
      <vt:lpstr>IEEE 802 Wireless Network Standards</vt:lpstr>
      <vt:lpstr>Computação Móvel</vt:lpstr>
      <vt:lpstr>Computação Móvel</vt:lpstr>
      <vt:lpstr>Computação Móvel</vt:lpstr>
      <vt:lpstr>Computação Móvel</vt:lpstr>
      <vt:lpstr>Computação Móvel</vt:lpstr>
      <vt:lpstr>Computação Móvel</vt:lpstr>
      <vt:lpstr>Computação Móvel</vt:lpstr>
      <vt:lpstr>Computação Móvel</vt:lpstr>
      <vt:lpstr>Computação Móvel</vt:lpstr>
      <vt:lpstr>Computação Móvel</vt:lpstr>
      <vt:lpstr>Computação Móvel</vt:lpstr>
      <vt:lpstr>Wireless LAN configuration</vt:lpstr>
      <vt:lpstr>Computação Móvel</vt:lpstr>
      <vt:lpstr>Portable and handheld devices in a distributed system</vt:lpstr>
      <vt:lpstr>A typical home network</vt:lpstr>
      <vt:lpstr>Computação Móvel</vt:lpstr>
      <vt:lpstr>Serviços</vt:lpstr>
      <vt:lpstr>Novas Áreas</vt:lpstr>
      <vt:lpstr>Novas Áreas</vt:lpstr>
      <vt:lpstr>Novas Áreas</vt:lpstr>
      <vt:lpstr>Novas Áreas</vt:lpstr>
      <vt:lpstr>Novas Áreas</vt:lpstr>
      <vt:lpstr>Novas Áreas</vt:lpstr>
      <vt:lpstr>Computação Ubíqua</vt:lpstr>
      <vt:lpstr>Computação Ubíqua</vt:lpstr>
      <vt:lpstr>Computação Ubíqua</vt:lpstr>
      <vt:lpstr>Computação Ubíqua</vt:lpstr>
      <vt:lpstr>Computação Ubíqua</vt:lpstr>
      <vt:lpstr>Computação Ubíqua</vt:lpstr>
      <vt:lpstr>Computação Ubíqua</vt:lpstr>
      <vt:lpstr>Computação Ubíqua</vt:lpstr>
      <vt:lpstr>Computação Ubíqua</vt:lpstr>
      <vt:lpstr>Computação Ubíqua</vt:lpstr>
      <vt:lpstr>Computação Ubíqua</vt:lpstr>
      <vt:lpstr>Computação Ubíqua</vt:lpstr>
      <vt:lpstr>Computação Ubíqua</vt:lpstr>
      <vt:lpstr>Wearable Computing</vt:lpstr>
      <vt:lpstr>Wearable Computing</vt:lpstr>
      <vt:lpstr>Uma sala respondendo a um usuário portando um crachá ativo.</vt:lpstr>
      <vt:lpstr>Wearable Computing</vt:lpstr>
      <vt:lpstr>Wearable Computing</vt:lpstr>
      <vt:lpstr>Wearable Computing</vt:lpstr>
      <vt:lpstr>Computação com Reconhecimento de Contexto</vt:lpstr>
      <vt:lpstr>Computação com Reconhecimento de Contexto</vt:lpstr>
      <vt:lpstr>Reconhecimento de Contexto</vt:lpstr>
      <vt:lpstr>Computação com Reconhecimento de Contexto</vt:lpstr>
      <vt:lpstr>Computação com Reconhecimento de Contexto</vt:lpstr>
      <vt:lpstr>Computação com Reconhecimento de Contexto</vt:lpstr>
      <vt:lpstr>Computação com Reconhecimento de Contexto</vt:lpstr>
      <vt:lpstr>Ambiente Inteligente</vt:lpstr>
      <vt:lpstr>16.1.1  Sistemas Voláteis</vt:lpstr>
      <vt:lpstr>Sistemas Voláteis</vt:lpstr>
      <vt:lpstr>Sistemas Voláteis</vt:lpstr>
      <vt:lpstr>Sistemas Voláteis</vt:lpstr>
      <vt:lpstr>Sistemas Voláteis</vt:lpstr>
      <vt:lpstr>Sistemas Voláteis</vt:lpstr>
      <vt:lpstr>Sistemas Voláteis</vt:lpstr>
      <vt:lpstr>Sistemas Voláteis</vt:lpstr>
      <vt:lpstr>Sistemas Voláteis</vt:lpstr>
      <vt:lpstr>Sistemas Voláteis</vt:lpstr>
      <vt:lpstr>Ambientes ou Espaços Inteligentes </vt:lpstr>
      <vt:lpstr>Ambiente ou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Espaços Inteligentes</vt:lpstr>
      <vt:lpstr>Sistemas Voláteis – Modelo de Dispositivo</vt:lpstr>
      <vt:lpstr>Sistemas Voláteis – Modelo de Dispositivo</vt:lpstr>
      <vt:lpstr>Sistemas Voláteis – Modelo de Dispositivo</vt:lpstr>
      <vt:lpstr>Modelo de Dispositivo</vt:lpstr>
      <vt:lpstr>Modelo de Dispositivo</vt:lpstr>
      <vt:lpstr>Modelo de Dispositivo</vt:lpstr>
      <vt:lpstr>Modelo de Dispositivo</vt:lpstr>
      <vt:lpstr>Modelo de Dispositivo  </vt:lpstr>
      <vt:lpstr>Modelo de Dispositivo</vt:lpstr>
      <vt:lpstr>Modelo de Dispositivo</vt:lpstr>
      <vt:lpstr>Modelo de Dispositivo</vt:lpstr>
      <vt:lpstr>Modelo de Dispositivo</vt:lpstr>
      <vt:lpstr>Modelo de Dispositivo</vt:lpstr>
      <vt:lpstr>Modelo de Dispositivo - Motes </vt:lpstr>
      <vt:lpstr>Modelo de Dispositivo - Motes </vt:lpstr>
      <vt:lpstr>Modelo de Dispositivo - Motes </vt:lpstr>
      <vt:lpstr>MICA Mote  http://computer.howstuffworks.com/mote4.htm  Ver TinyOS http://webs.cs.berkeley.edu/tos/</vt:lpstr>
      <vt:lpstr>Sensores</vt:lpstr>
      <vt:lpstr>Slide 174</vt:lpstr>
      <vt:lpstr>Redes de Sensores Sem Fio</vt:lpstr>
      <vt:lpstr>Redes de Sensores Sem Fio</vt:lpstr>
      <vt:lpstr>Redes de Sensores Sem Fio</vt:lpstr>
      <vt:lpstr>Nós Sensores</vt:lpstr>
      <vt:lpstr>Nós Sensores</vt:lpstr>
      <vt:lpstr>Objetivos</vt:lpstr>
      <vt:lpstr>Principais Restrições</vt:lpstr>
      <vt:lpstr>Principal Desafio</vt:lpstr>
      <vt:lpstr>Aplicações para RSSFs</vt:lpstr>
      <vt:lpstr>Aplicações para RSSFs</vt:lpstr>
      <vt:lpstr>Aplicações para RSSFs</vt:lpstr>
      <vt:lpstr>Aplicações para RSSFs</vt:lpstr>
      <vt:lpstr>Sistemas Voláteis – Conectividade Volátil</vt:lpstr>
      <vt:lpstr>Banda Larga e GPRS</vt:lpstr>
      <vt:lpstr>Sistemas Voláteis – Conectividade Volátil</vt:lpstr>
      <vt:lpstr>Sistemas Voláteis – Conectividade Volátil</vt:lpstr>
      <vt:lpstr>Sistemas Voláteis – Conectividade Volátil</vt:lpstr>
      <vt:lpstr>Sistemas Voláteis – Conectividade Volátil</vt:lpstr>
      <vt:lpstr>Sistemas Voláteis – Conectividade Volátil</vt:lpstr>
      <vt:lpstr>Sistemas Voláteis – Conectividade Volátil</vt:lpstr>
      <vt:lpstr>Sistemas Voláteis – Conectividade Volátil</vt:lpstr>
      <vt:lpstr>Sistemas Voláteis – Conectividade Volátil</vt:lpstr>
      <vt:lpstr>Sistemas Voláteis –             Interoperação Espontânea</vt:lpstr>
      <vt:lpstr>Sistemas Voláteis –             Interoperação Espontânea</vt:lpstr>
      <vt:lpstr>Sistemas Voláteis –             Interoperação Espontânea</vt:lpstr>
      <vt:lpstr>Sistemas Voláteis –             Interoperação Espontânea</vt:lpstr>
      <vt:lpstr>Examplos de associação pre-configuradas versus interoperação espontânea  (Serviços de Internet) </vt:lpstr>
      <vt:lpstr>Sistemas Voláteis –             Interação Espontânea</vt:lpstr>
      <vt:lpstr>Sistemas Voláteis –             Interação Espontânea</vt:lpstr>
      <vt:lpstr>Sistemas Voláteis –             Interação Espontânea</vt:lpstr>
      <vt:lpstr>Sistemas Voláteis –             Interação Espontânea</vt:lpstr>
      <vt:lpstr>Sistemas Voláteis –        Menor Confiança e Privacidade</vt:lpstr>
      <vt:lpstr>Sistemas Voláteis –         Menor Confiança e Privacidade</vt:lpstr>
      <vt:lpstr>Sistemas Voláteis –         Menor Confiança e Privacidade</vt:lpstr>
      <vt:lpstr>Sistemas Voláteis –   Menor Confiança e Privacidade</vt:lpstr>
      <vt:lpstr>Sistemas Voláteis –         Menor Confiança e Privacidade</vt:lpstr>
      <vt:lpstr>Computação Ubíqua </vt:lpstr>
      <vt:lpstr>Problemas a longo prazo</vt:lpstr>
      <vt:lpstr>Ubicomp Complexidade (para usuários)</vt:lpstr>
      <vt:lpstr>Ubicomp Privacidade</vt:lpstr>
      <vt:lpstr>Ubicomp Segurança</vt:lpstr>
      <vt:lpstr>Ubicomp Extensibilidade</vt:lpstr>
      <vt:lpstr>Ubicomp Como essas e outras questões são tratadas?</vt:lpstr>
      <vt:lpstr>Slide 218</vt:lpstr>
      <vt:lpstr>Por que Computação Ubíqua?</vt:lpstr>
      <vt:lpstr>Conclusões</vt:lpstr>
      <vt:lpstr>Conclusões</vt:lpstr>
      <vt:lpstr>Conclusões</vt:lpstr>
      <vt:lpstr>Referências</vt:lpstr>
      <vt:lpstr>Referências</vt:lpstr>
      <vt:lpstr>Referências</vt:lpstr>
      <vt:lpstr>Referências</vt:lpstr>
      <vt:lpstr>Referências</vt:lpstr>
      <vt:lpstr>Referências</vt:lpstr>
      <vt:lpstr>Referências</vt:lpstr>
      <vt:lpstr>Links Interessantes</vt:lpstr>
      <vt:lpstr>Links Interessantes</vt:lpstr>
    </vt:vector>
  </TitlesOfParts>
  <Company>UFSC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Computação Ubíqua e Móvel</dc:title>
  <dc:creator>Bosco</dc:creator>
  <cp:lastModifiedBy>bosco</cp:lastModifiedBy>
  <cp:revision>261</cp:revision>
  <dcterms:created xsi:type="dcterms:W3CDTF">2006-07-21T02:36:22Z</dcterms:created>
  <dcterms:modified xsi:type="dcterms:W3CDTF">2011-10-17T20:18:14Z</dcterms:modified>
</cp:coreProperties>
</file>