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1"/>
  </p:notesMasterIdLst>
  <p:handoutMasterIdLst>
    <p:handoutMasterId r:id="rId42"/>
  </p:handoutMasterIdLst>
  <p:sldIdLst>
    <p:sldId id="256" r:id="rId2"/>
    <p:sldId id="257" r:id="rId3"/>
    <p:sldId id="290" r:id="rId4"/>
    <p:sldId id="258" r:id="rId5"/>
    <p:sldId id="266" r:id="rId6"/>
    <p:sldId id="267" r:id="rId7"/>
    <p:sldId id="270" r:id="rId8"/>
    <p:sldId id="271" r:id="rId9"/>
    <p:sldId id="272" r:id="rId10"/>
    <p:sldId id="273" r:id="rId11"/>
    <p:sldId id="274" r:id="rId12"/>
    <p:sldId id="276" r:id="rId13"/>
    <p:sldId id="288" r:id="rId14"/>
    <p:sldId id="259" r:id="rId15"/>
    <p:sldId id="260" r:id="rId16"/>
    <p:sldId id="278" r:id="rId17"/>
    <p:sldId id="261" r:id="rId18"/>
    <p:sldId id="279" r:id="rId19"/>
    <p:sldId id="265" r:id="rId20"/>
    <p:sldId id="262" r:id="rId21"/>
    <p:sldId id="281" r:id="rId22"/>
    <p:sldId id="277" r:id="rId23"/>
    <p:sldId id="280" r:id="rId24"/>
    <p:sldId id="282" r:id="rId25"/>
    <p:sldId id="283" r:id="rId26"/>
    <p:sldId id="285" r:id="rId27"/>
    <p:sldId id="263" r:id="rId28"/>
    <p:sldId id="289" r:id="rId29"/>
    <p:sldId id="298" r:id="rId30"/>
    <p:sldId id="299" r:id="rId31"/>
    <p:sldId id="292" r:id="rId32"/>
    <p:sldId id="293" r:id="rId33"/>
    <p:sldId id="294" r:id="rId34"/>
    <p:sldId id="295" r:id="rId35"/>
    <p:sldId id="286" r:id="rId36"/>
    <p:sldId id="287" r:id="rId37"/>
    <p:sldId id="297" r:id="rId38"/>
    <p:sldId id="291" r:id="rId39"/>
    <p:sldId id="300" r:id="rId40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CC"/>
    <a:srgbClr val="CCECFF"/>
    <a:srgbClr val="FFFFFF"/>
    <a:srgbClr val="CCCCFF"/>
    <a:srgbClr val="9999FF"/>
    <a:srgbClr val="6699FF"/>
    <a:srgbClr val="FFFF99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0" autoAdjust="0"/>
    <p:restoredTop sz="85824" autoAdjust="0"/>
  </p:normalViewPr>
  <p:slideViewPr>
    <p:cSldViewPr>
      <p:cViewPr varScale="1">
        <p:scale>
          <a:sx n="79" d="100"/>
          <a:sy n="79" d="100"/>
        </p:scale>
        <p:origin x="-130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D5D5B55-937E-4BE6-9A45-E5D11331241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096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BDF2A84-DF14-4C87-88D8-FD03B7CDEEC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16F0C7F-3830-48B6-A2ED-A203CD50ABB0}" type="slidenum">
              <a:rPr lang="pt-BR"/>
              <a:pPr/>
              <a:t>2</a:t>
            </a:fld>
            <a:endParaRPr lang="pt-BR"/>
          </a:p>
        </p:txBody>
      </p:sp>
      <p:sp>
        <p:nvSpPr>
          <p:cNvPr id="419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pt-BR" smtClean="0"/>
              <a:t>É simplesmente uma conexão segura em uma rede pública (Schneier2001).</a:t>
            </a:r>
          </a:p>
          <a:p>
            <a:pPr eaLnBrk="1" hangingPunct="1"/>
            <a:r>
              <a:rPr lang="pt-BR" smtClean="0"/>
              <a:t>VPN é um túnel de comunicação privado e seguro entre dois ou mais dispositivos através de uma rede pública (por exemplo: Internet)</a:t>
            </a:r>
          </a:p>
          <a:p>
            <a:pPr eaLnBrk="1" hangingPunct="1"/>
            <a:r>
              <a:rPr lang="pt-BR" smtClean="0"/>
              <a:t>VPN é a implementação de uma rede de computadores utilizando a infra-estrutura existente na Internet para interconexão dos diversos computadores.</a:t>
            </a:r>
          </a:p>
          <a:p>
            <a:pPr eaLnBrk="1" hangingPunct="1"/>
            <a:r>
              <a:rPr lang="pt-BR" smtClean="0"/>
              <a:t>Para: acesso remoto, conexão de lans, conexão de computadores numa intranet (rnp)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E878CBC-ACC9-41CF-BCF0-B9D66603277F}" type="slidenum">
              <a:rPr lang="pt-BR"/>
              <a:pPr/>
              <a:t>4</a:t>
            </a:fld>
            <a:endParaRPr lang="pt-BR"/>
          </a:p>
        </p:txBody>
      </p:sp>
      <p:sp>
        <p:nvSpPr>
          <p:cNvPr id="430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pt-BR" smtClean="0"/>
              <a:t>X.509 – PKI - centralizado</a:t>
            </a:r>
          </a:p>
          <a:p>
            <a:pPr eaLnBrk="1" hangingPunct="1"/>
            <a:r>
              <a:rPr lang="pt-BR" smtClean="0"/>
              <a:t>Permite ca externa (arquivos e testes).</a:t>
            </a:r>
          </a:p>
          <a:p>
            <a:pPr eaLnBrk="1" hangingPunct="1"/>
            <a:r>
              <a:rPr lang="pt-BR" smtClean="0"/>
              <a:t>Utiliza biblioteca OpenSSL para cifragem, autenticação, certificados, HMAC.</a:t>
            </a:r>
          </a:p>
          <a:p>
            <a:pPr eaLnBrk="1" hangingPunct="1"/>
            <a:r>
              <a:rPr lang="pt-BR" smtClean="0"/>
              <a:t>Compressão LZO.</a:t>
            </a:r>
          </a:p>
          <a:p>
            <a:pPr eaLnBrk="1" hangingPunct="1"/>
            <a:r>
              <a:rPr lang="pt-BR" smtClean="0"/>
              <a:t>Modo chave estática, modo ssl/tls (certificados digitais).</a:t>
            </a:r>
          </a:p>
          <a:p>
            <a:pPr eaLnBrk="1" hangingPunct="1"/>
            <a:r>
              <a:rPr lang="pt-BR" smtClean="0"/>
              <a:t>Para fazer tunelamento (encapsular pacotes ip dentro de outros): TUN/TAP e ssl.</a:t>
            </a:r>
          </a:p>
          <a:p>
            <a:pPr eaLnBrk="1" hangingPunct="1"/>
            <a:r>
              <a:rPr lang="en-US" smtClean="0"/>
              <a:t>Plataformas: Linux, Windows 2000/XP and higher, OpenBSD, FreeBSD, NetBSD, Mac OS X, and Solaris </a:t>
            </a:r>
          </a:p>
          <a:p>
            <a:pPr eaLnBrk="1" hangingPunct="1"/>
            <a:r>
              <a:rPr lang="pt-BR" smtClean="0"/>
              <a:t>Suporte DHCP dinâmico.</a:t>
            </a:r>
          </a:p>
          <a:p>
            <a:pPr eaLnBrk="1" hangingPunct="1"/>
            <a:r>
              <a:rPr lang="pt-BR" smtClean="0"/>
              <a:t>Smart cards...</a:t>
            </a:r>
          </a:p>
          <a:p>
            <a:pPr eaLnBrk="1" hangingPunct="1"/>
            <a:r>
              <a:rPr lang="pt-BR" smtClean="0"/>
              <a:t>Não é compatível com IPSec, PPTP, L2TP.</a:t>
            </a:r>
          </a:p>
          <a:p>
            <a:pPr eaLnBrk="1" hangingPunct="1"/>
            <a:r>
              <a:rPr lang="pt-BR" smtClean="0"/>
              <a:t>TCP e UDP</a:t>
            </a:r>
          </a:p>
          <a:p>
            <a:pPr eaLnBrk="1" hangingPunct="1"/>
            <a:r>
              <a:rPr lang="pt-BR" smtClean="0"/>
              <a:t>Canal de dados e de controle.</a:t>
            </a:r>
          </a:p>
          <a:p>
            <a:pPr eaLnBrk="1" hangingPunct="1"/>
            <a:r>
              <a:rPr lang="pt-BR" smtClean="0"/>
              <a:t>Peers conectam, trocam certificados digitais, autenticação, negociação TLS, troca de chaves de sessões temporárias, passagem de dados.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D1D0A2E-E0C3-436A-BDD9-481AB57A389D}" type="slidenum">
              <a:rPr lang="pt-BR"/>
              <a:pPr/>
              <a:t>14</a:t>
            </a:fld>
            <a:endParaRPr lang="pt-BR"/>
          </a:p>
        </p:txBody>
      </p:sp>
      <p:sp>
        <p:nvSpPr>
          <p:cNvPr id="440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85BEDEA-8C64-4C28-84E4-7A73DA26DE05}" type="slidenum">
              <a:rPr lang="pt-BR"/>
              <a:pPr/>
              <a:t>15</a:t>
            </a:fld>
            <a:endParaRPr lang="pt-BR"/>
          </a:p>
        </p:txBody>
      </p:sp>
      <p:sp>
        <p:nvSpPr>
          <p:cNvPr id="450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pt-BR" smtClean="0"/>
              <a:t>Fazer algumas alterações como: diretório de trabalho, caminho para chave privada e certificado digital da CA...</a:t>
            </a: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2217741-2394-4E2A-9ED4-D50110B5C7EA}" type="slidenum">
              <a:rPr lang="pt-BR"/>
              <a:pPr/>
              <a:t>17</a:t>
            </a:fld>
            <a:endParaRPr lang="pt-BR"/>
          </a:p>
        </p:txBody>
      </p:sp>
      <p:sp>
        <p:nvSpPr>
          <p:cNvPr id="460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pt-BR" smtClean="0"/>
              <a:t>Senha de proteção para chave, geração da requisição, geração do certificado pela CA (assina, solicita senha da chave da CA).</a:t>
            </a:r>
          </a:p>
          <a:p>
            <a:pPr eaLnBrk="1" hangingPunct="1"/>
            <a:r>
              <a:rPr lang="pt-BR" smtClean="0"/>
              <a:t>Idem para casa</a:t>
            </a: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30110D7-2B9E-40AB-B12D-6F1D6EBBAB82}" type="slidenum">
              <a:rPr lang="pt-BR"/>
              <a:pPr/>
              <a:t>19</a:t>
            </a:fld>
            <a:endParaRPr lang="pt-BR"/>
          </a:p>
        </p:txBody>
      </p:sp>
      <p:sp>
        <p:nvSpPr>
          <p:cNvPr id="471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pt-BR" smtClean="0"/>
              <a:t>Geração parâmetros públicos para Diffie-Hellman</a:t>
            </a: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85F8B3B-58D9-4F1B-949C-F44607CB4D43}" type="slidenum">
              <a:rPr lang="pt-BR"/>
              <a:pPr/>
              <a:t>20</a:t>
            </a:fld>
            <a:endParaRPr lang="pt-BR"/>
          </a:p>
        </p:txBody>
      </p:sp>
      <p:sp>
        <p:nvSpPr>
          <p:cNvPr id="481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pt-BR" smtClean="0"/>
              <a:t>Requisitos: OpenSSL e TUN/TAP.</a:t>
            </a:r>
          </a:p>
          <a:p>
            <a:pPr eaLnBrk="1" hangingPunct="1"/>
            <a:r>
              <a:rPr lang="pt-BR" smtClean="0"/>
              <a:t>Instalação por tarball: ./configure, make, make install.</a:t>
            </a:r>
          </a:p>
          <a:p>
            <a:pPr eaLnBrk="1" hangingPunct="1"/>
            <a:r>
              <a:rPr lang="pt-BR" smtClean="0"/>
              <a:t>Criar dois (um para cada peer) arquivos de configuração: onde você coloca endereços do túnel, portas, indica os certificados, as chaves (opções de OpenVPN).</a:t>
            </a:r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AF888AB-A3C1-4CD1-804C-09B4213294D3}" type="slidenum">
              <a:rPr lang="pt-BR"/>
              <a:pPr/>
              <a:t>27</a:t>
            </a:fld>
            <a:endParaRPr lang="pt-BR"/>
          </a:p>
        </p:txBody>
      </p:sp>
      <p:sp>
        <p:nvSpPr>
          <p:cNvPr id="491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pt-BR" smtClean="0"/>
              <a:t>Modprobe para carregar módulo tun.</a:t>
            </a:r>
          </a:p>
          <a:p>
            <a:pPr eaLnBrk="1" hangingPunct="1"/>
            <a:r>
              <a:rPr lang="pt-BR" smtClean="0"/>
              <a:t>Testes com ping e programa que envia uma string e recebe de volta.</a:t>
            </a:r>
          </a:p>
          <a:p>
            <a:pPr eaLnBrk="1" hangingPunct="1"/>
            <a:r>
              <a:rPr lang="pt-BR" smtClean="0"/>
              <a:t>Com VPN, td cifrado, mas executando normalmente, texto plano.</a:t>
            </a: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t-BR" noProof="0" smtClean="0"/>
              <a:t>Clique para editar o estilo do título mestre</a:t>
            </a:r>
          </a:p>
        </p:txBody>
      </p:sp>
      <p:sp>
        <p:nvSpPr>
          <p:cNvPr id="1537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t-BR" noProof="0" smtClean="0"/>
              <a:t>Clique para editar o estilo do subtítulo mestre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7266AC4-0DF7-4595-91B5-277D68BD41E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991350" y="114300"/>
            <a:ext cx="2152650" cy="64389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3400" y="114300"/>
            <a:ext cx="6305550" cy="64389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2038" y="114300"/>
            <a:ext cx="8081962" cy="11430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533400" y="1752600"/>
            <a:ext cx="4229100" cy="48006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14900" y="1752600"/>
            <a:ext cx="4229100" cy="48006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33400" y="1752600"/>
            <a:ext cx="42291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14900" y="1752600"/>
            <a:ext cx="42291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6699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062038" y="114300"/>
            <a:ext cx="80819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752600"/>
            <a:ext cx="86106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8"/>
          <p:cNvSpPr>
            <a:spLocks noChangeArrowheads="1"/>
          </p:cNvSpPr>
          <p:nvPr/>
        </p:nvSpPr>
        <p:spPr bwMode="gray">
          <a:xfrm>
            <a:off x="696913" y="12604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50000"/>
        </a:spcBef>
        <a:spcAft>
          <a:spcPct val="0"/>
        </a:spcAft>
        <a:buClr>
          <a:schemeClr val="folHlink"/>
        </a:buClr>
        <a:buSzPct val="95000"/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5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50000"/>
        </a:spcBef>
        <a:spcAft>
          <a:spcPct val="0"/>
        </a:spcAft>
        <a:buClr>
          <a:schemeClr val="folHlink"/>
        </a:buClr>
        <a:buSzPct val="95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5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5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5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5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5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inuxnarede.com.br/artigos/fullnews.php?id=171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nlamp.com/lpt/a/1294" TargetMode="External"/><Relationship Id="rId2" Type="http://schemas.openxmlformats.org/officeDocument/2006/relationships/hyperlink" Target="http://www.onlamp.com/lpt/a/5280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help.ubuntu.com/10.04/serverguide/openvpn.html" TargetMode="External"/><Relationship Id="rId2" Type="http://schemas.openxmlformats.org/officeDocument/2006/relationships/hyperlink" Target="http://openvpn.net/index.php/open-source/documentation/miscellaneous/77-rsa-key-management.html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2008188"/>
            <a:ext cx="8820150" cy="3048000"/>
          </a:xfrm>
        </p:spPr>
        <p:txBody>
          <a:bodyPr anchor="ctr"/>
          <a:lstStyle/>
          <a:p>
            <a:pPr algn="ctr" eaLnBrk="1" hangingPunct="1"/>
            <a:r>
              <a:rPr lang="pt-BR" smtClean="0"/>
              <a:t>Virtual Private Network – VPN com Certificado Digital</a:t>
            </a: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1600200" y="228600"/>
            <a:ext cx="73152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2200" b="1">
                <a:latin typeface="Arial" charset="0"/>
              </a:rPr>
              <a:t>Universidade Federal de Santa Catarina</a:t>
            </a:r>
          </a:p>
          <a:p>
            <a:r>
              <a:rPr lang="pt-BR" sz="2200" b="1">
                <a:latin typeface="Arial" charset="0"/>
              </a:rPr>
              <a:t>Centro Tecnológico</a:t>
            </a:r>
          </a:p>
          <a:p>
            <a:r>
              <a:rPr lang="pt-BR" sz="2200" b="1">
                <a:latin typeface="Arial" charset="0"/>
              </a:rPr>
              <a:t>Departamento de Informática e Estatística</a:t>
            </a:r>
          </a:p>
        </p:txBody>
      </p:sp>
      <p:sp>
        <p:nvSpPr>
          <p:cNvPr id="3076" name="Text Box 12"/>
          <p:cNvSpPr txBox="1">
            <a:spLocks noChangeArrowheads="1"/>
          </p:cNvSpPr>
          <p:nvPr/>
        </p:nvSpPr>
        <p:spPr bwMode="auto">
          <a:xfrm>
            <a:off x="0" y="5949950"/>
            <a:ext cx="914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endParaRPr lang="pt-BR" sz="2000" b="1">
              <a:latin typeface="Verdana" pitchFamily="34" charset="0"/>
            </a:endParaRPr>
          </a:p>
          <a:p>
            <a:pPr algn="ctr"/>
            <a:r>
              <a:rPr lang="pt-BR" sz="2000" b="1">
                <a:latin typeface="Verdana" pitchFamily="34" charset="0"/>
              </a:rPr>
              <a:t>Prof. João Bosco Mangueira Sobral</a:t>
            </a:r>
          </a:p>
        </p:txBody>
      </p:sp>
      <p:pic>
        <p:nvPicPr>
          <p:cNvPr id="3077" name="Picture 16" descr="UFS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600" y="203200"/>
            <a:ext cx="126365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600" smtClean="0"/>
              <a:t>Interface de rede virtual TUN/TAP</a:t>
            </a:r>
            <a:endParaRPr lang="en-US" sz="360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... ... e ao invés de enviar pacotes via um meio físico, envia esses para um programa de usuário.</a:t>
            </a:r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600" smtClean="0"/>
              <a:t>Interface de rede virtual TUN/TAP</a:t>
            </a:r>
            <a:endParaRPr lang="en-US" sz="360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Qual é a diferença entre TUN driver e TAP driver ?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mtClean="0"/>
              <a:t>   TUN trabalha com pacotes IP.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mtClean="0"/>
              <a:t>   TAP trabalha como frames (quadros)   </a:t>
            </a:r>
            <a:br>
              <a:rPr lang="pt-BR" smtClean="0"/>
            </a:br>
            <a:r>
              <a:rPr lang="pt-BR" smtClean="0"/>
              <a:t> Ethernet.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Usando VPN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Open VPN sobre Windows</a:t>
            </a:r>
          </a:p>
          <a:p>
            <a:pPr eaLnBrk="1" hangingPunct="1"/>
            <a:r>
              <a:rPr lang="pt-BR" smtClean="0"/>
              <a:t>Open VPN sobre Linux</a:t>
            </a:r>
          </a:p>
          <a:p>
            <a:pPr eaLnBrk="1" hangingPunct="1"/>
            <a:r>
              <a:rPr lang="pt-BR" smtClean="0"/>
              <a:t>VPN sem segurança.</a:t>
            </a:r>
          </a:p>
          <a:p>
            <a:pPr eaLnBrk="1" hangingPunct="1"/>
            <a:r>
              <a:rPr lang="pt-BR" smtClean="0"/>
              <a:t>VPN com segurança: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mtClean="0"/>
              <a:t>     - VPN com chave simétrica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mtClean="0"/>
              <a:t>     - VPN com chave assimétrica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OpenVPN</a:t>
            </a:r>
          </a:p>
        </p:txBody>
      </p:sp>
      <p:sp>
        <p:nvSpPr>
          <p:cNvPr id="1536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Como configurar o OpenVPN com múltiplos clientes. 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Cada um utilizando seu próprio certificado gerado através do OpenSSL.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Passos</a:t>
            </a:r>
            <a:endParaRPr 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Criação da autoridade certificadora (AC)</a:t>
            </a:r>
          </a:p>
          <a:p>
            <a:pPr eaLnBrk="1" hangingPunct="1"/>
            <a:r>
              <a:rPr lang="pt-BR" smtClean="0"/>
              <a:t>Requisição e emissão dos certificados digitais</a:t>
            </a:r>
          </a:p>
          <a:p>
            <a:pPr eaLnBrk="1" hangingPunct="1"/>
            <a:r>
              <a:rPr lang="pt-BR" smtClean="0"/>
              <a:t>Geração dos parâmetros Diffie-Hellman</a:t>
            </a:r>
          </a:p>
          <a:p>
            <a:pPr eaLnBrk="1" hangingPunct="1"/>
            <a:r>
              <a:rPr lang="pt-BR" smtClean="0"/>
              <a:t>Instalação e configuração da VPN</a:t>
            </a:r>
          </a:p>
          <a:p>
            <a:pPr eaLnBrk="1" hangingPunct="1"/>
            <a:r>
              <a:rPr lang="pt-BR" smtClean="0"/>
              <a:t>Execução e teste da VPN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Criação da AC</a:t>
            </a:r>
            <a:endParaRPr 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b="1" smtClean="0"/>
              <a:t>Edição do arquivo openssl.cnf</a:t>
            </a:r>
            <a:r>
              <a:rPr lang="pt-BR" smtClean="0"/>
              <a:t/>
            </a:r>
            <a:br>
              <a:rPr lang="pt-BR" smtClean="0"/>
            </a:br>
            <a:r>
              <a:rPr lang="pt-BR" smtClean="0"/>
              <a:t>(Ver modelo de arquivo openssl.cnf à parte)</a:t>
            </a:r>
          </a:p>
          <a:p>
            <a:pPr eaLnBrk="1" hangingPunct="1"/>
            <a:r>
              <a:rPr lang="pt-BR" b="1" smtClean="0"/>
              <a:t>Modelo do arquivo openssl.cnf</a:t>
            </a:r>
          </a:p>
          <a:p>
            <a:pPr eaLnBrk="1" hangingPunct="1"/>
            <a:r>
              <a:rPr lang="pt-BR" sz="2400" smtClean="0"/>
              <a:t>Assumindo que já se tem o </a:t>
            </a:r>
            <a:r>
              <a:rPr lang="pt-BR" sz="2400" i="1" smtClean="0">
                <a:solidFill>
                  <a:srgbClr val="0000CC"/>
                </a:solidFill>
              </a:rPr>
              <a:t>OpenSSL </a:t>
            </a:r>
            <a:r>
              <a:rPr lang="pt-BR" sz="2400" smtClean="0"/>
              <a:t>instalado. </a:t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>Você pode alterar ou até mesmo usar o seu próprio </a:t>
            </a:r>
            <a:r>
              <a:rPr lang="pt-BR" sz="2400" i="1" smtClean="0">
                <a:solidFill>
                  <a:srgbClr val="0000CC"/>
                </a:solidFill>
              </a:rPr>
              <a:t>openssl.cnf</a:t>
            </a:r>
            <a:r>
              <a:rPr lang="pt-BR" sz="2400" smtClean="0"/>
              <a:t>, mas estou fornecendo este pra deixar tudo bem mais explicado. </a:t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>Geralmente este arquivo encontra-se em:  </a:t>
            </a:r>
            <a:r>
              <a:rPr lang="pt-BR" sz="2400" i="1" smtClean="0">
                <a:solidFill>
                  <a:srgbClr val="0000CC"/>
                </a:solidFill>
              </a:rPr>
              <a:t>/etc/ssl/openssl.cnf</a:t>
            </a:r>
            <a:r>
              <a:rPr lang="pt-BR" sz="2400" smtClean="0">
                <a:solidFill>
                  <a:srgbClr val="0000CC"/>
                </a:solidFill>
              </a:rPr>
              <a:t> 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ítulo 1"/>
          <p:cNvSpPr>
            <a:spLocks noGrp="1"/>
          </p:cNvSpPr>
          <p:nvPr>
            <p:ph type="title"/>
          </p:nvPr>
        </p:nvSpPr>
        <p:spPr>
          <a:xfrm>
            <a:off x="539750" y="114300"/>
            <a:ext cx="8604250" cy="1143000"/>
          </a:xfrm>
        </p:spPr>
        <p:txBody>
          <a:bodyPr/>
          <a:lstStyle/>
          <a:p>
            <a:pPr eaLnBrk="1" hangingPunct="1"/>
            <a:r>
              <a:rPr lang="pt-BR" smtClean="0"/>
              <a:t>Certificado da AC e sua chave privada</a:t>
            </a:r>
          </a:p>
        </p:txBody>
      </p:sp>
      <p:sp>
        <p:nvSpPr>
          <p:cNvPr id="1843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rgbClr val="3333CC"/>
              </a:buClr>
            </a:pPr>
            <a:endParaRPr lang="pt-BR" smtClean="0">
              <a:solidFill>
                <a:srgbClr val="000000"/>
              </a:solidFill>
            </a:endParaRPr>
          </a:p>
          <a:p>
            <a:pPr eaLnBrk="1" hangingPunct="1">
              <a:buClr>
                <a:srgbClr val="3333CC"/>
              </a:buClr>
            </a:pPr>
            <a:r>
              <a:rPr lang="pt-BR" smtClean="0">
                <a:solidFill>
                  <a:srgbClr val="000000"/>
                </a:solidFill>
              </a:rPr>
              <a:t>Geração da chave privada e do certificado da AC</a:t>
            </a:r>
          </a:p>
          <a:p>
            <a:pPr lvl="1" eaLnBrk="1" hangingPunct="1">
              <a:buClr>
                <a:srgbClr val="3333CC"/>
              </a:buClr>
            </a:pPr>
            <a:r>
              <a:rPr lang="pt-BR" smtClean="0">
                <a:solidFill>
                  <a:srgbClr val="000000"/>
                </a:solidFill>
              </a:rPr>
              <a:t>openssl req –new </a:t>
            </a:r>
            <a:r>
              <a:rPr lang="pt-BR" smtClean="0">
                <a:solidFill>
                  <a:srgbClr val="C00000"/>
                </a:solidFill>
              </a:rPr>
              <a:t>–x509 </a:t>
            </a:r>
            <a:r>
              <a:rPr lang="pt-BR" smtClean="0">
                <a:solidFill>
                  <a:srgbClr val="000000"/>
                </a:solidFill>
              </a:rPr>
              <a:t>–keyout </a:t>
            </a:r>
            <a:r>
              <a:rPr lang="pt-BR" smtClean="0">
                <a:solidFill>
                  <a:srgbClr val="C00000"/>
                </a:solidFill>
              </a:rPr>
              <a:t>ca.key</a:t>
            </a:r>
            <a:r>
              <a:rPr lang="pt-BR" smtClean="0">
                <a:solidFill>
                  <a:srgbClr val="000000"/>
                </a:solidFill>
              </a:rPr>
              <a:t> –out </a:t>
            </a:r>
            <a:r>
              <a:rPr lang="pt-BR" smtClean="0">
                <a:solidFill>
                  <a:srgbClr val="C00000"/>
                </a:solidFill>
              </a:rPr>
              <a:t>ca.crt</a:t>
            </a:r>
            <a:r>
              <a:rPr lang="pt-BR" smtClean="0">
                <a:solidFill>
                  <a:srgbClr val="000000"/>
                </a:solidFill>
              </a:rPr>
              <a:t> –days 3650 </a:t>
            </a:r>
            <a:endParaRPr lang="en-US" smtClean="0">
              <a:solidFill>
                <a:srgbClr val="000000"/>
              </a:solidFill>
            </a:endParaRPr>
          </a:p>
          <a:p>
            <a:pPr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600" smtClean="0"/>
              <a:t>Requisição e emissão dos certificados digitais</a:t>
            </a:r>
            <a:endParaRPr lang="en-US" sz="3600" smtClean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Requisição do certificado do servidor VPN: </a:t>
            </a:r>
            <a:br>
              <a:rPr lang="pt-BR" dirty="0" smtClean="0"/>
            </a:br>
            <a:r>
              <a:rPr lang="pt-BR" dirty="0" smtClean="0"/>
              <a:t>            (aqui chamado </a:t>
            </a:r>
            <a:r>
              <a:rPr lang="pt-BR" dirty="0" smtClean="0">
                <a:solidFill>
                  <a:srgbClr val="C00000"/>
                </a:solidFill>
              </a:rPr>
              <a:t>office</a:t>
            </a:r>
            <a:r>
              <a:rPr lang="pt-BR" dirty="0" smtClean="0"/>
              <a:t>)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#</a:t>
            </a:r>
            <a:r>
              <a:rPr lang="pt-BR" dirty="0" err="1" smtClean="0"/>
              <a:t>openssl</a:t>
            </a:r>
            <a:r>
              <a:rPr lang="pt-BR" dirty="0" smtClean="0"/>
              <a:t> </a:t>
            </a:r>
            <a:r>
              <a:rPr lang="pt-BR" dirty="0" err="1" smtClean="0"/>
              <a:t>req</a:t>
            </a:r>
            <a:r>
              <a:rPr lang="pt-BR" dirty="0" smtClean="0"/>
              <a:t> –new –</a:t>
            </a:r>
            <a:r>
              <a:rPr lang="pt-BR" dirty="0" err="1" smtClean="0"/>
              <a:t>keyout</a:t>
            </a:r>
            <a:r>
              <a:rPr lang="pt-BR" dirty="0" smtClean="0"/>
              <a:t> </a:t>
            </a:r>
            <a:r>
              <a:rPr lang="pt-BR" dirty="0" err="1" smtClean="0">
                <a:solidFill>
                  <a:srgbClr val="C00000"/>
                </a:solidFill>
              </a:rPr>
              <a:t>office.key</a:t>
            </a:r>
            <a:r>
              <a:rPr lang="pt-BR" dirty="0" smtClean="0"/>
              <a:t> –out </a:t>
            </a:r>
            <a:r>
              <a:rPr lang="pt-BR" dirty="0" err="1" smtClean="0">
                <a:solidFill>
                  <a:srgbClr val="C00000"/>
                </a:solidFill>
              </a:rPr>
              <a:t>office.csr</a:t>
            </a:r>
            <a:endParaRPr lang="pt-BR" dirty="0" smtClean="0">
              <a:solidFill>
                <a:srgbClr val="C00000"/>
              </a:solidFill>
            </a:endParaRPr>
          </a:p>
          <a:p>
            <a:pPr marL="457200" lvl="1" indent="0" eaLnBrk="1" hangingPunct="1">
              <a:buFontTx/>
              <a:buNone/>
              <a:defRPr/>
            </a:pPr>
            <a:endParaRPr lang="pt-BR" dirty="0" smtClean="0"/>
          </a:p>
          <a:p>
            <a:pPr eaLnBrk="1" hangingPunct="1">
              <a:defRPr/>
            </a:pPr>
            <a:r>
              <a:rPr lang="pt-BR" dirty="0" smtClean="0"/>
              <a:t>Emissão do certificado do servidor VPN</a:t>
            </a:r>
          </a:p>
          <a:p>
            <a:pPr lvl="1" eaLnBrk="1" hangingPunct="1">
              <a:defRPr/>
            </a:pPr>
            <a:r>
              <a:rPr lang="pt-BR" dirty="0" err="1" smtClean="0"/>
              <a:t>openssl</a:t>
            </a:r>
            <a:r>
              <a:rPr lang="pt-BR" dirty="0" smtClean="0"/>
              <a:t> </a:t>
            </a:r>
            <a:r>
              <a:rPr lang="pt-BR" dirty="0" err="1" smtClean="0"/>
              <a:t>ca</a:t>
            </a:r>
            <a:r>
              <a:rPr lang="pt-BR" dirty="0" smtClean="0"/>
              <a:t> –out </a:t>
            </a:r>
            <a:r>
              <a:rPr lang="pt-BR" dirty="0" smtClean="0">
                <a:solidFill>
                  <a:srgbClr val="C00000"/>
                </a:solidFill>
              </a:rPr>
              <a:t>office.crt </a:t>
            </a:r>
            <a:r>
              <a:rPr lang="pt-BR" dirty="0" smtClean="0"/>
              <a:t>–in </a:t>
            </a:r>
            <a:r>
              <a:rPr lang="pt-BR" dirty="0" err="1" smtClean="0"/>
              <a:t>office.csr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Certificados de clientes</a:t>
            </a:r>
          </a:p>
        </p:txBody>
      </p:sp>
      <p:sp>
        <p:nvSpPr>
          <p:cNvPr id="2048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Certificado do cliente (um para cada cliente): </a:t>
            </a:r>
            <a:br>
              <a:rPr lang="pt-BR" smtClean="0"/>
            </a:br>
            <a:r>
              <a:rPr lang="pt-BR" smtClean="0"/>
              <a:t/>
            </a:r>
            <a:br>
              <a:rPr lang="pt-BR" smtClean="0"/>
            </a:br>
            <a:r>
              <a:rPr lang="pt-BR" smtClean="0"/>
              <a:t># openssl req -nodes -new -keyout </a:t>
            </a:r>
            <a:br>
              <a:rPr lang="pt-BR" smtClean="0"/>
            </a:br>
            <a:r>
              <a:rPr lang="pt-BR" smtClean="0"/>
              <a:t>   </a:t>
            </a:r>
            <a:r>
              <a:rPr lang="pt-BR" smtClean="0">
                <a:solidFill>
                  <a:srgbClr val="C00000"/>
                </a:solidFill>
              </a:rPr>
              <a:t>home.key</a:t>
            </a:r>
            <a:r>
              <a:rPr lang="pt-BR" smtClean="0"/>
              <a:t> –out </a:t>
            </a:r>
            <a:r>
              <a:rPr lang="pt-BR" smtClean="0">
                <a:solidFill>
                  <a:srgbClr val="C00000"/>
                </a:solidFill>
              </a:rPr>
              <a:t>home.csr</a:t>
            </a:r>
            <a:r>
              <a:rPr lang="pt-BR" smtClean="0"/>
              <a:t/>
            </a:r>
            <a:br>
              <a:rPr lang="pt-BR" smtClean="0"/>
            </a:br>
            <a:r>
              <a:rPr lang="pt-BR" smtClean="0"/>
              <a:t>    </a:t>
            </a:r>
            <a:br>
              <a:rPr lang="pt-BR" smtClean="0"/>
            </a:br>
            <a:r>
              <a:rPr lang="pt-BR" smtClean="0"/>
              <a:t># openssl ca -out </a:t>
            </a:r>
            <a:r>
              <a:rPr lang="pt-BR" smtClean="0">
                <a:solidFill>
                  <a:srgbClr val="C00000"/>
                </a:solidFill>
              </a:rPr>
              <a:t>home.crt</a:t>
            </a:r>
            <a:r>
              <a:rPr lang="pt-BR" smtClean="0"/>
              <a:t> -in </a:t>
            </a:r>
            <a:r>
              <a:rPr lang="pt-BR" smtClean="0">
                <a:solidFill>
                  <a:srgbClr val="C00000"/>
                </a:solidFill>
              </a:rPr>
              <a:t>home.csr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Parâmetros Diffie Hellman</a:t>
            </a:r>
            <a:endParaRPr lang="en-US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endParaRPr lang="pt-BR" dirty="0" smtClean="0"/>
          </a:p>
          <a:p>
            <a:pPr eaLnBrk="1" hangingPunct="1">
              <a:defRPr/>
            </a:pPr>
            <a:r>
              <a:rPr lang="pt-BR" dirty="0" smtClean="0"/>
              <a:t>Criação dos parâmetros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#</a:t>
            </a:r>
            <a:r>
              <a:rPr lang="pt-BR" dirty="0" err="1" smtClean="0"/>
              <a:t>openssl</a:t>
            </a:r>
            <a:r>
              <a:rPr lang="pt-BR" dirty="0" smtClean="0"/>
              <a:t> </a:t>
            </a:r>
            <a:r>
              <a:rPr lang="pt-BR" dirty="0" err="1" smtClean="0"/>
              <a:t>dhparam</a:t>
            </a:r>
            <a:r>
              <a:rPr lang="pt-BR" dirty="0" smtClean="0"/>
              <a:t> –out dh1024.pem 1024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Virtual Private Network</a:t>
            </a:r>
            <a:endParaRPr lang="en-US" smtClean="0"/>
          </a:p>
        </p:txBody>
      </p:sp>
      <p:pic>
        <p:nvPicPr>
          <p:cNvPr id="4099" name="Picture 7" descr="vpn"/>
          <p:cNvPicPr>
            <a:picLocks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249363" y="2492375"/>
            <a:ext cx="7015162" cy="2457450"/>
          </a:xfrm>
          <a:noFill/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0"/>
            <a:ext cx="8101012" cy="1257300"/>
          </a:xfrm>
        </p:spPr>
        <p:txBody>
          <a:bodyPr/>
          <a:lstStyle/>
          <a:p>
            <a:pPr eaLnBrk="1" hangingPunct="1"/>
            <a:r>
              <a:rPr lang="pt-BR" smtClean="0"/>
              <a:t>Instalação e Configuração VPN</a:t>
            </a:r>
            <a:endParaRPr lang="en-US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z="2800" smtClean="0"/>
              <a:t>Biblioteca OpenSSL e módulo TUN/TAP devem estar instalados</a:t>
            </a:r>
          </a:p>
          <a:p>
            <a:pPr eaLnBrk="1" hangingPunct="1"/>
            <a:r>
              <a:rPr lang="pt-BR" sz="2800" smtClean="0"/>
              <a:t>Instalação OpenVPN (já feita)</a:t>
            </a:r>
          </a:p>
          <a:p>
            <a:pPr eaLnBrk="1" hangingPunct="1"/>
            <a:r>
              <a:rPr lang="pt-BR" sz="2800" smtClean="0"/>
              <a:t>Arquivos de configuração</a:t>
            </a:r>
          </a:p>
          <a:p>
            <a:pPr lvl="1" eaLnBrk="1" hangingPunct="1"/>
            <a:r>
              <a:rPr lang="pt-BR" smtClean="0">
                <a:solidFill>
                  <a:srgbClr val="C00000"/>
                </a:solidFill>
              </a:rPr>
              <a:t>office.conf</a:t>
            </a:r>
            <a:r>
              <a:rPr lang="pt-BR" smtClean="0"/>
              <a:t>  (servidor VPN)</a:t>
            </a:r>
            <a:br>
              <a:rPr lang="pt-BR" smtClean="0"/>
            </a:br>
            <a:r>
              <a:rPr lang="pt-BR" smtClean="0"/>
              <a:t>    (ver modelo de arquivo servidor VPN)</a:t>
            </a:r>
          </a:p>
          <a:p>
            <a:pPr lvl="1" eaLnBrk="1" hangingPunct="1"/>
            <a:r>
              <a:rPr lang="pt-BR" smtClean="0">
                <a:solidFill>
                  <a:srgbClr val="C00000"/>
                </a:solidFill>
              </a:rPr>
              <a:t>home.conf</a:t>
            </a:r>
            <a:r>
              <a:rPr lang="pt-BR" smtClean="0"/>
              <a:t>  (cliente VPN)</a:t>
            </a:r>
            <a:br>
              <a:rPr lang="pt-BR" smtClean="0"/>
            </a:br>
            <a:r>
              <a:rPr lang="pt-BR" smtClean="0"/>
              <a:t>    (ver modelo de arquivo cliente VPN)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b="0" smtClean="0">
                <a:solidFill>
                  <a:srgbClr val="C00000"/>
                </a:solidFill>
              </a:rPr>
              <a:t>Office.conf</a:t>
            </a:r>
          </a:p>
        </p:txBody>
      </p:sp>
      <p:sp>
        <p:nvSpPr>
          <p:cNvPr id="2355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800" smtClean="0">
                <a:solidFill>
                  <a:srgbClr val="000000"/>
                </a:solidFill>
                <a:latin typeface="Verdana" pitchFamily="34" charset="0"/>
              </a:rPr>
              <a:t>É o arquivo de configuração do servidor. </a:t>
            </a:r>
          </a:p>
          <a:p>
            <a:pPr eaLnBrk="1" hangingPunct="1"/>
            <a:endParaRPr lang="pt-BR" sz="2800" smtClean="0">
              <a:solidFill>
                <a:srgbClr val="000000"/>
              </a:solidFill>
              <a:latin typeface="Verdana" pitchFamily="34" charset="0"/>
            </a:endParaRPr>
          </a:p>
          <a:p>
            <a:pPr eaLnBrk="1" hangingPunct="1"/>
            <a:r>
              <a:rPr lang="pt-BR" sz="2800" smtClean="0">
                <a:solidFill>
                  <a:srgbClr val="000000"/>
                </a:solidFill>
                <a:latin typeface="Verdana" pitchFamily="34" charset="0"/>
              </a:rPr>
              <a:t>Este arquivo deve ficar localizado em </a:t>
            </a:r>
            <a:r>
              <a:rPr lang="pt-BR" sz="2800" smtClean="0">
                <a:solidFill>
                  <a:srgbClr val="0000CC"/>
                </a:solidFill>
                <a:latin typeface="Verdana" pitchFamily="34" charset="0"/>
              </a:rPr>
              <a:t>/etc/openvpn</a:t>
            </a:r>
            <a:r>
              <a:rPr lang="pt-BR" sz="2800" smtClean="0">
                <a:solidFill>
                  <a:srgbClr val="000000"/>
                </a:solidFill>
                <a:latin typeface="Verdana" pitchFamily="34" charset="0"/>
              </a:rPr>
              <a:t>. </a:t>
            </a:r>
            <a:endParaRPr lang="pt-BR" sz="2800" smtClean="0"/>
          </a:p>
          <a:p>
            <a:pPr eaLnBrk="1" hangingPunct="1"/>
            <a:endParaRPr lang="pt-BR" sz="2800" smtClean="0">
              <a:solidFill>
                <a:srgbClr val="000000"/>
              </a:solidFill>
              <a:latin typeface="Verdana" pitchFamily="34" charset="0"/>
            </a:endParaRPr>
          </a:p>
          <a:p>
            <a:pPr eaLnBrk="1" hangingPunct="1"/>
            <a:r>
              <a:rPr lang="pt-BR" sz="2800" smtClean="0">
                <a:solidFill>
                  <a:srgbClr val="000000"/>
                </a:solidFill>
                <a:latin typeface="Verdana" pitchFamily="34" charset="0"/>
              </a:rPr>
              <a:t>Lembrando que no servidor devemos ter os </a:t>
            </a:r>
            <a:r>
              <a:rPr lang="pt-BR" sz="2800" smtClean="0">
                <a:solidFill>
                  <a:srgbClr val="0000CC"/>
                </a:solidFill>
                <a:latin typeface="Verdana" pitchFamily="34" charset="0"/>
              </a:rPr>
              <a:t>certificados da unidade certificadora</a:t>
            </a:r>
            <a:r>
              <a:rPr lang="pt-BR" sz="2800" smtClean="0">
                <a:solidFill>
                  <a:srgbClr val="000000"/>
                </a:solidFill>
                <a:latin typeface="Verdana" pitchFamily="34" charset="0"/>
              </a:rPr>
              <a:t>, do </a:t>
            </a:r>
            <a:r>
              <a:rPr lang="pt-BR" sz="2800" smtClean="0">
                <a:solidFill>
                  <a:srgbClr val="0000CC"/>
                </a:solidFill>
                <a:latin typeface="Verdana" pitchFamily="34" charset="0"/>
              </a:rPr>
              <a:t>servidor</a:t>
            </a:r>
            <a:r>
              <a:rPr lang="pt-BR" sz="2800" smtClean="0">
                <a:solidFill>
                  <a:srgbClr val="000000"/>
                </a:solidFill>
                <a:latin typeface="Verdana" pitchFamily="34" charset="0"/>
              </a:rPr>
              <a:t> e as </a:t>
            </a:r>
            <a:r>
              <a:rPr lang="pt-BR" sz="2800" smtClean="0">
                <a:solidFill>
                  <a:srgbClr val="0000CC"/>
                </a:solidFill>
                <a:latin typeface="Verdana" pitchFamily="34" charset="0"/>
              </a:rPr>
              <a:t>chaves públicas dos clientes</a:t>
            </a:r>
            <a:r>
              <a:rPr lang="pt-BR" sz="2800" smtClean="0">
                <a:solidFill>
                  <a:srgbClr val="000000"/>
                </a:solidFill>
                <a:latin typeface="Verdana" pitchFamily="34" charset="0"/>
              </a:rPr>
              <a:t>. </a:t>
            </a:r>
            <a:endParaRPr lang="pt-BR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ítulo 1"/>
          <p:cNvSpPr>
            <a:spLocks noGrp="1"/>
          </p:cNvSpPr>
          <p:nvPr>
            <p:ph type="title"/>
          </p:nvPr>
        </p:nvSpPr>
        <p:spPr>
          <a:xfrm>
            <a:off x="611188" y="114300"/>
            <a:ext cx="8532812" cy="1143000"/>
          </a:xfrm>
        </p:spPr>
        <p:txBody>
          <a:bodyPr/>
          <a:lstStyle/>
          <a:p>
            <a:pPr eaLnBrk="1" hangingPunct="1"/>
            <a:r>
              <a:rPr lang="pt-BR" b="0" smtClean="0">
                <a:solidFill>
                  <a:srgbClr val="C00000"/>
                </a:solidFill>
              </a:rPr>
              <a:t>Office.conf</a:t>
            </a:r>
          </a:p>
        </p:txBody>
      </p:sp>
      <p:sp>
        <p:nvSpPr>
          <p:cNvPr id="2457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endParaRPr lang="pt-BR" sz="2800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pt-BR" sz="2800" smtClean="0"/>
              <a:t>port 443 #modifiquei a porta padrão do openvpn</a:t>
            </a:r>
            <a:br>
              <a:rPr lang="pt-BR" sz="2800" smtClean="0"/>
            </a:br>
            <a:r>
              <a:rPr lang="pt-BR" sz="2800" smtClean="0"/>
              <a:t>proto tcp</a:t>
            </a:r>
            <a:br>
              <a:rPr lang="pt-BR" sz="2800" smtClean="0"/>
            </a:br>
            <a:r>
              <a:rPr lang="pt-BR" sz="2800" smtClean="0"/>
              <a:t>dev tun</a:t>
            </a:r>
            <a:br>
              <a:rPr lang="pt-BR" sz="2800" smtClean="0"/>
            </a:br>
            <a:r>
              <a:rPr lang="pt-BR" sz="2800" smtClean="0"/>
              <a:t>ca pmg.crt #certificado da unidade certificadora</a:t>
            </a:r>
            <a:br>
              <a:rPr lang="pt-BR" sz="2800" smtClean="0"/>
            </a:br>
            <a:r>
              <a:rPr lang="pt-BR" sz="2800" smtClean="0"/>
              <a:t>cert xx.crt #chave pública do cliente</a:t>
            </a:r>
            <a:br>
              <a:rPr lang="pt-BR" sz="2800" smtClean="0"/>
            </a:br>
            <a:r>
              <a:rPr lang="pt-BR" sz="2800" smtClean="0"/>
              <a:t>key xx.key #chave privada do cliente</a:t>
            </a:r>
            <a:br>
              <a:rPr lang="pt-BR" sz="2800" smtClean="0"/>
            </a:br>
            <a:r>
              <a:rPr lang="pt-BR" sz="2800" smtClean="0"/>
              <a:t>dh dh1024.pem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b="0" smtClean="0"/>
              <a:t>Cont.</a:t>
            </a:r>
          </a:p>
        </p:txBody>
      </p:sp>
      <p:sp>
        <p:nvSpPr>
          <p:cNvPr id="2560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pt-BR" sz="2800" smtClean="0"/>
              <a:t>client-config-dir ccd #criar o diretório "ccd" dentro de /etc/openvpn</a:t>
            </a:r>
            <a:br>
              <a:rPr lang="pt-BR" sz="2800" smtClean="0"/>
            </a:br>
            <a:r>
              <a:rPr lang="pt-BR" sz="2800" smtClean="0"/>
              <a:t>route 10.0.1.0 255.255.255.0</a:t>
            </a:r>
            <a:br>
              <a:rPr lang="pt-BR" sz="2800" smtClean="0"/>
            </a:br>
            <a:r>
              <a:rPr lang="pt-BR" sz="2800" smtClean="0"/>
              <a:t>server 10.0.1.0 255.255.255.0</a:t>
            </a:r>
            <a:br>
              <a:rPr lang="pt-BR" sz="2800" smtClean="0"/>
            </a:br>
            <a:r>
              <a:rPr lang="pt-BR" sz="2800" smtClean="0"/>
              <a:t>ifconfig-pool-persist ipp.txt</a:t>
            </a:r>
            <a:br>
              <a:rPr lang="pt-BR" sz="2800" smtClean="0"/>
            </a:br>
            <a:r>
              <a:rPr lang="pt-BR" sz="2800" smtClean="0"/>
              <a:t>keepalive 10 120</a:t>
            </a:r>
            <a:br>
              <a:rPr lang="pt-BR" sz="2800" smtClean="0"/>
            </a:br>
            <a:r>
              <a:rPr lang="pt-BR" sz="2800" smtClean="0"/>
              <a:t>comp-lzo</a:t>
            </a:r>
            <a:br>
              <a:rPr lang="pt-BR" sz="2800" smtClean="0"/>
            </a:br>
            <a:r>
              <a:rPr lang="pt-BR" sz="2800" smtClean="0"/>
              <a:t>persist-key</a:t>
            </a:r>
            <a:br>
              <a:rPr lang="pt-BR" sz="2800" smtClean="0"/>
            </a:br>
            <a:r>
              <a:rPr lang="pt-BR" sz="2800" smtClean="0"/>
              <a:t>persist-tun</a:t>
            </a:r>
            <a:br>
              <a:rPr lang="pt-BR" sz="2800" smtClean="0"/>
            </a:br>
            <a:r>
              <a:rPr lang="pt-BR" sz="2800" smtClean="0"/>
              <a:t>status openvpn-status.log</a:t>
            </a:r>
            <a:br>
              <a:rPr lang="pt-BR" sz="2800" smtClean="0"/>
            </a:br>
            <a:r>
              <a:rPr lang="pt-BR" sz="2800" smtClean="0"/>
              <a:t>verb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pt-B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pt-B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pt-B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pt-B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pt-B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pt-BR" dirty="0" smtClean="0">
                <a:solidFill>
                  <a:schemeClr val="tx1"/>
                </a:solidFill>
              </a:rPr>
              <a:t>Modelo do arquivo </a:t>
            </a:r>
            <a:r>
              <a:rPr lang="pt-BR" dirty="0" err="1" smtClean="0">
                <a:solidFill>
                  <a:schemeClr val="tx1"/>
                </a:solidFill>
              </a:rPr>
              <a:t>cliente.conf</a:t>
            </a:r>
            <a:endParaRPr lang="pt-BR" dirty="0" smtClean="0"/>
          </a:p>
        </p:txBody>
      </p:sp>
      <p:sp>
        <p:nvSpPr>
          <p:cNvPr id="2662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Em qual das máquinas vai este arquivo? </a:t>
            </a:r>
            <a:br>
              <a:rPr lang="pt-BR" smtClean="0"/>
            </a:br>
            <a:r>
              <a:rPr lang="pt-BR" smtClean="0"/>
              <a:t/>
            </a:r>
            <a:br>
              <a:rPr lang="pt-BR" smtClean="0"/>
            </a:br>
            <a:r>
              <a:rPr lang="pt-BR" smtClean="0"/>
              <a:t>Claro que é na máquina cliente, no diretório </a:t>
            </a:r>
            <a:r>
              <a:rPr lang="pt-BR" smtClean="0">
                <a:solidFill>
                  <a:srgbClr val="0000CC"/>
                </a:solidFill>
              </a:rPr>
              <a:t>/etc/openvpn</a:t>
            </a:r>
            <a:r>
              <a:rPr lang="pt-BR" smtClean="0"/>
              <a:t>. </a:t>
            </a:r>
            <a:br>
              <a:rPr lang="pt-BR" smtClean="0"/>
            </a:br>
            <a:r>
              <a:rPr lang="pt-BR" smtClean="0"/>
              <a:t/>
            </a:r>
            <a:br>
              <a:rPr lang="pt-BR" smtClean="0"/>
            </a:br>
            <a:r>
              <a:rPr lang="pt-BR" smtClean="0"/>
              <a:t>Lembrando que no cliente devemos ter a </a:t>
            </a:r>
            <a:r>
              <a:rPr lang="pt-BR" smtClean="0">
                <a:solidFill>
                  <a:srgbClr val="0000CC"/>
                </a:solidFill>
              </a:rPr>
              <a:t>chave pública da unidade certificadora</a:t>
            </a:r>
            <a:r>
              <a:rPr lang="pt-BR" smtClean="0"/>
              <a:t>, do </a:t>
            </a:r>
            <a:r>
              <a:rPr lang="pt-BR" smtClean="0">
                <a:solidFill>
                  <a:srgbClr val="0000CC"/>
                </a:solidFill>
              </a:rPr>
              <a:t>servidor </a:t>
            </a:r>
            <a:r>
              <a:rPr lang="pt-BR" smtClean="0"/>
              <a:t>e as </a:t>
            </a:r>
            <a:r>
              <a:rPr lang="pt-BR" smtClean="0">
                <a:solidFill>
                  <a:srgbClr val="0000CC"/>
                </a:solidFill>
              </a:rPr>
              <a:t>chaves pública e privada do próprio cliente</a:t>
            </a:r>
            <a:r>
              <a:rPr lang="pt-BR" smtClean="0"/>
              <a:t>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b="0" smtClean="0">
                <a:solidFill>
                  <a:srgbClr val="C00000"/>
                </a:solidFill>
              </a:rPr>
              <a:t>home.conf</a:t>
            </a:r>
          </a:p>
        </p:txBody>
      </p:sp>
      <p:sp>
        <p:nvSpPr>
          <p:cNvPr id="2765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pt-BR" sz="2400" dirty="0" err="1" smtClean="0"/>
              <a:t>dev</a:t>
            </a:r>
            <a:r>
              <a:rPr lang="pt-BR" sz="2400" dirty="0" smtClean="0"/>
              <a:t> tun0</a:t>
            </a:r>
            <a:br>
              <a:rPr lang="pt-BR" sz="2400" dirty="0" smtClean="0"/>
            </a:br>
            <a:r>
              <a:rPr lang="pt-BR" sz="2400" dirty="0" smtClean="0"/>
              <a:t>proto </a:t>
            </a:r>
            <a:r>
              <a:rPr lang="pt-BR" sz="2400" dirty="0" err="1" smtClean="0"/>
              <a:t>tcp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remote 111.111.111.11 443 </a:t>
            </a:r>
            <a:r>
              <a:rPr lang="pt-BR" sz="2400" dirty="0" smtClean="0">
                <a:solidFill>
                  <a:srgbClr val="0000CC"/>
                </a:solidFill>
              </a:rPr>
              <a:t>#endereço IP do servidor</a:t>
            </a:r>
            <a:br>
              <a:rPr lang="pt-BR" sz="2400" dirty="0" smtClean="0">
                <a:solidFill>
                  <a:srgbClr val="0000CC"/>
                </a:solidFill>
              </a:rPr>
            </a:br>
            <a:r>
              <a:rPr lang="pt-BR" sz="2400" dirty="0" err="1" smtClean="0"/>
              <a:t>nobind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err="1" smtClean="0"/>
              <a:t>persist-key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err="1" smtClean="0"/>
              <a:t>persist-tun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err="1" smtClean="0"/>
              <a:t>ca</a:t>
            </a:r>
            <a:r>
              <a:rPr lang="pt-BR" sz="2400" dirty="0" smtClean="0"/>
              <a:t> </a:t>
            </a:r>
            <a:r>
              <a:rPr lang="pt-BR" sz="2400" dirty="0" smtClean="0">
                <a:solidFill>
                  <a:srgbClr val="C00000"/>
                </a:solidFill>
              </a:rPr>
              <a:t>xx</a:t>
            </a:r>
            <a:r>
              <a:rPr lang="pt-BR" sz="2400" dirty="0" smtClean="0"/>
              <a:t>.</a:t>
            </a:r>
            <a:r>
              <a:rPr lang="pt-BR" sz="2400" dirty="0" err="1" smtClean="0"/>
              <a:t>crt</a:t>
            </a:r>
            <a:r>
              <a:rPr lang="pt-BR" sz="2400" dirty="0" smtClean="0"/>
              <a:t> </a:t>
            </a:r>
            <a:r>
              <a:rPr lang="pt-BR" sz="2400" dirty="0" smtClean="0">
                <a:solidFill>
                  <a:srgbClr val="0000CC"/>
                </a:solidFill>
              </a:rPr>
              <a:t>#certificado do órgão certificador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err="1" smtClean="0"/>
              <a:t>cert</a:t>
            </a:r>
            <a:r>
              <a:rPr lang="pt-BR" sz="2400" dirty="0" smtClean="0"/>
              <a:t> </a:t>
            </a:r>
            <a:r>
              <a:rPr lang="pt-BR" sz="2400" dirty="0" smtClean="0">
                <a:solidFill>
                  <a:srgbClr val="C00000"/>
                </a:solidFill>
              </a:rPr>
              <a:t>xx</a:t>
            </a:r>
            <a:r>
              <a:rPr lang="pt-BR" sz="2400" dirty="0" smtClean="0"/>
              <a:t>.</a:t>
            </a:r>
            <a:r>
              <a:rPr lang="pt-BR" sz="2400" dirty="0" err="1" smtClean="0"/>
              <a:t>crt</a:t>
            </a:r>
            <a:r>
              <a:rPr lang="pt-BR" sz="2400" dirty="0" smtClean="0"/>
              <a:t> </a:t>
            </a:r>
            <a:r>
              <a:rPr lang="pt-BR" sz="2400" dirty="0" smtClean="0">
                <a:solidFill>
                  <a:srgbClr val="0000CC"/>
                </a:solidFill>
              </a:rPr>
              <a:t>#certificado público do </a:t>
            </a:r>
            <a:r>
              <a:rPr lang="pt-BR" sz="2400" dirty="0" smtClean="0">
                <a:solidFill>
                  <a:srgbClr val="0000CC"/>
                </a:solidFill>
              </a:rPr>
              <a:t>cliente </a:t>
            </a:r>
            <a:br>
              <a:rPr lang="pt-BR" sz="2400" dirty="0" smtClean="0">
                <a:solidFill>
                  <a:srgbClr val="0000CC"/>
                </a:solidFill>
              </a:rPr>
            </a:br>
            <a:r>
              <a:rPr lang="pt-BR" sz="2400" dirty="0" err="1" smtClean="0"/>
              <a:t>key</a:t>
            </a:r>
            <a:r>
              <a:rPr lang="pt-BR" sz="2400" dirty="0" smtClean="0"/>
              <a:t> </a:t>
            </a:r>
            <a:r>
              <a:rPr lang="pt-BR" sz="2400" dirty="0" smtClean="0">
                <a:solidFill>
                  <a:srgbClr val="C00000"/>
                </a:solidFill>
              </a:rPr>
              <a:t>xx</a:t>
            </a:r>
            <a:r>
              <a:rPr lang="pt-BR" sz="2400" dirty="0" smtClean="0"/>
              <a:t>.</a:t>
            </a:r>
            <a:r>
              <a:rPr lang="pt-BR" sz="2400" dirty="0" err="1" smtClean="0"/>
              <a:t>key</a:t>
            </a:r>
            <a:r>
              <a:rPr lang="pt-BR" sz="2400" dirty="0" smtClean="0"/>
              <a:t> </a:t>
            </a:r>
            <a:r>
              <a:rPr lang="pt-BR" sz="2400" dirty="0" smtClean="0">
                <a:solidFill>
                  <a:srgbClr val="0000CC"/>
                </a:solidFill>
              </a:rPr>
              <a:t>#chave privada do cliente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err="1" smtClean="0"/>
              <a:t>comp-lzo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err="1" smtClean="0"/>
              <a:t>verb</a:t>
            </a:r>
            <a:r>
              <a:rPr lang="pt-BR" sz="2400" dirty="0" smtClean="0"/>
              <a:t> 3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pt-BR" sz="2800" dirty="0" smtClean="0">
                <a:solidFill>
                  <a:srgbClr val="0000CC"/>
                </a:solidFill>
              </a:rPr>
              <a:t/>
            </a:r>
            <a:br>
              <a:rPr lang="pt-BR" sz="2800" dirty="0" smtClean="0">
                <a:solidFill>
                  <a:srgbClr val="0000CC"/>
                </a:solidFill>
              </a:rPr>
            </a:br>
            <a:endParaRPr lang="pt-BR" sz="2800" dirty="0" smtClean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Iniciando o OpenVPN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Com essas configurações podemos iniciar o </a:t>
            </a:r>
            <a:r>
              <a:rPr lang="pt-BR" dirty="0" err="1" smtClean="0"/>
              <a:t>openvpn</a:t>
            </a:r>
            <a:r>
              <a:rPr lang="pt-BR" dirty="0" smtClean="0"/>
              <a:t> e sair conectando os clientes.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pt-BR" dirty="0" smtClean="0"/>
              <a:t> </a:t>
            </a:r>
          </a:p>
          <a:p>
            <a:pPr eaLnBrk="1" hangingPunct="1">
              <a:defRPr/>
            </a:pPr>
            <a:r>
              <a:rPr lang="pt-BR" dirty="0" smtClean="0"/>
              <a:t>Os endereços IP podem ser atribuí­dos dinamicamente.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pt-BR" dirty="0" smtClean="0"/>
              <a:t>   #</a:t>
            </a:r>
            <a:r>
              <a:rPr lang="pt-BR" dirty="0" err="1" smtClean="0"/>
              <a:t>openvpn</a:t>
            </a:r>
            <a:r>
              <a:rPr lang="pt-BR" dirty="0" smtClean="0"/>
              <a:t> –</a:t>
            </a:r>
            <a:r>
              <a:rPr lang="pt-BR" dirty="0" err="1" smtClean="0"/>
              <a:t>config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      /</a:t>
            </a:r>
            <a:r>
              <a:rPr lang="pt-BR" dirty="0" err="1" smtClean="0"/>
              <a:t>etc</a:t>
            </a:r>
            <a:r>
              <a:rPr lang="pt-BR" dirty="0" smtClean="0"/>
              <a:t>/</a:t>
            </a:r>
            <a:r>
              <a:rPr lang="pt-BR" dirty="0" err="1" smtClean="0"/>
              <a:t>openvpn</a:t>
            </a:r>
            <a:r>
              <a:rPr lang="pt-BR" dirty="0" smtClean="0"/>
              <a:t>/</a:t>
            </a:r>
            <a:r>
              <a:rPr lang="pt-BR" dirty="0" err="1" smtClean="0"/>
              <a:t>servidor.conf</a:t>
            </a:r>
            <a:r>
              <a:rPr lang="pt-BR" dirty="0" smtClean="0"/>
              <a:t> --</a:t>
            </a:r>
            <a:r>
              <a:rPr lang="pt-BR" dirty="0" err="1" smtClean="0"/>
              <a:t>daemon</a:t>
            </a:r>
            <a:endParaRPr lang="pt-BR" dirty="0" smtClean="0"/>
          </a:p>
          <a:p>
            <a:pPr eaLnBrk="1" hangingPunct="1">
              <a:defRPr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600" smtClean="0"/>
              <a:t/>
            </a:r>
            <a:br>
              <a:rPr lang="pt-BR" sz="3600" smtClean="0"/>
            </a:br>
            <a:r>
              <a:rPr lang="pt-BR" sz="3600" smtClean="0"/>
              <a:t>Execução e </a:t>
            </a:r>
            <a:r>
              <a:rPr lang="pt-BR" smtClean="0"/>
              <a:t>Teste da VPN</a:t>
            </a:r>
            <a:endParaRPr lang="en-US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z="2800" smtClean="0"/>
          </a:p>
          <a:p>
            <a:pPr eaLnBrk="1" hangingPunct="1"/>
            <a:r>
              <a:rPr lang="pt-BR" sz="2800" smtClean="0"/>
              <a:t>Inicialização da VPN</a:t>
            </a:r>
          </a:p>
          <a:p>
            <a:pPr marL="457200" lvl="1" indent="0" eaLnBrk="1" hangingPunct="1">
              <a:buFontTx/>
              <a:buNone/>
            </a:pPr>
            <a:r>
              <a:rPr lang="pt-BR" sz="2400" smtClean="0"/>
              <a:t>#modprobe tun</a:t>
            </a:r>
          </a:p>
          <a:p>
            <a:pPr marL="457200" lvl="1" indent="0" eaLnBrk="1" hangingPunct="1">
              <a:buFontTx/>
              <a:buNone/>
            </a:pPr>
            <a:r>
              <a:rPr lang="pt-BR" sz="2400" smtClean="0"/>
              <a:t>#openvpn --config </a:t>
            </a:r>
            <a:r>
              <a:rPr lang="pt-BR" sz="2400" smtClean="0">
                <a:solidFill>
                  <a:srgbClr val="C00000"/>
                </a:solidFill>
              </a:rPr>
              <a:t>office.cnf</a:t>
            </a:r>
          </a:p>
          <a:p>
            <a:pPr marL="457200" lvl="1" indent="0" eaLnBrk="1" hangingPunct="1">
              <a:buFontTx/>
              <a:buNone/>
            </a:pPr>
            <a:r>
              <a:rPr lang="pt-BR" sz="2400" smtClean="0"/>
              <a:t>#openvpn --config </a:t>
            </a:r>
            <a:r>
              <a:rPr lang="pt-BR" sz="2400" smtClean="0">
                <a:solidFill>
                  <a:srgbClr val="C00000"/>
                </a:solidFill>
              </a:rPr>
              <a:t>home.cnf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Testando a VPN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endParaRPr lang="pt-BR" sz="2800" dirty="0" smtClean="0"/>
          </a:p>
          <a:p>
            <a:pPr eaLnBrk="1" hangingPunct="1">
              <a:defRPr/>
            </a:pPr>
            <a:r>
              <a:rPr lang="pt-BR" sz="2800" dirty="0" smtClean="0"/>
              <a:t>Teste da </a:t>
            </a:r>
            <a:r>
              <a:rPr lang="pt-BR" sz="2800" dirty="0" smtClean="0"/>
              <a:t>VPN</a:t>
            </a:r>
            <a:br>
              <a:rPr lang="pt-BR" sz="2800" dirty="0" smtClean="0"/>
            </a:br>
            <a:r>
              <a:rPr lang="pt-BR" sz="2800" dirty="0" smtClean="0"/>
              <a:t> </a:t>
            </a:r>
            <a:endParaRPr lang="pt-BR" sz="2800" dirty="0" smtClean="0"/>
          </a:p>
          <a:p>
            <a:pPr lvl="1" eaLnBrk="1" hangingPunct="1">
              <a:defRPr/>
            </a:pPr>
            <a:r>
              <a:rPr lang="pt-BR" sz="2400" dirty="0" err="1" smtClean="0"/>
              <a:t>Ifconfig</a:t>
            </a:r>
            <a:endParaRPr lang="pt-BR" sz="2400" dirty="0" smtClean="0"/>
          </a:p>
          <a:p>
            <a:pPr lvl="1" eaLnBrk="1" hangingPunct="1">
              <a:defRPr/>
            </a:pPr>
            <a:r>
              <a:rPr lang="pt-BR" sz="2400" dirty="0" err="1" smtClean="0"/>
              <a:t>Ping</a:t>
            </a:r>
            <a:endParaRPr lang="pt-BR" sz="2400" dirty="0" smtClean="0"/>
          </a:p>
          <a:p>
            <a:pPr lvl="1" eaLnBrk="1" hangingPunct="1">
              <a:defRPr/>
            </a:pPr>
            <a:r>
              <a:rPr lang="pt-BR" sz="2400" dirty="0" err="1" smtClean="0"/>
              <a:t>Sniffer</a:t>
            </a:r>
            <a:endParaRPr lang="en-US" sz="2400" dirty="0" smtClean="0"/>
          </a:p>
          <a:p>
            <a:pPr eaLnBrk="1" hangingPunct="1">
              <a:defRPr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Teste </a:t>
            </a:r>
            <a:r>
              <a:rPr lang="pt-BR" dirty="0" err="1" smtClean="0"/>
              <a:t>ifconfig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1600" b="1" dirty="0" smtClean="0"/>
              <a:t># </a:t>
            </a:r>
            <a:r>
              <a:rPr lang="pt-BR" sz="1600" b="1" dirty="0" err="1" smtClean="0"/>
              <a:t>ifconfig</a:t>
            </a:r>
            <a:r>
              <a:rPr lang="pt-BR" sz="1600" b="1" dirty="0" smtClean="0"/>
              <a:t> tun0</a:t>
            </a:r>
            <a:r>
              <a:rPr lang="pt-BR" sz="1600" dirty="0" smtClean="0"/>
              <a:t> </a:t>
            </a:r>
          </a:p>
          <a:p>
            <a:pPr>
              <a:buNone/>
            </a:pPr>
            <a:r>
              <a:rPr lang="pt-BR" sz="1600" dirty="0" smtClean="0"/>
              <a:t> </a:t>
            </a:r>
            <a:r>
              <a:rPr lang="pt-BR" sz="1600" dirty="0" smtClean="0"/>
              <a:t>     </a:t>
            </a:r>
            <a:r>
              <a:rPr lang="pt-BR" sz="2000" dirty="0" smtClean="0"/>
              <a:t>tun0 Link </a:t>
            </a:r>
            <a:r>
              <a:rPr lang="pt-BR" sz="2000" dirty="0" err="1" smtClean="0"/>
              <a:t>encap</a:t>
            </a:r>
            <a:r>
              <a:rPr lang="pt-BR" sz="2000" dirty="0" smtClean="0"/>
              <a:t>:</a:t>
            </a:r>
            <a:r>
              <a:rPr lang="pt-BR" sz="2000" dirty="0" err="1" smtClean="0"/>
              <a:t>Point-to-Point</a:t>
            </a:r>
            <a:r>
              <a:rPr lang="pt-BR" sz="2000" dirty="0" smtClean="0"/>
              <a:t> </a:t>
            </a:r>
            <a:r>
              <a:rPr lang="pt-BR" sz="2000" dirty="0" err="1" smtClean="0"/>
              <a:t>Protocol</a:t>
            </a: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 err="1" smtClean="0"/>
              <a:t>inet</a:t>
            </a:r>
            <a:r>
              <a:rPr lang="pt-BR" sz="2000" dirty="0" smtClean="0"/>
              <a:t> </a:t>
            </a:r>
            <a:r>
              <a:rPr lang="pt-BR" sz="2000" dirty="0" err="1" smtClean="0"/>
              <a:t>addr</a:t>
            </a:r>
            <a:r>
              <a:rPr lang="pt-BR" sz="2000" dirty="0" smtClean="0"/>
              <a:t>:10.0.0.2 </a:t>
            </a:r>
            <a:r>
              <a:rPr lang="pt-BR" sz="2000" dirty="0" err="1" smtClean="0"/>
              <a:t>P-t</a:t>
            </a:r>
            <a:r>
              <a:rPr lang="pt-BR" sz="2000" dirty="0" smtClean="0"/>
              <a:t>-P:10.0.0.1 </a:t>
            </a:r>
            <a:r>
              <a:rPr lang="pt-BR" sz="2000" dirty="0" err="1" smtClean="0"/>
              <a:t>Mask</a:t>
            </a:r>
            <a:r>
              <a:rPr lang="pt-BR" sz="2000" dirty="0" smtClean="0"/>
              <a:t>:255.255.255.255 </a:t>
            </a:r>
            <a:br>
              <a:rPr lang="pt-BR" sz="2000" dirty="0" smtClean="0"/>
            </a:br>
            <a:r>
              <a:rPr lang="pt-BR" sz="2000" dirty="0" smtClean="0"/>
              <a:t>UP POINTOPOINT RUNNING NOARP MULTICAST MTU:1255 </a:t>
            </a:r>
            <a:r>
              <a:rPr lang="pt-BR" sz="2000" dirty="0" err="1" smtClean="0"/>
              <a:t>Metric</a:t>
            </a:r>
            <a:r>
              <a:rPr lang="pt-BR" sz="2000" dirty="0" smtClean="0"/>
              <a:t>:1 </a:t>
            </a:r>
            <a:br>
              <a:rPr lang="pt-BR" sz="2000" dirty="0" smtClean="0"/>
            </a:br>
            <a:r>
              <a:rPr lang="pt-BR" sz="2000" dirty="0" smtClean="0"/>
              <a:t>RX  </a:t>
            </a:r>
            <a:r>
              <a:rPr lang="pt-BR" sz="2000" dirty="0" err="1" smtClean="0"/>
              <a:t>packets</a:t>
            </a:r>
            <a:r>
              <a:rPr lang="pt-BR" sz="2000" dirty="0" smtClean="0"/>
              <a:t>:1383257 </a:t>
            </a:r>
            <a:r>
              <a:rPr lang="pt-BR" sz="2000" dirty="0" err="1" smtClean="0"/>
              <a:t>errors</a:t>
            </a:r>
            <a:r>
              <a:rPr lang="pt-BR" sz="2000" dirty="0" smtClean="0"/>
              <a:t>:0 </a:t>
            </a:r>
            <a:r>
              <a:rPr lang="pt-BR" sz="2000" dirty="0" err="1" smtClean="0"/>
              <a:t>dropped</a:t>
            </a:r>
            <a:r>
              <a:rPr lang="pt-BR" sz="2000" dirty="0" smtClean="0"/>
              <a:t>:0 </a:t>
            </a:r>
            <a:r>
              <a:rPr lang="pt-BR" sz="2000" dirty="0" err="1" smtClean="0"/>
              <a:t>overruns</a:t>
            </a:r>
            <a:r>
              <a:rPr lang="pt-BR" sz="2000" dirty="0" smtClean="0"/>
              <a:t>:0 frame:0 </a:t>
            </a:r>
            <a:br>
              <a:rPr lang="pt-BR" sz="2000" dirty="0" smtClean="0"/>
            </a:br>
            <a:r>
              <a:rPr lang="pt-BR" sz="2000" dirty="0" smtClean="0"/>
              <a:t>TX </a:t>
            </a:r>
            <a:r>
              <a:rPr lang="pt-BR" sz="2000" dirty="0" err="1" smtClean="0"/>
              <a:t>packets</a:t>
            </a:r>
            <a:r>
              <a:rPr lang="pt-BR" sz="2000" dirty="0" smtClean="0"/>
              <a:t>:1144968 </a:t>
            </a:r>
            <a:r>
              <a:rPr lang="pt-BR" sz="2000" dirty="0" err="1" smtClean="0"/>
              <a:t>errors</a:t>
            </a:r>
            <a:r>
              <a:rPr lang="pt-BR" sz="2000" dirty="0" smtClean="0"/>
              <a:t>:0 </a:t>
            </a:r>
            <a:r>
              <a:rPr lang="pt-BR" sz="2000" dirty="0" err="1" smtClean="0"/>
              <a:t>dropped</a:t>
            </a:r>
            <a:r>
              <a:rPr lang="pt-BR" sz="2000" dirty="0" smtClean="0"/>
              <a:t>:0 </a:t>
            </a:r>
            <a:r>
              <a:rPr lang="pt-BR" sz="2000" dirty="0" err="1" smtClean="0"/>
              <a:t>overruns</a:t>
            </a:r>
            <a:r>
              <a:rPr lang="pt-BR" sz="2000" dirty="0" smtClean="0"/>
              <a:t>:0 </a:t>
            </a:r>
            <a:r>
              <a:rPr lang="pt-BR" sz="2000" dirty="0" err="1" smtClean="0"/>
              <a:t>carrier</a:t>
            </a:r>
            <a:r>
              <a:rPr lang="pt-BR" sz="2000" dirty="0" smtClean="0"/>
              <a:t>:0 </a:t>
            </a:r>
            <a:br>
              <a:rPr lang="pt-BR" sz="2000" dirty="0" smtClean="0"/>
            </a:br>
            <a:r>
              <a:rPr lang="pt-BR" sz="2000" dirty="0" err="1" smtClean="0"/>
              <a:t>collisions</a:t>
            </a:r>
            <a:r>
              <a:rPr lang="pt-BR" sz="2000" dirty="0" smtClean="0"/>
              <a:t>:0 </a:t>
            </a:r>
            <a:r>
              <a:rPr lang="pt-BR" sz="2000" dirty="0" err="1" smtClean="0"/>
              <a:t>txqueuelen</a:t>
            </a:r>
            <a:r>
              <a:rPr lang="pt-BR" sz="2000" dirty="0" smtClean="0"/>
              <a:t>:10 </a:t>
            </a:r>
            <a:br>
              <a:rPr lang="pt-BR" sz="2000" dirty="0" smtClean="0"/>
            </a:br>
            <a:r>
              <a:rPr lang="pt-BR" sz="2000" dirty="0" smtClean="0"/>
              <a:t>RX bytes:82865921 (79.0 </a:t>
            </a:r>
            <a:r>
              <a:rPr lang="pt-BR" sz="2000" dirty="0" err="1" smtClean="0"/>
              <a:t>Mb</a:t>
            </a:r>
            <a:r>
              <a:rPr lang="pt-BR" sz="2000" dirty="0" smtClean="0"/>
              <a:t>) TX bytes:383951667 (366.1 </a:t>
            </a:r>
            <a:r>
              <a:rPr lang="pt-BR" sz="2000" dirty="0" err="1" smtClean="0"/>
              <a:t>Mb</a:t>
            </a:r>
            <a:r>
              <a:rPr lang="pt-BR" sz="2000" dirty="0" smtClean="0"/>
              <a:t>) </a:t>
            </a:r>
            <a:br>
              <a:rPr lang="pt-BR" sz="2000" dirty="0" smtClean="0"/>
            </a:br>
            <a:r>
              <a:rPr lang="pt-BR" sz="2000" dirty="0" smtClean="0"/>
              <a:t>Ok! Se aparecer algo assim, sua VPN, está de pé!!! </a:t>
            </a:r>
            <a:endParaRPr lang="pt-BR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Joao Bosco M. Sobral\Documents\ine5680\VPN\Blog do Nerd » OpenVPN – Servidor Ubuntu e Clientes Windows e Linux_files\Exemplo-Rede-VP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0925" y="2420938"/>
            <a:ext cx="7040563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684213" y="1412875"/>
            <a:ext cx="7407275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pt-BR" sz="4000" b="1" kern="0" dirty="0">
                <a:solidFill>
                  <a:srgbClr val="333399"/>
                </a:solidFill>
                <a:latin typeface="Tahoma"/>
                <a:ea typeface="+mj-ea"/>
                <a:cs typeface="+mj-cs"/>
              </a:rPr>
              <a:t>     Virtual Private Network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Teste com </a:t>
            </a:r>
            <a:r>
              <a:rPr lang="pt-BR" dirty="0" err="1" smtClean="0"/>
              <a:t>Ping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 smtClean="0"/>
              <a:t>Teste pingando de uma ponta à outra: </a:t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b="1" dirty="0" smtClean="0"/>
              <a:t># </a:t>
            </a:r>
            <a:r>
              <a:rPr lang="pt-BR" sz="2400" b="1" dirty="0" err="1" smtClean="0"/>
              <a:t>ping</a:t>
            </a:r>
            <a:r>
              <a:rPr lang="pt-BR" sz="2400" b="1" dirty="0" smtClean="0"/>
              <a:t> 10.0.0.1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PING 10.0.0.1 (10.0.0.1) 56(84) bytes </a:t>
            </a:r>
            <a:r>
              <a:rPr lang="pt-BR" sz="2400" dirty="0" err="1" smtClean="0"/>
              <a:t>of</a:t>
            </a:r>
            <a:r>
              <a:rPr lang="pt-BR" sz="2400" dirty="0" smtClean="0"/>
              <a:t> data.</a:t>
            </a:r>
            <a:br>
              <a:rPr lang="pt-BR" sz="2400" dirty="0" smtClean="0"/>
            </a:br>
            <a:r>
              <a:rPr lang="pt-BR" sz="2400" dirty="0" smtClean="0"/>
              <a:t>64 bytes </a:t>
            </a:r>
            <a:r>
              <a:rPr lang="pt-BR" sz="2400" dirty="0" err="1" smtClean="0"/>
              <a:t>from</a:t>
            </a:r>
            <a:r>
              <a:rPr lang="pt-BR" sz="2400" dirty="0" smtClean="0"/>
              <a:t> 10.0.0.1: </a:t>
            </a:r>
            <a:r>
              <a:rPr lang="pt-BR" sz="2400" dirty="0" err="1" smtClean="0"/>
              <a:t>icmp_seq</a:t>
            </a:r>
            <a:r>
              <a:rPr lang="pt-BR" sz="2400" dirty="0" smtClean="0"/>
              <a:t>=1 </a:t>
            </a:r>
            <a:r>
              <a:rPr lang="pt-BR" sz="2400" dirty="0" err="1" smtClean="0"/>
              <a:t>ttl</a:t>
            </a:r>
            <a:r>
              <a:rPr lang="pt-BR" sz="2400" dirty="0" smtClean="0"/>
              <a:t>=63 time=11.9 </a:t>
            </a:r>
            <a:r>
              <a:rPr lang="pt-BR" sz="2400" dirty="0" err="1" smtClean="0"/>
              <a:t>ms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64 bytes </a:t>
            </a:r>
            <a:r>
              <a:rPr lang="pt-BR" sz="2400" dirty="0" err="1" smtClean="0"/>
              <a:t>from</a:t>
            </a:r>
            <a:r>
              <a:rPr lang="pt-BR" sz="2400" dirty="0" smtClean="0"/>
              <a:t> 10.0.0.1: </a:t>
            </a:r>
            <a:r>
              <a:rPr lang="pt-BR" sz="2400" dirty="0" err="1" smtClean="0"/>
              <a:t>icmp_seq</a:t>
            </a:r>
            <a:r>
              <a:rPr lang="pt-BR" sz="2400" dirty="0" smtClean="0"/>
              <a:t>=2 </a:t>
            </a:r>
            <a:r>
              <a:rPr lang="pt-BR" sz="2400" dirty="0" err="1" smtClean="0"/>
              <a:t>ttl</a:t>
            </a:r>
            <a:r>
              <a:rPr lang="pt-BR" sz="2400" dirty="0" smtClean="0"/>
              <a:t>=63 time=6.09 </a:t>
            </a:r>
            <a:r>
              <a:rPr lang="pt-BR" sz="2400" dirty="0" err="1" smtClean="0"/>
              <a:t>ms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64 bytes </a:t>
            </a:r>
            <a:r>
              <a:rPr lang="pt-BR" sz="2400" dirty="0" err="1" smtClean="0"/>
              <a:t>from</a:t>
            </a:r>
            <a:r>
              <a:rPr lang="pt-BR" sz="2400" dirty="0" smtClean="0"/>
              <a:t> 10.0.0.1: </a:t>
            </a:r>
            <a:r>
              <a:rPr lang="pt-BR" sz="2400" dirty="0" err="1" smtClean="0"/>
              <a:t>icmp_seq</a:t>
            </a:r>
            <a:r>
              <a:rPr lang="pt-BR" sz="2400" dirty="0" smtClean="0"/>
              <a:t>=3 </a:t>
            </a:r>
            <a:r>
              <a:rPr lang="pt-BR" sz="2400" dirty="0" err="1" smtClean="0"/>
              <a:t>ttl</a:t>
            </a:r>
            <a:r>
              <a:rPr lang="pt-BR" sz="2400" dirty="0" smtClean="0"/>
              <a:t>=63 time=5.93 </a:t>
            </a:r>
            <a:r>
              <a:rPr lang="pt-BR" sz="2400" dirty="0" err="1" smtClean="0"/>
              <a:t>ms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64 bytes </a:t>
            </a:r>
            <a:r>
              <a:rPr lang="pt-BR" sz="2400" dirty="0" err="1" smtClean="0"/>
              <a:t>from</a:t>
            </a:r>
            <a:r>
              <a:rPr lang="pt-BR" sz="2400" dirty="0" smtClean="0"/>
              <a:t> 10.0.0.1: </a:t>
            </a:r>
            <a:r>
              <a:rPr lang="pt-BR" sz="2400" dirty="0" err="1" smtClean="0"/>
              <a:t>icmp_seq</a:t>
            </a:r>
            <a:r>
              <a:rPr lang="pt-BR" sz="2400" dirty="0" smtClean="0"/>
              <a:t>=4 </a:t>
            </a:r>
            <a:r>
              <a:rPr lang="pt-BR" sz="2400" dirty="0" err="1" smtClean="0"/>
              <a:t>ttl</a:t>
            </a:r>
            <a:r>
              <a:rPr lang="pt-BR" sz="2400" dirty="0" smtClean="0"/>
              <a:t>=63 time=8.15 </a:t>
            </a:r>
            <a:r>
              <a:rPr lang="pt-BR" sz="2400" dirty="0" err="1" smtClean="0"/>
              <a:t>ms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64 bytes </a:t>
            </a:r>
            <a:r>
              <a:rPr lang="pt-BR" sz="2400" dirty="0" err="1" smtClean="0"/>
              <a:t>from</a:t>
            </a:r>
            <a:r>
              <a:rPr lang="pt-BR" sz="2400" dirty="0" smtClean="0"/>
              <a:t> 10.0.0.1: </a:t>
            </a:r>
            <a:r>
              <a:rPr lang="pt-BR" sz="2400" dirty="0" err="1" smtClean="0"/>
              <a:t>icmp_seq</a:t>
            </a:r>
            <a:r>
              <a:rPr lang="pt-BR" sz="2400" dirty="0" smtClean="0"/>
              <a:t>=5 </a:t>
            </a:r>
            <a:r>
              <a:rPr lang="pt-BR" sz="2400" dirty="0" err="1" smtClean="0"/>
              <a:t>ttl</a:t>
            </a:r>
            <a:r>
              <a:rPr lang="pt-BR" sz="2400" dirty="0" smtClean="0"/>
              <a:t>=63 time=6.19 </a:t>
            </a:r>
            <a:r>
              <a:rPr lang="pt-BR" sz="2400" dirty="0" err="1" smtClean="0"/>
              <a:t>ms</a:t>
            </a:r>
            <a:r>
              <a:rPr lang="pt-BR" sz="2400" dirty="0" smtClean="0"/>
              <a:t> </a:t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Se aparecer algo assim, sua VPN já esta funcionando.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Teste da VPN</a:t>
            </a:r>
          </a:p>
        </p:txBody>
      </p:sp>
      <p:sp>
        <p:nvSpPr>
          <p:cNvPr id="3277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dirty="0" smtClean="0">
                <a:solidFill>
                  <a:srgbClr val="333333"/>
                </a:solidFill>
                <a:latin typeface="Verdana" pitchFamily="34" charset="0"/>
              </a:rPr>
              <a:t>Tem-se uma </a:t>
            </a:r>
            <a:r>
              <a:rPr lang="pt-BR" dirty="0" smtClean="0">
                <a:solidFill>
                  <a:srgbClr val="333333"/>
                </a:solidFill>
                <a:latin typeface="Verdana" pitchFamily="34" charset="0"/>
              </a:rPr>
              <a:t>VPN com </a:t>
            </a:r>
            <a:r>
              <a:rPr lang="pt-BR" dirty="0" err="1" smtClean="0">
                <a:solidFill>
                  <a:srgbClr val="333333"/>
                </a:solidFill>
                <a:latin typeface="Verdana" pitchFamily="34" charset="0"/>
              </a:rPr>
              <a:t>OpenVPN</a:t>
            </a:r>
            <a:r>
              <a:rPr lang="pt-BR" dirty="0" smtClean="0">
                <a:solidFill>
                  <a:srgbClr val="333333"/>
                </a:solidFill>
                <a:latin typeface="Verdana" pitchFamily="34" charset="0"/>
              </a:rPr>
              <a:t> </a:t>
            </a:r>
            <a:r>
              <a:rPr lang="pt-BR" dirty="0" smtClean="0">
                <a:solidFill>
                  <a:srgbClr val="333333"/>
                </a:solidFill>
                <a:latin typeface="Verdana" pitchFamily="34" charset="0"/>
              </a:rPr>
              <a:t>e </a:t>
            </a:r>
            <a:r>
              <a:rPr lang="pt-BR" dirty="0" smtClean="0">
                <a:solidFill>
                  <a:srgbClr val="333333"/>
                </a:solidFill>
                <a:latin typeface="Verdana" pitchFamily="34" charset="0"/>
              </a:rPr>
              <a:t>seu cliente </a:t>
            </a:r>
            <a:r>
              <a:rPr lang="pt-BR" dirty="0" smtClean="0">
                <a:solidFill>
                  <a:srgbClr val="333333"/>
                </a:solidFill>
                <a:latin typeface="Verdana" pitchFamily="34" charset="0"/>
              </a:rPr>
              <a:t>quer uma prova de que seu tráfego está realmente sendo criptografado.</a:t>
            </a:r>
          </a:p>
          <a:p>
            <a:pPr eaLnBrk="1" hangingPunct="1"/>
            <a:endParaRPr lang="pt-BR" dirty="0" smtClean="0">
              <a:solidFill>
                <a:srgbClr val="333333"/>
              </a:solidFill>
              <a:latin typeface="Verdana" pitchFamily="34" charset="0"/>
            </a:endParaRPr>
          </a:p>
          <a:p>
            <a:pPr eaLnBrk="1" hangingPunct="1"/>
            <a:r>
              <a:rPr lang="pt-BR" dirty="0" smtClean="0"/>
              <a:t>Como eu faço para realmente mostrar que o tráfego está sendo criptografado?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Teste de VPN</a:t>
            </a:r>
            <a:endParaRPr lang="pt-BR" dirty="0" smtClean="0"/>
          </a:p>
        </p:txBody>
      </p:sp>
      <p:sp>
        <p:nvSpPr>
          <p:cNvPr id="3379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>
                <a:solidFill>
                  <a:srgbClr val="333333"/>
                </a:solidFill>
                <a:latin typeface="Verdana" pitchFamily="34" charset="0"/>
              </a:rPr>
              <a:t>Um das formas é verificar a troca das chaves.</a:t>
            </a:r>
          </a:p>
          <a:p>
            <a:pPr eaLnBrk="1" hangingPunct="1"/>
            <a:endParaRPr lang="pt-BR" smtClean="0">
              <a:solidFill>
                <a:srgbClr val="333333"/>
              </a:solidFill>
              <a:latin typeface="Verdana" pitchFamily="34" charset="0"/>
            </a:endParaRPr>
          </a:p>
          <a:p>
            <a:pPr eaLnBrk="1" hangingPunct="1"/>
            <a:r>
              <a:rPr lang="pt-BR" smtClean="0">
                <a:solidFill>
                  <a:srgbClr val="333333"/>
                </a:solidFill>
                <a:latin typeface="Verdana" pitchFamily="34" charset="0"/>
              </a:rPr>
              <a:t>Podemos ver pelo </a:t>
            </a:r>
            <a:r>
              <a:rPr lang="pt-BR" smtClean="0">
                <a:solidFill>
                  <a:srgbClr val="0000CC"/>
                </a:solidFill>
                <a:latin typeface="Verdana" pitchFamily="34" charset="0"/>
              </a:rPr>
              <a:t>/var/log/syslog</a:t>
            </a:r>
            <a:r>
              <a:rPr lang="pt-BR" smtClean="0">
                <a:solidFill>
                  <a:srgbClr val="333333"/>
                </a:solidFill>
                <a:latin typeface="Verdana" pitchFamily="34" charset="0"/>
              </a:rPr>
              <a:t>, pois caso não estivesse acontecendo o túnel não seria fechado.</a:t>
            </a:r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Usando um sniffer</a:t>
            </a:r>
          </a:p>
        </p:txBody>
      </p:sp>
      <p:sp>
        <p:nvSpPr>
          <p:cNvPr id="3481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dirty="0" smtClean="0">
                <a:solidFill>
                  <a:srgbClr val="333333"/>
                </a:solidFill>
                <a:latin typeface="Verdana" pitchFamily="34" charset="0"/>
              </a:rPr>
              <a:t>Através </a:t>
            </a:r>
            <a:r>
              <a:rPr lang="pt-BR" dirty="0" smtClean="0">
                <a:solidFill>
                  <a:srgbClr val="333333"/>
                </a:solidFill>
                <a:latin typeface="Verdana" pitchFamily="34" charset="0"/>
              </a:rPr>
              <a:t>do </a:t>
            </a:r>
            <a:r>
              <a:rPr lang="pt-BR" b="1" i="1" dirty="0" err="1" smtClean="0">
                <a:solidFill>
                  <a:srgbClr val="FF0000"/>
                </a:solidFill>
                <a:latin typeface="Verdana" pitchFamily="34" charset="0"/>
              </a:rPr>
              <a:t>Ethereal</a:t>
            </a:r>
            <a:r>
              <a:rPr lang="pt-BR" dirty="0" smtClean="0">
                <a:solidFill>
                  <a:srgbClr val="333333"/>
                </a:solidFill>
                <a:latin typeface="Verdana" pitchFamily="34" charset="0"/>
              </a:rPr>
              <a:t> mostre a ele que houve a troca das chaves</a:t>
            </a:r>
            <a:r>
              <a:rPr lang="pt-BR" dirty="0" smtClean="0">
                <a:solidFill>
                  <a:srgbClr val="333333"/>
                </a:solidFill>
                <a:latin typeface="Verdana" pitchFamily="34" charset="0"/>
              </a:rPr>
              <a:t>.</a:t>
            </a:r>
            <a:br>
              <a:rPr lang="pt-BR" dirty="0" smtClean="0">
                <a:solidFill>
                  <a:srgbClr val="333333"/>
                </a:solidFill>
                <a:latin typeface="Verdana" pitchFamily="34" charset="0"/>
              </a:rPr>
            </a:br>
            <a:endParaRPr lang="pt-BR" dirty="0" smtClean="0">
              <a:solidFill>
                <a:srgbClr val="333333"/>
              </a:solidFill>
              <a:latin typeface="Verdana" pitchFamily="34" charset="0"/>
            </a:endParaRPr>
          </a:p>
          <a:p>
            <a:r>
              <a:rPr lang="pt-BR" b="1" dirty="0" smtClean="0">
                <a:hlinkClick r:id="rId2"/>
              </a:rPr>
              <a:t>Usando o </a:t>
            </a:r>
            <a:r>
              <a:rPr lang="pt-BR" b="1" i="1" dirty="0" err="1" smtClean="0">
                <a:hlinkClick r:id="rId2"/>
              </a:rPr>
              <a:t>Ethereal</a:t>
            </a:r>
            <a:endParaRPr lang="pt-BR" b="1" dirty="0" smtClean="0"/>
          </a:p>
          <a:p>
            <a:r>
              <a:rPr lang="pt-BR" dirty="0" smtClean="0"/>
              <a:t>www.linuxnarede.com.br/artigos/fullnews.</a:t>
            </a:r>
            <a:r>
              <a:rPr lang="pt-BR" dirty="0" err="1" smtClean="0"/>
              <a:t>php</a:t>
            </a:r>
            <a:r>
              <a:rPr lang="pt-BR" dirty="0" smtClean="0"/>
              <a:t>?id=171</a:t>
            </a:r>
          </a:p>
          <a:p>
            <a:pPr eaLnBrk="1" hangingPunct="1"/>
            <a:endParaRPr lang="pt-BR" dirty="0" smtClean="0">
              <a:solidFill>
                <a:srgbClr val="333333"/>
              </a:solidFill>
              <a:latin typeface="Verdana" pitchFamily="34" charset="0"/>
            </a:endParaRPr>
          </a:p>
          <a:p>
            <a:pPr eaLnBrk="1" hangingPunct="1"/>
            <a:endParaRPr lang="pt-BR" dirty="0" smtClean="0">
              <a:solidFill>
                <a:srgbClr val="333333"/>
              </a:solidFill>
              <a:latin typeface="Verdana" pitchFamily="34" charset="0"/>
            </a:endParaRPr>
          </a:p>
          <a:p>
            <a:pPr eaLnBrk="1" hangingPunct="1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Usando tcpdump </a:t>
            </a:r>
          </a:p>
        </p:txBody>
      </p:sp>
      <p:sp>
        <p:nvSpPr>
          <p:cNvPr id="3584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800" smtClean="0">
                <a:solidFill>
                  <a:srgbClr val="333333"/>
                </a:solidFill>
                <a:latin typeface="Verdana" pitchFamily="34" charset="0"/>
              </a:rPr>
              <a:t>Pode-se usar o </a:t>
            </a:r>
            <a:r>
              <a:rPr lang="pt-BR" sz="2800" smtClean="0">
                <a:solidFill>
                  <a:srgbClr val="0000CC"/>
                </a:solidFill>
                <a:latin typeface="Verdana" pitchFamily="34" charset="0"/>
              </a:rPr>
              <a:t>tcpdump</a:t>
            </a:r>
            <a:r>
              <a:rPr lang="pt-BR" sz="2800" smtClean="0">
                <a:solidFill>
                  <a:srgbClr val="333333"/>
                </a:solidFill>
                <a:latin typeface="Verdana" pitchFamily="34" charset="0"/>
              </a:rPr>
              <a:t> para leitura do tráfego e também o </a:t>
            </a:r>
            <a:r>
              <a:rPr lang="pt-BR" sz="2800" smtClean="0">
                <a:solidFill>
                  <a:srgbClr val="0000CC"/>
                </a:solidFill>
                <a:latin typeface="Verdana" pitchFamily="34" charset="0"/>
              </a:rPr>
              <a:t>iptraf:</a:t>
            </a:r>
            <a:br>
              <a:rPr lang="pt-BR" sz="2800" smtClean="0">
                <a:solidFill>
                  <a:srgbClr val="0000CC"/>
                </a:solidFill>
                <a:latin typeface="Verdana" pitchFamily="34" charset="0"/>
              </a:rPr>
            </a:br>
            <a:r>
              <a:rPr lang="pt-BR" sz="2800" smtClean="0"/>
              <a:t/>
            </a:r>
            <a:br>
              <a:rPr lang="pt-BR" sz="2800" smtClean="0"/>
            </a:br>
            <a:r>
              <a:rPr lang="pt-BR" sz="2800" smtClean="0">
                <a:solidFill>
                  <a:srgbClr val="417394"/>
                </a:solidFill>
                <a:latin typeface="Verdana" pitchFamily="34" charset="0"/>
                <a:hlinkClick r:id="rId2"/>
              </a:rPr>
              <a:t>http://www.onlamp.com/lpt/a/5280</a:t>
            </a:r>
            <a:r>
              <a:rPr lang="pt-BR" sz="2800" smtClean="0"/>
              <a:t/>
            </a:r>
            <a:br>
              <a:rPr lang="pt-BR" sz="2800" smtClean="0"/>
            </a:br>
            <a:r>
              <a:rPr lang="pt-BR" sz="2800" smtClean="0">
                <a:solidFill>
                  <a:srgbClr val="417394"/>
                </a:solidFill>
                <a:latin typeface="Verdana" pitchFamily="34" charset="0"/>
                <a:hlinkClick r:id="rId3"/>
              </a:rPr>
              <a:t>http://www.onlamp.com/lpt/a/1294</a:t>
            </a:r>
            <a:r>
              <a:rPr lang="pt-BR" sz="2800" smtClean="0"/>
              <a:t/>
            </a:r>
            <a:br>
              <a:rPr lang="pt-BR" sz="2800" smtClean="0"/>
            </a:br>
            <a:r>
              <a:rPr lang="pt-BR" sz="2800" smtClean="0"/>
              <a:t/>
            </a:r>
            <a:br>
              <a:rPr lang="pt-BR" sz="2800" smtClean="0"/>
            </a:br>
            <a:r>
              <a:rPr lang="pt-BR" sz="2800" smtClean="0">
                <a:solidFill>
                  <a:srgbClr val="333333"/>
                </a:solidFill>
                <a:latin typeface="Verdana" pitchFamily="34" charset="0"/>
              </a:rPr>
              <a:t>Você vai encontrar instruções de como ler o tráfego criptografado com o </a:t>
            </a:r>
            <a:r>
              <a:rPr lang="pt-BR" sz="2800" smtClean="0">
                <a:solidFill>
                  <a:srgbClr val="0000CC"/>
                </a:solidFill>
                <a:latin typeface="Verdana" pitchFamily="34" charset="0"/>
              </a:rPr>
              <a:t>tcpdump.</a:t>
            </a:r>
            <a:endParaRPr lang="pt-BR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ítulo 1"/>
          <p:cNvSpPr>
            <a:spLocks noGrp="1"/>
          </p:cNvSpPr>
          <p:nvPr>
            <p:ph type="title"/>
          </p:nvPr>
        </p:nvSpPr>
        <p:spPr>
          <a:xfrm>
            <a:off x="684213" y="114300"/>
            <a:ext cx="8459787" cy="1143000"/>
          </a:xfrm>
        </p:spPr>
        <p:txBody>
          <a:bodyPr/>
          <a:lstStyle/>
          <a:p>
            <a:pPr eaLnBrk="1" hangingPunct="1"/>
            <a:r>
              <a:rPr lang="pt-BR" smtClean="0"/>
              <a:t>Conclusão</a:t>
            </a:r>
          </a:p>
        </p:txBody>
      </p:sp>
      <p:sp>
        <p:nvSpPr>
          <p:cNvPr id="3686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Podemos concluir que o OpenVPN é um excelente software para interligar dois ou mais pontos com segurança através da internet. 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ítulo 1"/>
          <p:cNvSpPr>
            <a:spLocks noGrp="1"/>
          </p:cNvSpPr>
          <p:nvPr>
            <p:ph type="title"/>
          </p:nvPr>
        </p:nvSpPr>
        <p:spPr>
          <a:xfrm>
            <a:off x="611188" y="114300"/>
            <a:ext cx="8532812" cy="1143000"/>
          </a:xfrm>
        </p:spPr>
        <p:txBody>
          <a:bodyPr/>
          <a:lstStyle/>
          <a:p>
            <a:pPr eaLnBrk="1" hangingPunct="1"/>
            <a:r>
              <a:rPr lang="pt-BR" smtClean="0"/>
              <a:t>Conclusão</a:t>
            </a:r>
          </a:p>
        </p:txBody>
      </p:sp>
      <p:sp>
        <p:nvSpPr>
          <p:cNvPr id="3789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Com ele não é necessário deixar portas de SSH abertas em seu firewall. 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Quem necessitar de acesso remoto pode receber um </a:t>
            </a:r>
            <a:r>
              <a:rPr lang="pt-BR" smtClean="0">
                <a:solidFill>
                  <a:srgbClr val="0000CC"/>
                </a:solidFill>
              </a:rPr>
              <a:t>certificado</a:t>
            </a:r>
            <a:r>
              <a:rPr lang="pt-BR" smtClean="0"/>
              <a:t> e, com o OpenVPN, pode acessar os serviços da rede da empresa como se estivesse localmente. 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Referências</a:t>
            </a: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773238"/>
            <a:ext cx="8769350" cy="4800600"/>
          </a:xfrm>
        </p:spPr>
        <p:txBody>
          <a:bodyPr>
            <a:normAutofit/>
          </a:bodyPr>
          <a:lstStyle/>
          <a:p>
            <a:endParaRPr lang="pt-BR" sz="2400" dirty="0" smtClean="0"/>
          </a:p>
          <a:p>
            <a:r>
              <a:rPr lang="pt-BR" sz="2400" dirty="0" err="1" smtClean="0"/>
              <a:t>OpenVPN</a:t>
            </a:r>
            <a:r>
              <a:rPr lang="pt-BR" sz="2400" dirty="0"/>
              <a:t>: http://openvpn.net/</a:t>
            </a:r>
          </a:p>
          <a:p>
            <a:r>
              <a:rPr lang="pt-BR" sz="2400" dirty="0" err="1" smtClean="0"/>
              <a:t>OpenSSL</a:t>
            </a:r>
            <a:r>
              <a:rPr lang="pt-BR" sz="2400" dirty="0"/>
              <a:t>: http://www.openssl.org/</a:t>
            </a:r>
          </a:p>
          <a:p>
            <a:r>
              <a:rPr lang="pt-BR" sz="2400" dirty="0" err="1" smtClean="0"/>
              <a:t>Sniffer</a:t>
            </a:r>
            <a:r>
              <a:rPr lang="pt-BR" sz="2400" dirty="0" smtClean="0"/>
              <a:t> </a:t>
            </a:r>
            <a:r>
              <a:rPr lang="pt-BR" sz="2400" dirty="0"/>
              <a:t>APS: h</a:t>
            </a:r>
            <a:r>
              <a:rPr lang="en-US" sz="2400" dirty="0"/>
              <a:t>ttp://www.swrtec.de/swrtec/clinux/aps.php</a:t>
            </a:r>
          </a:p>
          <a:p>
            <a:r>
              <a:rPr lang="pt-BR" sz="2400" dirty="0" smtClean="0">
                <a:cs typeface="Arial" charset="0"/>
              </a:rPr>
              <a:t>http</a:t>
            </a:r>
            <a:r>
              <a:rPr lang="pt-BR" sz="2400" dirty="0">
                <a:cs typeface="Arial" charset="0"/>
              </a:rPr>
              <a:t>://www.rnp.br/newsgen/9811/vpn.html</a:t>
            </a:r>
            <a:endParaRPr lang="pt-BR" sz="2400" dirty="0"/>
          </a:p>
          <a:p>
            <a:r>
              <a:rPr lang="pt-BR" sz="2400" dirty="0" smtClean="0">
                <a:solidFill>
                  <a:schemeClr val="hlink"/>
                </a:solidFill>
              </a:rPr>
              <a:t>http://www.vivaolinux.com.br/artigo/VPN-em-Linux-com-OpenVPN/</a:t>
            </a:r>
            <a:endParaRPr lang="pt-BR" sz="2400" dirty="0">
              <a:solidFill>
                <a:schemeClr val="hlink"/>
              </a:solidFill>
            </a:endParaRPr>
          </a:p>
          <a:p>
            <a:endParaRPr lang="pt-BR" sz="2400" dirty="0">
              <a:solidFill>
                <a:schemeClr val="hlink"/>
              </a:solidFill>
            </a:endParaRPr>
          </a:p>
          <a:p>
            <a:endParaRPr lang="pt-BR" sz="2400" dirty="0">
              <a:solidFill>
                <a:schemeClr val="hlink"/>
              </a:solidFill>
            </a:endParaRP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Easy-rsa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pt-BR" dirty="0" smtClean="0">
              <a:solidFill>
                <a:srgbClr val="000000"/>
              </a:solidFill>
              <a:latin typeface="Verdana"/>
            </a:endParaRPr>
          </a:p>
          <a:p>
            <a:pPr eaLnBrk="1" hangingPunct="1">
              <a:defRPr/>
            </a:pPr>
            <a:r>
              <a:rPr lang="pt-BR" dirty="0" smtClean="0">
                <a:solidFill>
                  <a:srgbClr val="000000"/>
                </a:solidFill>
                <a:latin typeface="Verdana"/>
              </a:rPr>
              <a:t>Outra alternativa é utilizar o </a:t>
            </a:r>
            <a:r>
              <a:rPr lang="pt-BR" u="sng" dirty="0" err="1" smtClean="0">
                <a:solidFill>
                  <a:srgbClr val="005300"/>
                </a:solidFill>
                <a:latin typeface="Verdana"/>
                <a:hlinkClick r:id="rId2"/>
              </a:rPr>
              <a:t>easy-rsa</a:t>
            </a:r>
            <a:r>
              <a:rPr lang="pt-BR" dirty="0" smtClean="0">
                <a:solidFill>
                  <a:srgbClr val="000000"/>
                </a:solidFill>
                <a:latin typeface="Verdana"/>
              </a:rPr>
              <a:t>(recomendado para quando for necessário gerar vários certificados).</a:t>
            </a:r>
          </a:p>
          <a:p>
            <a:pPr eaLnBrk="1" hangingPunct="1">
              <a:defRPr/>
            </a:pPr>
            <a:endParaRPr lang="pt-BR" dirty="0" smtClean="0">
              <a:solidFill>
                <a:srgbClr val="000000"/>
              </a:solidFill>
              <a:latin typeface="Verdana"/>
            </a:endParaRPr>
          </a:p>
          <a:p>
            <a:pPr eaLnBrk="1" hangingPunct="1">
              <a:defRPr/>
            </a:pPr>
            <a:r>
              <a:rPr lang="pt-BR" sz="2800" dirty="0" smtClean="0">
                <a:solidFill>
                  <a:srgbClr val="0000CC"/>
                </a:solidFill>
                <a:hlinkClick r:id="rId3"/>
              </a:rPr>
              <a:t>https://help.ubuntu.com/10.04/serverguide/openvpn.html</a:t>
            </a:r>
            <a:endParaRPr lang="pt-BR" sz="2800" dirty="0" smtClean="0">
              <a:solidFill>
                <a:srgbClr val="0000CC"/>
              </a:solidFill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pt-BR" dirty="0" smtClean="0">
                <a:solidFill>
                  <a:srgbClr val="000000"/>
                </a:solidFill>
                <a:latin typeface="Verdana"/>
              </a:rPr>
              <a:t> 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Easy-rsa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Este é um </a:t>
            </a:r>
            <a:r>
              <a:rPr lang="en-US" dirty="0" err="1" smtClean="0"/>
              <a:t>pequeno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00CC"/>
                </a:solidFill>
              </a:rPr>
              <a:t>pacote</a:t>
            </a:r>
            <a:r>
              <a:rPr lang="en-US" dirty="0" smtClean="0">
                <a:solidFill>
                  <a:srgbClr val="0000CC"/>
                </a:solidFill>
              </a:rPr>
              <a:t> de </a:t>
            </a:r>
            <a:r>
              <a:rPr lang="en-US" dirty="0" err="1" smtClean="0">
                <a:solidFill>
                  <a:srgbClr val="0000CC"/>
                </a:solidFill>
              </a:rPr>
              <a:t>gerenciamento</a:t>
            </a:r>
            <a:r>
              <a:rPr lang="en-US" dirty="0" smtClean="0">
                <a:solidFill>
                  <a:srgbClr val="0000CC"/>
                </a:solidFill>
              </a:rPr>
              <a:t> de </a:t>
            </a:r>
            <a:r>
              <a:rPr lang="en-US" dirty="0" err="1" smtClean="0">
                <a:solidFill>
                  <a:srgbClr val="0000CC"/>
                </a:solidFill>
              </a:rPr>
              <a:t>chaves</a:t>
            </a:r>
            <a:r>
              <a:rPr lang="en-US" dirty="0" smtClean="0">
                <a:solidFill>
                  <a:srgbClr val="0000CC"/>
                </a:solidFill>
              </a:rPr>
              <a:t> RSA</a:t>
            </a:r>
            <a:r>
              <a:rPr lang="en-US" dirty="0" smtClean="0"/>
              <a:t> (RSA key management package), </a:t>
            </a:r>
            <a:r>
              <a:rPr lang="en-US" dirty="0" err="1" smtClean="0"/>
              <a:t>baseado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a </a:t>
            </a:r>
            <a:r>
              <a:rPr lang="en-US" dirty="0" err="1" smtClean="0"/>
              <a:t>ferramenta</a:t>
            </a:r>
            <a:r>
              <a:rPr lang="en-US" dirty="0" smtClean="0"/>
              <a:t> de </a:t>
            </a:r>
            <a:r>
              <a:rPr lang="en-US" dirty="0" err="1" smtClean="0">
                <a:solidFill>
                  <a:srgbClr val="0000CC"/>
                </a:solidFill>
              </a:rPr>
              <a:t>linha</a:t>
            </a:r>
            <a:r>
              <a:rPr lang="en-US" dirty="0" smtClean="0">
                <a:solidFill>
                  <a:srgbClr val="0000CC"/>
                </a:solidFill>
              </a:rPr>
              <a:t> de </a:t>
            </a:r>
            <a:r>
              <a:rPr lang="en-US" dirty="0" err="1" smtClean="0">
                <a:solidFill>
                  <a:srgbClr val="0000CC"/>
                </a:solidFill>
              </a:rPr>
              <a:t>comando</a:t>
            </a:r>
            <a:r>
              <a:rPr lang="en-US" dirty="0" smtClean="0">
                <a:solidFill>
                  <a:srgbClr val="0000CC"/>
                </a:solidFill>
              </a:rPr>
              <a:t> </a:t>
            </a:r>
            <a:r>
              <a:rPr lang="en-US" dirty="0" err="1" smtClean="0">
                <a:solidFill>
                  <a:srgbClr val="0000CC"/>
                </a:solidFill>
              </a:rPr>
              <a:t>OpenSSL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ser </a:t>
            </a:r>
            <a:r>
              <a:rPr lang="en-US" dirty="0" err="1" smtClean="0"/>
              <a:t>encontrado</a:t>
            </a:r>
            <a:r>
              <a:rPr lang="en-US" dirty="0" smtClean="0"/>
              <a:t> no sub-</a:t>
            </a:r>
            <a:r>
              <a:rPr lang="en-US" dirty="0" err="1" smtClean="0"/>
              <a:t>diretório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CC"/>
                </a:solidFill>
              </a:rPr>
              <a:t>easy-</a:t>
            </a:r>
            <a:r>
              <a:rPr lang="en-US" dirty="0" err="1" smtClean="0">
                <a:solidFill>
                  <a:srgbClr val="0000CC"/>
                </a:solidFill>
              </a:rPr>
              <a:t>rsa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distribuição</a:t>
            </a:r>
            <a:r>
              <a:rPr lang="en-US" dirty="0" smtClean="0"/>
              <a:t> </a:t>
            </a:r>
            <a:r>
              <a:rPr lang="en-US" dirty="0" err="1" smtClean="0"/>
              <a:t>OpenVPN</a:t>
            </a:r>
            <a:r>
              <a:rPr lang="en-US" dirty="0" smtClean="0"/>
              <a:t>.</a:t>
            </a:r>
            <a:br>
              <a:rPr lang="en-US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Na Prática ...</a:t>
            </a:r>
            <a:endParaRPr 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X.509</a:t>
            </a:r>
          </a:p>
          <a:p>
            <a:pPr lvl="1" eaLnBrk="1" hangingPunct="1"/>
            <a:r>
              <a:rPr lang="pt-BR" smtClean="0"/>
              <a:t>Biblioteca OpenSSL</a:t>
            </a:r>
          </a:p>
          <a:p>
            <a:pPr eaLnBrk="1" hangingPunct="1"/>
            <a:r>
              <a:rPr lang="pt-BR" smtClean="0"/>
              <a:t>OpenVPN</a:t>
            </a:r>
          </a:p>
          <a:p>
            <a:pPr lvl="1" eaLnBrk="1" hangingPunct="1"/>
            <a:r>
              <a:rPr lang="pt-BR" smtClean="0"/>
              <a:t>Open source</a:t>
            </a:r>
          </a:p>
          <a:p>
            <a:pPr lvl="1" eaLnBrk="1" hangingPunct="1"/>
            <a:r>
              <a:rPr lang="pt-BR" smtClean="0"/>
              <a:t>OpenSSL</a:t>
            </a:r>
          </a:p>
          <a:p>
            <a:pPr lvl="1" eaLnBrk="1" hangingPunct="1"/>
            <a:r>
              <a:rPr lang="pt-BR" smtClean="0"/>
              <a:t>Segurança SSL/TLS</a:t>
            </a:r>
          </a:p>
          <a:p>
            <a:pPr lvl="1" eaLnBrk="1" hangingPunct="1"/>
            <a:r>
              <a:rPr lang="pt-BR" smtClean="0"/>
              <a:t>Interface de rede virtual TUN/TAP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600" smtClean="0"/>
              <a:t>Interface de rede virtual TUN/TAP</a:t>
            </a:r>
            <a:endParaRPr lang="en-US" sz="36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TUN Universal Driver.</a:t>
            </a:r>
          </a:p>
          <a:p>
            <a:pPr eaLnBrk="1" hangingPunct="1"/>
            <a:r>
              <a:rPr lang="pt-BR" smtClean="0"/>
              <a:t>É um dispositivo de rede ponto-a-ponto </a:t>
            </a:r>
            <a:r>
              <a:rPr lang="pt-BR" b="1" smtClean="0"/>
              <a:t>virtual</a:t>
            </a:r>
            <a:r>
              <a:rPr lang="pt-BR" smtClean="0"/>
              <a:t>.</a:t>
            </a:r>
          </a:p>
          <a:p>
            <a:pPr eaLnBrk="1" hangingPunct="1"/>
            <a:r>
              <a:rPr lang="pt-BR" smtClean="0"/>
              <a:t>O driver TUN foi projetado como suporte de baixo nível de kernel, para </a:t>
            </a:r>
            <a:r>
              <a:rPr lang="pt-BR" smtClean="0">
                <a:solidFill>
                  <a:srgbClr val="0000CC"/>
                </a:solidFill>
              </a:rPr>
              <a:t>tunelamento IP</a:t>
            </a:r>
            <a:r>
              <a:rPr lang="pt-BR" smtClean="0"/>
              <a:t>. 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600" smtClean="0"/>
              <a:t>Interface de rede virtual TUN/TAP</a:t>
            </a:r>
            <a:endParaRPr lang="en-US" sz="360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TAP Universal Driver.</a:t>
            </a:r>
          </a:p>
          <a:p>
            <a:pPr eaLnBrk="1" hangingPunct="1"/>
            <a:r>
              <a:rPr lang="pt-BR" smtClean="0"/>
              <a:t>É um dispositivo de rede Ethernet.</a:t>
            </a:r>
          </a:p>
          <a:p>
            <a:pPr eaLnBrk="1" hangingPunct="1"/>
            <a:r>
              <a:rPr lang="pt-BR" smtClean="0"/>
              <a:t>O driver TAP foi projetado como suporte de baixo nível de kernel, para </a:t>
            </a:r>
            <a:r>
              <a:rPr lang="pt-BR" smtClean="0">
                <a:solidFill>
                  <a:srgbClr val="0000CC"/>
                </a:solidFill>
              </a:rPr>
              <a:t>tunelamento Ethernet</a:t>
            </a:r>
            <a:r>
              <a:rPr lang="pt-BR" smtClean="0"/>
              <a:t> virtual.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600" smtClean="0"/>
              <a:t>Interface de rede virtual TUN/TAP</a:t>
            </a:r>
            <a:endParaRPr lang="en-US" sz="360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Propósito: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mtClean="0"/>
              <a:t>   O principal propósito do driver TUN/TAP é o </a:t>
            </a:r>
            <a:r>
              <a:rPr lang="pt-BR" smtClean="0">
                <a:solidFill>
                  <a:srgbClr val="0000CC"/>
                </a:solidFill>
              </a:rPr>
              <a:t>tunelamento</a:t>
            </a:r>
            <a:r>
              <a:rPr lang="pt-BR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600" smtClean="0"/>
              <a:t>Interface de rede virtual TUN/TAP</a:t>
            </a:r>
            <a:endParaRPr lang="en-US" sz="360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Como o driver TUN/TAP trabalha ?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mtClean="0"/>
              <a:t>   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mtClean="0"/>
              <a:t>   Um dispositivo de rede virtual pode ser visto como um simples ponto-a-ponto dispositivo ou um dispositivo Ethernet,  ...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600" smtClean="0"/>
              <a:t>Interface de rede virtual TUN/TAP</a:t>
            </a:r>
            <a:endParaRPr lang="en-US" sz="360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... ... o qual ao invés de receber pacotes de um meio físico, recebe esses de um programa de usuário, ... ... 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ometrico">
  <a:themeElements>
    <a:clrScheme name="Geometrico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Geometric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Geometrico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ometrico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ometrico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ometrico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ometrico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ometrico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ometrico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Office\Templates\Estruturas de apresentação\Geometrico.pot</Template>
  <TotalTime>1775</TotalTime>
  <Words>1111</Words>
  <Application>Microsoft Office PowerPoint</Application>
  <PresentationFormat>Apresentação na tela (4:3)</PresentationFormat>
  <Paragraphs>203</Paragraphs>
  <Slides>39</Slides>
  <Notes>8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39</vt:i4>
      </vt:variant>
    </vt:vector>
  </HeadingPairs>
  <TitlesOfParts>
    <vt:vector size="45" baseType="lpstr">
      <vt:lpstr>Tahoma</vt:lpstr>
      <vt:lpstr>Arial</vt:lpstr>
      <vt:lpstr>Wingdings</vt:lpstr>
      <vt:lpstr>Times New Roman</vt:lpstr>
      <vt:lpstr>Verdana</vt:lpstr>
      <vt:lpstr>Geometrico</vt:lpstr>
      <vt:lpstr>Virtual Private Network – VPN com Certificado Digital</vt:lpstr>
      <vt:lpstr>Virtual Private Network</vt:lpstr>
      <vt:lpstr>Slide 3</vt:lpstr>
      <vt:lpstr>Na Prática ...</vt:lpstr>
      <vt:lpstr>Interface de rede virtual TUN/TAP</vt:lpstr>
      <vt:lpstr>Interface de rede virtual TUN/TAP</vt:lpstr>
      <vt:lpstr>Interface de rede virtual TUN/TAP</vt:lpstr>
      <vt:lpstr>Interface de rede virtual TUN/TAP</vt:lpstr>
      <vt:lpstr>Interface de rede virtual TUN/TAP</vt:lpstr>
      <vt:lpstr>Interface de rede virtual TUN/TAP</vt:lpstr>
      <vt:lpstr>Interface de rede virtual TUN/TAP</vt:lpstr>
      <vt:lpstr>Usando VPN</vt:lpstr>
      <vt:lpstr>OpenVPN</vt:lpstr>
      <vt:lpstr>Passos</vt:lpstr>
      <vt:lpstr>Criação da AC</vt:lpstr>
      <vt:lpstr>Certificado da AC e sua chave privada</vt:lpstr>
      <vt:lpstr>Requisição e emissão dos certificados digitais</vt:lpstr>
      <vt:lpstr>Certificados de clientes</vt:lpstr>
      <vt:lpstr>Parâmetros Diffie Hellman</vt:lpstr>
      <vt:lpstr>Instalação e Configuração VPN</vt:lpstr>
      <vt:lpstr>Office.conf</vt:lpstr>
      <vt:lpstr>Office.conf</vt:lpstr>
      <vt:lpstr>Cont.</vt:lpstr>
      <vt:lpstr>   Modelo do arquivo cliente.conf</vt:lpstr>
      <vt:lpstr>home.conf</vt:lpstr>
      <vt:lpstr>Iniciando o OpenVPN</vt:lpstr>
      <vt:lpstr> Execução e Teste da VPN</vt:lpstr>
      <vt:lpstr>Testando a VPN</vt:lpstr>
      <vt:lpstr>Teste ifconfig</vt:lpstr>
      <vt:lpstr>Teste com Ping</vt:lpstr>
      <vt:lpstr>Teste da VPN</vt:lpstr>
      <vt:lpstr>Teste de VPN</vt:lpstr>
      <vt:lpstr>Usando um sniffer</vt:lpstr>
      <vt:lpstr>Usando tcpdump </vt:lpstr>
      <vt:lpstr>Conclusão</vt:lpstr>
      <vt:lpstr>Conclusão</vt:lpstr>
      <vt:lpstr>Referências</vt:lpstr>
      <vt:lpstr>Easy-rsa</vt:lpstr>
      <vt:lpstr>Easy-rsa</vt:lpstr>
    </vt:vector>
  </TitlesOfParts>
  <Manager>Renato Cislaghi</Manager>
  <Company>Universidade Federal de Santa Catarina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Private Network – VPN com Certificado Digital</dc:title>
  <dc:creator>Joao Bosco M. Sobral</dc:creator>
  <cp:lastModifiedBy>bosco</cp:lastModifiedBy>
  <cp:revision>246</cp:revision>
  <dcterms:created xsi:type="dcterms:W3CDTF">2003-06-27T17:57:46Z</dcterms:created>
  <dcterms:modified xsi:type="dcterms:W3CDTF">2012-11-23T17:10:02Z</dcterms:modified>
</cp:coreProperties>
</file>