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673" r:id="rId3"/>
    <p:sldMasterId id="2147483685" r:id="rId4"/>
    <p:sldMasterId id="2147483697" r:id="rId5"/>
    <p:sldMasterId id="2147483709" r:id="rId6"/>
  </p:sldMasterIdLst>
  <p:sldIdLst>
    <p:sldId id="256" r:id="rId7"/>
    <p:sldId id="257" r:id="rId8"/>
    <p:sldId id="315" r:id="rId9"/>
    <p:sldId id="316" r:id="rId10"/>
    <p:sldId id="317" r:id="rId11"/>
    <p:sldId id="318" r:id="rId12"/>
    <p:sldId id="319" r:id="rId13"/>
    <p:sldId id="320" r:id="rId14"/>
    <p:sldId id="271" r:id="rId15"/>
    <p:sldId id="314" r:id="rId16"/>
    <p:sldId id="321" r:id="rId17"/>
    <p:sldId id="322" r:id="rId18"/>
    <p:sldId id="440" r:id="rId19"/>
    <p:sldId id="348" r:id="rId20"/>
    <p:sldId id="272" r:id="rId21"/>
    <p:sldId id="307" r:id="rId22"/>
    <p:sldId id="309" r:id="rId23"/>
    <p:sldId id="308" r:id="rId24"/>
    <p:sldId id="311" r:id="rId25"/>
    <p:sldId id="442" r:id="rId26"/>
    <p:sldId id="443" r:id="rId27"/>
    <p:sldId id="444" r:id="rId28"/>
    <p:sldId id="446" r:id="rId29"/>
    <p:sldId id="447" r:id="rId30"/>
    <p:sldId id="448" r:id="rId31"/>
    <p:sldId id="449" r:id="rId32"/>
    <p:sldId id="524" r:id="rId33"/>
    <p:sldId id="525" r:id="rId34"/>
    <p:sldId id="451" r:id="rId35"/>
    <p:sldId id="522" r:id="rId36"/>
    <p:sldId id="526" r:id="rId37"/>
    <p:sldId id="453" r:id="rId38"/>
    <p:sldId id="456" r:id="rId39"/>
    <p:sldId id="452" r:id="rId40"/>
    <p:sldId id="464" r:id="rId41"/>
    <p:sldId id="511" r:id="rId42"/>
    <p:sldId id="345" r:id="rId43"/>
    <p:sldId id="288" r:id="rId44"/>
    <p:sldId id="287" r:id="rId45"/>
    <p:sldId id="289" r:id="rId46"/>
    <p:sldId id="290" r:id="rId47"/>
    <p:sldId id="291" r:id="rId48"/>
    <p:sldId id="292" r:id="rId49"/>
    <p:sldId id="293" r:id="rId50"/>
    <p:sldId id="294" r:id="rId51"/>
    <p:sldId id="295" r:id="rId52"/>
    <p:sldId id="332" r:id="rId53"/>
    <p:sldId id="333" r:id="rId54"/>
    <p:sldId id="334" r:id="rId55"/>
    <p:sldId id="335" r:id="rId56"/>
    <p:sldId id="336" r:id="rId57"/>
    <p:sldId id="337" r:id="rId58"/>
    <p:sldId id="338" r:id="rId59"/>
    <p:sldId id="339" r:id="rId60"/>
    <p:sldId id="340" r:id="rId61"/>
    <p:sldId id="343" r:id="rId62"/>
    <p:sldId id="512" r:id="rId63"/>
    <p:sldId id="513" r:id="rId64"/>
    <p:sldId id="514" r:id="rId65"/>
    <p:sldId id="346" r:id="rId66"/>
    <p:sldId id="273" r:id="rId67"/>
    <p:sldId id="296" r:id="rId68"/>
    <p:sldId id="297" r:id="rId69"/>
    <p:sldId id="270" r:id="rId70"/>
    <p:sldId id="344" r:id="rId71"/>
    <p:sldId id="528" r:id="rId72"/>
    <p:sldId id="516" r:id="rId73"/>
    <p:sldId id="517" r:id="rId74"/>
    <p:sldId id="519" r:id="rId75"/>
    <p:sldId id="520" r:id="rId7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76" Type="http://schemas.openxmlformats.org/officeDocument/2006/relationships/slide" Target="slides/slide70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slide" Target="slides/slide60.xml"/><Relationship Id="rId74" Type="http://schemas.openxmlformats.org/officeDocument/2006/relationships/slide" Target="slides/slide68.xml"/><Relationship Id="rId79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5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presProps" Target="presProp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pt-BR" altLang="en-US" noProof="0" smtClean="0"/>
              <a:t>Clique para editar o estilo do título mestre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pt-BR" altLang="en-US" noProof="0" smtClean="0"/>
              <a:t>Clique para editar o estilo do subtítulo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3B17DA-0CBC-4DC7-BED8-56267C694A0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6B05A-3E12-4D19-B67F-0D91D0757F1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7D13D-A3B3-49B7-B3A6-A785A2469789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pt-BR" altLang="en-US" noProof="0" smtClean="0"/>
              <a:t>Clique para editar o estilo do título mestre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pt-BR" altLang="en-US" noProof="0" smtClean="0"/>
              <a:t>Clique para editar o estilo do subtítulo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53C383-E123-4B37-B765-3EF0A0EE53D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E419A-B071-4F79-BB47-8493E95E344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65AF0-691E-49DF-9D2D-88321B70B67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C2800-5B77-4CF5-80C1-60E5478D5B7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7B51D-D5AB-491F-AA95-D834CEB4150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9F681-57D2-4913-86A6-5B4446D28E30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82537-9AA8-4C98-AE58-A2FF4C47AA8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63C50-EF20-4907-8144-C6FA7E3FCE7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C0B2A-6059-4F13-A3C4-E9ED5CE1A63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D7419-F8C3-4407-8090-3DB6E3F64200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B373C-E26A-474E-8791-24C9071A4126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08A84-C0D5-416F-8150-3C682E1F774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etângulo de cantos arredondados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7A59F5C-1315-4B42-A70F-1969F6A54850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12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E5716F-9F58-4F3B-8E31-E32CF5AF3C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EACB383-BDDE-4B92-B666-17379B7D3240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26917E6D-A58A-41C7-AEA6-29BC5EEABF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etângulo de cantos arredondados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9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C0813F3-CDE7-48D0-9020-25A13EA6CE5A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6A694576-7434-45D7-8EC7-7CE1870C2C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F1DEFAA-6E22-4F64-9ED9-DB031A4B29C9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2B657EBB-9975-49C3-B685-9CC3A57564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37587A6-3DB7-411A-BCCA-16F7193DB1F1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FD6CDA35-B28A-4A08-BFDB-56D3D927FD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A743CC4-43B9-46D0-A0A3-4811B5516A4D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D9818092-2EC6-4D05-AB9D-0DA6549B3E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82E8483-30FC-4129-8957-F602E841914D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AE04754B-8FEC-4E2A-ABE9-0978AA2B68C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60B61-8507-4863-80AB-394333DC8B3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etângulo de cantos arredondados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E3861EA-FBAF-4F33-ADB6-EE1FA18F79F0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7BB1D34-296D-49E0-B26D-7BA255BDCA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44A4B93-ADF7-4339-8390-436FB7312574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F26EA251-EA51-494A-A39D-1F94AC0570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EA6C229-598C-4C74-A3B4-6037065C71B0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2D10A45D-5EB5-4145-8A34-D6A28B328E9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FFCC526-8725-4DE7-84C9-F29216FFF23B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3508914-E03A-4585-88BC-C0CF8A64C5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etângulo de cantos arredondados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7EC584B-538D-4AD1-9F36-DE5750E2602E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12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D1FF658-EB90-44AF-B898-0574AF939A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0FCB36A-EEF0-42BA-A166-283ED0108476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E6120EE3-38CD-474B-9A07-0053AA4B50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etângulo de cantos arredondados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9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91192C5-643C-413A-B455-E562F69760EF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22E5C4F2-9A01-4B2B-A953-0A84216E9B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959276E-57EA-4F08-8FF2-56DC3BC056AD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65054910-E93D-4CD8-93DF-E4C3AF0E05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4E7E960-622A-4E66-A711-C4087E9DBF5C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6BBDD8AA-7977-4AEF-BD61-71534A1F256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9A353D7-F8D0-49BE-88BB-5A00D385FDA0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F481B1D0-81CE-41BC-8414-0B5C554CEB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C731C-F86B-4CD6-BC5B-12041214903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23388F1-C287-43C0-951A-CFFC0596E819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E54B854-36D6-4513-B88D-31729A3A08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etângulo de cantos arredondados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087BD15-E275-4F08-AC54-E628840E94C3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2F919671-A4C4-424A-BF5F-D73D10A8FC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F013D42-4107-4B20-9FA5-5D0205F3C516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2ED0373-AC5E-4C86-8332-BD697228EDB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BEA0D94-55D6-4456-804B-1A33640AC52D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A2577AB-F980-4B72-B88B-07FA45ED03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31CE2FE-333F-4EE4-B56D-515E27D8DA03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E1F38AEB-13F4-405C-B909-D423DA92F5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etângulo de cantos arredondados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A09B18B-B723-4265-85DA-9A238461AE29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12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0C16043-74C6-4716-A5E0-FE514C3BC0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0AE0CDE-327A-4076-B5EF-3ECCEC3C0D79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DB6A3E18-1278-43CB-A1EE-177F51A47E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etângulo de cantos arredondados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9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826A20F-22C0-4BE4-87BC-52F0B79A8FA6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E89ABC62-C1B2-4220-8938-0FF681E2BA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18D616F-80A5-4C96-A1EB-FD67649C8635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BFA219B-8A1C-428F-848E-3060195CCF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C36D7EA-8222-48F8-8FD7-2FB3B95F5B8D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956D847-B1ED-4C58-BEC6-1B296B59B4A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6596E-7E11-482E-A6E5-C97284B0E6A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EAC1B2A-6778-4146-8517-2F243B536D52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01E9A4D-A2B1-473E-BF1A-6FE101C02F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7168777-69B4-4411-84D5-E9006C43EFAC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91607D9C-27C6-4E71-871F-288F106388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etângulo de cantos arredondados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BA6B958-C7A6-44D0-803F-E574848F23A1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3B0AB95-8EF7-44F6-A24F-C4C5C20D16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6061B3D-CF1C-48DB-B4C6-5CEDF506C9EF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AF5FE92-504C-4425-BCBB-77917605CE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DEA4ED7-A39A-4A4E-A3FB-63AE65D514EC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A7C7DFA-CB8F-448A-8A34-BEE63EF858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07755F9-0C4C-4E32-8F2E-1E5E97A06C73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8316A82B-99E9-4148-8732-09D3B75758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etângulo de cantos arredondados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3641FFA-F257-4FFE-8CF0-A5BCA242AC41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12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299AAE-6769-44B2-B840-9041D12866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CB8C4F2-F5D1-41B4-8E1C-517A28A9CD09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D181204F-0FC2-4821-88B2-D3C5A18F47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etângulo de cantos arredondados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9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7D324E6-ABCE-4147-BDDA-37E639157B53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DFE16B41-9940-4014-9FC0-E12AC38DB1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A14D267-6366-4BB9-B784-79DE4F2B42BE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A648DF0-3B00-4687-B757-E343AD98EF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EDFBB-512B-46D7-8C13-2B2253D1080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E88AE37-9899-47A7-95D6-EF6A0216A86B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2833E243-A059-402D-8F74-620D4D34F5A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AE5343D-27F2-42FA-BEC1-FA3C5C202147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E99272B-9160-4A1E-9032-81A9622C53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39F9DEC-5C86-4942-B058-06101C63A8D0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DE144BD-2FCF-41AA-8F99-9307963D41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etângulo de cantos arredondados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F8F2093-A659-4A9B-AE5D-840AD05C6D47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AF33951-7E31-4642-9015-46C33493DD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F8C2FE0-72FA-453E-8E8F-A3F6FA190D0C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C86014A-B4B0-4EFD-B734-5973709ABD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663CE9E-A292-4035-A912-53E01C73488B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67725AB4-138A-48B4-ABDD-D8D8E2A9DA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7E5C572-76F7-4ECD-AA91-E3BC3EC93585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9524BA5-3EEC-42AB-BAE4-B4991A8EEC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1193E-A15E-4759-9BD6-19E6CBD1C173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84A56-7FA0-4639-BA47-74D00F79FFB4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49C90-3136-4E81-818A-287C31DCBC5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8F17474A-52EF-4DF8-8652-47CDC25AF44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5F1D7474-BF06-4E4B-9B7F-4365ACB0A7D0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20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76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3077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fld id="{6C4B15F2-93D4-4CF6-A80D-5E3F51C543BA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110B351-86D6-4BF0-BF8D-31644FE59D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100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4101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fld id="{27BC2F25-FB8F-42ED-AA52-34756E040EF7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DD2F2F8D-C22B-48A4-81C5-9F19FF887A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124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5125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fld id="{435F7DCF-0F29-45CC-93B0-7D8B18D4C3EB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CC7A1EA8-7FE2-4281-94E4-C866DF0960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148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6149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fld id="{8D2A157B-E254-42DD-A855-F14FF89CF184}" type="datetimeFigureOut">
              <a:rPr lang="pt-BR"/>
              <a:pPr>
                <a:defRPr/>
              </a:pPr>
              <a:t>04/05/2012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696464"/>
                </a:solidFill>
                <a:latin typeface="Perpetu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5DB6DED-777C-4675-9E47-BDC5D361A0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tandardization" TargetMode="External"/><Relationship Id="rId2" Type="http://schemas.openxmlformats.org/officeDocument/2006/relationships/hyperlink" Target="http://en.wikipedia.org/wiki/IEEE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en.wikipedia.org/wiki/Local_area_network" TargetMode="External"/><Relationship Id="rId4" Type="http://schemas.openxmlformats.org/officeDocument/2006/relationships/hyperlink" Target="http://en.wikipedia.org/wiki/Network_Access_Control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oint-to-Point_Protocol" TargetMode="External"/><Relationship Id="rId2" Type="http://schemas.openxmlformats.org/officeDocument/2006/relationships/hyperlink" Target="http://en.wikipedia.org/wiki/Wireless_LAN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tools.ietf.org/html/rfc374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PA2" TargetMode="External"/><Relationship Id="rId2" Type="http://schemas.openxmlformats.org/officeDocument/2006/relationships/hyperlink" Target="http://en.wikipedia.org/wiki/Wi-Fi_Protected_Access" TargetMode="Externa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4017" TargetMode="Externa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s.npd.ufsc.br/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802.11i" TargetMode="External"/><Relationship Id="rId2" Type="http://schemas.openxmlformats.org/officeDocument/2006/relationships/hyperlink" Target="http://pt.wikipedia.org/wiki/Wi-F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WEP" TargetMode="Externa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/index.php?title=WPA2-PSK&amp;action=edit&amp;redlink=1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/index.php?title=EAP-TLS&amp;action=edit&amp;redlink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Visão Geral da Tecnologia de Segurança AAA</a:t>
            </a:r>
            <a:r>
              <a:rPr lang="pt-BR" b="0" smtClean="0"/>
              <a:t/>
            </a:r>
            <a:br>
              <a:rPr lang="pt-BR" b="0" smtClean="0"/>
            </a:br>
            <a:endParaRPr lang="pt-BR" b="0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149725"/>
            <a:ext cx="6553200" cy="1565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sz="3200" b="1" smtClean="0"/>
              <a:t>     </a:t>
            </a:r>
          </a:p>
          <a:p>
            <a:pPr eaLnBrk="1" hangingPunct="1">
              <a:lnSpc>
                <a:spcPct val="80000"/>
              </a:lnSpc>
            </a:pPr>
            <a:r>
              <a:rPr lang="pt-BR" sz="2400" smtClean="0"/>
              <a:t>       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Métodos:  Uso dos esquemas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Como estes esquemas se encaixam dentro de protocolos de autenticação ponto-a-ponto?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PPP – Point-to-Point Protocol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</a:t>
            </a:r>
            <a:r>
              <a:rPr lang="pt-BR" b="1" smtClean="0"/>
              <a:t>PPP </a:t>
            </a:r>
            <a:r>
              <a:rPr lang="pt-BR" smtClean="0"/>
              <a:t>foi criado para superar as limitações do SLIP (Serial Link Internet Protocol) e para </a:t>
            </a:r>
            <a:r>
              <a:rPr lang="pt-BR" b="1" smtClean="0"/>
              <a:t>atender à necessidade de um protocolo de encapsulamento para linhas seriais com base em padrões Internet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PPP – Point-to-Point Protocol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Os aprimoramentos do PPP incluem </a:t>
            </a:r>
            <a:r>
              <a:rPr lang="pt-BR" b="1" smtClean="0"/>
              <a:t>criptografia</a:t>
            </a:r>
            <a:r>
              <a:rPr lang="pt-BR" smtClean="0"/>
              <a:t>, </a:t>
            </a:r>
            <a:r>
              <a:rPr lang="pt-BR" b="1" smtClean="0"/>
              <a:t>controle de erros</a:t>
            </a:r>
            <a:r>
              <a:rPr lang="pt-BR" smtClean="0"/>
              <a:t>, </a:t>
            </a:r>
            <a:r>
              <a:rPr lang="pt-BR" b="1" smtClean="0"/>
              <a:t>endereçamento IP dinâmico</a:t>
            </a:r>
            <a:r>
              <a:rPr lang="pt-BR" smtClean="0"/>
              <a:t>, </a:t>
            </a:r>
            <a:r>
              <a:rPr lang="pt-BR" b="1" smtClean="0"/>
              <a:t>suporte a vários protocolos</a:t>
            </a:r>
            <a:r>
              <a:rPr lang="pt-BR" smtClean="0"/>
              <a:t> e </a:t>
            </a:r>
            <a:r>
              <a:rPr lang="pt-BR" b="1" smtClean="0"/>
              <a:t>negociação da conexão</a:t>
            </a:r>
            <a:r>
              <a:rPr lang="pt-BR" smtClean="0"/>
              <a:t> e </a:t>
            </a:r>
            <a:r>
              <a:rPr lang="pt-BR" b="1" smtClean="0"/>
              <a:t>autenticação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Usada para acesso à Internet através de </a:t>
            </a:r>
            <a:r>
              <a:rPr lang="pt-BR" b="1" smtClean="0"/>
              <a:t>linha discada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500" i="1" smtClean="0"/>
              <a:t>What is PPP and what does it have to do with wireless security?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263" y="1557338"/>
            <a:ext cx="8443912" cy="40370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pt-BR" sz="4300" smtClean="0"/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Most people are familiar with </a:t>
            </a:r>
            <a:r>
              <a:rPr lang="pt-BR" b="1" smtClean="0"/>
              <a:t>PPP</a:t>
            </a:r>
            <a:r>
              <a:rPr lang="pt-BR" smtClean="0"/>
              <a:t>, the </a:t>
            </a:r>
            <a:r>
              <a:rPr lang="pt-BR" b="1" smtClean="0"/>
              <a:t>point-to-point protocol</a:t>
            </a:r>
            <a:r>
              <a:rPr lang="pt-BR" smtClean="0"/>
              <a:t>. It’s most commonly used for dial-up Internet access. 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PPP is also used </a:t>
            </a:r>
            <a:r>
              <a:rPr lang="pt-BR" b="1" smtClean="0"/>
              <a:t>by some ISPs for DSL</a:t>
            </a:r>
            <a:r>
              <a:rPr lang="pt-BR" smtClean="0"/>
              <a:t> and </a:t>
            </a:r>
            <a:r>
              <a:rPr lang="pt-BR" b="1" smtClean="0"/>
              <a:t>cable modem authentication</a:t>
            </a:r>
            <a:r>
              <a:rPr lang="pt-BR" smtClean="0"/>
              <a:t>, in the form of </a:t>
            </a:r>
            <a:r>
              <a:rPr lang="pt-BR" b="1" smtClean="0"/>
              <a:t>PPPoE</a:t>
            </a:r>
            <a:r>
              <a:rPr lang="pt-BR" smtClean="0"/>
              <a:t> (PPP over Ethernet).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PPOE – Point-to-Point Over Ethernet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É um protocolo para </a:t>
            </a:r>
            <a:r>
              <a:rPr lang="pt-BR" b="1" dirty="0" smtClean="0"/>
              <a:t>ADSL</a:t>
            </a:r>
            <a:r>
              <a:rPr lang="pt-BR" dirty="0" smtClean="0"/>
              <a:t> (</a:t>
            </a:r>
            <a:r>
              <a:rPr lang="pt-BR" b="1" dirty="0" err="1" smtClean="0"/>
              <a:t>Assyncronous</a:t>
            </a:r>
            <a:r>
              <a:rPr lang="pt-BR" b="1" dirty="0" smtClean="0"/>
              <a:t> Digital </a:t>
            </a:r>
            <a:r>
              <a:rPr lang="pt-BR" b="1" dirty="0" err="1" smtClean="0"/>
              <a:t>Signature</a:t>
            </a:r>
            <a:r>
              <a:rPr lang="pt-BR" b="1" dirty="0" smtClean="0"/>
              <a:t> </a:t>
            </a:r>
            <a:r>
              <a:rPr lang="pt-BR" b="1" dirty="0" err="1" smtClean="0"/>
              <a:t>Line</a:t>
            </a:r>
            <a:r>
              <a:rPr lang="pt-BR" dirty="0" smtClean="0"/>
              <a:t>) que conecta o modem ADSL de um usuário ao </a:t>
            </a:r>
            <a:r>
              <a:rPr lang="pt-BR" b="1" dirty="0" smtClean="0"/>
              <a:t>RAS</a:t>
            </a:r>
            <a:r>
              <a:rPr lang="pt-BR" dirty="0" smtClean="0"/>
              <a:t> (</a:t>
            </a:r>
            <a:r>
              <a:rPr lang="pt-BR" b="1" dirty="0" smtClean="0"/>
              <a:t>Remote Access System</a:t>
            </a:r>
            <a:r>
              <a:rPr lang="pt-BR" dirty="0" smtClean="0"/>
              <a:t>) que fica situado no SETIC-UFSC.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Configurado no </a:t>
            </a:r>
            <a:r>
              <a:rPr lang="pt-BR" b="1" dirty="0" smtClean="0"/>
              <a:t>Modem ADSL </a:t>
            </a:r>
            <a:r>
              <a:rPr lang="pt-BR" dirty="0" smtClean="0"/>
              <a:t>ou </a:t>
            </a:r>
            <a:r>
              <a:rPr lang="pt-BR" b="1" dirty="0" smtClean="0"/>
              <a:t>Roteador Wireless</a:t>
            </a:r>
            <a:r>
              <a:rPr lang="pt-BR" dirty="0" smtClean="0"/>
              <a:t> ou no </a:t>
            </a:r>
            <a:r>
              <a:rPr lang="pt-BR" b="1" dirty="0" smtClean="0"/>
              <a:t>Telefone IP</a:t>
            </a:r>
            <a:r>
              <a:rPr lang="pt-BR" dirty="0" smtClean="0"/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pt-BR" smtClean="0"/>
              <a:t>Métodos de Autenticação em PPP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/>
            <a:r>
              <a:rPr lang="pt-BR" b="1" smtClean="0"/>
              <a:t>Two-Party Athentication</a:t>
            </a:r>
          </a:p>
          <a:p>
            <a:pPr lvl="1" eaLnBrk="1" hangingPunct="1"/>
            <a:endParaRPr lang="pt-BR" b="1" smtClean="0"/>
          </a:p>
          <a:p>
            <a:pPr lvl="1" eaLnBrk="1" hangingPunct="1"/>
            <a:r>
              <a:rPr lang="pt-BR" b="1" smtClean="0"/>
              <a:t>P</a:t>
            </a:r>
            <a:r>
              <a:rPr lang="pt-BR" smtClean="0"/>
              <a:t>assword</a:t>
            </a:r>
            <a:r>
              <a:rPr lang="pt-BR" b="1" smtClean="0"/>
              <a:t> A</a:t>
            </a:r>
            <a:r>
              <a:rPr lang="pt-BR" smtClean="0"/>
              <a:t>thentication</a:t>
            </a:r>
            <a:r>
              <a:rPr lang="pt-BR" b="1" smtClean="0"/>
              <a:t> P</a:t>
            </a:r>
            <a:r>
              <a:rPr lang="pt-BR" smtClean="0"/>
              <a:t>rotocol</a:t>
            </a:r>
            <a:r>
              <a:rPr lang="pt-BR" b="1" smtClean="0"/>
              <a:t> </a:t>
            </a:r>
            <a:r>
              <a:rPr lang="pt-BR" smtClean="0"/>
              <a:t> (</a:t>
            </a:r>
            <a:r>
              <a:rPr lang="pt-BR" b="1" smtClean="0"/>
              <a:t>PAP</a:t>
            </a:r>
            <a:r>
              <a:rPr lang="pt-BR" smtClean="0"/>
              <a:t>)</a:t>
            </a:r>
          </a:p>
          <a:p>
            <a:pPr lvl="1" eaLnBrk="1" hangingPunct="1"/>
            <a:r>
              <a:rPr lang="pt-BR" b="1" smtClean="0"/>
              <a:t>C</a:t>
            </a:r>
            <a:r>
              <a:rPr lang="pt-BR" smtClean="0"/>
              <a:t>hallege</a:t>
            </a:r>
            <a:r>
              <a:rPr lang="pt-BR" b="1" smtClean="0"/>
              <a:t> H</a:t>
            </a:r>
            <a:r>
              <a:rPr lang="pt-BR" smtClean="0"/>
              <a:t>andshake</a:t>
            </a:r>
            <a:r>
              <a:rPr lang="pt-BR" b="1" smtClean="0"/>
              <a:t> A</a:t>
            </a:r>
            <a:r>
              <a:rPr lang="pt-BR" smtClean="0"/>
              <a:t>uthentication</a:t>
            </a:r>
            <a:r>
              <a:rPr lang="pt-BR" b="1" smtClean="0"/>
              <a:t> P</a:t>
            </a:r>
            <a:r>
              <a:rPr lang="pt-BR" smtClean="0"/>
              <a:t>rotocol (</a:t>
            </a:r>
            <a:r>
              <a:rPr lang="pt-BR" b="1" smtClean="0"/>
              <a:t>CHAP</a:t>
            </a:r>
            <a:r>
              <a:rPr lang="pt-BR" smtClean="0"/>
              <a:t>)</a:t>
            </a:r>
          </a:p>
          <a:p>
            <a:pPr lvl="1" eaLnBrk="1" hangingPunct="1"/>
            <a:endParaRPr lang="pt-BR" smtClean="0"/>
          </a:p>
          <a:p>
            <a:pPr eaLnBrk="1" hangingPunct="1">
              <a:buClr>
                <a:srgbClr val="CC9900"/>
              </a:buClr>
            </a:pPr>
            <a:r>
              <a:rPr lang="pt-BR" b="1" smtClean="0">
                <a:solidFill>
                  <a:srgbClr val="000000"/>
                </a:solidFill>
              </a:rPr>
              <a:t>Three-Party Athentication</a:t>
            </a:r>
            <a:endParaRPr lang="pt-BR" smtClean="0"/>
          </a:p>
          <a:p>
            <a:pPr lvl="1" eaLnBrk="1" hangingPunct="1"/>
            <a:r>
              <a:rPr lang="pt-BR" b="1" smtClean="0"/>
              <a:t>E</a:t>
            </a:r>
            <a:r>
              <a:rPr lang="pt-BR" smtClean="0"/>
              <a:t>xtensible </a:t>
            </a:r>
            <a:r>
              <a:rPr lang="pt-BR" b="1" smtClean="0"/>
              <a:t>A</a:t>
            </a:r>
            <a:r>
              <a:rPr lang="pt-BR" smtClean="0"/>
              <a:t>uthentication </a:t>
            </a:r>
            <a:r>
              <a:rPr lang="pt-BR" b="1" smtClean="0"/>
              <a:t>P</a:t>
            </a:r>
            <a:r>
              <a:rPr lang="pt-BR" smtClean="0"/>
              <a:t>rotocol (</a:t>
            </a:r>
            <a:r>
              <a:rPr lang="pt-BR" b="1" smtClean="0"/>
              <a:t>EAP</a:t>
            </a:r>
            <a:r>
              <a:rPr lang="pt-BR" smtClean="0"/>
              <a:t>)</a:t>
            </a:r>
          </a:p>
          <a:p>
            <a:pPr lvl="1" eaLnBrk="1" hangingPunct="1"/>
            <a:r>
              <a:rPr lang="pt-BR" b="1" smtClean="0"/>
              <a:t>RADIUS </a:t>
            </a:r>
            <a:r>
              <a:rPr lang="pt-BR" smtClean="0"/>
              <a:t>(</a:t>
            </a:r>
            <a:r>
              <a:rPr lang="en-US" b="1" smtClean="0"/>
              <a:t>R</a:t>
            </a:r>
            <a:r>
              <a:rPr lang="en-US" smtClean="0"/>
              <a:t>emote </a:t>
            </a:r>
            <a:r>
              <a:rPr lang="en-US" b="1" smtClean="0"/>
              <a:t>A</a:t>
            </a:r>
            <a:r>
              <a:rPr lang="en-US" smtClean="0"/>
              <a:t>uthentication </a:t>
            </a:r>
            <a:r>
              <a:rPr lang="en-US" b="1" smtClean="0"/>
              <a:t>D</a:t>
            </a:r>
            <a:r>
              <a:rPr lang="en-US" smtClean="0"/>
              <a:t>ial </a:t>
            </a:r>
            <a:r>
              <a:rPr lang="en-US" b="1" smtClean="0"/>
              <a:t>I</a:t>
            </a:r>
            <a:r>
              <a:rPr lang="en-US" smtClean="0"/>
              <a:t>n </a:t>
            </a:r>
            <a:r>
              <a:rPr lang="en-US" b="1" smtClean="0"/>
              <a:t>U</a:t>
            </a:r>
            <a:r>
              <a:rPr lang="en-US" smtClean="0"/>
              <a:t>ser </a:t>
            </a:r>
            <a:r>
              <a:rPr lang="en-US" b="1" smtClean="0"/>
              <a:t>S</a:t>
            </a:r>
            <a:r>
              <a:rPr lang="en-US" smtClean="0"/>
              <a:t>ervice) </a:t>
            </a:r>
            <a:endParaRPr lang="pt-BR" smtClean="0"/>
          </a:p>
          <a:p>
            <a:pPr lvl="1" eaLnBrk="1" hangingPunct="1">
              <a:buFont typeface="Wingdings" pitchFamily="2" charset="2"/>
              <a:buNone/>
            </a:pPr>
            <a:endParaRPr lang="pt-B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PAP - P</a:t>
            </a:r>
            <a:r>
              <a:rPr lang="pt-BR" b="0" smtClean="0"/>
              <a:t>assword </a:t>
            </a:r>
            <a:r>
              <a:rPr lang="pt-BR" smtClean="0"/>
              <a:t>A</a:t>
            </a:r>
            <a:r>
              <a:rPr lang="pt-BR" b="0" smtClean="0"/>
              <a:t>thentication </a:t>
            </a:r>
            <a:r>
              <a:rPr lang="pt-BR" smtClean="0"/>
              <a:t>P</a:t>
            </a:r>
            <a:r>
              <a:rPr lang="pt-BR" b="0" smtClean="0"/>
              <a:t>rotocol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Esquema de autenticação muito utilizado entre duas entidades.</a:t>
            </a:r>
          </a:p>
          <a:p>
            <a:pPr eaLnBrk="1" hangingPunct="1"/>
            <a:r>
              <a:rPr lang="pt-BR" smtClean="0"/>
              <a:t>Mais fraco, em matéria de segurança.</a:t>
            </a:r>
          </a:p>
          <a:p>
            <a:pPr eaLnBrk="1" hangingPunct="1"/>
            <a:r>
              <a:rPr lang="pt-BR" smtClean="0"/>
              <a:t>O usuário e o servidor conhecem previamente a senha (segredo) e cabe ao servidor armazenar, numa base de senhas, esse segredo para ser comparado no momento da autenticação.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PAP – Password Authentication Protocol</a:t>
            </a:r>
          </a:p>
        </p:txBody>
      </p:sp>
      <p:pic>
        <p:nvPicPr>
          <p:cNvPr id="70659" name="Picture 5" descr="acesso-senha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771650"/>
            <a:ext cx="8229600" cy="41862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Challenge-Response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600" smtClean="0"/>
              <a:t>É o esquema de autenticação em que o servidor lança um desafio ao usuário, esperando uma resposta, previamente acordada entre eles.</a:t>
            </a:r>
          </a:p>
          <a:p>
            <a:pPr eaLnBrk="1" hangingPunct="1"/>
            <a:r>
              <a:rPr lang="pt-BR" sz="2600" smtClean="0"/>
              <a:t>A informação de autenticação é dinâmica, podendo haver diversos desafios-respostas possíveis.</a:t>
            </a:r>
          </a:p>
          <a:p>
            <a:pPr eaLnBrk="1" hangingPunct="1"/>
            <a:r>
              <a:rPr lang="pt-BR" sz="2600" smtClean="0"/>
              <a:t>Sempre quem inicia a pergunta-desafio é o servidor, que irá escolher o desafio aleatoriamente, e cabe ao usuário fornecer a resposta correta.</a:t>
            </a:r>
          </a:p>
          <a:p>
            <a:pPr eaLnBrk="1" hangingPunct="1"/>
            <a:r>
              <a:rPr lang="pt-BR" sz="2600" smtClean="0"/>
              <a:t>O servidor é que determina quantas perguntas-desafios irá fazer.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CHAP – Challenge Handshake </a:t>
            </a:r>
            <a:br>
              <a:rPr lang="pt-BR" sz="3200" smtClean="0"/>
            </a:br>
            <a:r>
              <a:rPr lang="pt-BR" sz="3200" smtClean="0"/>
              <a:t>               Authentication Protocol</a:t>
            </a:r>
          </a:p>
        </p:txBody>
      </p:sp>
      <p:pic>
        <p:nvPicPr>
          <p:cNvPr id="72707" name="Picture 4" descr="acesso-chllenge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633538"/>
            <a:ext cx="8229600" cy="44640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Segurança de Acesso à rede com AAA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 Arquitetura de Segurança </a:t>
            </a:r>
            <a:r>
              <a:rPr lang="pt-BR" smtClean="0">
                <a:solidFill>
                  <a:srgbClr val="C00000"/>
                </a:solidFill>
              </a:rPr>
              <a:t>AAA</a:t>
            </a:r>
            <a:r>
              <a:rPr lang="pt-BR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  </a:t>
            </a:r>
            <a:r>
              <a:rPr lang="pt-BR" sz="2800" b="1" smtClean="0">
                <a:solidFill>
                  <a:srgbClr val="C00000"/>
                </a:solidFill>
              </a:rPr>
              <a:t>A</a:t>
            </a:r>
            <a:r>
              <a:rPr lang="pt-BR" sz="2800" b="1" smtClean="0"/>
              <a:t>uthentication</a:t>
            </a:r>
            <a:r>
              <a:rPr lang="pt-BR" sz="2800" smtClean="0"/>
              <a:t>, </a:t>
            </a:r>
            <a:r>
              <a:rPr lang="pt-BR" sz="2800" b="1" smtClean="0">
                <a:solidFill>
                  <a:srgbClr val="C00000"/>
                </a:solidFill>
              </a:rPr>
              <a:t>A</a:t>
            </a:r>
            <a:r>
              <a:rPr lang="pt-BR" sz="2800" b="1" smtClean="0"/>
              <a:t>uthorization</a:t>
            </a:r>
            <a:r>
              <a:rPr lang="pt-BR" sz="2800" smtClean="0"/>
              <a:t>, </a:t>
            </a:r>
            <a:r>
              <a:rPr lang="pt-BR" sz="2800" b="1" smtClean="0">
                <a:solidFill>
                  <a:srgbClr val="C00000"/>
                </a:solidFill>
              </a:rPr>
              <a:t>A</a:t>
            </a:r>
            <a:r>
              <a:rPr lang="pt-BR" sz="2800" b="1" smtClean="0"/>
              <a:t>ccounting</a:t>
            </a:r>
          </a:p>
          <a:p>
            <a:pPr eaLnBrk="1" hangingPunct="1"/>
            <a:endParaRPr lang="pt-BR" sz="2800" smtClean="0"/>
          </a:p>
          <a:p>
            <a:pPr eaLnBrk="1" hangingPunct="1"/>
            <a:r>
              <a:rPr lang="pt-BR" smtClean="0">
                <a:solidFill>
                  <a:srgbClr val="C00000"/>
                </a:solidFill>
              </a:rPr>
              <a:t>AAA</a:t>
            </a:r>
            <a:r>
              <a:rPr lang="pt-BR" smtClean="0"/>
              <a:t> e o tráfego de acesso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WLAN Security</a:t>
            </a:r>
            <a:endParaRPr lang="pt-BR" smtClean="0"/>
          </a:p>
        </p:txBody>
      </p:sp>
      <p:sp>
        <p:nvSpPr>
          <p:cNvPr id="7475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          </a:t>
            </a:r>
          </a:p>
          <a:p>
            <a:pPr eaLnBrk="1" hangingPunct="1"/>
            <a:r>
              <a:rPr lang="pt-BR" b="1" smtClean="0"/>
              <a:t>         </a:t>
            </a:r>
            <a:br>
              <a:rPr lang="pt-BR" b="1" smtClean="0"/>
            </a:br>
            <a:r>
              <a:rPr lang="pt-BR" b="1" smtClean="0"/>
              <a:t>         Examinando EAP and 802.1x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dirty="0" smtClean="0"/>
              <a:t>O que é o 802.1x</a:t>
            </a:r>
            <a:r>
              <a:rPr lang="pt-BR" sz="3600" dirty="0" smtClean="0"/>
              <a:t>?</a:t>
            </a:r>
            <a:br>
              <a:rPr lang="pt-BR" sz="3600" dirty="0" smtClean="0"/>
            </a:br>
            <a:endParaRPr lang="pt-BR" sz="3600" dirty="0" smtClean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263" y="1412875"/>
            <a:ext cx="8443912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endParaRPr lang="pt-BR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t-BR" b="1" dirty="0" smtClean="0"/>
              <a:t>IEEE </a:t>
            </a:r>
            <a:r>
              <a:rPr lang="pt-BR" b="1" dirty="0" smtClean="0"/>
              <a:t>802.1x</a:t>
            </a:r>
            <a:r>
              <a:rPr lang="pt-BR" dirty="0" smtClean="0"/>
              <a:t> </a:t>
            </a:r>
            <a:r>
              <a:rPr lang="pt-BR" dirty="0" smtClean="0"/>
              <a:t>é um </a:t>
            </a:r>
            <a:r>
              <a:rPr lang="pt-BR" dirty="0" smtClean="0">
                <a:hlinkClick r:id="rId2" tooltip="IEEE"/>
              </a:rPr>
              <a:t>IEEE</a:t>
            </a:r>
            <a:r>
              <a:rPr lang="pt-BR" dirty="0" smtClean="0"/>
              <a:t> </a:t>
            </a:r>
            <a:r>
              <a:rPr lang="pt-BR" dirty="0" smtClean="0">
                <a:hlinkClick r:id="rId3" tooltip="Standardization"/>
              </a:rPr>
              <a:t>standard</a:t>
            </a:r>
            <a:r>
              <a:rPr lang="pt-BR" dirty="0" smtClean="0"/>
              <a:t> </a:t>
            </a:r>
            <a:r>
              <a:rPr lang="pt-BR" dirty="0" smtClean="0"/>
              <a:t>para  </a:t>
            </a:r>
            <a:r>
              <a:rPr lang="pt-BR" dirty="0" smtClean="0">
                <a:hlinkClick r:id="rId4" tooltip="Network Access Control"/>
              </a:rPr>
              <a:t>Network Access </a:t>
            </a:r>
            <a:r>
              <a:rPr lang="pt-BR" dirty="0" err="1" smtClean="0">
                <a:hlinkClick r:id="rId4" tooltip="Network Access Control"/>
              </a:rPr>
              <a:t>Control</a:t>
            </a:r>
            <a:r>
              <a:rPr lang="pt-BR" dirty="0" smtClean="0"/>
              <a:t> </a:t>
            </a:r>
            <a:r>
              <a:rPr lang="pt-BR" dirty="0" smtClean="0"/>
              <a:t>que estende o padrão </a:t>
            </a:r>
            <a:r>
              <a:rPr lang="pt-BR" dirty="0" smtClean="0">
                <a:solidFill>
                  <a:srgbClr val="0066FF"/>
                </a:solidFill>
              </a:rPr>
              <a:t>802.1 para rede </a:t>
            </a:r>
            <a:r>
              <a:rPr lang="pt-BR" dirty="0" err="1" smtClean="0">
                <a:solidFill>
                  <a:srgbClr val="0066FF"/>
                </a:solidFill>
              </a:rPr>
              <a:t>cabeada</a:t>
            </a:r>
            <a:r>
              <a:rPr lang="pt-BR" dirty="0" smtClean="0">
                <a:solidFill>
                  <a:srgbClr val="0066FF"/>
                </a:solidFill>
              </a:rPr>
              <a:t> (</a:t>
            </a:r>
            <a:r>
              <a:rPr lang="pt-BR" dirty="0" err="1" smtClean="0">
                <a:solidFill>
                  <a:srgbClr val="0066FF"/>
                </a:solidFill>
              </a:rPr>
              <a:t>wired</a:t>
            </a:r>
            <a:r>
              <a:rPr lang="pt-BR" dirty="0" smtClean="0">
                <a:solidFill>
                  <a:srgbClr val="0066FF"/>
                </a:solidFill>
              </a:rPr>
              <a:t> network)</a:t>
            </a:r>
            <a:r>
              <a:rPr lang="pt-BR" dirty="0" smtClean="0"/>
              <a:t>.</a:t>
            </a:r>
            <a:endParaRPr lang="pt-BR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pt-B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>
                <a:solidFill>
                  <a:srgbClr val="0066FF"/>
                </a:solidFill>
              </a:rPr>
              <a:t>Provê autenticação</a:t>
            </a:r>
            <a:r>
              <a:rPr lang="pt-BR" dirty="0" smtClean="0"/>
              <a:t> em uma </a:t>
            </a:r>
            <a:r>
              <a:rPr lang="pt-BR" dirty="0" smtClean="0">
                <a:hlinkClick r:id="rId5" tooltip="Local area network"/>
              </a:rPr>
              <a:t>LAN</a:t>
            </a:r>
            <a:r>
              <a:rPr lang="pt-BR" dirty="0" smtClean="0"/>
              <a:t>, estabelecendo uma </a:t>
            </a:r>
            <a:r>
              <a:rPr lang="pt-BR" dirty="0" err="1" smtClean="0"/>
              <a:t>concexão</a:t>
            </a:r>
            <a:r>
              <a:rPr lang="pt-BR" dirty="0" smtClean="0"/>
              <a:t> </a:t>
            </a:r>
            <a:r>
              <a:rPr lang="pt-BR" dirty="0" err="1" smtClean="0"/>
              <a:t>ponto-a-ponto</a:t>
            </a:r>
            <a:r>
              <a:rPr lang="pt-BR" dirty="0" smtClean="0"/>
              <a:t> ou proibindo acesso, se autenticação falha.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8</a:t>
            </a:r>
            <a:r>
              <a:rPr lang="pt-BR" dirty="0" smtClean="0"/>
              <a:t>02.1x e a Segurança </a:t>
            </a:r>
            <a:r>
              <a:rPr lang="pt-BR" dirty="0" smtClean="0"/>
              <a:t>WLAN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b="1" dirty="0" smtClean="0"/>
              <a:t>802.1x trabalha na camada 2</a:t>
            </a:r>
            <a:r>
              <a:rPr lang="pt-BR" dirty="0" smtClean="0"/>
              <a:t> para autenticar e autorizar dispositivos sobre pontos de </a:t>
            </a:r>
            <a:r>
              <a:rPr lang="pt-BR" dirty="0" smtClean="0"/>
              <a:t>acesso (Access </a:t>
            </a:r>
            <a:r>
              <a:rPr lang="pt-BR" dirty="0" err="1" smtClean="0"/>
              <a:t>Point</a:t>
            </a:r>
            <a:r>
              <a:rPr lang="pt-BR" dirty="0" smtClean="0"/>
              <a:t>)</a:t>
            </a:r>
            <a:r>
              <a:rPr lang="pt-BR" dirty="0" smtClean="0"/>
              <a:t> “wireless”. 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77813"/>
            <a:ext cx="7689850" cy="1139825"/>
          </a:xfrm>
        </p:spPr>
        <p:txBody>
          <a:bodyPr/>
          <a:lstStyle/>
          <a:p>
            <a:pPr eaLnBrk="1" hangingPunct="1"/>
            <a:r>
              <a:rPr lang="pt-BR" sz="3600" dirty="0" smtClean="0"/>
              <a:t>802.1x </a:t>
            </a:r>
            <a:r>
              <a:rPr lang="pt-BR" sz="3600" dirty="0" err="1" smtClean="0"/>
              <a:t>Terminology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600200"/>
            <a:ext cx="8353425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pt-BR" sz="2600" dirty="0" smtClean="0"/>
          </a:p>
          <a:p>
            <a:pPr eaLnBrk="1" hangingPunct="1">
              <a:lnSpc>
                <a:spcPct val="90000"/>
              </a:lnSpc>
              <a:buNone/>
            </a:pPr>
            <a:endParaRPr lang="pt-BR" sz="2600" dirty="0" smtClean="0"/>
          </a:p>
          <a:p>
            <a:pPr eaLnBrk="1" hangingPunct="1">
              <a:lnSpc>
                <a:spcPct val="90000"/>
              </a:lnSpc>
            </a:pPr>
            <a:r>
              <a:rPr lang="pt-BR" sz="2600" dirty="0" smtClean="0"/>
              <a:t>Um </a:t>
            </a:r>
            <a:r>
              <a:rPr lang="pt-BR" sz="2600" b="1" dirty="0" smtClean="0"/>
              <a:t>autenticador </a:t>
            </a:r>
            <a:r>
              <a:rPr lang="pt-BR" sz="2600" dirty="0" smtClean="0"/>
              <a:t>que autentica o acesso, via um servidor de autenticação. </a:t>
            </a:r>
            <a:endParaRPr lang="pt-BR" sz="2600" dirty="0" smtClean="0"/>
          </a:p>
          <a:p>
            <a:pPr eaLnBrk="1" hangingPunct="1">
              <a:lnSpc>
                <a:spcPct val="90000"/>
              </a:lnSpc>
            </a:pPr>
            <a:endParaRPr lang="pt-BR" sz="2600" dirty="0" smtClean="0"/>
          </a:p>
          <a:p>
            <a:pPr eaLnBrk="1" hangingPunct="1">
              <a:lnSpc>
                <a:spcPct val="90000"/>
              </a:lnSpc>
            </a:pPr>
            <a:r>
              <a:rPr lang="pt-BR" sz="2600" dirty="0" smtClean="0"/>
              <a:t>O </a:t>
            </a:r>
            <a:r>
              <a:rPr lang="pt-BR" sz="2600" b="1" dirty="0" err="1" smtClean="0"/>
              <a:t>supplicant</a:t>
            </a:r>
            <a:r>
              <a:rPr lang="pt-BR" sz="2600" dirty="0" smtClean="0"/>
              <a:t> (cliente) que é quem está sendo autenticado. </a:t>
            </a:r>
            <a:endParaRPr lang="pt-BR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900" dirty="0" smtClean="0"/>
              <a:t>802.1x </a:t>
            </a:r>
            <a:r>
              <a:rPr lang="pt-BR" sz="2900" dirty="0" err="1" smtClean="0"/>
              <a:t>Terminology</a:t>
            </a:r>
            <a:endParaRPr lang="pt-BR" sz="2900" dirty="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pic>
        <p:nvPicPr>
          <p:cNvPr id="79876" name="Picture 4" descr="figure showing terminolo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997200"/>
            <a:ext cx="82073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7972425" cy="736600"/>
          </a:xfrm>
        </p:spPr>
        <p:txBody>
          <a:bodyPr/>
          <a:lstStyle/>
          <a:p>
            <a:pPr eaLnBrk="1" hangingPunct="1"/>
            <a:r>
              <a:rPr lang="pt-BR" sz="3600" dirty="0" smtClean="0"/>
              <a:t>Autenticação IEEE 802.1x </a:t>
            </a:r>
            <a:endParaRPr lang="pt-BR" sz="3600" dirty="0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eaLnBrk="1" hangingPunct="1"/>
            <a:r>
              <a:rPr lang="pt-BR" sz="1700" b="1" smtClean="0"/>
              <a:t>Um usuário “wireless” deve ser autenticado antes de obter acesso a outros recursos ...</a:t>
            </a:r>
          </a:p>
        </p:txBody>
      </p:sp>
      <p:pic>
        <p:nvPicPr>
          <p:cNvPr id="80900" name="Picture 4" descr="Image:8021X-Overvie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60588"/>
            <a:ext cx="7972425" cy="397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i="1" dirty="0" smtClean="0"/>
              <a:t>Como EAP aparece neste contexto ?</a:t>
            </a:r>
            <a:endParaRPr lang="pt-BR" sz="3600" i="1" dirty="0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00808"/>
            <a:ext cx="8443912" cy="4465637"/>
          </a:xfrm>
        </p:spPr>
        <p:txBody>
          <a:bodyPr/>
          <a:lstStyle/>
          <a:p>
            <a:pPr eaLnBrk="1" hangingPunct="1"/>
            <a:endParaRPr lang="pt-BR" sz="3400" b="1" dirty="0" smtClean="0"/>
          </a:p>
          <a:p>
            <a:pPr eaLnBrk="1" hangingPunct="1"/>
            <a:r>
              <a:rPr lang="pt-BR" sz="2600" dirty="0" smtClean="0"/>
              <a:t>A maioria de redes corporativas precisa mais do que simples nomes e senhas para acesso seguro.</a:t>
            </a:r>
          </a:p>
          <a:p>
            <a:pPr eaLnBrk="1" hangingPunct="1">
              <a:buNone/>
            </a:pPr>
            <a:endParaRPr lang="pt-BR" sz="2600" b="1" dirty="0" smtClean="0"/>
          </a:p>
          <a:p>
            <a:pPr eaLnBrk="1" hangingPunct="1"/>
            <a:r>
              <a:rPr lang="pt-BR" sz="2600" dirty="0" smtClean="0"/>
              <a:t>Assim, um protocolo de autenticação chamado </a:t>
            </a:r>
            <a:r>
              <a:rPr lang="pt-BR" sz="2600" b="1" dirty="0" err="1" smtClean="0"/>
              <a:t>Extensible</a:t>
            </a:r>
            <a:r>
              <a:rPr lang="pt-BR" sz="2600" b="1" dirty="0" smtClean="0"/>
              <a:t> </a:t>
            </a:r>
            <a:r>
              <a:rPr lang="pt-BR" sz="2600" b="1" dirty="0" smtClean="0"/>
              <a:t>Authentication </a:t>
            </a:r>
            <a:r>
              <a:rPr lang="pt-BR" sz="2600" b="1" dirty="0" err="1" smtClean="0"/>
              <a:t>Protocol</a:t>
            </a:r>
            <a:r>
              <a:rPr lang="pt-BR" sz="2600" b="1" dirty="0" smtClean="0"/>
              <a:t> (EAP</a:t>
            </a:r>
            <a:r>
              <a:rPr lang="pt-BR" sz="2600" b="1" dirty="0" smtClean="0"/>
              <a:t>) </a:t>
            </a:r>
            <a:r>
              <a:rPr lang="pt-BR" sz="2600" dirty="0" smtClean="0"/>
              <a:t>foi projetado.</a:t>
            </a:r>
            <a:endParaRPr lang="pt-BR" sz="2600" dirty="0" smtClean="0"/>
          </a:p>
          <a:p>
            <a:pPr eaLnBrk="1" hangingPunct="1"/>
            <a:endParaRPr lang="pt-BR" sz="2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i="1" dirty="0" smtClean="0"/>
              <a:t>Como EAP aparece neste contexto ?</a:t>
            </a:r>
            <a:endParaRPr lang="pt-BR" sz="3600" i="1" dirty="0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263" y="1628775"/>
            <a:ext cx="8443912" cy="4422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pt-BR" sz="3900" dirty="0" smtClean="0"/>
          </a:p>
          <a:p>
            <a:pPr eaLnBrk="1" hangingPunct="1"/>
            <a:r>
              <a:rPr lang="pt-BR" sz="2600" dirty="0" smtClean="0"/>
              <a:t>Por exemplo, quando se utiliza, por </a:t>
            </a:r>
            <a:r>
              <a:rPr lang="pt-BR" sz="2600" dirty="0" err="1" smtClean="0"/>
              <a:t>examplo</a:t>
            </a:r>
            <a:r>
              <a:rPr lang="pt-BR" sz="2600" dirty="0" smtClean="0"/>
              <a:t>, o </a:t>
            </a:r>
            <a:r>
              <a:rPr lang="pt-BR" sz="2600" b="1" dirty="0" smtClean="0"/>
              <a:t>Remote Access Server </a:t>
            </a:r>
            <a:r>
              <a:rPr lang="pt-BR" sz="2600" b="1" dirty="0" smtClean="0"/>
              <a:t>(RAS)</a:t>
            </a:r>
            <a:r>
              <a:rPr lang="pt-BR" sz="2600" dirty="0" smtClean="0"/>
              <a:t> e</a:t>
            </a:r>
            <a:r>
              <a:rPr lang="pt-BR" sz="2600" dirty="0" smtClean="0"/>
              <a:t> usa </a:t>
            </a:r>
            <a:r>
              <a:rPr lang="pt-BR" sz="2600" b="1" dirty="0" smtClean="0"/>
              <a:t>EAP </a:t>
            </a:r>
            <a:r>
              <a:rPr lang="pt-BR" sz="2600" dirty="0" smtClean="0"/>
              <a:t>como parte de sua conexão</a:t>
            </a:r>
            <a:r>
              <a:rPr lang="pt-BR" sz="2600" b="1" dirty="0" smtClean="0"/>
              <a:t> </a:t>
            </a:r>
            <a:r>
              <a:rPr lang="pt-BR" sz="2600" b="1" dirty="0" err="1" smtClean="0"/>
              <a:t>PPPoE</a:t>
            </a:r>
            <a:r>
              <a:rPr lang="pt-BR" sz="2600" b="1" dirty="0" smtClean="0"/>
              <a:t>. </a:t>
            </a:r>
          </a:p>
          <a:p>
            <a:pPr eaLnBrk="1" hangingPunct="1"/>
            <a:endParaRPr lang="pt-BR" sz="2600" b="1" dirty="0" smtClean="0"/>
          </a:p>
          <a:p>
            <a:pPr eaLnBrk="1" hangingPunct="1"/>
            <a:r>
              <a:rPr lang="pt-BR" sz="2600" dirty="0" smtClean="0"/>
              <a:t>O</a:t>
            </a:r>
            <a:r>
              <a:rPr lang="pt-BR" sz="2600" b="1" dirty="0" smtClean="0"/>
              <a:t> RAS</a:t>
            </a:r>
            <a:r>
              <a:rPr lang="pt-BR" sz="2600" dirty="0" smtClean="0"/>
              <a:t> não necessita saber quaisquer detalhes sobre o sistema de autenticação. </a:t>
            </a:r>
            <a:endParaRPr lang="pt-BR" sz="2600" dirty="0" smtClean="0"/>
          </a:p>
          <a:p>
            <a:pPr eaLnBrk="1" hangingPunct="1"/>
            <a:endParaRPr lang="en-US" sz="2600" dirty="0" smtClean="0"/>
          </a:p>
          <a:p>
            <a:pPr eaLnBrk="1" hangingPunct="1"/>
            <a:endParaRPr lang="pt-BR" sz="3900" dirty="0" smtClean="0"/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5" descr="EAP frame flow diagr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268413"/>
            <a:ext cx="741680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EAP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b="1" dirty="0" smtClean="0"/>
          </a:p>
          <a:p>
            <a:pPr eaLnBrk="1" hangingPunct="1"/>
            <a:r>
              <a:rPr lang="pt-BR" b="1" dirty="0" err="1" smtClean="0"/>
              <a:t>Extensible</a:t>
            </a:r>
            <a:r>
              <a:rPr lang="pt-BR" b="1" dirty="0" smtClean="0"/>
              <a:t> Authentication </a:t>
            </a:r>
            <a:r>
              <a:rPr lang="pt-BR" b="1" dirty="0" err="1" smtClean="0"/>
              <a:t>Protocol</a:t>
            </a:r>
            <a:r>
              <a:rPr lang="pt-BR" dirty="0" smtClean="0"/>
              <a:t> </a:t>
            </a:r>
            <a:r>
              <a:rPr lang="pt-BR" dirty="0" smtClean="0"/>
              <a:t>é um </a:t>
            </a:r>
            <a:r>
              <a:rPr lang="pt-BR" i="1" dirty="0" smtClean="0"/>
              <a:t>framework</a:t>
            </a:r>
            <a:r>
              <a:rPr lang="pt-BR" dirty="0" smtClean="0"/>
              <a:t> universal de autenticação frequentemente usado em </a:t>
            </a:r>
            <a:r>
              <a:rPr lang="pt-BR" dirty="0" smtClean="0">
                <a:hlinkClick r:id="rId2" tooltip="Wireless LAN"/>
              </a:rPr>
              <a:t>wireless networks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>
                <a:hlinkClick r:id="rId3" tooltip="Point-to-Point Protocol"/>
              </a:rPr>
              <a:t>Point-to-Point</a:t>
            </a:r>
            <a:r>
              <a:rPr lang="pt-BR" dirty="0" smtClean="0">
                <a:hlinkClick r:id="rId3" tooltip="Point-to-Point Protocol"/>
              </a:rPr>
              <a:t> </a:t>
            </a:r>
            <a:r>
              <a:rPr lang="pt-BR" dirty="0" smtClean="0">
                <a:hlinkClick r:id="rId3" tooltip="Point-to-Point Protocol"/>
              </a:rPr>
              <a:t>connections</a:t>
            </a:r>
            <a:r>
              <a:rPr lang="pt-BR" dirty="0" smtClean="0"/>
              <a:t>. 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Definido pela IETF </a:t>
            </a:r>
            <a:r>
              <a:rPr lang="pt-BR" dirty="0" smtClean="0">
                <a:hlinkClick r:id="rId4" tooltip="http://tools.ietf.org/html/rfc3748"/>
              </a:rPr>
              <a:t>RFC </a:t>
            </a:r>
            <a:r>
              <a:rPr lang="pt-BR" dirty="0" smtClean="0">
                <a:hlinkClick r:id="rId4" tooltip="http://tools.ietf.org/html/rfc3748"/>
              </a:rPr>
              <a:t>3748</a:t>
            </a:r>
            <a:r>
              <a:rPr lang="pt-BR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Autenticação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Um IP identifica um único equipamento ou uma rede, mas </a:t>
            </a:r>
            <a:r>
              <a:rPr lang="pt-BR" b="1" smtClean="0"/>
              <a:t>o usuário que está num equipamento usando esse endereço, precisa ser uma pessoa válida</a:t>
            </a:r>
            <a:r>
              <a:rPr lang="pt-BR" smtClean="0"/>
              <a:t>, autêntica na rede.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b="1" smtClean="0"/>
              <a:t>Autenticação </a:t>
            </a:r>
            <a:r>
              <a:rPr lang="pt-BR" smtClean="0"/>
              <a:t>é a capacidade de garantir que </a:t>
            </a:r>
            <a:r>
              <a:rPr lang="pt-BR" b="1" smtClean="0"/>
              <a:t>alguém</a:t>
            </a:r>
            <a:r>
              <a:rPr lang="pt-BR" smtClean="0"/>
              <a:t>, ou algum </a:t>
            </a:r>
            <a:r>
              <a:rPr lang="pt-BR" b="1" smtClean="0"/>
              <a:t>equipamento</a:t>
            </a:r>
            <a:r>
              <a:rPr lang="pt-BR" smtClean="0"/>
              <a:t>, </a:t>
            </a:r>
            <a:r>
              <a:rPr lang="pt-BR" b="1" smtClean="0"/>
              <a:t>é de fato quem diz ser</a:t>
            </a:r>
            <a:r>
              <a:rPr lang="pt-BR" smtClean="0"/>
              <a:t>, dentro de um </a:t>
            </a:r>
            <a:r>
              <a:rPr lang="pt-BR" b="1" smtClean="0"/>
              <a:t>contexto</a:t>
            </a:r>
            <a:r>
              <a:rPr lang="pt-BR" smtClean="0"/>
              <a:t> definido.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EAP – Extensible Authentication Protocol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79015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dirty="0" smtClean="0"/>
              <a:t>Suporta múltiplos mecanismos de autenticação</a:t>
            </a:r>
            <a:r>
              <a:rPr lang="pt-BR" dirty="0" smtClean="0"/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endParaRPr lang="pt-BR" dirty="0" smtClean="0"/>
          </a:p>
          <a:p>
            <a:pPr eaLnBrk="1" hangingPunct="1">
              <a:lnSpc>
                <a:spcPct val="90000"/>
              </a:lnSpc>
            </a:pPr>
            <a:r>
              <a:rPr lang="pt-BR" dirty="0" smtClean="0"/>
              <a:t>Existem duas fases: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dirty="0" smtClean="0"/>
              <a:t>Controle do enlace (link)</a:t>
            </a:r>
          </a:p>
          <a:p>
            <a:pPr lvl="1" eaLnBrk="1" hangingPunct="1">
              <a:lnSpc>
                <a:spcPct val="90000"/>
              </a:lnSpc>
            </a:pPr>
            <a:r>
              <a:rPr lang="pt-BR" dirty="0" smtClean="0"/>
              <a:t>Escolha do método de autenticação</a:t>
            </a:r>
          </a:p>
          <a:p>
            <a:pPr lvl="2" eaLnBrk="1" hangingPunct="1">
              <a:lnSpc>
                <a:spcPct val="90000"/>
              </a:lnSpc>
            </a:pPr>
            <a:r>
              <a:rPr lang="pt-BR" dirty="0" smtClean="0"/>
              <a:t>MD5 – perguntas e respostas são chaves construídas com </a:t>
            </a:r>
            <a:r>
              <a:rPr lang="pt-BR" dirty="0" err="1" smtClean="0"/>
              <a:t>Hash</a:t>
            </a:r>
            <a:r>
              <a:rPr lang="pt-BR" dirty="0" smtClean="0"/>
              <a:t> MD5.</a:t>
            </a:r>
          </a:p>
          <a:p>
            <a:pPr lvl="2" eaLnBrk="1" hangingPunct="1">
              <a:lnSpc>
                <a:spcPct val="90000"/>
              </a:lnSpc>
            </a:pPr>
            <a:r>
              <a:rPr lang="pt-BR" dirty="0" err="1" smtClean="0"/>
              <a:t>One-Time</a:t>
            </a:r>
            <a:r>
              <a:rPr lang="pt-BR" dirty="0" smtClean="0"/>
              <a:t> Password </a:t>
            </a:r>
            <a:r>
              <a:rPr lang="pt-BR" dirty="0" smtClean="0"/>
              <a:t> (OTP) – </a:t>
            </a:r>
            <a:r>
              <a:rPr lang="pt-BR" dirty="0" smtClean="0"/>
              <a:t>uma senha gerada uma única vez para cada sessão.</a:t>
            </a:r>
          </a:p>
          <a:p>
            <a:pPr lvl="2" eaLnBrk="1" hangingPunct="1">
              <a:lnSpc>
                <a:spcPct val="90000"/>
              </a:lnSpc>
            </a:pPr>
            <a:r>
              <a:rPr lang="pt-BR" dirty="0" err="1" smtClean="0"/>
              <a:t>Token</a:t>
            </a:r>
            <a:r>
              <a:rPr lang="pt-BR" dirty="0" smtClean="0"/>
              <a:t> – gera uma combinação numérica aleatoriamente para cada sessão.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5" descr="full 802.1x and EAP message exchange for OT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0138" y="23813"/>
            <a:ext cx="6943725" cy="681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EAP e RADIUS</a:t>
            </a:r>
            <a:endParaRPr lang="pt-BR" dirty="0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EAP </a:t>
            </a:r>
            <a:r>
              <a:rPr lang="pt-BR" dirty="0" smtClean="0"/>
              <a:t>é um modo para um </a:t>
            </a:r>
            <a:r>
              <a:rPr lang="pt-BR" b="1" dirty="0" err="1" smtClean="0"/>
              <a:t>supplicant</a:t>
            </a:r>
            <a:r>
              <a:rPr lang="pt-BR" b="1" dirty="0" smtClean="0"/>
              <a:t> se autenticar</a:t>
            </a:r>
            <a:r>
              <a:rPr lang="pt-BR" dirty="0" smtClean="0"/>
              <a:t>, geralmente num servidor RADIUS.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Existe uma RFC para como RADIUS deve suportar EAP entre </a:t>
            </a:r>
            <a:r>
              <a:rPr lang="pt-BR" b="1" dirty="0" err="1" smtClean="0"/>
              <a:t>suplicant</a:t>
            </a:r>
            <a:r>
              <a:rPr lang="pt-BR" b="1" dirty="0" smtClean="0"/>
              <a:t> (cliente)</a:t>
            </a:r>
            <a:r>
              <a:rPr lang="pt-BR" dirty="0" smtClean="0"/>
              <a:t> e o </a:t>
            </a:r>
            <a:r>
              <a:rPr lang="pt-BR" b="1" dirty="0" smtClean="0"/>
              <a:t>servidor de autenticação</a:t>
            </a:r>
            <a:r>
              <a:rPr lang="pt-BR" dirty="0" smtClean="0"/>
              <a:t>:   RFC 3579.</a:t>
            </a:r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EAP para RADIUS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There is an RFC for how RADIUS should support EAP between authenticator and authentication server, RFC 3579. </a:t>
            </a:r>
            <a:br>
              <a:rPr lang="pt-BR" smtClean="0"/>
            </a:br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EAP and WPA</a:t>
            </a:r>
            <a:endParaRPr lang="pt-BR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>
                <a:hlinkClick r:id="rId2" tooltip="Wi-Fi Protected Access"/>
              </a:rPr>
              <a:t>WPA</a:t>
            </a:r>
            <a:r>
              <a:rPr lang="pt-BR" dirty="0" smtClean="0"/>
              <a:t> e </a:t>
            </a:r>
            <a:r>
              <a:rPr lang="pt-BR" dirty="0" smtClean="0">
                <a:hlinkClick r:id="rId3" tooltip="WPA2"/>
              </a:rPr>
              <a:t>WPA2</a:t>
            </a:r>
            <a:r>
              <a:rPr lang="pt-BR" dirty="0" smtClean="0"/>
              <a:t> </a:t>
            </a:r>
            <a:r>
              <a:rPr lang="pt-BR" dirty="0" smtClean="0"/>
              <a:t>tem oficialmente adotado 5 tipos de EAP como seus mecanismos de autenticação.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2500" i="1" smtClean="0"/>
              <a:t>EAP e  RAS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263" y="1557338"/>
            <a:ext cx="8443912" cy="38671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pt-BR" sz="3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err="1" smtClean="0"/>
              <a:t>Only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client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authentication</a:t>
            </a:r>
            <a:r>
              <a:rPr lang="pt-BR" dirty="0" smtClean="0"/>
              <a:t> server </a:t>
            </a:r>
            <a:r>
              <a:rPr lang="pt-BR" dirty="0" err="1" smtClean="0"/>
              <a:t>have</a:t>
            </a:r>
            <a:r>
              <a:rPr lang="pt-BR" dirty="0" smtClean="0"/>
              <a:t>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be</a:t>
            </a:r>
            <a:r>
              <a:rPr lang="pt-BR" dirty="0" smtClean="0"/>
              <a:t> </a:t>
            </a:r>
            <a:r>
              <a:rPr lang="pt-BR" dirty="0" err="1" smtClean="0"/>
              <a:t>coordinated</a:t>
            </a:r>
            <a:r>
              <a:rPr lang="pt-BR" dirty="0" smtClean="0"/>
              <a:t>. 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A RAS server (</a:t>
            </a:r>
            <a:r>
              <a:rPr lang="pt-BR" b="1" dirty="0" smtClean="0"/>
              <a:t>in wireless </a:t>
            </a:r>
            <a:r>
              <a:rPr lang="pt-BR" b="1" dirty="0" err="1" smtClean="0"/>
              <a:t>this</a:t>
            </a:r>
            <a:r>
              <a:rPr lang="pt-BR" b="1" dirty="0" smtClean="0"/>
              <a:t> </a:t>
            </a:r>
            <a:r>
              <a:rPr lang="pt-BR" b="1" dirty="0" err="1" smtClean="0"/>
              <a:t>is</a:t>
            </a:r>
            <a:r>
              <a:rPr lang="pt-BR" b="1" dirty="0" smtClean="0"/>
              <a:t> </a:t>
            </a:r>
            <a:r>
              <a:rPr lang="pt-BR" b="1" dirty="0" err="1" smtClean="0"/>
              <a:t>the</a:t>
            </a:r>
            <a:r>
              <a:rPr lang="pt-BR" b="1" dirty="0" smtClean="0"/>
              <a:t> AP</a:t>
            </a:r>
            <a:r>
              <a:rPr lang="pt-BR" dirty="0" smtClean="0"/>
              <a:t>)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 smtClean="0"/>
              <a:t>   </a:t>
            </a:r>
            <a:r>
              <a:rPr lang="pt-BR" dirty="0" err="1" smtClean="0"/>
              <a:t>supports</a:t>
            </a:r>
            <a:r>
              <a:rPr lang="pt-BR" dirty="0" smtClean="0"/>
              <a:t> </a:t>
            </a:r>
            <a:r>
              <a:rPr lang="pt-BR" b="1" dirty="0" smtClean="0"/>
              <a:t>EAP </a:t>
            </a:r>
            <a:r>
              <a:rPr lang="pt-BR" b="1" dirty="0" err="1" smtClean="0"/>
              <a:t>authentication</a:t>
            </a:r>
            <a:r>
              <a:rPr lang="pt-BR" dirty="0" smtClean="0"/>
              <a:t>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Some commonly used methods capable of operating in wireless networks include:</a:t>
            </a:r>
          </a:p>
          <a:p>
            <a:pPr lvl="1" eaLnBrk="1" hangingPunct="1"/>
            <a:r>
              <a:rPr lang="pt-BR" smtClean="0"/>
              <a:t>EAP-TLS, </a:t>
            </a:r>
          </a:p>
          <a:p>
            <a:pPr lvl="1" eaLnBrk="1" hangingPunct="1"/>
            <a:r>
              <a:rPr lang="pt-BR" smtClean="0"/>
              <a:t>EAP-TTLS 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Requirements for EAP methods used in wireless LAN authentication are described in </a:t>
            </a:r>
            <a:r>
              <a:rPr lang="pt-BR" smtClean="0">
                <a:hlinkClick r:id="rId2" tooltip="http://tools.ietf.org/html/rfc4017"/>
              </a:rPr>
              <a:t>RFC 4017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RADIUS</a:t>
            </a:r>
          </a:p>
        </p:txBody>
      </p:sp>
      <p:sp>
        <p:nvSpPr>
          <p:cNvPr id="147459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sz="3200" b="1" dirty="0" err="1" smtClean="0"/>
              <a:t>Two-Party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Athentication</a:t>
            </a:r>
            <a:endParaRPr lang="pt-BR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Two-Party Athentication:</a:t>
            </a:r>
            <a:r>
              <a:rPr lang="pt-BR" b="0" smtClean="0"/>
              <a:t>  </a:t>
            </a:r>
            <a:r>
              <a:rPr lang="pt-BR" smtClean="0"/>
              <a:t>RADIUS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b="1" smtClean="0"/>
              <a:t>R</a:t>
            </a:r>
            <a:r>
              <a:rPr lang="pt-BR" smtClean="0"/>
              <a:t>emote </a:t>
            </a:r>
            <a:r>
              <a:rPr lang="pt-BR" b="1" smtClean="0"/>
              <a:t>A</a:t>
            </a:r>
            <a:r>
              <a:rPr lang="pt-BR" smtClean="0"/>
              <a:t>uthentication </a:t>
            </a:r>
            <a:r>
              <a:rPr lang="pt-BR" b="1" smtClean="0"/>
              <a:t>D</a:t>
            </a:r>
            <a:r>
              <a:rPr lang="pt-BR" smtClean="0"/>
              <a:t>ial-</a:t>
            </a:r>
            <a:r>
              <a:rPr lang="pt-BR" b="1" smtClean="0"/>
              <a:t>I</a:t>
            </a:r>
            <a:r>
              <a:rPr lang="pt-BR" smtClean="0"/>
              <a:t>n </a:t>
            </a:r>
            <a:r>
              <a:rPr lang="pt-BR" b="1" smtClean="0"/>
              <a:t>U</a:t>
            </a:r>
            <a:r>
              <a:rPr lang="pt-BR" smtClean="0"/>
              <a:t>ser </a:t>
            </a:r>
            <a:r>
              <a:rPr lang="pt-BR" b="1" smtClean="0"/>
              <a:t>S</a:t>
            </a:r>
            <a:r>
              <a:rPr lang="pt-BR" smtClean="0"/>
              <a:t>ervice.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Livingston (divisão da Lucent Technologies)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Cliente/Servidor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Utiliza o NAS com papel de cliente do RADIUS.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/>
              <a:t>Função do NAS: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Permitir conexão remota via linha discada.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Gerenciar as conexões.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Liberá-las ou não.</a:t>
            </a:r>
          </a:p>
          <a:p>
            <a:pPr lvl="1" eaLnBrk="1" hangingPunct="1">
              <a:lnSpc>
                <a:spcPct val="90000"/>
              </a:lnSpc>
            </a:pPr>
            <a:endParaRPr lang="pt-BR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Servidor de Autenticação RADIUS</a:t>
            </a:r>
          </a:p>
        </p:txBody>
      </p:sp>
      <p:pic>
        <p:nvPicPr>
          <p:cNvPr id="149507" name="Picture 5" descr="radius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7388" y="1557338"/>
            <a:ext cx="7767637" cy="46085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Contextos de Autenticação : Exemplos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Passaporte</a:t>
            </a:r>
          </a:p>
          <a:p>
            <a:pPr eaLnBrk="1" hangingPunct="1"/>
            <a:r>
              <a:rPr lang="pt-BR" smtClean="0"/>
              <a:t>Cartão de identificação de uma empresa.</a:t>
            </a:r>
          </a:p>
          <a:p>
            <a:pPr eaLnBrk="1" hangingPunct="1"/>
            <a:r>
              <a:rPr lang="pt-BR" smtClean="0"/>
              <a:t>Cartão bancário.</a:t>
            </a:r>
          </a:p>
          <a:p>
            <a:pPr eaLnBrk="1" hangingPunct="1"/>
            <a:r>
              <a:rPr lang="pt-BR" smtClean="0"/>
              <a:t>Habilitação de motorista.</a:t>
            </a:r>
          </a:p>
          <a:p>
            <a:pPr eaLnBrk="1" hangingPunct="1"/>
            <a:r>
              <a:rPr lang="pt-BR" smtClean="0"/>
              <a:t>CPF</a:t>
            </a:r>
          </a:p>
          <a:p>
            <a:pPr eaLnBrk="1" hangingPunct="1"/>
            <a:r>
              <a:rPr lang="pt-BR" smtClean="0"/>
              <a:t>Carteira de Identidade de uma pessoa.</a:t>
            </a:r>
          </a:p>
          <a:p>
            <a:pPr eaLnBrk="1" hangingPunct="1"/>
            <a:r>
              <a:rPr lang="pt-BR" smtClean="0"/>
              <a:t>Cartão do INSS.</a:t>
            </a:r>
          </a:p>
          <a:p>
            <a:pPr eaLnBrk="1" hangingPunct="1"/>
            <a:r>
              <a:rPr lang="pt-BR" b="1" smtClean="0"/>
              <a:t>Mundo virtual: sistemas de computação.</a:t>
            </a:r>
          </a:p>
          <a:p>
            <a:pPr eaLnBrk="1" hangingPunct="1"/>
            <a:endParaRPr lang="pt-BR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RADIUS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Usuário disca para um modem em um pool de modems, conectados ao NAS.</a:t>
            </a:r>
          </a:p>
          <a:p>
            <a:pPr eaLnBrk="1" hangingPunct="1">
              <a:lnSpc>
                <a:spcPct val="90000"/>
              </a:lnSpc>
            </a:pPr>
            <a:endParaRPr lang="pt-BR" sz="2600" smtClean="0"/>
          </a:p>
          <a:p>
            <a:pPr eaLnBrk="1" hangingPunct="1">
              <a:lnSpc>
                <a:spcPct val="90000"/>
              </a:lnSpc>
            </a:pPr>
            <a:r>
              <a:rPr lang="pt-BR" sz="2600" smtClean="0"/>
              <a:t>Ou como no ADSL, .....</a:t>
            </a:r>
          </a:p>
          <a:p>
            <a:pPr eaLnBrk="1" hangingPunct="1">
              <a:lnSpc>
                <a:spcPct val="90000"/>
              </a:lnSpc>
            </a:pPr>
            <a:endParaRPr lang="pt-BR" sz="2600" smtClean="0"/>
          </a:p>
          <a:p>
            <a:pPr eaLnBrk="1" hangingPunct="1">
              <a:lnSpc>
                <a:spcPct val="90000"/>
              </a:lnSpc>
            </a:pPr>
            <a:r>
              <a:rPr lang="pt-BR" sz="2600" smtClean="0"/>
              <a:t>Quando é estabelecida a conexão, o NAS solicita o nome e a senha do usuário para autenticação.</a:t>
            </a:r>
          </a:p>
          <a:p>
            <a:pPr eaLnBrk="1" hangingPunct="1">
              <a:lnSpc>
                <a:spcPct val="90000"/>
              </a:lnSpc>
            </a:pPr>
            <a:endParaRPr lang="pt-BR" sz="2600" smtClean="0"/>
          </a:p>
          <a:p>
            <a:pPr eaLnBrk="1" hangingPunct="1">
              <a:lnSpc>
                <a:spcPct val="90000"/>
              </a:lnSpc>
            </a:pPr>
            <a:r>
              <a:rPr lang="pt-BR" sz="2600" smtClean="0"/>
              <a:t>Recebido o nome e a senha, o </a:t>
            </a:r>
            <a:r>
              <a:rPr lang="pt-BR" sz="2600" b="1" smtClean="0"/>
              <a:t>NAS cria um pacote chamado Requisição de Autenticação</a:t>
            </a:r>
            <a:r>
              <a:rPr lang="pt-BR" sz="2600" smtClean="0"/>
              <a:t>, com essas informações. </a:t>
            </a:r>
          </a:p>
          <a:p>
            <a:pPr eaLnBrk="1" hangingPunct="1">
              <a:lnSpc>
                <a:spcPct val="90000"/>
              </a:lnSpc>
            </a:pPr>
            <a:endParaRPr lang="pt-BR" sz="260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NAS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pacote </a:t>
            </a:r>
            <a:r>
              <a:rPr lang="pt-BR" b="1" smtClean="0"/>
              <a:t>identifica o NAS</a:t>
            </a:r>
            <a:r>
              <a:rPr lang="pt-BR" smtClean="0"/>
              <a:t>, a </a:t>
            </a:r>
            <a:r>
              <a:rPr lang="pt-BR" b="1" smtClean="0"/>
              <a:t>porta do modem</a:t>
            </a:r>
            <a:r>
              <a:rPr lang="pt-BR" smtClean="0"/>
              <a:t>, o </a:t>
            </a:r>
            <a:r>
              <a:rPr lang="pt-BR" b="1" smtClean="0"/>
              <a:t>usuário</a:t>
            </a:r>
            <a:r>
              <a:rPr lang="pt-BR" smtClean="0"/>
              <a:t> (nome, senha).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NAS envia esse pacote</a:t>
            </a:r>
            <a:r>
              <a:rPr lang="pt-BR" b="1" smtClean="0"/>
              <a:t>, criptografado, </a:t>
            </a:r>
            <a:r>
              <a:rPr lang="pt-BR" smtClean="0"/>
              <a:t>via</a:t>
            </a:r>
            <a:r>
              <a:rPr lang="pt-BR" b="1" smtClean="0"/>
              <a:t> Internet, </a:t>
            </a:r>
            <a:r>
              <a:rPr lang="pt-BR" smtClean="0"/>
              <a:t>para o</a:t>
            </a:r>
            <a:r>
              <a:rPr lang="pt-BR" b="1" smtClean="0"/>
              <a:t> servidor RADIUS</a:t>
            </a:r>
            <a:r>
              <a:rPr lang="pt-BR" smtClean="0"/>
              <a:t>, para autenticação.</a:t>
            </a:r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Autorização RADIUS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4421188"/>
          </a:xfrm>
        </p:spPr>
        <p:txBody>
          <a:bodyPr/>
          <a:lstStyle/>
          <a:p>
            <a:pPr eaLnBrk="1" hangingPunct="1"/>
            <a:r>
              <a:rPr lang="pt-BR" smtClean="0"/>
              <a:t>Se o </a:t>
            </a:r>
            <a:r>
              <a:rPr lang="pt-BR" b="1" smtClean="0"/>
              <a:t>nome e a senha conferem</a:t>
            </a:r>
            <a:r>
              <a:rPr lang="pt-BR" smtClean="0"/>
              <a:t>, o servidor RADIUS devolve para o NAS uma </a:t>
            </a:r>
            <a:r>
              <a:rPr lang="pt-BR" b="1" smtClean="0"/>
              <a:t>autorização</a:t>
            </a:r>
            <a:r>
              <a:rPr lang="pt-BR" smtClean="0"/>
              <a:t>.</a:t>
            </a:r>
          </a:p>
          <a:p>
            <a:pPr eaLnBrk="1" hangingPunct="1"/>
            <a:endParaRPr lang="pt-BR" sz="3200" smtClean="0"/>
          </a:p>
          <a:p>
            <a:pPr eaLnBrk="1" hangingPunct="1"/>
            <a:r>
              <a:rPr lang="pt-BR" sz="3200" smtClean="0"/>
              <a:t>Essa </a:t>
            </a:r>
            <a:r>
              <a:rPr lang="pt-BR" sz="3200" b="1" smtClean="0"/>
              <a:t>autorização</a:t>
            </a:r>
            <a:r>
              <a:rPr lang="pt-BR" sz="3200" smtClean="0"/>
              <a:t> consiste de:</a:t>
            </a:r>
          </a:p>
          <a:p>
            <a:pPr lvl="1" eaLnBrk="1" hangingPunct="1"/>
            <a:r>
              <a:rPr lang="pt-BR" sz="3200" smtClean="0"/>
              <a:t> </a:t>
            </a:r>
            <a:r>
              <a:rPr lang="pt-BR" sz="3200" b="1" smtClean="0"/>
              <a:t>informações da rede</a:t>
            </a:r>
            <a:r>
              <a:rPr lang="pt-BR" sz="3200" smtClean="0"/>
              <a:t> do cliente.</a:t>
            </a:r>
          </a:p>
          <a:p>
            <a:pPr lvl="1" eaLnBrk="1" hangingPunct="1"/>
            <a:r>
              <a:rPr lang="pt-BR" sz="3200" smtClean="0"/>
              <a:t> </a:t>
            </a:r>
            <a:r>
              <a:rPr lang="pt-BR" sz="3200" b="1" smtClean="0"/>
              <a:t>serviço</a:t>
            </a:r>
            <a:r>
              <a:rPr lang="pt-BR" sz="3200" smtClean="0"/>
              <a:t> que o cliente pode utilizar.</a:t>
            </a:r>
          </a:p>
          <a:p>
            <a:pPr lvl="1" eaLnBrk="1" hangingPunct="1">
              <a:buFont typeface="Wingdings" pitchFamily="2" charset="2"/>
              <a:buNone/>
            </a:pPr>
            <a:endParaRPr lang="pt-BR" sz="3200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RADIUS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servidor RADIUS pode avisar ao NAS que </a:t>
            </a:r>
            <a:r>
              <a:rPr lang="pt-BR" b="1" dirty="0" smtClean="0"/>
              <a:t>o cliente irá encapsular pacotes </a:t>
            </a:r>
            <a:r>
              <a:rPr lang="pt-BR" b="1" dirty="0" smtClean="0"/>
              <a:t>de redes locais </a:t>
            </a:r>
            <a:r>
              <a:rPr lang="pt-BR" b="1" dirty="0" smtClean="0"/>
              <a:t>sobre o protocolo </a:t>
            </a:r>
            <a:r>
              <a:rPr lang="pt-BR" b="1" dirty="0" err="1" smtClean="0"/>
              <a:t>PPPoE</a:t>
            </a:r>
            <a:r>
              <a:rPr lang="pt-BR" dirty="0" smtClean="0"/>
              <a:t> </a:t>
            </a:r>
            <a:r>
              <a:rPr lang="pt-BR" dirty="0" smtClean="0"/>
              <a:t>para se conectar à rede interna corporativa.</a:t>
            </a: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RADIUS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Se o </a:t>
            </a:r>
            <a:r>
              <a:rPr lang="pt-BR" b="1" smtClean="0"/>
              <a:t>nome e senha não conferem</a:t>
            </a:r>
            <a:r>
              <a:rPr lang="pt-BR" smtClean="0"/>
              <a:t>, o servidor RADIUS envia ao NAS uma </a:t>
            </a:r>
            <a:r>
              <a:rPr lang="pt-BR" b="1" smtClean="0"/>
              <a:t>notificação de acesso negado</a:t>
            </a:r>
            <a:r>
              <a:rPr lang="pt-BR" smtClean="0"/>
              <a:t>, que será encaminhada ao usuário remoto.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Arquitetura Distribuída RADIUS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Os </a:t>
            </a:r>
            <a:r>
              <a:rPr lang="pt-BR" b="1" smtClean="0"/>
              <a:t>provedores de acesso à Internet</a:t>
            </a:r>
            <a:r>
              <a:rPr lang="pt-BR" smtClean="0"/>
              <a:t> e as </a:t>
            </a:r>
            <a:r>
              <a:rPr lang="pt-BR" b="1" smtClean="0"/>
              <a:t>empresa de telecomunicações</a:t>
            </a:r>
            <a:r>
              <a:rPr lang="pt-BR" smtClean="0"/>
              <a:t>, podem utilizar a </a:t>
            </a:r>
            <a:r>
              <a:rPr lang="pt-BR" b="1" smtClean="0"/>
              <a:t>arquitetura distribuída</a:t>
            </a:r>
            <a:r>
              <a:rPr lang="pt-BR" smtClean="0"/>
              <a:t> do RADIUS.</a:t>
            </a:r>
          </a:p>
          <a:p>
            <a:pPr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b="1" smtClean="0"/>
              <a:t>Arquitetura RADIUS distribuída</a:t>
            </a:r>
            <a:r>
              <a:rPr lang="pt-BR" smtClean="0"/>
              <a:t> na Internet: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Proxy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Servidor RADIUS na Empresa A.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/>
              <a:t>Servidor RADIUS na Empresa B.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Arquitetura Distribuída RADIUS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Cada empresa é um contexto de autenticação.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Com o </a:t>
            </a:r>
            <a:r>
              <a:rPr lang="pt-BR" b="1" smtClean="0"/>
              <a:t>NAS</a:t>
            </a:r>
            <a:r>
              <a:rPr lang="pt-BR" smtClean="0"/>
              <a:t>,</a:t>
            </a:r>
            <a:r>
              <a:rPr lang="pt-BR" b="1" smtClean="0"/>
              <a:t> com suporte para autenticação em domínios diferentes</a:t>
            </a:r>
            <a:r>
              <a:rPr lang="pt-BR" smtClean="0"/>
              <a:t>,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smtClean="0"/>
              <a:t>    a requisição de autenticação é enviada ao Proxy RADIUS que irá redirecioná-la para um servidor RADIUS na operadora de telecomunicações.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ADSL – Assymetrical Digital Subscribe Line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É uma tecnologia baseada em </a:t>
            </a:r>
            <a:r>
              <a:rPr lang="pt-BR" b="1" smtClean="0"/>
              <a:t>modems específicos</a:t>
            </a:r>
            <a:r>
              <a:rPr lang="pt-BR" smtClean="0"/>
              <a:t> que aproveita o par de fios de cobre que transporta as chamadas telefônicas, de sua casa, até a central telefônica mais próxima.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Possibilita o acesso de dados e voz simultaneamente, sem interferências entre os serviços.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ADSL – Assymetrical Digital Subscribe Line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conversa telefônica utiliza menos de 1% da capacidade da linha telefônica.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 tecnologia ADSL utiliza os 99% restantes para transmitir dados 50 a 150 vezes mais rápido que um modem convenional de 56 Kbps.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ADSL – Assymetrical Digital Subscribe Line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Portanto, os usuários podem usar a linha telefônica para conectar-se à Internet e usar o telefone / fax ao mesmo tempo, sem necessidade de infra-estrutura (cabeamento) nova.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Para a utilização da linha telefônica, fax ou extensões, deverá ser instalado um microfiltro para cada aparelho.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Autenticação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600" smtClean="0"/>
              <a:t>Entre duas entidades:</a:t>
            </a:r>
          </a:p>
          <a:p>
            <a:pPr lvl="1" eaLnBrk="1" hangingPunct="1"/>
            <a:r>
              <a:rPr lang="pt-BR" sz="2200" smtClean="0"/>
              <a:t>O USUÁRIO.</a:t>
            </a:r>
          </a:p>
          <a:p>
            <a:pPr lvl="1" eaLnBrk="1" hangingPunct="1"/>
            <a:r>
              <a:rPr lang="pt-BR" sz="2200" smtClean="0"/>
              <a:t>O AUTENTICADOR.</a:t>
            </a:r>
          </a:p>
          <a:p>
            <a:pPr eaLnBrk="1" hangingPunct="1"/>
            <a:endParaRPr lang="pt-BR" sz="2600" smtClean="0"/>
          </a:p>
          <a:p>
            <a:pPr eaLnBrk="1" hangingPunct="1"/>
            <a:r>
              <a:rPr lang="pt-BR" sz="2600" b="1" smtClean="0"/>
              <a:t>Categorias de Informação de Autenticação</a:t>
            </a:r>
            <a:r>
              <a:rPr lang="pt-BR" sz="2600" smtClean="0"/>
              <a:t>:</a:t>
            </a:r>
          </a:p>
          <a:p>
            <a:pPr lvl="1" eaLnBrk="1" hangingPunct="1"/>
            <a:r>
              <a:rPr lang="pt-BR" sz="2200" i="1" smtClean="0"/>
              <a:t>Algo que sabemos.</a:t>
            </a:r>
          </a:p>
          <a:p>
            <a:pPr lvl="1" eaLnBrk="1" hangingPunct="1"/>
            <a:r>
              <a:rPr lang="pt-BR" sz="2200" i="1" smtClean="0"/>
              <a:t>Algo físico que temos (biometria)</a:t>
            </a:r>
          </a:p>
          <a:p>
            <a:pPr lvl="1" eaLnBrk="1" hangingPunct="1"/>
            <a:r>
              <a:rPr lang="pt-BR" sz="2200" i="1" smtClean="0"/>
              <a:t>Algo que somos.</a:t>
            </a:r>
          </a:p>
          <a:p>
            <a:pPr lvl="1" eaLnBrk="1" hangingPunct="1"/>
            <a:r>
              <a:rPr lang="pt-BR" sz="2200" i="1" smtClean="0"/>
              <a:t>Algum lugar onde estamos. (terminal bancário)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ADSL – Assymetrical Digital Subscribe Line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Hardware mínimo:</a:t>
            </a:r>
          </a:p>
          <a:p>
            <a:pPr lvl="1" eaLnBrk="1" hangingPunct="1"/>
            <a:r>
              <a:rPr lang="pt-BR" smtClean="0"/>
              <a:t>Microprocessador de 133 MHz de clock.</a:t>
            </a:r>
          </a:p>
          <a:p>
            <a:pPr lvl="1" eaLnBrk="1" hangingPunct="1"/>
            <a:r>
              <a:rPr lang="pt-BR" smtClean="0"/>
              <a:t>RAM de 32 MB.</a:t>
            </a:r>
          </a:p>
          <a:p>
            <a:pPr lvl="1" eaLnBrk="1" hangingPunct="1"/>
            <a:r>
              <a:rPr lang="pt-BR" smtClean="0"/>
              <a:t>CD-ROM.</a:t>
            </a:r>
          </a:p>
          <a:p>
            <a:pPr lvl="1" eaLnBrk="1" hangingPunct="1"/>
            <a:r>
              <a:rPr lang="pt-BR" smtClean="0"/>
              <a:t>Resolução de vídeo SVGA.</a:t>
            </a:r>
          </a:p>
          <a:p>
            <a:pPr lvl="1" eaLnBrk="1" hangingPunct="1"/>
            <a:r>
              <a:rPr lang="pt-BR" smtClean="0"/>
              <a:t>Espaço livre em HD de 50 MB</a:t>
            </a:r>
          </a:p>
          <a:p>
            <a:pPr lvl="1" eaLnBrk="1" hangingPunct="1"/>
            <a:r>
              <a:rPr lang="pt-BR" smtClean="0"/>
              <a:t>Placa de rede Ethernet 10Base-T ou Porta USB.</a:t>
            </a:r>
          </a:p>
          <a:p>
            <a:pPr lvl="1" eaLnBrk="1" hangingPunct="1"/>
            <a:r>
              <a:rPr lang="pt-BR" smtClean="0"/>
              <a:t>Software de reinstalação e/ou recuperação dos sistemas e periféricos.</a:t>
            </a:r>
          </a:p>
          <a:p>
            <a:pPr lvl="1"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ADSL – Assymetrical Digital Subscribe Line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smtClean="0"/>
              <a:t>Provedor UFSC </a:t>
            </a:r>
            <a:r>
              <a:rPr lang="pt-BR" smtClean="0">
                <a:sym typeface="Wingdings" pitchFamily="2" charset="2"/>
              </a:rPr>
              <a:t> OI-TELEMAR</a:t>
            </a:r>
            <a:endParaRPr lang="pt-BR" smtClean="0"/>
          </a:p>
          <a:p>
            <a:pPr lvl="1" eaLnBrk="1" hangingPunct="1"/>
            <a:r>
              <a:rPr lang="pt-BR" smtClean="0"/>
              <a:t>Cadastro no RAS (Remote Access Server</a:t>
            </a:r>
          </a:p>
          <a:p>
            <a:pPr lvl="2" eaLnBrk="1" hangingPunct="1"/>
            <a:r>
              <a:rPr lang="pt-BR" smtClean="0">
                <a:hlinkClick r:id="rId2"/>
              </a:rPr>
              <a:t>http://www.ras.npd.ufsc.br/</a:t>
            </a:r>
            <a:endParaRPr lang="pt-BR" smtClean="0"/>
          </a:p>
          <a:p>
            <a:pPr lvl="2" eaLnBrk="1" hangingPunct="1">
              <a:buFont typeface="Wingdings" pitchFamily="2" charset="2"/>
              <a:buNone/>
            </a:pPr>
            <a:endParaRPr lang="pt-BR" smtClean="0"/>
          </a:p>
          <a:p>
            <a:pPr lvl="2" eaLnBrk="1" hangingPunct="1"/>
            <a:r>
              <a:rPr lang="pt-BR" smtClean="0"/>
              <a:t>Acesso Discado para navegação na Internet.</a:t>
            </a:r>
          </a:p>
          <a:p>
            <a:pPr lvl="2" eaLnBrk="1" hangingPunct="1"/>
            <a:endParaRPr lang="pt-BR" smtClean="0"/>
          </a:p>
          <a:p>
            <a:pPr lvl="2" eaLnBrk="1" hangingPunct="1"/>
            <a:r>
              <a:rPr lang="pt-BR" smtClean="0"/>
              <a:t>ADSL para apenas navegar na Internet.</a:t>
            </a:r>
          </a:p>
          <a:p>
            <a:pPr lvl="2" eaLnBrk="1" hangingPunct="1"/>
            <a:endParaRPr lang="pt-BR" smtClean="0"/>
          </a:p>
          <a:p>
            <a:pPr lvl="2" eaLnBrk="1" hangingPunct="1"/>
            <a:r>
              <a:rPr lang="pt-BR" smtClean="0"/>
              <a:t>VOIP com VPN</a:t>
            </a:r>
          </a:p>
          <a:p>
            <a:pPr lvl="2" eaLnBrk="1" hangingPunct="1">
              <a:buFont typeface="Wingdings" pitchFamily="2" charset="2"/>
              <a:buNone/>
            </a:pPr>
            <a:endParaRPr lang="pt-BR" smtClean="0"/>
          </a:p>
          <a:p>
            <a:pPr lvl="2" eaLnBrk="1" hangingPunct="1">
              <a:buFont typeface="Wingdings" pitchFamily="2" charset="2"/>
              <a:buNone/>
            </a:pPr>
            <a:endParaRPr lang="pt-BR" smtClean="0"/>
          </a:p>
          <a:p>
            <a:pPr lvl="2" eaLnBrk="1" hangingPunct="1">
              <a:buFont typeface="Wingdings" pitchFamily="2" charset="2"/>
              <a:buNone/>
            </a:pPr>
            <a:endParaRPr lang="pt-BR" smtClean="0"/>
          </a:p>
          <a:p>
            <a:pPr lvl="2"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ADSL – Assymetrical Digital Subscribe Line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Um modem ADSL é colocado em sua casa, enquanto, um outro modem (DSLAM – Digital Subscribe Line Assymetrical Modem) é colocado na central telefônica.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Esses dois modems estão </a:t>
            </a:r>
            <a:r>
              <a:rPr lang="pt-BR" b="1" smtClean="0"/>
              <a:t>permanentemente conectados</a:t>
            </a:r>
            <a:r>
              <a:rPr lang="pt-BR" smtClean="0"/>
              <a:t>. </a:t>
            </a:r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ADSL – Assymetrical Digital Subscribe Line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modem </a:t>
            </a:r>
            <a:r>
              <a:rPr lang="pt-BR" b="1" smtClean="0"/>
              <a:t>divide digitalmente a linha telefônica</a:t>
            </a:r>
            <a:r>
              <a:rPr lang="pt-BR" smtClean="0"/>
              <a:t> em três canais separados.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É como se uma avenida fosse dividida em três faixas para permitir um maior fluxo de veículos.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ADSL – Assymetrical Digital Subscribe Line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600" smtClean="0"/>
              <a:t>O primeiro canal é usado para </a:t>
            </a:r>
            <a:r>
              <a:rPr lang="pt-BR" sz="2600" b="1" smtClean="0"/>
              <a:t>transmissão de voz</a:t>
            </a:r>
            <a:r>
              <a:rPr lang="pt-BR" sz="2600" smtClean="0"/>
              <a:t> (POTS).</a:t>
            </a:r>
          </a:p>
          <a:p>
            <a:pPr eaLnBrk="1" hangingPunct="1"/>
            <a:endParaRPr lang="pt-BR" sz="2600" smtClean="0"/>
          </a:p>
          <a:p>
            <a:pPr eaLnBrk="1" hangingPunct="1"/>
            <a:r>
              <a:rPr lang="pt-BR" sz="2600" smtClean="0"/>
              <a:t>O segundo canal é utilizado para o </a:t>
            </a:r>
            <a:r>
              <a:rPr lang="pt-BR" sz="2600" b="1" smtClean="0"/>
              <a:t>fluxo de informações no sentido usuário-Internet</a:t>
            </a:r>
            <a:r>
              <a:rPr lang="pt-BR" sz="2600" smtClean="0"/>
              <a:t> (Upstream).</a:t>
            </a:r>
          </a:p>
          <a:p>
            <a:pPr eaLnBrk="1" hangingPunct="1"/>
            <a:endParaRPr lang="pt-BR" sz="2600" smtClean="0"/>
          </a:p>
          <a:p>
            <a:pPr eaLnBrk="1" hangingPunct="1"/>
            <a:r>
              <a:rPr lang="pt-BR" sz="2600" smtClean="0"/>
              <a:t>O terceiro canal, para o </a:t>
            </a:r>
            <a:r>
              <a:rPr lang="pt-BR" sz="2600" b="1" smtClean="0"/>
              <a:t>fluxo de informações no sentido Internet-usuário</a:t>
            </a:r>
            <a:r>
              <a:rPr lang="pt-BR" sz="2600" smtClean="0"/>
              <a:t> (Downstream).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PPOE – Point-to-Point Over Ethernet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dirty="0" smtClean="0"/>
              <a:t>É um protocolo para ADSL (</a:t>
            </a:r>
            <a:r>
              <a:rPr lang="pt-BR" dirty="0" err="1" smtClean="0"/>
              <a:t>Assyncronous</a:t>
            </a:r>
            <a:r>
              <a:rPr lang="pt-BR" dirty="0" smtClean="0"/>
              <a:t> Digital Signature </a:t>
            </a:r>
            <a:r>
              <a:rPr lang="pt-BR" dirty="0" err="1" smtClean="0"/>
              <a:t>Line</a:t>
            </a:r>
            <a:r>
              <a:rPr lang="pt-BR" dirty="0" smtClean="0"/>
              <a:t>) que conecta o modem ADSL de um usuário ao RAS que fica situado no provedor (no caso  </a:t>
            </a:r>
            <a:r>
              <a:rPr lang="pt-BR" dirty="0" smtClean="0"/>
              <a:t>SETIC-UFSC</a:t>
            </a:r>
            <a:r>
              <a:rPr lang="pt-BR" dirty="0" smtClean="0"/>
              <a:t>).</a:t>
            </a:r>
          </a:p>
          <a:p>
            <a:pPr eaLnBrk="1" hangingPunct="1">
              <a:lnSpc>
                <a:spcPct val="90000"/>
              </a:lnSpc>
            </a:pPr>
            <a:endParaRPr lang="pt-BR" dirty="0" smtClean="0"/>
          </a:p>
          <a:p>
            <a:pPr eaLnBrk="1" hangingPunct="1">
              <a:lnSpc>
                <a:spcPct val="90000"/>
              </a:lnSpc>
            </a:pPr>
            <a:r>
              <a:rPr lang="pt-BR" dirty="0" smtClean="0"/>
              <a:t>Do </a:t>
            </a:r>
            <a:r>
              <a:rPr lang="pt-BR" dirty="0" smtClean="0"/>
              <a:t>SETIC-UFSC</a:t>
            </a:r>
            <a:r>
              <a:rPr lang="pt-BR" dirty="0" smtClean="0"/>
              <a:t>, um pedido de autenticação, via o protocolo RADIUS, é enviado à OI, para o servidor de segurança (usando </a:t>
            </a:r>
            <a:r>
              <a:rPr lang="pt-BR" b="1" dirty="0" smtClean="0"/>
              <a:t>RADIUS</a:t>
            </a:r>
            <a:r>
              <a:rPr lang="pt-BR" dirty="0" smtClean="0"/>
              <a:t>) fazer a autenticação do usuário. </a:t>
            </a:r>
          </a:p>
          <a:p>
            <a:pPr eaLnBrk="1" hangingPunct="1">
              <a:lnSpc>
                <a:spcPct val="90000"/>
              </a:lnSpc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Servidor de Autenticação RADIUS</a:t>
            </a:r>
          </a:p>
        </p:txBody>
      </p:sp>
      <p:pic>
        <p:nvPicPr>
          <p:cNvPr id="166915" name="Picture 3" descr="radius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7388" y="1557338"/>
            <a:ext cx="7767637" cy="46085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1679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Fornecedores </a:t>
            </a:r>
            <a:r>
              <a:rPr lang="pt-BR" dirty="0" smtClean="0"/>
              <a:t>de </a:t>
            </a:r>
            <a:r>
              <a:rPr lang="pt-BR" i="1" dirty="0" err="1" smtClean="0"/>
              <a:t>access</a:t>
            </a:r>
            <a:r>
              <a:rPr lang="pt-BR" i="1" dirty="0" smtClean="0"/>
              <a:t> </a:t>
            </a:r>
            <a:r>
              <a:rPr lang="pt-BR" i="1" dirty="0" err="1" smtClean="0"/>
              <a:t>points</a:t>
            </a:r>
            <a:r>
              <a:rPr lang="pt-BR" i="1" dirty="0" smtClean="0"/>
              <a:t> </a:t>
            </a:r>
            <a:r>
              <a:rPr lang="pt-BR" i="1" dirty="0" err="1" smtClean="0">
                <a:hlinkClick r:id="rId2" tooltip="Wi-Fi"/>
              </a:rPr>
              <a:t>Wi-Fi</a:t>
            </a:r>
            <a:r>
              <a:rPr lang="pt-BR" dirty="0" smtClean="0"/>
              <a:t> agora usam </a:t>
            </a:r>
            <a:r>
              <a:rPr lang="pt-BR" dirty="0" smtClean="0">
                <a:hlinkClick r:id="rId3" tooltip="802.11i"/>
              </a:rPr>
              <a:t>802.11i</a:t>
            </a:r>
            <a:r>
              <a:rPr lang="pt-BR" dirty="0" smtClean="0"/>
              <a:t> que implementa </a:t>
            </a:r>
            <a:r>
              <a:rPr lang="pt-BR" dirty="0" smtClean="0"/>
              <a:t>802.1x </a:t>
            </a:r>
            <a:r>
              <a:rPr lang="pt-BR" dirty="0" smtClean="0"/>
              <a:t>para </a:t>
            </a:r>
            <a:r>
              <a:rPr lang="pt-BR" i="1" dirty="0" err="1" smtClean="0"/>
              <a:t>access</a:t>
            </a:r>
            <a:r>
              <a:rPr lang="pt-BR" i="1" dirty="0" smtClean="0"/>
              <a:t> </a:t>
            </a:r>
            <a:r>
              <a:rPr lang="pt-BR" i="1" dirty="0" err="1" smtClean="0"/>
              <a:t>points</a:t>
            </a:r>
            <a:r>
              <a:rPr lang="pt-BR" i="1" dirty="0" smtClean="0"/>
              <a:t> </a:t>
            </a:r>
            <a:r>
              <a:rPr lang="pt-BR" i="1" dirty="0" smtClean="0"/>
              <a:t>wireless,</a:t>
            </a:r>
            <a:r>
              <a:rPr lang="pt-BR" dirty="0" smtClean="0"/>
              <a:t> </a:t>
            </a:r>
            <a:r>
              <a:rPr lang="pt-BR" dirty="0" smtClean="0"/>
              <a:t>para corrigir as vulnerabilidades de segurança encontradas em </a:t>
            </a:r>
            <a:r>
              <a:rPr lang="pt-BR" dirty="0" smtClean="0">
                <a:hlinkClick r:id="rId4" tooltip="WEP"/>
              </a:rPr>
              <a:t>WEP</a:t>
            </a:r>
            <a:r>
              <a:rPr lang="pt-BR" dirty="0" smtClean="0"/>
              <a:t>. </a:t>
            </a:r>
          </a:p>
        </p:txBody>
      </p:sp>
      <p:sp>
        <p:nvSpPr>
          <p:cNvPr id="167940" name="Retângulo 3"/>
          <p:cNvSpPr>
            <a:spLocks noChangeArrowheads="1"/>
          </p:cNvSpPr>
          <p:nvPr/>
        </p:nvSpPr>
        <p:spPr bwMode="auto">
          <a:xfrm>
            <a:off x="468313" y="1166813"/>
            <a:ext cx="8207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/>
            </a:r>
            <a:br>
              <a:rPr lang="pt-BR"/>
            </a:b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16896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>
                <a:solidFill>
                  <a:srgbClr val="000000"/>
                </a:solidFill>
              </a:rPr>
              <a:t>O papel do autenticador é realizado tanto pelo </a:t>
            </a:r>
            <a:r>
              <a:rPr lang="pt-BR" i="1" dirty="0" smtClean="0">
                <a:solidFill>
                  <a:srgbClr val="000000"/>
                </a:solidFill>
              </a:rPr>
              <a:t>Access </a:t>
            </a:r>
            <a:r>
              <a:rPr lang="pt-BR" i="1" dirty="0" err="1" smtClean="0">
                <a:solidFill>
                  <a:srgbClr val="000000"/>
                </a:solidFill>
              </a:rPr>
              <a:t>Point</a:t>
            </a:r>
            <a:r>
              <a:rPr lang="pt-BR" dirty="0" smtClean="0">
                <a:solidFill>
                  <a:srgbClr val="000000"/>
                </a:solidFill>
              </a:rPr>
              <a:t> </a:t>
            </a:r>
            <a:r>
              <a:rPr lang="pt-BR" dirty="0" smtClean="0">
                <a:solidFill>
                  <a:srgbClr val="000000"/>
                </a:solidFill>
              </a:rPr>
              <a:t>em </a:t>
            </a:r>
            <a:r>
              <a:rPr lang="pt-BR" dirty="0" smtClean="0">
                <a:solidFill>
                  <a:srgbClr val="000000"/>
                </a:solidFill>
              </a:rPr>
              <a:t>si, </a:t>
            </a:r>
            <a:r>
              <a:rPr lang="pt-BR" dirty="0" smtClean="0">
                <a:solidFill>
                  <a:srgbClr val="000000"/>
                </a:solidFill>
              </a:rPr>
              <a:t>via </a:t>
            </a:r>
            <a:r>
              <a:rPr lang="pt-BR" dirty="0" err="1" smtClean="0">
                <a:solidFill>
                  <a:srgbClr val="000000"/>
                </a:solidFill>
              </a:rPr>
              <a:t>chave-pré-compartilhada</a:t>
            </a:r>
            <a:r>
              <a:rPr lang="pt-BR" dirty="0" smtClean="0">
                <a:solidFill>
                  <a:srgbClr val="000000"/>
                </a:solidFill>
              </a:rPr>
              <a:t> (referida também como </a:t>
            </a:r>
            <a:r>
              <a:rPr lang="pt-BR" dirty="0" smtClean="0">
                <a:solidFill>
                  <a:srgbClr val="000000"/>
                </a:solidFill>
                <a:hlinkClick r:id="rId2" tooltip="WPA2-PSK (página não existe)"/>
              </a:rPr>
              <a:t>WPA2-PSK</a:t>
            </a:r>
            <a:r>
              <a:rPr lang="pt-BR" dirty="0" smtClean="0">
                <a:solidFill>
                  <a:srgbClr val="000000"/>
                </a:solidFill>
              </a:rPr>
              <a:t>) ou para empresas maiores, por </a:t>
            </a:r>
            <a:r>
              <a:rPr lang="pt-BR" dirty="0" smtClean="0">
                <a:solidFill>
                  <a:srgbClr val="000000"/>
                </a:solidFill>
              </a:rPr>
              <a:t>uma terceira parte, </a:t>
            </a:r>
            <a:r>
              <a:rPr lang="pt-BR" dirty="0" smtClean="0">
                <a:solidFill>
                  <a:srgbClr val="000000"/>
                </a:solidFill>
              </a:rPr>
              <a:t>como um servidor RADIUS. </a:t>
            </a:r>
            <a:endParaRPr lang="pt-BR" dirty="0" smtClean="0"/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1699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Ele provê autenticação apenas para o cliente ou, mais apropriadamente, autenticação forte e mútua utilizando protocolos como </a:t>
            </a:r>
            <a:r>
              <a:rPr lang="pt-BR" smtClean="0">
                <a:hlinkClick r:id="rId2" tooltip="EAP-TLS (página não existe)"/>
              </a:rPr>
              <a:t>EAP-TLS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Métodos de Autenticação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Métodos de Autenticação</a:t>
            </a:r>
            <a:r>
              <a:rPr lang="pt-BR" smtClean="0"/>
              <a:t> são definidos e implementados considerando </a:t>
            </a:r>
            <a:r>
              <a:rPr lang="pt-BR" b="1" smtClean="0"/>
              <a:t>um ou mais categorias de informação</a:t>
            </a:r>
            <a:r>
              <a:rPr lang="pt-BR" smtClean="0"/>
              <a:t> de autenticação.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Métodos de Autenticação</a:t>
            </a:r>
          </a:p>
        </p:txBody>
      </p:sp>
      <p:sp>
        <p:nvSpPr>
          <p:cNvPr id="1710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Trusted Third-Party Authentication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Métodos de Autenticação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/>
            <a:r>
              <a:rPr lang="pt-BR" sz="3200" b="1" dirty="0" err="1" smtClean="0"/>
              <a:t>Trusted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Third-Party</a:t>
            </a:r>
            <a:r>
              <a:rPr lang="pt-BR" sz="3200" b="1" dirty="0" smtClean="0"/>
              <a:t> Authentication</a:t>
            </a:r>
          </a:p>
          <a:p>
            <a:pPr lvl="1" eaLnBrk="1" hangingPunct="1">
              <a:buFont typeface="Wingdings" pitchFamily="2" charset="2"/>
              <a:buNone/>
            </a:pPr>
            <a:endParaRPr lang="pt-BR" sz="3200" dirty="0" smtClean="0"/>
          </a:p>
          <a:p>
            <a:pPr lvl="1" eaLnBrk="1" hangingPunct="1"/>
            <a:r>
              <a:rPr lang="pt-BR" sz="3200" b="1" dirty="0" err="1" smtClean="0"/>
              <a:t>Kerberos</a:t>
            </a:r>
            <a:r>
              <a:rPr lang="pt-BR" sz="3200" b="1" dirty="0" smtClean="0"/>
              <a:t> </a:t>
            </a:r>
            <a:r>
              <a:rPr lang="pt-BR" sz="3200" dirty="0" smtClean="0"/>
              <a:t>(MIT)</a:t>
            </a:r>
            <a:endParaRPr lang="pt-BR" sz="3200" dirty="0" smtClean="0"/>
          </a:p>
          <a:p>
            <a:pPr lvl="1" eaLnBrk="1" hangingPunct="1"/>
            <a:endParaRPr lang="pt-BR" sz="3200" b="1" dirty="0" smtClean="0"/>
          </a:p>
          <a:p>
            <a:pPr lvl="1" eaLnBrk="1" hangingPunct="1"/>
            <a:r>
              <a:rPr lang="pt-BR" sz="3200" b="1" dirty="0" smtClean="0"/>
              <a:t>X.509 </a:t>
            </a:r>
            <a:r>
              <a:rPr lang="pt-BR" sz="3200" b="1" dirty="0" err="1" smtClean="0"/>
              <a:t>Public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Key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Infrastrutcture</a:t>
            </a:r>
            <a:r>
              <a:rPr lang="pt-BR" sz="3200" dirty="0" smtClean="0"/>
              <a:t> (PKI)</a:t>
            </a:r>
          </a:p>
          <a:p>
            <a:pPr lvl="2" eaLnBrk="1" hangingPunct="1"/>
            <a:r>
              <a:rPr lang="pt-BR" sz="2800" dirty="0" smtClean="0"/>
              <a:t>Não explicado neste capítulo.</a:t>
            </a:r>
          </a:p>
          <a:p>
            <a:pPr lvl="2" eaLnBrk="1" hangingPunct="1"/>
            <a:r>
              <a:rPr lang="pt-BR" sz="2800" dirty="0" smtClean="0"/>
              <a:t>Necessita entendimento de assinaturas e certificados digitais.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400" smtClean="0"/>
              <a:t>Trusted Third-Party Authentication</a:t>
            </a:r>
            <a:r>
              <a:rPr lang="pt-BR" sz="3300" smtClean="0"/>
              <a:t>:                       </a:t>
            </a:r>
            <a:br>
              <a:rPr lang="pt-BR" sz="3300" smtClean="0"/>
            </a:br>
            <a:r>
              <a:rPr lang="pt-BR" sz="3300" smtClean="0"/>
              <a:t>               </a:t>
            </a:r>
            <a:r>
              <a:rPr lang="pt-BR" sz="4400" smtClean="0"/>
              <a:t>Kerberos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600" smtClean="0"/>
              <a:t>Desenvolvido no MIT nos anos 80 [Steiner et al. 1988] para prover uma gama de </a:t>
            </a:r>
            <a:r>
              <a:rPr lang="pt-BR" sz="2600" b="1" smtClean="0"/>
              <a:t>facilidades de autenticação e segurança</a:t>
            </a:r>
            <a:r>
              <a:rPr lang="pt-BR" sz="2600" smtClean="0"/>
              <a:t>, para uso na rede de computação do campus no MIT.</a:t>
            </a:r>
          </a:p>
          <a:p>
            <a:pPr eaLnBrk="1" hangingPunct="1"/>
            <a:endParaRPr lang="pt-BR" sz="2600" smtClean="0"/>
          </a:p>
          <a:p>
            <a:pPr eaLnBrk="1" hangingPunct="1"/>
            <a:r>
              <a:rPr lang="pt-BR" sz="2600" smtClean="0"/>
              <a:t>Kerberos Version 5 [Neuman and Ts’o 1994] está nos padrões Internet na RFC 1510.</a:t>
            </a:r>
          </a:p>
          <a:p>
            <a:pPr eaLnBrk="1" hangingPunct="1"/>
            <a:endParaRPr lang="pt-BR" sz="2600" smtClean="0"/>
          </a:p>
          <a:p>
            <a:pPr eaLnBrk="1" hangingPunct="1"/>
            <a:r>
              <a:rPr lang="pt-BR" sz="2600" smtClean="0"/>
              <a:t>Usado por muitas empresas e universidades.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Kerberos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O código fonte para uma implementação está disponível no MIT [ web.mit.edu I ].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Existe uma extensão para uso de </a:t>
            </a:r>
            <a:r>
              <a:rPr lang="pt-BR" b="1" dirty="0" smtClean="0"/>
              <a:t>certificados de chaves públicas</a:t>
            </a:r>
            <a:r>
              <a:rPr lang="pt-BR" dirty="0" smtClean="0"/>
              <a:t>, para a autenticação inicial [</a:t>
            </a:r>
            <a:r>
              <a:rPr lang="pt-BR" dirty="0" err="1" smtClean="0"/>
              <a:t>Neuman</a:t>
            </a:r>
            <a:r>
              <a:rPr lang="pt-BR" dirty="0" smtClean="0"/>
              <a:t> et al. 1999].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/>
            <a:r>
              <a:rPr lang="en-GB" sz="2800" smtClean="0"/>
              <a:t> </a:t>
            </a:r>
            <a:r>
              <a:rPr lang="en-GB" sz="3200" smtClean="0"/>
              <a:t>System architecture of Kerberos</a:t>
            </a:r>
          </a:p>
        </p:txBody>
      </p:sp>
      <p:grpSp>
        <p:nvGrpSpPr>
          <p:cNvPr id="175107" name="Group 3"/>
          <p:cNvGrpSpPr>
            <a:grpSpLocks/>
          </p:cNvGrpSpPr>
          <p:nvPr/>
        </p:nvGrpSpPr>
        <p:grpSpPr bwMode="auto">
          <a:xfrm>
            <a:off x="695325" y="1419225"/>
            <a:ext cx="7773988" cy="4729163"/>
            <a:chOff x="475" y="894"/>
            <a:chExt cx="5305" cy="2979"/>
          </a:xfrm>
        </p:grpSpPr>
        <p:sp>
          <p:nvSpPr>
            <p:cNvPr id="175108" name="Rectangle 4"/>
            <p:cNvSpPr>
              <a:spLocks noChangeArrowheads="1"/>
            </p:cNvSpPr>
            <p:nvPr/>
          </p:nvSpPr>
          <p:spPr bwMode="auto">
            <a:xfrm>
              <a:off x="811" y="2301"/>
              <a:ext cx="1205" cy="1557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09" name="Rectangle 5"/>
            <p:cNvSpPr>
              <a:spLocks noChangeArrowheads="1"/>
            </p:cNvSpPr>
            <p:nvPr/>
          </p:nvSpPr>
          <p:spPr bwMode="auto">
            <a:xfrm>
              <a:off x="811" y="2301"/>
              <a:ext cx="1219" cy="1572"/>
            </a:xfrm>
            <a:prstGeom prst="rect">
              <a:avLst/>
            </a:prstGeom>
            <a:noFill/>
            <a:ln w="23813">
              <a:solidFill>
                <a:srgbClr val="FFD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10" name="Rectangle 6"/>
            <p:cNvSpPr>
              <a:spLocks noChangeArrowheads="1"/>
            </p:cNvSpPr>
            <p:nvPr/>
          </p:nvSpPr>
          <p:spPr bwMode="auto">
            <a:xfrm>
              <a:off x="5427" y="2983"/>
              <a:ext cx="35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Server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11" name="Rectangle 7"/>
            <p:cNvSpPr>
              <a:spLocks noChangeArrowheads="1"/>
            </p:cNvSpPr>
            <p:nvPr/>
          </p:nvSpPr>
          <p:spPr bwMode="auto">
            <a:xfrm>
              <a:off x="475" y="2954"/>
              <a:ext cx="30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Client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12" name="Oval 8"/>
            <p:cNvSpPr>
              <a:spLocks noChangeArrowheads="1"/>
            </p:cNvSpPr>
            <p:nvPr/>
          </p:nvSpPr>
          <p:spPr bwMode="auto">
            <a:xfrm>
              <a:off x="914" y="2433"/>
              <a:ext cx="1028" cy="1293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13" name="Rectangle 9"/>
            <p:cNvSpPr>
              <a:spLocks noChangeArrowheads="1"/>
            </p:cNvSpPr>
            <p:nvPr/>
          </p:nvSpPr>
          <p:spPr bwMode="auto">
            <a:xfrm>
              <a:off x="1097" y="3204"/>
              <a:ext cx="6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DoOperation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14" name="Rectangle 10"/>
            <p:cNvSpPr>
              <a:spLocks noChangeArrowheads="1"/>
            </p:cNvSpPr>
            <p:nvPr/>
          </p:nvSpPr>
          <p:spPr bwMode="auto">
            <a:xfrm>
              <a:off x="4161" y="2301"/>
              <a:ext cx="1205" cy="1557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15" name="Rectangle 11"/>
            <p:cNvSpPr>
              <a:spLocks noChangeArrowheads="1"/>
            </p:cNvSpPr>
            <p:nvPr/>
          </p:nvSpPr>
          <p:spPr bwMode="auto">
            <a:xfrm>
              <a:off x="4161" y="2301"/>
              <a:ext cx="1220" cy="1572"/>
            </a:xfrm>
            <a:prstGeom prst="rect">
              <a:avLst/>
            </a:prstGeom>
            <a:noFill/>
            <a:ln w="23813">
              <a:solidFill>
                <a:srgbClr val="FFD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16" name="Oval 12"/>
            <p:cNvSpPr>
              <a:spLocks noChangeArrowheads="1"/>
            </p:cNvSpPr>
            <p:nvPr/>
          </p:nvSpPr>
          <p:spPr bwMode="auto">
            <a:xfrm>
              <a:off x="4234" y="2433"/>
              <a:ext cx="1044" cy="1293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17" name="Rectangle 13"/>
            <p:cNvSpPr>
              <a:spLocks noChangeArrowheads="1"/>
            </p:cNvSpPr>
            <p:nvPr/>
          </p:nvSpPr>
          <p:spPr bwMode="auto">
            <a:xfrm>
              <a:off x="1560" y="1052"/>
              <a:ext cx="3027" cy="1072"/>
            </a:xfrm>
            <a:prstGeom prst="rect">
              <a:avLst/>
            </a:prstGeom>
            <a:solidFill>
              <a:srgbClr val="FFDC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18" name="Rectangle 14"/>
            <p:cNvSpPr>
              <a:spLocks noChangeArrowheads="1"/>
            </p:cNvSpPr>
            <p:nvPr/>
          </p:nvSpPr>
          <p:spPr bwMode="auto">
            <a:xfrm>
              <a:off x="1560" y="1052"/>
              <a:ext cx="3042" cy="1087"/>
            </a:xfrm>
            <a:prstGeom prst="rect">
              <a:avLst/>
            </a:prstGeom>
            <a:noFill/>
            <a:ln w="23813">
              <a:solidFill>
                <a:srgbClr val="FFDC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19" name="Oval 15"/>
            <p:cNvSpPr>
              <a:spLocks noChangeArrowheads="1"/>
            </p:cNvSpPr>
            <p:nvPr/>
          </p:nvSpPr>
          <p:spPr bwMode="auto">
            <a:xfrm>
              <a:off x="1751" y="1140"/>
              <a:ext cx="2630" cy="896"/>
            </a:xfrm>
            <a:prstGeom prst="ellipse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20" name="Rectangle 16"/>
            <p:cNvSpPr>
              <a:spLocks noChangeArrowheads="1"/>
            </p:cNvSpPr>
            <p:nvPr/>
          </p:nvSpPr>
          <p:spPr bwMode="auto">
            <a:xfrm>
              <a:off x="2728" y="1191"/>
              <a:ext cx="76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Authentication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21" name="Rectangle 17"/>
            <p:cNvSpPr>
              <a:spLocks noChangeArrowheads="1"/>
            </p:cNvSpPr>
            <p:nvPr/>
          </p:nvSpPr>
          <p:spPr bwMode="auto">
            <a:xfrm>
              <a:off x="2860" y="1293"/>
              <a:ext cx="49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database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22" name="Rectangle 18"/>
            <p:cNvSpPr>
              <a:spLocks noChangeArrowheads="1"/>
            </p:cNvSpPr>
            <p:nvPr/>
          </p:nvSpPr>
          <p:spPr bwMode="auto">
            <a:xfrm>
              <a:off x="1244" y="2557"/>
              <a:ext cx="29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Login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23" name="Rectangle 19"/>
            <p:cNvSpPr>
              <a:spLocks noChangeArrowheads="1"/>
            </p:cNvSpPr>
            <p:nvPr/>
          </p:nvSpPr>
          <p:spPr bwMode="auto">
            <a:xfrm>
              <a:off x="1038" y="2689"/>
              <a:ext cx="7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session setup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24" name="Line 20"/>
            <p:cNvSpPr>
              <a:spLocks noChangeShapeType="1"/>
            </p:cNvSpPr>
            <p:nvPr/>
          </p:nvSpPr>
          <p:spPr bwMode="auto">
            <a:xfrm>
              <a:off x="1031" y="2815"/>
              <a:ext cx="70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25" name="Line 21"/>
            <p:cNvSpPr>
              <a:spLocks noChangeShapeType="1"/>
            </p:cNvSpPr>
            <p:nvPr/>
          </p:nvSpPr>
          <p:spPr bwMode="auto">
            <a:xfrm>
              <a:off x="1016" y="2815"/>
              <a:ext cx="133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26" name="Line 22"/>
            <p:cNvSpPr>
              <a:spLocks noChangeShapeType="1"/>
            </p:cNvSpPr>
            <p:nvPr/>
          </p:nvSpPr>
          <p:spPr bwMode="auto">
            <a:xfrm>
              <a:off x="1281" y="2815"/>
              <a:ext cx="132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27" name="Line 23"/>
            <p:cNvSpPr>
              <a:spLocks noChangeShapeType="1"/>
            </p:cNvSpPr>
            <p:nvPr/>
          </p:nvSpPr>
          <p:spPr bwMode="auto">
            <a:xfrm>
              <a:off x="1545" y="2815"/>
              <a:ext cx="133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28" name="Rectangle 24"/>
            <p:cNvSpPr>
              <a:spLocks noChangeArrowheads="1"/>
            </p:cNvSpPr>
            <p:nvPr/>
          </p:nvSpPr>
          <p:spPr bwMode="auto">
            <a:xfrm>
              <a:off x="3807" y="1355"/>
              <a:ext cx="33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400">
                  <a:solidFill>
                    <a:srgbClr val="000000"/>
                  </a:solidFill>
                </a:rPr>
                <a:t>Ticket-</a:t>
              </a:r>
              <a:endParaRPr lang="en-GB" sz="1400"/>
            </a:p>
          </p:txBody>
        </p:sp>
        <p:sp>
          <p:nvSpPr>
            <p:cNvPr id="175129" name="Rectangle 25"/>
            <p:cNvSpPr>
              <a:spLocks noChangeArrowheads="1"/>
            </p:cNvSpPr>
            <p:nvPr/>
          </p:nvSpPr>
          <p:spPr bwMode="auto">
            <a:xfrm>
              <a:off x="3778" y="1458"/>
              <a:ext cx="40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400">
                  <a:solidFill>
                    <a:srgbClr val="000000"/>
                  </a:solidFill>
                </a:rPr>
                <a:t>granting</a:t>
              </a:r>
              <a:endParaRPr lang="en-GB" sz="1400"/>
            </a:p>
          </p:txBody>
        </p:sp>
        <p:sp>
          <p:nvSpPr>
            <p:cNvPr id="175130" name="Rectangle 26"/>
            <p:cNvSpPr>
              <a:spLocks noChangeArrowheads="1"/>
            </p:cNvSpPr>
            <p:nvPr/>
          </p:nvSpPr>
          <p:spPr bwMode="auto">
            <a:xfrm>
              <a:off x="3734" y="1575"/>
              <a:ext cx="48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400">
                  <a:solidFill>
                    <a:srgbClr val="000000"/>
                  </a:solidFill>
                </a:rPr>
                <a:t> service T</a:t>
              </a:r>
              <a:endParaRPr lang="en-GB" sz="1400"/>
            </a:p>
          </p:txBody>
        </p:sp>
        <p:sp>
          <p:nvSpPr>
            <p:cNvPr id="175131" name="Rectangle 27"/>
            <p:cNvSpPr>
              <a:spLocks noChangeArrowheads="1"/>
            </p:cNvSpPr>
            <p:nvPr/>
          </p:nvSpPr>
          <p:spPr bwMode="auto">
            <a:xfrm>
              <a:off x="1567" y="894"/>
              <a:ext cx="17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Kerberos  Key Distribution Centre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32" name="Line 28"/>
            <p:cNvSpPr>
              <a:spLocks noChangeShapeType="1"/>
            </p:cNvSpPr>
            <p:nvPr/>
          </p:nvSpPr>
          <p:spPr bwMode="auto">
            <a:xfrm>
              <a:off x="1002" y="3124"/>
              <a:ext cx="764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33" name="Line 29"/>
            <p:cNvSpPr>
              <a:spLocks noChangeShapeType="1"/>
            </p:cNvSpPr>
            <p:nvPr/>
          </p:nvSpPr>
          <p:spPr bwMode="auto">
            <a:xfrm>
              <a:off x="1207" y="3124"/>
              <a:ext cx="133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34" name="Line 30"/>
            <p:cNvSpPr>
              <a:spLocks noChangeShapeType="1"/>
            </p:cNvSpPr>
            <p:nvPr/>
          </p:nvSpPr>
          <p:spPr bwMode="auto">
            <a:xfrm>
              <a:off x="1472" y="3124"/>
              <a:ext cx="132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35" name="Rectangle 31"/>
            <p:cNvSpPr>
              <a:spLocks noChangeArrowheads="1"/>
            </p:cNvSpPr>
            <p:nvPr/>
          </p:nvSpPr>
          <p:spPr bwMode="auto">
            <a:xfrm>
              <a:off x="1229" y="2866"/>
              <a:ext cx="35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Server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36" name="Rectangle 32"/>
            <p:cNvSpPr>
              <a:spLocks noChangeArrowheads="1"/>
            </p:cNvSpPr>
            <p:nvPr/>
          </p:nvSpPr>
          <p:spPr bwMode="auto">
            <a:xfrm>
              <a:off x="1038" y="2983"/>
              <a:ext cx="7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session setup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37" name="Rectangle 33"/>
            <p:cNvSpPr>
              <a:spLocks noChangeArrowheads="1"/>
            </p:cNvSpPr>
            <p:nvPr/>
          </p:nvSpPr>
          <p:spPr bwMode="auto">
            <a:xfrm>
              <a:off x="2116" y="1403"/>
              <a:ext cx="39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400">
                  <a:solidFill>
                    <a:srgbClr val="000000"/>
                  </a:solidFill>
                </a:rPr>
                <a:t>Authen-</a:t>
              </a:r>
              <a:endParaRPr lang="en-GB" sz="1400">
                <a:latin typeface="Times" charset="0"/>
              </a:endParaRPr>
            </a:p>
          </p:txBody>
        </p:sp>
        <p:sp>
          <p:nvSpPr>
            <p:cNvPr id="175138" name="Rectangle 34"/>
            <p:cNvSpPr>
              <a:spLocks noChangeArrowheads="1"/>
            </p:cNvSpPr>
            <p:nvPr/>
          </p:nvSpPr>
          <p:spPr bwMode="auto">
            <a:xfrm>
              <a:off x="2145" y="1506"/>
              <a:ext cx="35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400">
                  <a:solidFill>
                    <a:srgbClr val="000000"/>
                  </a:solidFill>
                </a:rPr>
                <a:t>tication</a:t>
              </a:r>
              <a:endParaRPr lang="en-GB" sz="1400">
                <a:latin typeface="Times" charset="0"/>
              </a:endParaRPr>
            </a:p>
          </p:txBody>
        </p:sp>
        <p:sp>
          <p:nvSpPr>
            <p:cNvPr id="175139" name="Rectangle 35"/>
            <p:cNvSpPr>
              <a:spLocks noChangeArrowheads="1"/>
            </p:cNvSpPr>
            <p:nvPr/>
          </p:nvSpPr>
          <p:spPr bwMode="auto">
            <a:xfrm>
              <a:off x="2087" y="1609"/>
              <a:ext cx="46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400">
                  <a:solidFill>
                    <a:srgbClr val="000000"/>
                  </a:solidFill>
                </a:rPr>
                <a:t>service A</a:t>
              </a:r>
              <a:endParaRPr lang="en-GB" sz="1400">
                <a:latin typeface="Times" charset="0"/>
              </a:endParaRPr>
            </a:p>
          </p:txBody>
        </p:sp>
        <p:sp>
          <p:nvSpPr>
            <p:cNvPr id="175140" name="Rectangle 36"/>
            <p:cNvSpPr>
              <a:spLocks noChangeArrowheads="1"/>
            </p:cNvSpPr>
            <p:nvPr/>
          </p:nvSpPr>
          <p:spPr bwMode="auto">
            <a:xfrm>
              <a:off x="747" y="1514"/>
              <a:ext cx="7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1.  Request for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41" name="Rectangle 37"/>
            <p:cNvSpPr>
              <a:spLocks noChangeArrowheads="1"/>
            </p:cNvSpPr>
            <p:nvPr/>
          </p:nvSpPr>
          <p:spPr bwMode="auto">
            <a:xfrm>
              <a:off x="906" y="1661"/>
              <a:ext cx="5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TGS ticket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42" name="Line 38"/>
            <p:cNvSpPr>
              <a:spLocks noChangeShapeType="1"/>
            </p:cNvSpPr>
            <p:nvPr/>
          </p:nvSpPr>
          <p:spPr bwMode="auto">
            <a:xfrm flipH="1" flipV="1">
              <a:off x="1222" y="1757"/>
              <a:ext cx="250" cy="19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43" name="Rectangle 39"/>
            <p:cNvSpPr>
              <a:spLocks noChangeArrowheads="1"/>
            </p:cNvSpPr>
            <p:nvPr/>
          </p:nvSpPr>
          <p:spPr bwMode="auto">
            <a:xfrm>
              <a:off x="751" y="1881"/>
              <a:ext cx="41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2.  TGS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44" name="Rectangle 40"/>
            <p:cNvSpPr>
              <a:spLocks noChangeArrowheads="1"/>
            </p:cNvSpPr>
            <p:nvPr/>
          </p:nvSpPr>
          <p:spPr bwMode="auto">
            <a:xfrm>
              <a:off x="920" y="1999"/>
              <a:ext cx="2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ticket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45" name="Rectangle 41"/>
            <p:cNvSpPr>
              <a:spLocks noChangeArrowheads="1"/>
            </p:cNvSpPr>
            <p:nvPr/>
          </p:nvSpPr>
          <p:spPr bwMode="auto">
            <a:xfrm>
              <a:off x="2287" y="2322"/>
              <a:ext cx="7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3.  Request for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46" name="Rectangle 42"/>
            <p:cNvSpPr>
              <a:spLocks noChangeArrowheads="1"/>
            </p:cNvSpPr>
            <p:nvPr/>
          </p:nvSpPr>
          <p:spPr bwMode="auto">
            <a:xfrm>
              <a:off x="2445" y="2454"/>
              <a:ext cx="64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server ticket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47" name="Rectangle 43"/>
            <p:cNvSpPr>
              <a:spLocks noChangeArrowheads="1"/>
            </p:cNvSpPr>
            <p:nvPr/>
          </p:nvSpPr>
          <p:spPr bwMode="auto">
            <a:xfrm>
              <a:off x="2068" y="2616"/>
              <a:ext cx="8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4. Server ticket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48" name="Rectangle 44"/>
            <p:cNvSpPr>
              <a:spLocks noChangeArrowheads="1"/>
            </p:cNvSpPr>
            <p:nvPr/>
          </p:nvSpPr>
          <p:spPr bwMode="auto">
            <a:xfrm>
              <a:off x="3418" y="2748"/>
              <a:ext cx="1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5.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49" name="Rectangle 45"/>
            <p:cNvSpPr>
              <a:spLocks noChangeArrowheads="1"/>
            </p:cNvSpPr>
            <p:nvPr/>
          </p:nvSpPr>
          <p:spPr bwMode="auto">
            <a:xfrm>
              <a:off x="3521" y="2719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 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50" name="Rectangle 46"/>
            <p:cNvSpPr>
              <a:spLocks noChangeArrowheads="1"/>
            </p:cNvSpPr>
            <p:nvPr/>
          </p:nvSpPr>
          <p:spPr bwMode="auto">
            <a:xfrm>
              <a:off x="3580" y="2748"/>
              <a:ext cx="4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Service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51" name="Rectangle 47"/>
            <p:cNvSpPr>
              <a:spLocks noChangeArrowheads="1"/>
            </p:cNvSpPr>
            <p:nvPr/>
          </p:nvSpPr>
          <p:spPr bwMode="auto">
            <a:xfrm>
              <a:off x="3418" y="2836"/>
              <a:ext cx="3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 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52" name="Rectangle 48"/>
            <p:cNvSpPr>
              <a:spLocks noChangeArrowheads="1"/>
            </p:cNvSpPr>
            <p:nvPr/>
          </p:nvSpPr>
          <p:spPr bwMode="auto">
            <a:xfrm>
              <a:off x="3580" y="2866"/>
              <a:ext cx="4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request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53" name="Line 49"/>
            <p:cNvSpPr>
              <a:spLocks noChangeShapeType="1"/>
            </p:cNvSpPr>
            <p:nvPr/>
          </p:nvSpPr>
          <p:spPr bwMode="auto">
            <a:xfrm flipV="1">
              <a:off x="3250" y="2844"/>
              <a:ext cx="147" cy="133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54" name="Arc 50"/>
            <p:cNvSpPr>
              <a:spLocks/>
            </p:cNvSpPr>
            <p:nvPr/>
          </p:nvSpPr>
          <p:spPr bwMode="auto">
            <a:xfrm>
              <a:off x="4335" y="3136"/>
              <a:ext cx="106" cy="106"/>
            </a:xfrm>
            <a:custGeom>
              <a:avLst/>
              <a:gdLst>
                <a:gd name="T0" fmla="*/ 0 w 19568"/>
                <a:gd name="T1" fmla="*/ 56 h 19568"/>
                <a:gd name="T2" fmla="*/ 56 w 19568"/>
                <a:gd name="T3" fmla="*/ 0 h 19568"/>
                <a:gd name="T4" fmla="*/ 106 w 19568"/>
                <a:gd name="T5" fmla="*/ 106 h 195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568" h="19568" fill="none" extrusionOk="0">
                  <a:moveTo>
                    <a:pt x="-1" y="10423"/>
                  </a:moveTo>
                  <a:cubicBezTo>
                    <a:pt x="2143" y="5833"/>
                    <a:pt x="5833" y="2143"/>
                    <a:pt x="10423" y="-1"/>
                  </a:cubicBezTo>
                </a:path>
                <a:path w="19568" h="19568" stroke="0" extrusionOk="0">
                  <a:moveTo>
                    <a:pt x="-1" y="10423"/>
                  </a:moveTo>
                  <a:cubicBezTo>
                    <a:pt x="2143" y="5833"/>
                    <a:pt x="5833" y="2143"/>
                    <a:pt x="10423" y="-1"/>
                  </a:cubicBezTo>
                  <a:lnTo>
                    <a:pt x="19568" y="19568"/>
                  </a:lnTo>
                  <a:lnTo>
                    <a:pt x="-1" y="10423"/>
                  </a:lnTo>
                  <a:close/>
                </a:path>
              </a:pathLst>
            </a:custGeom>
            <a:solidFill>
              <a:srgbClr val="000000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55" name="Arc 51"/>
            <p:cNvSpPr>
              <a:spLocks/>
            </p:cNvSpPr>
            <p:nvPr/>
          </p:nvSpPr>
          <p:spPr bwMode="auto">
            <a:xfrm>
              <a:off x="1816" y="3021"/>
              <a:ext cx="2580" cy="250"/>
            </a:xfrm>
            <a:custGeom>
              <a:avLst/>
              <a:gdLst>
                <a:gd name="T0" fmla="*/ 0 w 41430"/>
                <a:gd name="T1" fmla="*/ 193 h 21600"/>
                <a:gd name="T2" fmla="*/ 2580 w 41430"/>
                <a:gd name="T3" fmla="*/ 168 h 21600"/>
                <a:gd name="T4" fmla="*/ 1310 w 41430"/>
                <a:gd name="T5" fmla="*/ 2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430" h="21600" fill="none" extrusionOk="0">
                  <a:moveTo>
                    <a:pt x="-1" y="16667"/>
                  </a:moveTo>
                  <a:cubicBezTo>
                    <a:pt x="2289" y="6903"/>
                    <a:pt x="10999" y="-1"/>
                    <a:pt x="21029" y="0"/>
                  </a:cubicBezTo>
                  <a:cubicBezTo>
                    <a:pt x="30223" y="0"/>
                    <a:pt x="38410" y="5820"/>
                    <a:pt x="41430" y="14504"/>
                  </a:cubicBezTo>
                </a:path>
                <a:path w="41430" h="21600" stroke="0" extrusionOk="0">
                  <a:moveTo>
                    <a:pt x="-1" y="16667"/>
                  </a:moveTo>
                  <a:cubicBezTo>
                    <a:pt x="2289" y="6903"/>
                    <a:pt x="10999" y="-1"/>
                    <a:pt x="21029" y="0"/>
                  </a:cubicBezTo>
                  <a:cubicBezTo>
                    <a:pt x="30223" y="0"/>
                    <a:pt x="38410" y="5820"/>
                    <a:pt x="41430" y="14504"/>
                  </a:cubicBezTo>
                  <a:lnTo>
                    <a:pt x="21029" y="21600"/>
                  </a:lnTo>
                  <a:lnTo>
                    <a:pt x="-1" y="16667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56" name="Arc 52"/>
            <p:cNvSpPr>
              <a:spLocks/>
            </p:cNvSpPr>
            <p:nvPr/>
          </p:nvSpPr>
          <p:spPr bwMode="auto">
            <a:xfrm>
              <a:off x="1832" y="3256"/>
              <a:ext cx="104" cy="113"/>
            </a:xfrm>
            <a:custGeom>
              <a:avLst/>
              <a:gdLst>
                <a:gd name="T0" fmla="*/ 104 w 18019"/>
                <a:gd name="T1" fmla="*/ 65 h 20770"/>
                <a:gd name="T2" fmla="*/ 34 w 18019"/>
                <a:gd name="T3" fmla="*/ 113 h 20770"/>
                <a:gd name="T4" fmla="*/ 0 w 18019"/>
                <a:gd name="T5" fmla="*/ 0 h 207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019" h="20770" fill="none" extrusionOk="0">
                  <a:moveTo>
                    <a:pt x="18019" y="11910"/>
                  </a:moveTo>
                  <a:cubicBezTo>
                    <a:pt x="15175" y="16212"/>
                    <a:pt x="10886" y="19355"/>
                    <a:pt x="5927" y="20770"/>
                  </a:cubicBezTo>
                </a:path>
                <a:path w="18019" h="20770" stroke="0" extrusionOk="0">
                  <a:moveTo>
                    <a:pt x="18019" y="11910"/>
                  </a:moveTo>
                  <a:cubicBezTo>
                    <a:pt x="15175" y="16212"/>
                    <a:pt x="10886" y="19355"/>
                    <a:pt x="5927" y="20770"/>
                  </a:cubicBezTo>
                  <a:lnTo>
                    <a:pt x="0" y="0"/>
                  </a:lnTo>
                  <a:lnTo>
                    <a:pt x="18019" y="11910"/>
                  </a:lnTo>
                  <a:close/>
                </a:path>
              </a:pathLst>
            </a:custGeom>
            <a:solidFill>
              <a:srgbClr val="000000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57" name="Arc 53"/>
            <p:cNvSpPr>
              <a:spLocks/>
            </p:cNvSpPr>
            <p:nvPr/>
          </p:nvSpPr>
          <p:spPr bwMode="auto">
            <a:xfrm>
              <a:off x="1884" y="3278"/>
              <a:ext cx="2618" cy="243"/>
            </a:xfrm>
            <a:custGeom>
              <a:avLst/>
              <a:gdLst>
                <a:gd name="T0" fmla="*/ 2618 w 42278"/>
                <a:gd name="T1" fmla="*/ 33 h 21600"/>
                <a:gd name="T2" fmla="*/ 0 w 42278"/>
                <a:gd name="T3" fmla="*/ 62 h 21600"/>
                <a:gd name="T4" fmla="*/ 1293 w 42278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78" h="21600" fill="none" extrusionOk="0">
                  <a:moveTo>
                    <a:pt x="42278" y="2946"/>
                  </a:moveTo>
                  <a:cubicBezTo>
                    <a:pt x="40806" y="13636"/>
                    <a:pt x="31670" y="21599"/>
                    <a:pt x="20880" y="21600"/>
                  </a:cubicBezTo>
                  <a:cubicBezTo>
                    <a:pt x="11079" y="21600"/>
                    <a:pt x="2506" y="15001"/>
                    <a:pt x="-2" y="5526"/>
                  </a:cubicBezTo>
                </a:path>
                <a:path w="42278" h="21600" stroke="0" extrusionOk="0">
                  <a:moveTo>
                    <a:pt x="42278" y="2946"/>
                  </a:moveTo>
                  <a:cubicBezTo>
                    <a:pt x="40806" y="13636"/>
                    <a:pt x="31670" y="21599"/>
                    <a:pt x="20880" y="21600"/>
                  </a:cubicBezTo>
                  <a:cubicBezTo>
                    <a:pt x="11079" y="21600"/>
                    <a:pt x="2506" y="15001"/>
                    <a:pt x="-2" y="5526"/>
                  </a:cubicBezTo>
                  <a:lnTo>
                    <a:pt x="20880" y="0"/>
                  </a:lnTo>
                  <a:lnTo>
                    <a:pt x="42278" y="2946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58" name="Rectangle 54"/>
            <p:cNvSpPr>
              <a:spLocks noChangeArrowheads="1"/>
            </p:cNvSpPr>
            <p:nvPr/>
          </p:nvSpPr>
          <p:spPr bwMode="auto">
            <a:xfrm>
              <a:off x="2214" y="3101"/>
              <a:ext cx="191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Request encrypted with session key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59" name="Rectangle 55"/>
            <p:cNvSpPr>
              <a:spLocks noChangeArrowheads="1"/>
            </p:cNvSpPr>
            <p:nvPr/>
          </p:nvSpPr>
          <p:spPr bwMode="auto">
            <a:xfrm>
              <a:off x="2302" y="3336"/>
              <a:ext cx="184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Reply encrypted with session key  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60" name="Rectangle 56"/>
            <p:cNvSpPr>
              <a:spLocks noChangeArrowheads="1"/>
            </p:cNvSpPr>
            <p:nvPr/>
          </p:nvSpPr>
          <p:spPr bwMode="auto">
            <a:xfrm>
              <a:off x="4575" y="2930"/>
              <a:ext cx="4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Service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61" name="Rectangle 57"/>
            <p:cNvSpPr>
              <a:spLocks noChangeArrowheads="1"/>
            </p:cNvSpPr>
            <p:nvPr/>
          </p:nvSpPr>
          <p:spPr bwMode="auto">
            <a:xfrm>
              <a:off x="4546" y="3048"/>
              <a:ext cx="4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function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62" name="Arc 58"/>
            <p:cNvSpPr>
              <a:spLocks/>
            </p:cNvSpPr>
            <p:nvPr/>
          </p:nvSpPr>
          <p:spPr bwMode="auto">
            <a:xfrm>
              <a:off x="4536" y="3212"/>
              <a:ext cx="88" cy="81"/>
            </a:xfrm>
            <a:custGeom>
              <a:avLst/>
              <a:gdLst>
                <a:gd name="T0" fmla="*/ 88 w 19850"/>
                <a:gd name="T1" fmla="*/ 35 h 19952"/>
                <a:gd name="T2" fmla="*/ 37 w 19850"/>
                <a:gd name="T3" fmla="*/ 81 h 19952"/>
                <a:gd name="T4" fmla="*/ 0 w 19850"/>
                <a:gd name="T5" fmla="*/ 0 h 199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850" h="19952" fill="none" extrusionOk="0">
                  <a:moveTo>
                    <a:pt x="19850" y="8516"/>
                  </a:moveTo>
                  <a:cubicBezTo>
                    <a:pt x="17629" y="13691"/>
                    <a:pt x="13475" y="17795"/>
                    <a:pt x="8273" y="19952"/>
                  </a:cubicBezTo>
                </a:path>
                <a:path w="19850" h="19952" stroke="0" extrusionOk="0">
                  <a:moveTo>
                    <a:pt x="19850" y="8516"/>
                  </a:moveTo>
                  <a:cubicBezTo>
                    <a:pt x="17629" y="13691"/>
                    <a:pt x="13475" y="17795"/>
                    <a:pt x="8273" y="19952"/>
                  </a:cubicBezTo>
                  <a:lnTo>
                    <a:pt x="0" y="0"/>
                  </a:lnTo>
                  <a:lnTo>
                    <a:pt x="19850" y="8516"/>
                  </a:lnTo>
                  <a:close/>
                </a:path>
              </a:pathLst>
            </a:custGeom>
            <a:solidFill>
              <a:srgbClr val="000000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63" name="Arc 59"/>
            <p:cNvSpPr>
              <a:spLocks/>
            </p:cNvSpPr>
            <p:nvPr/>
          </p:nvSpPr>
          <p:spPr bwMode="auto">
            <a:xfrm>
              <a:off x="4499" y="2815"/>
              <a:ext cx="514" cy="529"/>
            </a:xfrm>
            <a:custGeom>
              <a:avLst/>
              <a:gdLst>
                <a:gd name="T0" fmla="*/ 0 w 43199"/>
                <a:gd name="T1" fmla="*/ 264 h 43200"/>
                <a:gd name="T2" fmla="*/ 75 w 43199"/>
                <a:gd name="T3" fmla="*/ 451 h 43200"/>
                <a:gd name="T4" fmla="*/ 257 w 43199"/>
                <a:gd name="T5" fmla="*/ 265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-1" y="21518"/>
                  </a:moveTo>
                  <a:cubicBezTo>
                    <a:pt x="43" y="9621"/>
                    <a:pt x="970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15844" y="43200"/>
                    <a:pt x="10327" y="40903"/>
                    <a:pt x="6272" y="36820"/>
                  </a:cubicBezTo>
                </a:path>
                <a:path w="43199" h="43200" stroke="0" extrusionOk="0">
                  <a:moveTo>
                    <a:pt x="-1" y="21518"/>
                  </a:moveTo>
                  <a:cubicBezTo>
                    <a:pt x="43" y="9621"/>
                    <a:pt x="970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15844" y="43200"/>
                    <a:pt x="10327" y="40903"/>
                    <a:pt x="6272" y="36820"/>
                  </a:cubicBezTo>
                  <a:lnTo>
                    <a:pt x="21599" y="21600"/>
                  </a:lnTo>
                  <a:lnTo>
                    <a:pt x="-1" y="21518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64" name="Arc 60"/>
            <p:cNvSpPr>
              <a:spLocks/>
            </p:cNvSpPr>
            <p:nvPr/>
          </p:nvSpPr>
          <p:spPr bwMode="auto">
            <a:xfrm>
              <a:off x="3711" y="1697"/>
              <a:ext cx="88" cy="88"/>
            </a:xfrm>
            <a:custGeom>
              <a:avLst/>
              <a:gdLst>
                <a:gd name="T0" fmla="*/ 88 w 19924"/>
                <a:gd name="T1" fmla="*/ 37 h 19924"/>
                <a:gd name="T2" fmla="*/ 37 w 19924"/>
                <a:gd name="T3" fmla="*/ 88 h 19924"/>
                <a:gd name="T4" fmla="*/ 0 w 19924"/>
                <a:gd name="T5" fmla="*/ 0 h 199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924" h="19924" fill="none" extrusionOk="0">
                  <a:moveTo>
                    <a:pt x="19924" y="8340"/>
                  </a:moveTo>
                  <a:cubicBezTo>
                    <a:pt x="17734" y="13573"/>
                    <a:pt x="13573" y="17734"/>
                    <a:pt x="8340" y="19924"/>
                  </a:cubicBezTo>
                </a:path>
                <a:path w="19924" h="19924" stroke="0" extrusionOk="0">
                  <a:moveTo>
                    <a:pt x="19924" y="8340"/>
                  </a:moveTo>
                  <a:cubicBezTo>
                    <a:pt x="17734" y="13573"/>
                    <a:pt x="13573" y="17734"/>
                    <a:pt x="8340" y="19924"/>
                  </a:cubicBezTo>
                  <a:lnTo>
                    <a:pt x="0" y="0"/>
                  </a:lnTo>
                  <a:lnTo>
                    <a:pt x="19924" y="8340"/>
                  </a:lnTo>
                  <a:close/>
                </a:path>
              </a:pathLst>
            </a:custGeom>
            <a:solidFill>
              <a:srgbClr val="000000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65" name="Arc 61"/>
            <p:cNvSpPr>
              <a:spLocks/>
            </p:cNvSpPr>
            <p:nvPr/>
          </p:nvSpPr>
          <p:spPr bwMode="auto">
            <a:xfrm>
              <a:off x="3706" y="1298"/>
              <a:ext cx="547" cy="562"/>
            </a:xfrm>
            <a:custGeom>
              <a:avLst/>
              <a:gdLst>
                <a:gd name="T0" fmla="*/ 0 w 43199"/>
                <a:gd name="T1" fmla="*/ 280 h 43200"/>
                <a:gd name="T2" fmla="*/ 79 w 43199"/>
                <a:gd name="T3" fmla="*/ 479 h 43200"/>
                <a:gd name="T4" fmla="*/ 273 w 43199"/>
                <a:gd name="T5" fmla="*/ 28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-1" y="21518"/>
                  </a:moveTo>
                  <a:cubicBezTo>
                    <a:pt x="43" y="9621"/>
                    <a:pt x="970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15831" y="43200"/>
                    <a:pt x="10302" y="40893"/>
                    <a:pt x="6245" y="36793"/>
                  </a:cubicBezTo>
                </a:path>
                <a:path w="43199" h="43200" stroke="0" extrusionOk="0">
                  <a:moveTo>
                    <a:pt x="-1" y="21518"/>
                  </a:moveTo>
                  <a:cubicBezTo>
                    <a:pt x="43" y="9621"/>
                    <a:pt x="970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15831" y="43200"/>
                    <a:pt x="10302" y="40893"/>
                    <a:pt x="6245" y="36793"/>
                  </a:cubicBezTo>
                  <a:lnTo>
                    <a:pt x="21599" y="21600"/>
                  </a:lnTo>
                  <a:lnTo>
                    <a:pt x="-1" y="21518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66" name="Arc 62"/>
            <p:cNvSpPr>
              <a:spLocks/>
            </p:cNvSpPr>
            <p:nvPr/>
          </p:nvSpPr>
          <p:spPr bwMode="auto">
            <a:xfrm>
              <a:off x="2097" y="1721"/>
              <a:ext cx="88" cy="88"/>
            </a:xfrm>
            <a:custGeom>
              <a:avLst/>
              <a:gdLst>
                <a:gd name="T0" fmla="*/ 88 w 19924"/>
                <a:gd name="T1" fmla="*/ 37 h 19924"/>
                <a:gd name="T2" fmla="*/ 37 w 19924"/>
                <a:gd name="T3" fmla="*/ 88 h 19924"/>
                <a:gd name="T4" fmla="*/ 0 w 19924"/>
                <a:gd name="T5" fmla="*/ 0 h 199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924" h="19924" fill="none" extrusionOk="0">
                  <a:moveTo>
                    <a:pt x="19924" y="8340"/>
                  </a:moveTo>
                  <a:cubicBezTo>
                    <a:pt x="17734" y="13573"/>
                    <a:pt x="13573" y="17734"/>
                    <a:pt x="8340" y="19924"/>
                  </a:cubicBezTo>
                </a:path>
                <a:path w="19924" h="19924" stroke="0" extrusionOk="0">
                  <a:moveTo>
                    <a:pt x="19924" y="8340"/>
                  </a:moveTo>
                  <a:cubicBezTo>
                    <a:pt x="17734" y="13573"/>
                    <a:pt x="13573" y="17734"/>
                    <a:pt x="8340" y="19924"/>
                  </a:cubicBezTo>
                  <a:lnTo>
                    <a:pt x="0" y="0"/>
                  </a:lnTo>
                  <a:lnTo>
                    <a:pt x="19924" y="8340"/>
                  </a:lnTo>
                  <a:close/>
                </a:path>
              </a:pathLst>
            </a:custGeom>
            <a:solidFill>
              <a:srgbClr val="000000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67" name="Arc 63"/>
            <p:cNvSpPr>
              <a:spLocks/>
            </p:cNvSpPr>
            <p:nvPr/>
          </p:nvSpPr>
          <p:spPr bwMode="auto">
            <a:xfrm>
              <a:off x="2074" y="1331"/>
              <a:ext cx="500" cy="529"/>
            </a:xfrm>
            <a:custGeom>
              <a:avLst/>
              <a:gdLst>
                <a:gd name="T0" fmla="*/ 0 w 43199"/>
                <a:gd name="T1" fmla="*/ 264 h 43200"/>
                <a:gd name="T2" fmla="*/ 73 w 43199"/>
                <a:gd name="T3" fmla="*/ 451 h 43200"/>
                <a:gd name="T4" fmla="*/ 250 w 43199"/>
                <a:gd name="T5" fmla="*/ 265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-1" y="21518"/>
                  </a:moveTo>
                  <a:cubicBezTo>
                    <a:pt x="43" y="9621"/>
                    <a:pt x="970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15845" y="43200"/>
                    <a:pt x="10330" y="40904"/>
                    <a:pt x="6275" y="36823"/>
                  </a:cubicBezTo>
                </a:path>
                <a:path w="43199" h="43200" stroke="0" extrusionOk="0">
                  <a:moveTo>
                    <a:pt x="-1" y="21518"/>
                  </a:moveTo>
                  <a:cubicBezTo>
                    <a:pt x="43" y="9621"/>
                    <a:pt x="970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15845" y="43200"/>
                    <a:pt x="10330" y="40904"/>
                    <a:pt x="6275" y="36823"/>
                  </a:cubicBezTo>
                  <a:lnTo>
                    <a:pt x="21599" y="21600"/>
                  </a:lnTo>
                  <a:lnTo>
                    <a:pt x="-1" y="21518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68" name="Arc 64"/>
            <p:cNvSpPr>
              <a:spLocks/>
            </p:cNvSpPr>
            <p:nvPr/>
          </p:nvSpPr>
          <p:spPr bwMode="auto">
            <a:xfrm>
              <a:off x="1869" y="1600"/>
              <a:ext cx="118" cy="78"/>
            </a:xfrm>
            <a:custGeom>
              <a:avLst/>
              <a:gdLst>
                <a:gd name="T0" fmla="*/ 13 w 21600"/>
                <a:gd name="T1" fmla="*/ 78 h 14395"/>
                <a:gd name="T2" fmla="*/ 3 w 21600"/>
                <a:gd name="T3" fmla="*/ 0 h 14395"/>
                <a:gd name="T4" fmla="*/ 118 w 21600"/>
                <a:gd name="T5" fmla="*/ 25 h 1439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4395" fill="none" extrusionOk="0">
                  <a:moveTo>
                    <a:pt x="2354" y="14395"/>
                  </a:moveTo>
                  <a:cubicBezTo>
                    <a:pt x="806" y="11357"/>
                    <a:pt x="0" y="7997"/>
                    <a:pt x="0" y="4588"/>
                  </a:cubicBezTo>
                  <a:cubicBezTo>
                    <a:pt x="-1" y="3045"/>
                    <a:pt x="165" y="1507"/>
                    <a:pt x="492" y="-1"/>
                  </a:cubicBezTo>
                </a:path>
                <a:path w="21600" h="14395" stroke="0" extrusionOk="0">
                  <a:moveTo>
                    <a:pt x="2354" y="14395"/>
                  </a:moveTo>
                  <a:cubicBezTo>
                    <a:pt x="806" y="11357"/>
                    <a:pt x="0" y="7997"/>
                    <a:pt x="0" y="4588"/>
                  </a:cubicBezTo>
                  <a:cubicBezTo>
                    <a:pt x="-1" y="3045"/>
                    <a:pt x="165" y="1507"/>
                    <a:pt x="492" y="-1"/>
                  </a:cubicBezTo>
                  <a:lnTo>
                    <a:pt x="21600" y="4588"/>
                  </a:lnTo>
                  <a:lnTo>
                    <a:pt x="2354" y="14395"/>
                  </a:lnTo>
                  <a:close/>
                </a:path>
              </a:pathLst>
            </a:custGeom>
            <a:solidFill>
              <a:srgbClr val="000000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69" name="Arc 65"/>
            <p:cNvSpPr>
              <a:spLocks/>
            </p:cNvSpPr>
            <p:nvPr/>
          </p:nvSpPr>
          <p:spPr bwMode="auto">
            <a:xfrm>
              <a:off x="1370" y="1634"/>
              <a:ext cx="624" cy="851"/>
            </a:xfrm>
            <a:custGeom>
              <a:avLst/>
              <a:gdLst>
                <a:gd name="T0" fmla="*/ 0 w 21599"/>
                <a:gd name="T1" fmla="*/ 850 h 21388"/>
                <a:gd name="T2" fmla="*/ 537 w 21599"/>
                <a:gd name="T3" fmla="*/ 0 h 21388"/>
                <a:gd name="T4" fmla="*/ 624 w 21599"/>
                <a:gd name="T5" fmla="*/ 851 h 213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9" h="21388" fill="none" extrusionOk="0">
                  <a:moveTo>
                    <a:pt x="-1" y="21362"/>
                  </a:moveTo>
                  <a:cubicBezTo>
                    <a:pt x="11" y="10607"/>
                    <a:pt x="7935" y="1499"/>
                    <a:pt x="18585" y="-1"/>
                  </a:cubicBezTo>
                </a:path>
                <a:path w="21599" h="21388" stroke="0" extrusionOk="0">
                  <a:moveTo>
                    <a:pt x="-1" y="21362"/>
                  </a:moveTo>
                  <a:cubicBezTo>
                    <a:pt x="11" y="10607"/>
                    <a:pt x="7935" y="1499"/>
                    <a:pt x="18585" y="-1"/>
                  </a:cubicBezTo>
                  <a:lnTo>
                    <a:pt x="21599" y="21388"/>
                  </a:lnTo>
                  <a:lnTo>
                    <a:pt x="-1" y="21362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70" name="Arc 66"/>
            <p:cNvSpPr>
              <a:spLocks/>
            </p:cNvSpPr>
            <p:nvPr/>
          </p:nvSpPr>
          <p:spPr bwMode="auto">
            <a:xfrm>
              <a:off x="1487" y="2459"/>
              <a:ext cx="118" cy="85"/>
            </a:xfrm>
            <a:custGeom>
              <a:avLst/>
              <a:gdLst>
                <a:gd name="T0" fmla="*/ 106 w 21600"/>
                <a:gd name="T1" fmla="*/ 0 h 14747"/>
                <a:gd name="T2" fmla="*/ 114 w 21600"/>
                <a:gd name="T3" fmla="*/ 85 h 14747"/>
                <a:gd name="T4" fmla="*/ 0 w 21600"/>
                <a:gd name="T5" fmla="*/ 55 h 147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4747" fill="none" extrusionOk="0">
                  <a:moveTo>
                    <a:pt x="19411" y="-1"/>
                  </a:moveTo>
                  <a:cubicBezTo>
                    <a:pt x="20851" y="2950"/>
                    <a:pt x="21600" y="6190"/>
                    <a:pt x="21600" y="9474"/>
                  </a:cubicBezTo>
                  <a:cubicBezTo>
                    <a:pt x="21600" y="11251"/>
                    <a:pt x="21380" y="13023"/>
                    <a:pt x="20946" y="14747"/>
                  </a:cubicBezTo>
                </a:path>
                <a:path w="21600" h="14747" stroke="0" extrusionOk="0">
                  <a:moveTo>
                    <a:pt x="19411" y="-1"/>
                  </a:moveTo>
                  <a:cubicBezTo>
                    <a:pt x="20851" y="2950"/>
                    <a:pt x="21600" y="6190"/>
                    <a:pt x="21600" y="9474"/>
                  </a:cubicBezTo>
                  <a:cubicBezTo>
                    <a:pt x="21600" y="11251"/>
                    <a:pt x="21380" y="13023"/>
                    <a:pt x="20946" y="14747"/>
                  </a:cubicBezTo>
                  <a:lnTo>
                    <a:pt x="0" y="9474"/>
                  </a:lnTo>
                  <a:lnTo>
                    <a:pt x="19411" y="-1"/>
                  </a:lnTo>
                  <a:close/>
                </a:path>
              </a:pathLst>
            </a:custGeom>
            <a:solidFill>
              <a:srgbClr val="000000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71" name="Arc 67"/>
            <p:cNvSpPr>
              <a:spLocks/>
            </p:cNvSpPr>
            <p:nvPr/>
          </p:nvSpPr>
          <p:spPr bwMode="auto">
            <a:xfrm>
              <a:off x="1487" y="1727"/>
              <a:ext cx="544" cy="783"/>
            </a:xfrm>
            <a:custGeom>
              <a:avLst/>
              <a:gdLst>
                <a:gd name="T0" fmla="*/ 544 w 21600"/>
                <a:gd name="T1" fmla="*/ 0 h 21306"/>
                <a:gd name="T2" fmla="*/ 93 w 21600"/>
                <a:gd name="T3" fmla="*/ 783 h 21306"/>
                <a:gd name="T4" fmla="*/ 0 w 21600"/>
                <a:gd name="T5" fmla="*/ 1 h 213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306" fill="none" extrusionOk="0">
                  <a:moveTo>
                    <a:pt x="21599" y="-1"/>
                  </a:moveTo>
                  <a:cubicBezTo>
                    <a:pt x="21599" y="8"/>
                    <a:pt x="21600" y="17"/>
                    <a:pt x="21600" y="27"/>
                  </a:cubicBezTo>
                  <a:cubicBezTo>
                    <a:pt x="21600" y="10525"/>
                    <a:pt x="14050" y="19504"/>
                    <a:pt x="3708" y="21306"/>
                  </a:cubicBezTo>
                </a:path>
                <a:path w="21600" h="21306" stroke="0" extrusionOk="0">
                  <a:moveTo>
                    <a:pt x="21599" y="-1"/>
                  </a:moveTo>
                  <a:cubicBezTo>
                    <a:pt x="21599" y="8"/>
                    <a:pt x="21600" y="17"/>
                    <a:pt x="21600" y="27"/>
                  </a:cubicBezTo>
                  <a:cubicBezTo>
                    <a:pt x="21600" y="10525"/>
                    <a:pt x="14050" y="19504"/>
                    <a:pt x="3708" y="21306"/>
                  </a:cubicBezTo>
                  <a:lnTo>
                    <a:pt x="0" y="2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72" name="Arc 68"/>
            <p:cNvSpPr>
              <a:spLocks/>
            </p:cNvSpPr>
            <p:nvPr/>
          </p:nvSpPr>
          <p:spPr bwMode="auto">
            <a:xfrm>
              <a:off x="1781" y="2920"/>
              <a:ext cx="118" cy="82"/>
            </a:xfrm>
            <a:custGeom>
              <a:avLst/>
              <a:gdLst>
                <a:gd name="T0" fmla="*/ 110 w 21600"/>
                <a:gd name="T1" fmla="*/ 0 h 15002"/>
                <a:gd name="T2" fmla="*/ 111 w 21600"/>
                <a:gd name="T3" fmla="*/ 82 h 15002"/>
                <a:gd name="T4" fmla="*/ 0 w 21600"/>
                <a:gd name="T5" fmla="*/ 42 h 1500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5002" fill="none" extrusionOk="0">
                  <a:moveTo>
                    <a:pt x="20193" y="-1"/>
                  </a:moveTo>
                  <a:cubicBezTo>
                    <a:pt x="21123" y="2448"/>
                    <a:pt x="21600" y="5046"/>
                    <a:pt x="21600" y="7666"/>
                  </a:cubicBezTo>
                  <a:cubicBezTo>
                    <a:pt x="21600" y="10167"/>
                    <a:pt x="21165" y="12649"/>
                    <a:pt x="20315" y="15002"/>
                  </a:cubicBezTo>
                </a:path>
                <a:path w="21600" h="15002" stroke="0" extrusionOk="0">
                  <a:moveTo>
                    <a:pt x="20193" y="-1"/>
                  </a:moveTo>
                  <a:cubicBezTo>
                    <a:pt x="21123" y="2448"/>
                    <a:pt x="21600" y="5046"/>
                    <a:pt x="21600" y="7666"/>
                  </a:cubicBezTo>
                  <a:cubicBezTo>
                    <a:pt x="21600" y="10167"/>
                    <a:pt x="21165" y="12649"/>
                    <a:pt x="20315" y="15002"/>
                  </a:cubicBezTo>
                  <a:lnTo>
                    <a:pt x="0" y="7666"/>
                  </a:lnTo>
                  <a:lnTo>
                    <a:pt x="20193" y="-1"/>
                  </a:lnTo>
                  <a:close/>
                </a:path>
              </a:pathLst>
            </a:custGeom>
            <a:solidFill>
              <a:srgbClr val="000000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73" name="Arc 69"/>
            <p:cNvSpPr>
              <a:spLocks/>
            </p:cNvSpPr>
            <p:nvPr/>
          </p:nvSpPr>
          <p:spPr bwMode="auto">
            <a:xfrm>
              <a:off x="1766" y="1735"/>
              <a:ext cx="1955" cy="1226"/>
            </a:xfrm>
            <a:custGeom>
              <a:avLst/>
              <a:gdLst>
                <a:gd name="T0" fmla="*/ 1955 w 21600"/>
                <a:gd name="T1" fmla="*/ 0 h 21587"/>
                <a:gd name="T2" fmla="*/ 67 w 21600"/>
                <a:gd name="T3" fmla="*/ 1226 h 21587"/>
                <a:gd name="T4" fmla="*/ 0 w 21600"/>
                <a:gd name="T5" fmla="*/ 0 h 2158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587" fill="none" extrusionOk="0">
                  <a:moveTo>
                    <a:pt x="21600" y="0"/>
                  </a:moveTo>
                  <a:cubicBezTo>
                    <a:pt x="21600" y="11640"/>
                    <a:pt x="12375" y="21187"/>
                    <a:pt x="741" y="21587"/>
                  </a:cubicBezTo>
                </a:path>
                <a:path w="21600" h="21587" stroke="0" extrusionOk="0">
                  <a:moveTo>
                    <a:pt x="21600" y="0"/>
                  </a:moveTo>
                  <a:cubicBezTo>
                    <a:pt x="21600" y="11640"/>
                    <a:pt x="12375" y="21187"/>
                    <a:pt x="741" y="21587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74" name="Arc 70"/>
            <p:cNvSpPr>
              <a:spLocks/>
            </p:cNvSpPr>
            <p:nvPr/>
          </p:nvSpPr>
          <p:spPr bwMode="auto">
            <a:xfrm>
              <a:off x="3573" y="1629"/>
              <a:ext cx="125" cy="79"/>
            </a:xfrm>
            <a:custGeom>
              <a:avLst/>
              <a:gdLst>
                <a:gd name="T0" fmla="*/ 7 w 21600"/>
                <a:gd name="T1" fmla="*/ 79 h 14435"/>
                <a:gd name="T2" fmla="*/ 8 w 21600"/>
                <a:gd name="T3" fmla="*/ 0 h 14435"/>
                <a:gd name="T4" fmla="*/ 125 w 21600"/>
                <a:gd name="T5" fmla="*/ 40 h 1443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4435" fill="none" extrusionOk="0">
                  <a:moveTo>
                    <a:pt x="1184" y="14435"/>
                  </a:moveTo>
                  <a:cubicBezTo>
                    <a:pt x="400" y="12166"/>
                    <a:pt x="0" y="9782"/>
                    <a:pt x="0" y="7382"/>
                  </a:cubicBezTo>
                  <a:cubicBezTo>
                    <a:pt x="-1" y="4864"/>
                    <a:pt x="440" y="2365"/>
                    <a:pt x="1300" y="-1"/>
                  </a:cubicBezTo>
                </a:path>
                <a:path w="21600" h="14435" stroke="0" extrusionOk="0">
                  <a:moveTo>
                    <a:pt x="1184" y="14435"/>
                  </a:moveTo>
                  <a:cubicBezTo>
                    <a:pt x="400" y="12166"/>
                    <a:pt x="0" y="9782"/>
                    <a:pt x="0" y="7382"/>
                  </a:cubicBezTo>
                  <a:cubicBezTo>
                    <a:pt x="-1" y="4864"/>
                    <a:pt x="440" y="2365"/>
                    <a:pt x="1300" y="-1"/>
                  </a:cubicBezTo>
                  <a:lnTo>
                    <a:pt x="21600" y="7382"/>
                  </a:lnTo>
                  <a:lnTo>
                    <a:pt x="1184" y="14435"/>
                  </a:lnTo>
                  <a:close/>
                </a:path>
              </a:pathLst>
            </a:custGeom>
            <a:solidFill>
              <a:srgbClr val="000000"/>
            </a:solidFill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75" name="Arc 71"/>
            <p:cNvSpPr>
              <a:spLocks/>
            </p:cNvSpPr>
            <p:nvPr/>
          </p:nvSpPr>
          <p:spPr bwMode="auto">
            <a:xfrm>
              <a:off x="1780" y="1670"/>
              <a:ext cx="1918" cy="1226"/>
            </a:xfrm>
            <a:custGeom>
              <a:avLst/>
              <a:gdLst>
                <a:gd name="T0" fmla="*/ 0 w 21600"/>
                <a:gd name="T1" fmla="*/ 1226 h 21587"/>
                <a:gd name="T2" fmla="*/ 1852 w 21600"/>
                <a:gd name="T3" fmla="*/ 0 h 21587"/>
                <a:gd name="T4" fmla="*/ 1918 w 21600"/>
                <a:gd name="T5" fmla="*/ 1226 h 2158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587" fill="none" extrusionOk="0">
                  <a:moveTo>
                    <a:pt x="0" y="21587"/>
                  </a:moveTo>
                  <a:cubicBezTo>
                    <a:pt x="0" y="9946"/>
                    <a:pt x="9223" y="400"/>
                    <a:pt x="20856" y="-1"/>
                  </a:cubicBezTo>
                </a:path>
                <a:path w="21600" h="21587" stroke="0" extrusionOk="0">
                  <a:moveTo>
                    <a:pt x="0" y="21587"/>
                  </a:moveTo>
                  <a:cubicBezTo>
                    <a:pt x="0" y="9946"/>
                    <a:pt x="9223" y="400"/>
                    <a:pt x="20856" y="-1"/>
                  </a:cubicBezTo>
                  <a:lnTo>
                    <a:pt x="21600" y="21587"/>
                  </a:lnTo>
                  <a:lnTo>
                    <a:pt x="0" y="21587"/>
                  </a:lnTo>
                  <a:close/>
                </a:path>
              </a:pathLst>
            </a:cu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76" name="Line 72"/>
            <p:cNvSpPr>
              <a:spLocks noChangeShapeType="1"/>
            </p:cNvSpPr>
            <p:nvPr/>
          </p:nvSpPr>
          <p:spPr bwMode="auto">
            <a:xfrm flipH="1" flipV="1">
              <a:off x="1163" y="1963"/>
              <a:ext cx="720" cy="220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77" name="Line 73"/>
            <p:cNvSpPr>
              <a:spLocks noChangeShapeType="1"/>
            </p:cNvSpPr>
            <p:nvPr/>
          </p:nvSpPr>
          <p:spPr bwMode="auto">
            <a:xfrm flipH="1">
              <a:off x="2868" y="2653"/>
              <a:ext cx="132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78" name="AutoShape 74"/>
            <p:cNvSpPr>
              <a:spLocks noChangeArrowheads="1"/>
            </p:cNvSpPr>
            <p:nvPr/>
          </p:nvSpPr>
          <p:spPr bwMode="auto">
            <a:xfrm>
              <a:off x="3206" y="2991"/>
              <a:ext cx="73" cy="74"/>
            </a:xfrm>
            <a:prstGeom prst="roundRect">
              <a:avLst>
                <a:gd name="adj" fmla="val 40412"/>
              </a:avLst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79" name="AutoShape 75"/>
            <p:cNvSpPr>
              <a:spLocks noChangeArrowheads="1"/>
            </p:cNvSpPr>
            <p:nvPr/>
          </p:nvSpPr>
          <p:spPr bwMode="auto">
            <a:xfrm>
              <a:off x="3000" y="2624"/>
              <a:ext cx="74" cy="73"/>
            </a:xfrm>
            <a:prstGeom prst="roundRect">
              <a:avLst>
                <a:gd name="adj" fmla="val 40412"/>
              </a:avLst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80" name="Line 76"/>
            <p:cNvSpPr>
              <a:spLocks noChangeShapeType="1"/>
            </p:cNvSpPr>
            <p:nvPr/>
          </p:nvSpPr>
          <p:spPr bwMode="auto">
            <a:xfrm>
              <a:off x="2016" y="2359"/>
              <a:ext cx="23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81" name="AutoShape 77"/>
            <p:cNvSpPr>
              <a:spLocks noChangeArrowheads="1"/>
            </p:cNvSpPr>
            <p:nvPr/>
          </p:nvSpPr>
          <p:spPr bwMode="auto">
            <a:xfrm>
              <a:off x="1957" y="2330"/>
              <a:ext cx="73" cy="74"/>
            </a:xfrm>
            <a:prstGeom prst="roundRect">
              <a:avLst>
                <a:gd name="adj" fmla="val 40412"/>
              </a:avLst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82" name="AutoShape 78"/>
            <p:cNvSpPr>
              <a:spLocks noChangeArrowheads="1"/>
            </p:cNvSpPr>
            <p:nvPr/>
          </p:nvSpPr>
          <p:spPr bwMode="auto">
            <a:xfrm>
              <a:off x="1457" y="1919"/>
              <a:ext cx="74" cy="73"/>
            </a:xfrm>
            <a:prstGeom prst="roundRect">
              <a:avLst>
                <a:gd name="adj" fmla="val 40412"/>
              </a:avLst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83" name="AutoShape 79"/>
            <p:cNvSpPr>
              <a:spLocks noChangeArrowheads="1"/>
            </p:cNvSpPr>
            <p:nvPr/>
          </p:nvSpPr>
          <p:spPr bwMode="auto">
            <a:xfrm>
              <a:off x="1883" y="2154"/>
              <a:ext cx="74" cy="73"/>
            </a:xfrm>
            <a:prstGeom prst="roundRect">
              <a:avLst>
                <a:gd name="adj" fmla="val 40412"/>
              </a:avLst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5184" name="Rectangle 80"/>
            <p:cNvSpPr>
              <a:spLocks noChangeArrowheads="1"/>
            </p:cNvSpPr>
            <p:nvPr/>
          </p:nvSpPr>
          <p:spPr bwMode="auto">
            <a:xfrm>
              <a:off x="2285" y="2175"/>
              <a:ext cx="3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Step B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85" name="Rectangle 81"/>
            <p:cNvSpPr>
              <a:spLocks noChangeArrowheads="1"/>
            </p:cNvSpPr>
            <p:nvPr/>
          </p:nvSpPr>
          <p:spPr bwMode="auto">
            <a:xfrm>
              <a:off x="736" y="1338"/>
              <a:ext cx="3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Step A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86" name="Rectangle 82"/>
            <p:cNvSpPr>
              <a:spLocks noChangeArrowheads="1"/>
            </p:cNvSpPr>
            <p:nvPr/>
          </p:nvSpPr>
          <p:spPr bwMode="auto">
            <a:xfrm>
              <a:off x="3424" y="2587"/>
              <a:ext cx="36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Step C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87" name="Rectangle 83"/>
            <p:cNvSpPr>
              <a:spLocks noChangeArrowheads="1"/>
            </p:cNvSpPr>
            <p:nvPr/>
          </p:nvSpPr>
          <p:spPr bwMode="auto">
            <a:xfrm>
              <a:off x="582" y="3086"/>
              <a:ext cx="8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C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88" name="Rectangle 84"/>
            <p:cNvSpPr>
              <a:spLocks noChangeArrowheads="1"/>
            </p:cNvSpPr>
            <p:nvPr/>
          </p:nvSpPr>
          <p:spPr bwMode="auto">
            <a:xfrm>
              <a:off x="5583" y="3116"/>
              <a:ext cx="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GB" sz="1500">
                  <a:solidFill>
                    <a:srgbClr val="000000"/>
                  </a:solidFill>
                </a:rPr>
                <a:t>S</a:t>
              </a:r>
              <a:endParaRPr lang="en-GB" sz="2400">
                <a:latin typeface="Times" charset="0"/>
              </a:endParaRPr>
            </a:p>
          </p:txBody>
        </p:sp>
        <p:sp>
          <p:nvSpPr>
            <p:cNvPr id="175189" name="Oval 85"/>
            <p:cNvSpPr>
              <a:spLocks noChangeArrowheads="1"/>
            </p:cNvSpPr>
            <p:nvPr/>
          </p:nvSpPr>
          <p:spPr bwMode="auto">
            <a:xfrm>
              <a:off x="1384" y="3414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5190" name="Oval 86"/>
            <p:cNvSpPr>
              <a:spLocks noChangeArrowheads="1"/>
            </p:cNvSpPr>
            <p:nvPr/>
          </p:nvSpPr>
          <p:spPr bwMode="auto">
            <a:xfrm>
              <a:off x="1381" y="3532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0" dirty="0" err="1" smtClean="0"/>
              <a:t>Kerberos</a:t>
            </a:r>
            <a:endParaRPr lang="pt-BR" b="0" dirty="0" smtClean="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 página 310, </a:t>
            </a:r>
            <a:r>
              <a:rPr lang="pt-BR" b="1" smtClean="0"/>
              <a:t>Cap.7 - Security</a:t>
            </a:r>
            <a:r>
              <a:rPr lang="pt-BR" smtClean="0"/>
              <a:t>, do livro </a:t>
            </a:r>
            <a:r>
              <a:rPr lang="pt-BR" b="1" i="1" smtClean="0"/>
              <a:t>Distributed Systems: Concepts and Design</a:t>
            </a:r>
            <a:r>
              <a:rPr lang="pt-BR" smtClean="0"/>
              <a:t>, </a:t>
            </a:r>
            <a:r>
              <a:rPr lang="pt-BR" i="1" smtClean="0"/>
              <a:t>Coulouris et al</a:t>
            </a:r>
            <a:r>
              <a:rPr lang="pt-BR" smtClean="0"/>
              <a:t>., Fourth Edition, 2005 que resume todo o funcionamento do Kerberos.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Método de Autenticação 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Certificado X509 </a:t>
            </a:r>
            <a:endParaRPr lang="pt-BR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Espaço Reservado para Data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pt-BR"/>
              <a:t>Abril de 2006</a:t>
            </a:r>
          </a:p>
        </p:txBody>
      </p:sp>
      <p:sp>
        <p:nvSpPr>
          <p:cNvPr id="177155" name="Espaço Reservado para Rodapé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pt-BR" smtClean="0"/>
              <a:t>Infra-estrutura de Chave Pública</a:t>
            </a:r>
          </a:p>
        </p:txBody>
      </p:sp>
      <p:sp>
        <p:nvSpPr>
          <p:cNvPr id="1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7715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Estrutura Básica de um Certificado</a:t>
            </a:r>
          </a:p>
        </p:txBody>
      </p:sp>
      <p:sp>
        <p:nvSpPr>
          <p:cNvPr id="81929" name="Document"/>
          <p:cNvSpPr>
            <a:spLocks noEditPoints="1" noChangeArrowheads="1"/>
          </p:cNvSpPr>
          <p:nvPr/>
        </p:nvSpPr>
        <p:spPr bwMode="auto">
          <a:xfrm rot="10800000">
            <a:off x="2627313" y="1700213"/>
            <a:ext cx="3600450" cy="417671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10800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177161" name="Document"/>
          <p:cNvSpPr>
            <a:spLocks noEditPoints="1" noChangeArrowheads="1"/>
          </p:cNvSpPr>
          <p:nvPr/>
        </p:nvSpPr>
        <p:spPr bwMode="auto">
          <a:xfrm rot="10800000">
            <a:off x="3419475" y="2060575"/>
            <a:ext cx="1512888" cy="2160588"/>
          </a:xfrm>
          <a:custGeom>
            <a:avLst/>
            <a:gdLst>
              <a:gd name="T0" fmla="*/ 753432 w 21600"/>
              <a:gd name="T1" fmla="*/ 2163789 h 21600"/>
              <a:gd name="T2" fmla="*/ 5953 w 21600"/>
              <a:gd name="T3" fmla="*/ 1085195 h 21600"/>
              <a:gd name="T4" fmla="*/ 753432 w 21600"/>
              <a:gd name="T5" fmla="*/ 8102 h 21600"/>
              <a:gd name="T6" fmla="*/ 1520312 w 21600"/>
              <a:gd name="T7" fmla="*/ 1065490 h 21600"/>
              <a:gd name="T8" fmla="*/ 753432 w 21600"/>
              <a:gd name="T9" fmla="*/ 2163789 h 21600"/>
              <a:gd name="T10" fmla="*/ 0 w 21600"/>
              <a:gd name="T11" fmla="*/ 0 h 21600"/>
              <a:gd name="T12" fmla="*/ 1512888 w 21600"/>
              <a:gd name="T13" fmla="*/ 0 h 21600"/>
              <a:gd name="T14" fmla="*/ 1512888 w 21600"/>
              <a:gd name="T15" fmla="*/ 2160588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77 w 21600"/>
              <a:gd name="T25" fmla="*/ 818 h 21600"/>
              <a:gd name="T26" fmla="*/ 20622 w 21600"/>
              <a:gd name="T27" fmla="*/ 16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pt-BR"/>
          </a:p>
        </p:txBody>
      </p:sp>
      <p:sp>
        <p:nvSpPr>
          <p:cNvPr id="81931" name="Document"/>
          <p:cNvSpPr>
            <a:spLocks noEditPoints="1" noChangeArrowheads="1"/>
          </p:cNvSpPr>
          <p:nvPr/>
        </p:nvSpPr>
        <p:spPr bwMode="auto">
          <a:xfrm rot="10800000">
            <a:off x="3419475" y="4652963"/>
            <a:ext cx="1512888" cy="8636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10800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prstClr val="black"/>
                </a:solidFill>
              </a:rPr>
              <a:t>Assinatura</a:t>
            </a:r>
            <a:br>
              <a:rPr lang="pt-BR" sz="1600" b="1" dirty="0">
                <a:solidFill>
                  <a:prstClr val="black"/>
                </a:solidFill>
              </a:rPr>
            </a:br>
            <a:r>
              <a:rPr lang="pt-BR" sz="1600" b="1" dirty="0">
                <a:solidFill>
                  <a:prstClr val="black"/>
                </a:solidFill>
              </a:rPr>
              <a:t>      CA</a:t>
            </a:r>
          </a:p>
        </p:txBody>
      </p:sp>
      <p:sp>
        <p:nvSpPr>
          <p:cNvPr id="24585" name="Rectangle 12"/>
          <p:cNvSpPr>
            <a:spLocks noChangeArrowheads="1"/>
          </p:cNvSpPr>
          <p:nvPr/>
        </p:nvSpPr>
        <p:spPr bwMode="auto">
          <a:xfrm>
            <a:off x="3779838" y="2565400"/>
            <a:ext cx="863600" cy="431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prstClr val="black"/>
                </a:solidFill>
                <a:latin typeface="Calibri" pitchFamily="34" charset="0"/>
              </a:rPr>
              <a:t>Nome</a:t>
            </a:r>
          </a:p>
        </p:txBody>
      </p:sp>
      <p:sp>
        <p:nvSpPr>
          <p:cNvPr id="24586" name="Rectangle 13"/>
          <p:cNvSpPr>
            <a:spLocks noChangeArrowheads="1"/>
          </p:cNvSpPr>
          <p:nvPr/>
        </p:nvSpPr>
        <p:spPr bwMode="auto">
          <a:xfrm>
            <a:off x="3779838" y="3357563"/>
            <a:ext cx="863600" cy="6477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prstClr val="black"/>
                </a:solidFill>
                <a:latin typeface="Calibri" pitchFamily="34" charset="0"/>
              </a:rPr>
              <a:t>Chave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prstClr val="black"/>
                </a:solidFill>
                <a:latin typeface="Calibri" pitchFamily="34" charset="0"/>
              </a:rPr>
              <a:t>Pública</a:t>
            </a:r>
          </a:p>
        </p:txBody>
      </p:sp>
      <p:sp>
        <p:nvSpPr>
          <p:cNvPr id="177165" name="Text Box 16"/>
          <p:cNvSpPr txBox="1">
            <a:spLocks noChangeArrowheads="1"/>
          </p:cNvSpPr>
          <p:nvPr/>
        </p:nvSpPr>
        <p:spPr bwMode="auto">
          <a:xfrm>
            <a:off x="971550" y="2924175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77166" name="Text Box 19"/>
          <p:cNvSpPr txBox="1">
            <a:spLocks noChangeArrowheads="1"/>
          </p:cNvSpPr>
          <p:nvPr/>
        </p:nvSpPr>
        <p:spPr bwMode="auto">
          <a:xfrm>
            <a:off x="900113" y="3068638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solidFill>
                  <a:srgbClr val="000000"/>
                </a:solidFill>
                <a:latin typeface="Calibri" pitchFamily="34" charset="0"/>
              </a:rPr>
              <a:t>Mensagem</a:t>
            </a:r>
          </a:p>
        </p:txBody>
      </p:sp>
      <p:sp>
        <p:nvSpPr>
          <p:cNvPr id="177167" name="Line 20"/>
          <p:cNvSpPr>
            <a:spLocks noChangeShapeType="1"/>
          </p:cNvSpPr>
          <p:nvPr/>
        </p:nvSpPr>
        <p:spPr bwMode="auto">
          <a:xfrm>
            <a:off x="2268538" y="328453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77168" name="Text Box 21"/>
          <p:cNvSpPr txBox="1">
            <a:spLocks noChangeArrowheads="1"/>
          </p:cNvSpPr>
          <p:nvPr/>
        </p:nvSpPr>
        <p:spPr bwMode="auto">
          <a:xfrm>
            <a:off x="7308850" y="3644900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77169" name="Text Box 22"/>
          <p:cNvSpPr txBox="1">
            <a:spLocks noChangeArrowheads="1"/>
          </p:cNvSpPr>
          <p:nvPr/>
        </p:nvSpPr>
        <p:spPr bwMode="auto">
          <a:xfrm>
            <a:off x="7451725" y="3429000"/>
            <a:ext cx="151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solidFill>
                  <a:srgbClr val="000000"/>
                </a:solidFill>
                <a:latin typeface="Calibri" pitchFamily="34" charset="0"/>
              </a:rPr>
              <a:t>Certificado</a:t>
            </a:r>
          </a:p>
        </p:txBody>
      </p:sp>
      <p:sp>
        <p:nvSpPr>
          <p:cNvPr id="177170" name="Line 23"/>
          <p:cNvSpPr>
            <a:spLocks noChangeShapeType="1"/>
          </p:cNvSpPr>
          <p:nvPr/>
        </p:nvSpPr>
        <p:spPr bwMode="auto">
          <a:xfrm flipH="1" flipV="1">
            <a:off x="6443663" y="36449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t-BR" sz="3600" b="1">
                <a:solidFill>
                  <a:srgbClr val="006600"/>
                </a:solidFill>
                <a:latin typeface="Perpetua" pitchFamily="18" charset="0"/>
              </a:rPr>
              <a:t>Estrutura do Certificado X.509 </a:t>
            </a: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457200" y="1700213"/>
            <a:ext cx="82296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pt-BR" sz="3200">
              <a:solidFill>
                <a:srgbClr val="9B2D1F"/>
              </a:solidFill>
              <a:latin typeface="Perpetua" pitchFamily="18" charset="0"/>
            </a:endParaRPr>
          </a:p>
        </p:txBody>
      </p:sp>
      <p:pic>
        <p:nvPicPr>
          <p:cNvPr id="178180" name="Picture 4" descr="img_estrutu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349500"/>
            <a:ext cx="7043738" cy="324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Espaço Reservado para Data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pt-BR"/>
              <a:t>Abril de 2006</a:t>
            </a:r>
          </a:p>
        </p:txBody>
      </p:sp>
      <p:sp>
        <p:nvSpPr>
          <p:cNvPr id="179203" name="Espaço Reservado para Rodapé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pt-BR" smtClean="0"/>
              <a:t>Infra-estrutura de Chave Pública</a:t>
            </a:r>
          </a:p>
        </p:txBody>
      </p:sp>
      <p:sp>
        <p:nvSpPr>
          <p:cNvPr id="33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4146D-FA19-41C8-AF4F-B0A047FCB598}" type="slidenum">
              <a:rPr lang="pt-BR"/>
              <a:pPr>
                <a:defRPr/>
              </a:pPr>
              <a:t>69</a:t>
            </a:fld>
            <a:endParaRPr lang="pt-BR"/>
          </a:p>
        </p:txBody>
      </p:sp>
      <p:sp>
        <p:nvSpPr>
          <p:cNvPr id="1792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Componentes de uma ICP (PKI)</a:t>
            </a:r>
          </a:p>
        </p:txBody>
      </p:sp>
      <p:sp>
        <p:nvSpPr>
          <p:cNvPr id="65542" name="Rectangle 11"/>
          <p:cNvSpPr>
            <a:spLocks noChangeArrowheads="1"/>
          </p:cNvSpPr>
          <p:nvPr/>
        </p:nvSpPr>
        <p:spPr bwMode="auto">
          <a:xfrm>
            <a:off x="3492500" y="2060575"/>
            <a:ext cx="2087563" cy="7921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prstClr val="black"/>
                </a:solidFill>
                <a:latin typeface="Calibri" pitchFamily="34" charset="0"/>
              </a:rPr>
              <a:t>Autoridade </a:t>
            </a:r>
            <a:br>
              <a:rPr lang="pt-BR" b="1" dirty="0">
                <a:solidFill>
                  <a:prstClr val="black"/>
                </a:solidFill>
                <a:latin typeface="Calibri" pitchFamily="34" charset="0"/>
              </a:rPr>
            </a:br>
            <a:r>
              <a:rPr lang="pt-BR" b="1" dirty="0">
                <a:solidFill>
                  <a:prstClr val="black"/>
                </a:solidFill>
                <a:latin typeface="Calibri" pitchFamily="34" charset="0"/>
              </a:rPr>
              <a:t>Certificadora (CA)</a:t>
            </a: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2555875" y="3500438"/>
            <a:ext cx="2016125" cy="720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prstClr val="black"/>
                </a:solidFill>
              </a:rPr>
              <a:t>Autoridade </a:t>
            </a:r>
            <a:br>
              <a:rPr lang="pt-BR" b="1" dirty="0">
                <a:solidFill>
                  <a:prstClr val="black"/>
                </a:solidFill>
              </a:rPr>
            </a:br>
            <a:r>
              <a:rPr lang="pt-BR" b="1" dirty="0">
                <a:solidFill>
                  <a:prstClr val="black"/>
                </a:solidFill>
              </a:rPr>
              <a:t>Registradora (RA)</a:t>
            </a:r>
          </a:p>
        </p:txBody>
      </p:sp>
      <p:sp>
        <p:nvSpPr>
          <p:cNvPr id="179212" name="Line 16"/>
          <p:cNvSpPr>
            <a:spLocks noChangeShapeType="1"/>
          </p:cNvSpPr>
          <p:nvPr/>
        </p:nvSpPr>
        <p:spPr bwMode="auto">
          <a:xfrm flipV="1">
            <a:off x="1692275" y="4292600"/>
            <a:ext cx="71913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79213" name="Line 18"/>
          <p:cNvSpPr>
            <a:spLocks noChangeShapeType="1"/>
          </p:cNvSpPr>
          <p:nvPr/>
        </p:nvSpPr>
        <p:spPr bwMode="auto">
          <a:xfrm flipH="1" flipV="1">
            <a:off x="3348038" y="42926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79214" name="Line 19"/>
          <p:cNvSpPr>
            <a:spLocks noChangeShapeType="1"/>
          </p:cNvSpPr>
          <p:nvPr/>
        </p:nvSpPr>
        <p:spPr bwMode="auto">
          <a:xfrm flipH="1" flipV="1">
            <a:off x="4716463" y="4221163"/>
            <a:ext cx="5762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79215" name="Line 20"/>
          <p:cNvSpPr>
            <a:spLocks noChangeShapeType="1"/>
          </p:cNvSpPr>
          <p:nvPr/>
        </p:nvSpPr>
        <p:spPr bwMode="auto">
          <a:xfrm flipV="1">
            <a:off x="3132138" y="2924175"/>
            <a:ext cx="10080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79216" name="Line 21"/>
          <p:cNvSpPr>
            <a:spLocks noChangeShapeType="1"/>
          </p:cNvSpPr>
          <p:nvPr/>
        </p:nvSpPr>
        <p:spPr bwMode="auto">
          <a:xfrm flipH="1">
            <a:off x="3851275" y="2924175"/>
            <a:ext cx="10080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79217" name="Line 22"/>
          <p:cNvSpPr>
            <a:spLocks noChangeShapeType="1"/>
          </p:cNvSpPr>
          <p:nvPr/>
        </p:nvSpPr>
        <p:spPr bwMode="auto">
          <a:xfrm flipH="1">
            <a:off x="1979613" y="2420938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79218" name="computr2"/>
          <p:cNvSpPr>
            <a:spLocks noEditPoints="1" noChangeArrowheads="1"/>
          </p:cNvSpPr>
          <p:nvPr/>
        </p:nvSpPr>
        <p:spPr bwMode="auto">
          <a:xfrm rot="10748969" flipV="1">
            <a:off x="1187450" y="4940300"/>
            <a:ext cx="855663" cy="787400"/>
          </a:xfrm>
          <a:custGeom>
            <a:avLst/>
            <a:gdLst>
              <a:gd name="T0" fmla="*/ 16948149 w 21600"/>
              <a:gd name="T1" fmla="*/ 0 h 21600"/>
              <a:gd name="T2" fmla="*/ 16948149 w 21600"/>
              <a:gd name="T3" fmla="*/ 28703646 h 21600"/>
              <a:gd name="T4" fmla="*/ 27189207 w 21600"/>
              <a:gd name="T5" fmla="*/ 0 h 21600"/>
              <a:gd name="T6" fmla="*/ 6707051 w 21600"/>
              <a:gd name="T7" fmla="*/ 0 h 21600"/>
              <a:gd name="T8" fmla="*/ 6707051 w 21600"/>
              <a:gd name="T9" fmla="*/ 15456115 h 21600"/>
              <a:gd name="T10" fmla="*/ 27189207 w 21600"/>
              <a:gd name="T11" fmla="*/ 15456115 h 21600"/>
              <a:gd name="T12" fmla="*/ 6707051 w 21600"/>
              <a:gd name="T13" fmla="*/ 7728732 h 21600"/>
              <a:gd name="T14" fmla="*/ 27189207 w 21600"/>
              <a:gd name="T15" fmla="*/ 7728732 h 21600"/>
              <a:gd name="T16" fmla="*/ 29546241 w 21600"/>
              <a:gd name="T17" fmla="*/ 20976263 h 21600"/>
              <a:gd name="T18" fmla="*/ 4350016 w 21600"/>
              <a:gd name="T19" fmla="*/ 20976263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79219" name="computr2"/>
          <p:cNvSpPr>
            <a:spLocks noEditPoints="1" noChangeArrowheads="1"/>
          </p:cNvSpPr>
          <p:nvPr/>
        </p:nvSpPr>
        <p:spPr bwMode="auto">
          <a:xfrm rot="10748969" flipV="1">
            <a:off x="3054350" y="4941888"/>
            <a:ext cx="868363" cy="788987"/>
          </a:xfrm>
          <a:custGeom>
            <a:avLst/>
            <a:gdLst>
              <a:gd name="T0" fmla="*/ 17454981 w 21600"/>
              <a:gd name="T1" fmla="*/ 0 h 21600"/>
              <a:gd name="T2" fmla="*/ 17454981 w 21600"/>
              <a:gd name="T3" fmla="*/ 28819467 h 21600"/>
              <a:gd name="T4" fmla="*/ 28002295 w 21600"/>
              <a:gd name="T5" fmla="*/ 0 h 21600"/>
              <a:gd name="T6" fmla="*/ 6907627 w 21600"/>
              <a:gd name="T7" fmla="*/ 0 h 21600"/>
              <a:gd name="T8" fmla="*/ 6907627 w 21600"/>
              <a:gd name="T9" fmla="*/ 15518498 h 21600"/>
              <a:gd name="T10" fmla="*/ 28002295 w 21600"/>
              <a:gd name="T11" fmla="*/ 15518498 h 21600"/>
              <a:gd name="T12" fmla="*/ 6907627 w 21600"/>
              <a:gd name="T13" fmla="*/ 7759906 h 21600"/>
              <a:gd name="T14" fmla="*/ 28002295 w 21600"/>
              <a:gd name="T15" fmla="*/ 7759906 h 21600"/>
              <a:gd name="T16" fmla="*/ 30429811 w 21600"/>
              <a:gd name="T17" fmla="*/ 21060876 h 21600"/>
              <a:gd name="T18" fmla="*/ 4480110 w 21600"/>
              <a:gd name="T19" fmla="*/ 21060876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79220" name="computr2"/>
          <p:cNvSpPr>
            <a:spLocks noEditPoints="1" noChangeArrowheads="1"/>
          </p:cNvSpPr>
          <p:nvPr/>
        </p:nvSpPr>
        <p:spPr bwMode="auto">
          <a:xfrm>
            <a:off x="5003800" y="4941888"/>
            <a:ext cx="863600" cy="792162"/>
          </a:xfrm>
          <a:custGeom>
            <a:avLst/>
            <a:gdLst>
              <a:gd name="T0" fmla="*/ 17264004 w 21600"/>
              <a:gd name="T1" fmla="*/ 0 h 21600"/>
              <a:gd name="T2" fmla="*/ 17264004 w 21600"/>
              <a:gd name="T3" fmla="*/ 29051881 h 21600"/>
              <a:gd name="T4" fmla="*/ 27695932 w 21600"/>
              <a:gd name="T5" fmla="*/ 0 h 21600"/>
              <a:gd name="T6" fmla="*/ 6832076 w 21600"/>
              <a:gd name="T7" fmla="*/ 0 h 21600"/>
              <a:gd name="T8" fmla="*/ 6832076 w 21600"/>
              <a:gd name="T9" fmla="*/ 15643623 h 21600"/>
              <a:gd name="T10" fmla="*/ 27695932 w 21600"/>
              <a:gd name="T11" fmla="*/ 15643623 h 21600"/>
              <a:gd name="T12" fmla="*/ 6832076 w 21600"/>
              <a:gd name="T13" fmla="*/ 7822490 h 21600"/>
              <a:gd name="T14" fmla="*/ 27695932 w 21600"/>
              <a:gd name="T15" fmla="*/ 7822490 h 21600"/>
              <a:gd name="T16" fmla="*/ 30096900 w 21600"/>
              <a:gd name="T17" fmla="*/ 21230748 h 21600"/>
              <a:gd name="T18" fmla="*/ 4431108 w 21600"/>
              <a:gd name="T19" fmla="*/ 21230748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79221" name="computr3"/>
          <p:cNvSpPr>
            <a:spLocks noEditPoints="1" noChangeArrowheads="1"/>
          </p:cNvSpPr>
          <p:nvPr/>
        </p:nvSpPr>
        <p:spPr bwMode="auto">
          <a:xfrm flipH="1">
            <a:off x="539750" y="1700213"/>
            <a:ext cx="1368425" cy="1441450"/>
          </a:xfrm>
          <a:custGeom>
            <a:avLst/>
            <a:gdLst>
              <a:gd name="T0" fmla="*/ 0 w 21600"/>
              <a:gd name="T1" fmla="*/ 48096715 h 21600"/>
              <a:gd name="T2" fmla="*/ 43346953 w 21600"/>
              <a:gd name="T3" fmla="*/ 0 h 21600"/>
              <a:gd name="T4" fmla="*/ 43346953 w 21600"/>
              <a:gd name="T5" fmla="*/ 96193431 h 21600"/>
              <a:gd name="T6" fmla="*/ 72786716 w 21600"/>
              <a:gd name="T7" fmla="*/ 48096715 h 21600"/>
              <a:gd name="T8" fmla="*/ 0 60000 65536"/>
              <a:gd name="T9" fmla="*/ 0 60000 65536"/>
              <a:gd name="T10" fmla="*/ 0 60000 65536"/>
              <a:gd name="T11" fmla="*/ 0 60000 65536"/>
              <a:gd name="T12" fmla="*/ 7811 w 21600"/>
              <a:gd name="T13" fmla="*/ 2584 h 21600"/>
              <a:gd name="T14" fmla="*/ 16359 w 21600"/>
              <a:gd name="T15" fmla="*/ 1176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lnTo>
                  <a:pt x="16402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lnTo>
                  <a:pt x="4043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gradFill rotWithShape="1">
            <a:gsLst>
              <a:gs pos="0">
                <a:srgbClr val="FFFFCC"/>
              </a:gs>
              <a:gs pos="50000">
                <a:srgbClr val="76765E"/>
              </a:gs>
              <a:gs pos="100000">
                <a:srgbClr val="FFFFCC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5554" name="AutoShape 28"/>
          <p:cNvSpPr>
            <a:spLocks noChangeArrowheads="1"/>
          </p:cNvSpPr>
          <p:nvPr/>
        </p:nvSpPr>
        <p:spPr bwMode="auto">
          <a:xfrm>
            <a:off x="6732588" y="2492896"/>
            <a:ext cx="1223962" cy="1512367"/>
          </a:xfrm>
          <a:prstGeom prst="flowChartMagneticDisk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rgbClr val="696464"/>
                </a:solidFill>
                <a:latin typeface="Calibri" pitchFamily="34" charset="0"/>
              </a:rPr>
              <a:t>Diretório</a:t>
            </a:r>
            <a:br>
              <a:rPr lang="pt-BR" b="1" dirty="0">
                <a:solidFill>
                  <a:srgbClr val="696464"/>
                </a:solidFill>
                <a:latin typeface="Calibri" pitchFamily="34" charset="0"/>
              </a:rPr>
            </a:br>
            <a:r>
              <a:rPr lang="pt-BR" b="1" dirty="0">
                <a:solidFill>
                  <a:srgbClr val="696464"/>
                </a:solidFill>
                <a:latin typeface="Calibri" pitchFamily="34" charset="0"/>
              </a:rPr>
              <a:t>X.500</a:t>
            </a:r>
            <a:endParaRPr lang="pt-BR" b="1" dirty="0">
              <a:solidFill>
                <a:srgbClr val="696464"/>
              </a:solidFill>
              <a:latin typeface="Calibri" pitchFamily="34" charset="0"/>
            </a:endParaRPr>
          </a:p>
        </p:txBody>
      </p:sp>
      <p:sp>
        <p:nvSpPr>
          <p:cNvPr id="179225" name="Text Box 33"/>
          <p:cNvSpPr txBox="1">
            <a:spLocks noChangeArrowheads="1"/>
          </p:cNvSpPr>
          <p:nvPr/>
        </p:nvSpPr>
        <p:spPr bwMode="auto">
          <a:xfrm>
            <a:off x="468313" y="3213100"/>
            <a:ext cx="15827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>
                <a:solidFill>
                  <a:srgbClr val="000000"/>
                </a:solidFill>
                <a:latin typeface="Calibri" pitchFamily="34" charset="0"/>
              </a:rPr>
              <a:t>Servidor de Recuperação de Chave</a:t>
            </a:r>
          </a:p>
        </p:txBody>
      </p:sp>
      <p:sp>
        <p:nvSpPr>
          <p:cNvPr id="179226" name="Text Box 34"/>
          <p:cNvSpPr txBox="1">
            <a:spLocks noChangeArrowheads="1"/>
          </p:cNvSpPr>
          <p:nvPr/>
        </p:nvSpPr>
        <p:spPr bwMode="auto">
          <a:xfrm>
            <a:off x="2051050" y="4941888"/>
            <a:ext cx="10080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>
                <a:solidFill>
                  <a:srgbClr val="000000"/>
                </a:solidFill>
                <a:latin typeface="Calibri" pitchFamily="34" charset="0"/>
              </a:rPr>
              <a:t>Usuários     </a:t>
            </a:r>
            <a:br>
              <a:rPr lang="pt-BR" sz="1400" b="1">
                <a:solidFill>
                  <a:srgbClr val="000000"/>
                </a:solidFill>
                <a:latin typeface="Calibri" pitchFamily="34" charset="0"/>
              </a:rPr>
            </a:br>
            <a:r>
              <a:rPr lang="pt-BR" sz="1400" b="1">
                <a:solidFill>
                  <a:srgbClr val="000000"/>
                </a:solidFill>
                <a:latin typeface="Calibri" pitchFamily="34" charset="0"/>
              </a:rPr>
              <a:t>   Finais</a:t>
            </a:r>
          </a:p>
        </p:txBody>
      </p:sp>
      <p:sp>
        <p:nvSpPr>
          <p:cNvPr id="179227" name="Text Box 35"/>
          <p:cNvSpPr txBox="1">
            <a:spLocks noChangeArrowheads="1"/>
          </p:cNvSpPr>
          <p:nvPr/>
        </p:nvSpPr>
        <p:spPr bwMode="auto">
          <a:xfrm>
            <a:off x="3995738" y="4941888"/>
            <a:ext cx="10080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>
                <a:solidFill>
                  <a:srgbClr val="000000"/>
                </a:solidFill>
                <a:latin typeface="Calibri" pitchFamily="34" charset="0"/>
              </a:rPr>
              <a:t>Usuários</a:t>
            </a:r>
            <a:br>
              <a:rPr lang="pt-BR" sz="1400" b="1">
                <a:solidFill>
                  <a:srgbClr val="000000"/>
                </a:solidFill>
                <a:latin typeface="Calibri" pitchFamily="34" charset="0"/>
              </a:rPr>
            </a:br>
            <a:r>
              <a:rPr lang="pt-BR" sz="1400" b="1">
                <a:solidFill>
                  <a:srgbClr val="000000"/>
                </a:solidFill>
                <a:latin typeface="Calibri" pitchFamily="34" charset="0"/>
              </a:rPr>
              <a:t>  Finais</a:t>
            </a:r>
          </a:p>
        </p:txBody>
      </p:sp>
      <p:sp>
        <p:nvSpPr>
          <p:cNvPr id="179228" name="Line 36"/>
          <p:cNvSpPr>
            <a:spLocks noChangeShapeType="1"/>
          </p:cNvSpPr>
          <p:nvPr/>
        </p:nvSpPr>
        <p:spPr bwMode="auto">
          <a:xfrm>
            <a:off x="5651500" y="2492375"/>
            <a:ext cx="935038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79229" name="Text Box 37"/>
          <p:cNvSpPr txBox="1">
            <a:spLocks noChangeArrowheads="1"/>
          </p:cNvSpPr>
          <p:nvPr/>
        </p:nvSpPr>
        <p:spPr bwMode="auto">
          <a:xfrm>
            <a:off x="2987675" y="4365625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79230" name="Text Box 38"/>
          <p:cNvSpPr txBox="1">
            <a:spLocks noChangeArrowheads="1"/>
          </p:cNvSpPr>
          <p:nvPr/>
        </p:nvSpPr>
        <p:spPr bwMode="auto">
          <a:xfrm>
            <a:off x="3132138" y="2924175"/>
            <a:ext cx="23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rgbClr val="00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79231" name="Text Box 39"/>
          <p:cNvSpPr txBox="1">
            <a:spLocks noChangeArrowheads="1"/>
          </p:cNvSpPr>
          <p:nvPr/>
        </p:nvSpPr>
        <p:spPr bwMode="auto">
          <a:xfrm>
            <a:off x="2608263" y="19891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79232" name="Text Box 40"/>
          <p:cNvSpPr txBox="1">
            <a:spLocks noChangeArrowheads="1"/>
          </p:cNvSpPr>
          <p:nvPr/>
        </p:nvSpPr>
        <p:spPr bwMode="auto">
          <a:xfrm>
            <a:off x="4572000" y="3068638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79233" name="Text Box 41"/>
          <p:cNvSpPr txBox="1">
            <a:spLocks noChangeArrowheads="1"/>
          </p:cNvSpPr>
          <p:nvPr/>
        </p:nvSpPr>
        <p:spPr bwMode="auto">
          <a:xfrm>
            <a:off x="6064250" y="24923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79234" name="Line 42"/>
          <p:cNvSpPr>
            <a:spLocks noChangeShapeType="1"/>
          </p:cNvSpPr>
          <p:nvPr/>
        </p:nvSpPr>
        <p:spPr bwMode="auto">
          <a:xfrm>
            <a:off x="3563938" y="42926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79235" name="Text Box 43"/>
          <p:cNvSpPr txBox="1">
            <a:spLocks noChangeArrowheads="1"/>
          </p:cNvSpPr>
          <p:nvPr/>
        </p:nvSpPr>
        <p:spPr bwMode="auto">
          <a:xfrm>
            <a:off x="3563938" y="4365625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79236" name="Line 44"/>
          <p:cNvSpPr>
            <a:spLocks noChangeShapeType="1"/>
          </p:cNvSpPr>
          <p:nvPr/>
        </p:nvSpPr>
        <p:spPr bwMode="auto">
          <a:xfrm flipH="1">
            <a:off x="1835150" y="4365625"/>
            <a:ext cx="7207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79237" name="Line 45"/>
          <p:cNvSpPr>
            <a:spLocks noChangeShapeType="1"/>
          </p:cNvSpPr>
          <p:nvPr/>
        </p:nvSpPr>
        <p:spPr bwMode="auto">
          <a:xfrm>
            <a:off x="4643438" y="4365625"/>
            <a:ext cx="5048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79238" name="Text Box 47"/>
          <p:cNvSpPr txBox="1">
            <a:spLocks noChangeArrowheads="1"/>
          </p:cNvSpPr>
          <p:nvPr/>
        </p:nvSpPr>
        <p:spPr bwMode="auto">
          <a:xfrm>
            <a:off x="7019925" y="1916113"/>
            <a:ext cx="14398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>
                <a:solidFill>
                  <a:srgbClr val="000000"/>
                </a:solidFill>
                <a:latin typeface="Calibri" pitchFamily="34" charset="0"/>
              </a:rPr>
              <a:t>Repositório de</a:t>
            </a:r>
            <a:br>
              <a:rPr lang="pt-BR" sz="1400" b="1">
                <a:solidFill>
                  <a:srgbClr val="000000"/>
                </a:solidFill>
                <a:latin typeface="Calibri" pitchFamily="34" charset="0"/>
              </a:rPr>
            </a:br>
            <a:r>
              <a:rPr lang="pt-BR" sz="1400" b="1">
                <a:solidFill>
                  <a:srgbClr val="000000"/>
                </a:solidFill>
                <a:latin typeface="Calibri" pitchFamily="34" charset="0"/>
              </a:rPr>
              <a:t>Certificados</a:t>
            </a:r>
          </a:p>
        </p:txBody>
      </p:sp>
      <p:sp>
        <p:nvSpPr>
          <p:cNvPr id="179239" name="printer2"/>
          <p:cNvSpPr>
            <a:spLocks noEditPoints="1" noChangeArrowheads="1"/>
          </p:cNvSpPr>
          <p:nvPr/>
        </p:nvSpPr>
        <p:spPr bwMode="auto">
          <a:xfrm rot="10800000" flipV="1">
            <a:off x="6588125" y="5013325"/>
            <a:ext cx="647700" cy="576263"/>
          </a:xfrm>
          <a:custGeom>
            <a:avLst/>
            <a:gdLst>
              <a:gd name="T0" fmla="*/ 9596815 w 21600"/>
              <a:gd name="T1" fmla="*/ 0 h 21600"/>
              <a:gd name="T2" fmla="*/ 17251430 w 21600"/>
              <a:gd name="T3" fmla="*/ 0 h 21600"/>
              <a:gd name="T4" fmla="*/ 19422004 w 21600"/>
              <a:gd name="T5" fmla="*/ 3347421 h 21600"/>
              <a:gd name="T6" fmla="*/ 19422004 w 21600"/>
              <a:gd name="T7" fmla="*/ 7687028 h 21600"/>
              <a:gd name="T8" fmla="*/ 19422004 w 21600"/>
              <a:gd name="T9" fmla="*/ 11778229 h 21600"/>
              <a:gd name="T10" fmla="*/ 16222756 w 21600"/>
              <a:gd name="T11" fmla="*/ 15374030 h 21600"/>
              <a:gd name="T12" fmla="*/ 9596815 w 21600"/>
              <a:gd name="T13" fmla="*/ 15374030 h 21600"/>
              <a:gd name="T14" fmla="*/ 2855757 w 21600"/>
              <a:gd name="T15" fmla="*/ 15374030 h 21600"/>
              <a:gd name="T16" fmla="*/ 0 w 21600"/>
              <a:gd name="T17" fmla="*/ 11778229 h 21600"/>
              <a:gd name="T18" fmla="*/ 0 w 21600"/>
              <a:gd name="T19" fmla="*/ 7687028 h 21600"/>
              <a:gd name="T20" fmla="*/ 0 w 21600"/>
              <a:gd name="T21" fmla="*/ 3347421 h 21600"/>
              <a:gd name="T22" fmla="*/ 2170575 w 21600"/>
              <a:gd name="T23" fmla="*/ 0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1397 w 21600"/>
              <a:gd name="T37" fmla="*/ 23298 h 21600"/>
              <a:gd name="T38" fmla="*/ 20266 w 21600"/>
              <a:gd name="T39" fmla="*/ 31137 h 2160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600" h="21600" extrusionOk="0">
                <a:moveTo>
                  <a:pt x="10673" y="0"/>
                </a:moveTo>
                <a:lnTo>
                  <a:pt x="19186" y="0"/>
                </a:lnTo>
                <a:lnTo>
                  <a:pt x="21600" y="4703"/>
                </a:lnTo>
                <a:lnTo>
                  <a:pt x="21600" y="10800"/>
                </a:lnTo>
                <a:lnTo>
                  <a:pt x="21600" y="16548"/>
                </a:lnTo>
                <a:lnTo>
                  <a:pt x="18042" y="16548"/>
                </a:lnTo>
                <a:lnTo>
                  <a:pt x="18042" y="21600"/>
                </a:lnTo>
                <a:lnTo>
                  <a:pt x="10673" y="21600"/>
                </a:lnTo>
                <a:lnTo>
                  <a:pt x="3176" y="21600"/>
                </a:lnTo>
                <a:lnTo>
                  <a:pt x="3176" y="16548"/>
                </a:lnTo>
                <a:lnTo>
                  <a:pt x="0" y="16548"/>
                </a:lnTo>
                <a:lnTo>
                  <a:pt x="0" y="10800"/>
                </a:lnTo>
                <a:lnTo>
                  <a:pt x="0" y="4703"/>
                </a:lnTo>
                <a:lnTo>
                  <a:pt x="2414" y="0"/>
                </a:lnTo>
                <a:lnTo>
                  <a:pt x="10673" y="0"/>
                </a:lnTo>
                <a:close/>
              </a:path>
              <a:path w="21600" h="21600" extrusionOk="0">
                <a:moveTo>
                  <a:pt x="0" y="4703"/>
                </a:moveTo>
                <a:lnTo>
                  <a:pt x="3558" y="4703"/>
                </a:lnTo>
                <a:lnTo>
                  <a:pt x="17026" y="4703"/>
                </a:lnTo>
                <a:lnTo>
                  <a:pt x="21600" y="4703"/>
                </a:lnTo>
                <a:lnTo>
                  <a:pt x="0" y="4703"/>
                </a:lnTo>
                <a:moveTo>
                  <a:pt x="16518" y="4703"/>
                </a:moveTo>
                <a:lnTo>
                  <a:pt x="16518" y="10452"/>
                </a:lnTo>
                <a:lnTo>
                  <a:pt x="0" y="10452"/>
                </a:lnTo>
                <a:moveTo>
                  <a:pt x="4320" y="16548"/>
                </a:moveTo>
                <a:lnTo>
                  <a:pt x="4320" y="17419"/>
                </a:lnTo>
                <a:lnTo>
                  <a:pt x="4320" y="20555"/>
                </a:lnTo>
                <a:lnTo>
                  <a:pt x="4320" y="21600"/>
                </a:lnTo>
                <a:lnTo>
                  <a:pt x="4320" y="16548"/>
                </a:lnTo>
                <a:moveTo>
                  <a:pt x="16899" y="16548"/>
                </a:moveTo>
                <a:lnTo>
                  <a:pt x="16899" y="17419"/>
                </a:lnTo>
                <a:lnTo>
                  <a:pt x="16899" y="20555"/>
                </a:lnTo>
                <a:lnTo>
                  <a:pt x="16899" y="21600"/>
                </a:lnTo>
                <a:lnTo>
                  <a:pt x="16899" y="16548"/>
                </a:lnTo>
                <a:moveTo>
                  <a:pt x="15247" y="14981"/>
                </a:moveTo>
                <a:lnTo>
                  <a:pt x="15247" y="10452"/>
                </a:lnTo>
                <a:lnTo>
                  <a:pt x="16899" y="16548"/>
                </a:lnTo>
                <a:lnTo>
                  <a:pt x="18042" y="16548"/>
                </a:lnTo>
                <a:lnTo>
                  <a:pt x="16518" y="10452"/>
                </a:lnTo>
                <a:moveTo>
                  <a:pt x="15247" y="14981"/>
                </a:moveTo>
                <a:lnTo>
                  <a:pt x="15247" y="14981"/>
                </a:lnTo>
                <a:lnTo>
                  <a:pt x="16772" y="17942"/>
                </a:lnTo>
                <a:lnTo>
                  <a:pt x="4447" y="17942"/>
                </a:lnTo>
                <a:lnTo>
                  <a:pt x="5972" y="14981"/>
                </a:lnTo>
                <a:lnTo>
                  <a:pt x="5972" y="10452"/>
                </a:lnTo>
                <a:lnTo>
                  <a:pt x="4320" y="16548"/>
                </a:lnTo>
                <a:lnTo>
                  <a:pt x="3176" y="16548"/>
                </a:lnTo>
                <a:lnTo>
                  <a:pt x="4701" y="10452"/>
                </a:lnTo>
                <a:moveTo>
                  <a:pt x="20202" y="5574"/>
                </a:moveTo>
                <a:lnTo>
                  <a:pt x="20711" y="5574"/>
                </a:lnTo>
                <a:lnTo>
                  <a:pt x="20711" y="7839"/>
                </a:lnTo>
                <a:lnTo>
                  <a:pt x="20202" y="7839"/>
                </a:lnTo>
                <a:lnTo>
                  <a:pt x="20202" y="5574"/>
                </a:lnTo>
                <a:moveTo>
                  <a:pt x="5972" y="14981"/>
                </a:moveTo>
                <a:lnTo>
                  <a:pt x="7496" y="14981"/>
                </a:lnTo>
                <a:lnTo>
                  <a:pt x="13341" y="14981"/>
                </a:lnTo>
                <a:lnTo>
                  <a:pt x="15247" y="1498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Qualificação dos Métodos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Autenticação fraca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Autenticação forte.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Espaço Reservado para Data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pt-BR"/>
              <a:t>Abril de 2006</a:t>
            </a:r>
          </a:p>
        </p:txBody>
      </p:sp>
      <p:sp>
        <p:nvSpPr>
          <p:cNvPr id="180227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pt-BR" smtClean="0"/>
              <a:t>Infra-estrutura de Chave Pública</a:t>
            </a:r>
          </a:p>
        </p:txBody>
      </p:sp>
      <p:sp>
        <p:nvSpPr>
          <p:cNvPr id="23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CA1B50-30D1-41F6-A55B-4D144FE566B2}" type="slidenum">
              <a:rPr lang="pt-BR"/>
              <a:pPr>
                <a:defRPr/>
              </a:pPr>
              <a:t>70</a:t>
            </a:fld>
            <a:endParaRPr lang="pt-BR"/>
          </a:p>
        </p:txBody>
      </p:sp>
      <p:sp>
        <p:nvSpPr>
          <p:cNvPr id="180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Interação das partes em PKI</a:t>
            </a:r>
          </a:p>
        </p:txBody>
      </p:sp>
      <p:sp>
        <p:nvSpPr>
          <p:cNvPr id="1802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t-BR" smtClean="0"/>
              <a:t> </a:t>
            </a:r>
          </a:p>
        </p:txBody>
      </p:sp>
      <p:sp>
        <p:nvSpPr>
          <p:cNvPr id="180231" name="computr2"/>
          <p:cNvSpPr>
            <a:spLocks noEditPoints="1" noChangeArrowheads="1"/>
          </p:cNvSpPr>
          <p:nvPr/>
        </p:nvSpPr>
        <p:spPr bwMode="auto">
          <a:xfrm>
            <a:off x="755650" y="3357563"/>
            <a:ext cx="1512888" cy="1727200"/>
          </a:xfrm>
          <a:custGeom>
            <a:avLst/>
            <a:gdLst>
              <a:gd name="T0" fmla="*/ 52982178 w 21600"/>
              <a:gd name="T1" fmla="*/ 0 h 21600"/>
              <a:gd name="T2" fmla="*/ 52982178 w 21600"/>
              <a:gd name="T3" fmla="*/ 138112030 h 21600"/>
              <a:gd name="T4" fmla="*/ 84997130 w 21600"/>
              <a:gd name="T5" fmla="*/ 0 h 21600"/>
              <a:gd name="T6" fmla="*/ 20967227 w 21600"/>
              <a:gd name="T7" fmla="*/ 0 h 21600"/>
              <a:gd name="T8" fmla="*/ 20967227 w 21600"/>
              <a:gd name="T9" fmla="*/ 74369474 h 21600"/>
              <a:gd name="T10" fmla="*/ 84997130 w 21600"/>
              <a:gd name="T11" fmla="*/ 74369474 h 21600"/>
              <a:gd name="T12" fmla="*/ 20967227 w 21600"/>
              <a:gd name="T13" fmla="*/ 37187975 h 21600"/>
              <a:gd name="T14" fmla="*/ 84997130 w 21600"/>
              <a:gd name="T15" fmla="*/ 37187975 h 21600"/>
              <a:gd name="T16" fmla="*/ 92365595 w 21600"/>
              <a:gd name="T17" fmla="*/ 100930451 h 21600"/>
              <a:gd name="T18" fmla="*/ 13598762 w 21600"/>
              <a:gd name="T19" fmla="*/ 100930451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6194 w 21600"/>
              <a:gd name="T31" fmla="*/ 1913 h 21600"/>
              <a:gd name="T32" fmla="*/ 15565 w 21600"/>
              <a:gd name="T33" fmla="*/ 9747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0232" name="computr4"/>
          <p:cNvSpPr>
            <a:spLocks noEditPoints="1" noChangeArrowheads="1"/>
          </p:cNvSpPr>
          <p:nvPr/>
        </p:nvSpPr>
        <p:spPr bwMode="auto">
          <a:xfrm>
            <a:off x="6516688" y="3429000"/>
            <a:ext cx="1079500" cy="1655763"/>
          </a:xfrm>
          <a:custGeom>
            <a:avLst/>
            <a:gdLst>
              <a:gd name="T0" fmla="*/ 26975006 w 21600"/>
              <a:gd name="T1" fmla="*/ 0 h 21600"/>
              <a:gd name="T2" fmla="*/ 53950012 w 21600"/>
              <a:gd name="T3" fmla="*/ 63461870 h 21600"/>
              <a:gd name="T4" fmla="*/ 26975006 w 21600"/>
              <a:gd name="T5" fmla="*/ 126923663 h 21600"/>
              <a:gd name="T6" fmla="*/ 0 w 21600"/>
              <a:gd name="T7" fmla="*/ 6346187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09 w 21600"/>
              <a:gd name="T13" fmla="*/ 2414 h 21600"/>
              <a:gd name="T14" fmla="*/ 18090 w 21600"/>
              <a:gd name="T15" fmla="*/ 1102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00" y="21600"/>
                </a:moveTo>
                <a:lnTo>
                  <a:pt x="19872" y="21600"/>
                </a:lnTo>
                <a:lnTo>
                  <a:pt x="19872" y="19623"/>
                </a:lnTo>
                <a:lnTo>
                  <a:pt x="21600" y="19623"/>
                </a:lnTo>
                <a:lnTo>
                  <a:pt x="21600" y="11104"/>
                </a:lnTo>
                <a:lnTo>
                  <a:pt x="21600" y="1217"/>
                </a:lnTo>
                <a:lnTo>
                  <a:pt x="21600" y="913"/>
                </a:lnTo>
                <a:lnTo>
                  <a:pt x="21384" y="761"/>
                </a:lnTo>
                <a:lnTo>
                  <a:pt x="21168" y="456"/>
                </a:lnTo>
                <a:lnTo>
                  <a:pt x="20952" y="304"/>
                </a:lnTo>
                <a:lnTo>
                  <a:pt x="20736" y="152"/>
                </a:lnTo>
                <a:lnTo>
                  <a:pt x="20520" y="0"/>
                </a:lnTo>
                <a:lnTo>
                  <a:pt x="19872" y="0"/>
                </a:lnTo>
                <a:lnTo>
                  <a:pt x="19440" y="0"/>
                </a:lnTo>
                <a:lnTo>
                  <a:pt x="10800" y="0"/>
                </a:lnTo>
                <a:lnTo>
                  <a:pt x="1944" y="0"/>
                </a:lnTo>
                <a:lnTo>
                  <a:pt x="1512" y="0"/>
                </a:lnTo>
                <a:lnTo>
                  <a:pt x="1080" y="0"/>
                </a:lnTo>
                <a:lnTo>
                  <a:pt x="648" y="152"/>
                </a:lnTo>
                <a:lnTo>
                  <a:pt x="432" y="304"/>
                </a:lnTo>
                <a:lnTo>
                  <a:pt x="216" y="456"/>
                </a:lnTo>
                <a:lnTo>
                  <a:pt x="0" y="761"/>
                </a:lnTo>
                <a:lnTo>
                  <a:pt x="0" y="913"/>
                </a:lnTo>
                <a:lnTo>
                  <a:pt x="0" y="1217"/>
                </a:lnTo>
                <a:lnTo>
                  <a:pt x="0" y="11104"/>
                </a:lnTo>
                <a:lnTo>
                  <a:pt x="0" y="19623"/>
                </a:lnTo>
                <a:lnTo>
                  <a:pt x="1728" y="19623"/>
                </a:lnTo>
                <a:lnTo>
                  <a:pt x="1728" y="21600"/>
                </a:lnTo>
                <a:lnTo>
                  <a:pt x="10800" y="21600"/>
                </a:lnTo>
                <a:close/>
              </a:path>
              <a:path w="21600" h="21600" extrusionOk="0">
                <a:moveTo>
                  <a:pt x="17496" y="11256"/>
                </a:moveTo>
                <a:lnTo>
                  <a:pt x="17712" y="11256"/>
                </a:lnTo>
                <a:lnTo>
                  <a:pt x="17928" y="11256"/>
                </a:lnTo>
                <a:lnTo>
                  <a:pt x="17928" y="11104"/>
                </a:lnTo>
                <a:lnTo>
                  <a:pt x="18144" y="11104"/>
                </a:lnTo>
                <a:lnTo>
                  <a:pt x="18144" y="10952"/>
                </a:lnTo>
                <a:lnTo>
                  <a:pt x="18144" y="10800"/>
                </a:lnTo>
                <a:lnTo>
                  <a:pt x="18144" y="2586"/>
                </a:lnTo>
                <a:lnTo>
                  <a:pt x="18144" y="2434"/>
                </a:lnTo>
                <a:lnTo>
                  <a:pt x="18144" y="2282"/>
                </a:lnTo>
                <a:lnTo>
                  <a:pt x="17928" y="2130"/>
                </a:lnTo>
                <a:lnTo>
                  <a:pt x="17712" y="1977"/>
                </a:lnTo>
                <a:lnTo>
                  <a:pt x="17496" y="1977"/>
                </a:lnTo>
                <a:lnTo>
                  <a:pt x="3888" y="1977"/>
                </a:lnTo>
                <a:lnTo>
                  <a:pt x="3672" y="1977"/>
                </a:lnTo>
                <a:lnTo>
                  <a:pt x="3456" y="1977"/>
                </a:lnTo>
                <a:lnTo>
                  <a:pt x="3456" y="2130"/>
                </a:lnTo>
                <a:lnTo>
                  <a:pt x="3240" y="2130"/>
                </a:lnTo>
                <a:lnTo>
                  <a:pt x="3240" y="2282"/>
                </a:lnTo>
                <a:lnTo>
                  <a:pt x="3024" y="2282"/>
                </a:lnTo>
                <a:lnTo>
                  <a:pt x="3024" y="2434"/>
                </a:lnTo>
                <a:lnTo>
                  <a:pt x="3024" y="2586"/>
                </a:lnTo>
                <a:lnTo>
                  <a:pt x="3024" y="10800"/>
                </a:lnTo>
                <a:lnTo>
                  <a:pt x="3024" y="10952"/>
                </a:lnTo>
                <a:lnTo>
                  <a:pt x="3240" y="11104"/>
                </a:lnTo>
                <a:lnTo>
                  <a:pt x="3456" y="11256"/>
                </a:lnTo>
                <a:lnTo>
                  <a:pt x="3672" y="11256"/>
                </a:lnTo>
                <a:lnTo>
                  <a:pt x="3888" y="11256"/>
                </a:lnTo>
                <a:lnTo>
                  <a:pt x="17496" y="11256"/>
                </a:lnTo>
                <a:moveTo>
                  <a:pt x="2808" y="19623"/>
                </a:moveTo>
                <a:lnTo>
                  <a:pt x="2808" y="19927"/>
                </a:lnTo>
                <a:lnTo>
                  <a:pt x="2808" y="21144"/>
                </a:lnTo>
                <a:lnTo>
                  <a:pt x="2808" y="21600"/>
                </a:lnTo>
                <a:lnTo>
                  <a:pt x="2808" y="19623"/>
                </a:lnTo>
                <a:moveTo>
                  <a:pt x="4104" y="19623"/>
                </a:moveTo>
                <a:lnTo>
                  <a:pt x="4104" y="19927"/>
                </a:lnTo>
                <a:lnTo>
                  <a:pt x="4104" y="21144"/>
                </a:lnTo>
                <a:lnTo>
                  <a:pt x="4104" y="21600"/>
                </a:lnTo>
                <a:lnTo>
                  <a:pt x="4104" y="19623"/>
                </a:lnTo>
                <a:moveTo>
                  <a:pt x="5184" y="19623"/>
                </a:moveTo>
                <a:lnTo>
                  <a:pt x="5184" y="19927"/>
                </a:lnTo>
                <a:lnTo>
                  <a:pt x="5184" y="21144"/>
                </a:lnTo>
                <a:lnTo>
                  <a:pt x="5184" y="21600"/>
                </a:lnTo>
                <a:lnTo>
                  <a:pt x="5184" y="19623"/>
                </a:lnTo>
                <a:moveTo>
                  <a:pt x="6480" y="19623"/>
                </a:moveTo>
                <a:lnTo>
                  <a:pt x="6480" y="19927"/>
                </a:lnTo>
                <a:lnTo>
                  <a:pt x="6480" y="21144"/>
                </a:lnTo>
                <a:lnTo>
                  <a:pt x="6480" y="21600"/>
                </a:lnTo>
                <a:lnTo>
                  <a:pt x="6480" y="19623"/>
                </a:lnTo>
                <a:moveTo>
                  <a:pt x="7560" y="19623"/>
                </a:moveTo>
                <a:lnTo>
                  <a:pt x="7560" y="19927"/>
                </a:lnTo>
                <a:lnTo>
                  <a:pt x="7560" y="21144"/>
                </a:lnTo>
                <a:lnTo>
                  <a:pt x="7560" y="21600"/>
                </a:lnTo>
                <a:lnTo>
                  <a:pt x="7560" y="19623"/>
                </a:lnTo>
                <a:moveTo>
                  <a:pt x="8856" y="19623"/>
                </a:moveTo>
                <a:lnTo>
                  <a:pt x="8856" y="19927"/>
                </a:lnTo>
                <a:lnTo>
                  <a:pt x="8856" y="21144"/>
                </a:lnTo>
                <a:lnTo>
                  <a:pt x="8856" y="21600"/>
                </a:lnTo>
                <a:lnTo>
                  <a:pt x="8856" y="19623"/>
                </a:lnTo>
                <a:moveTo>
                  <a:pt x="10152" y="19623"/>
                </a:moveTo>
                <a:lnTo>
                  <a:pt x="10152" y="19927"/>
                </a:lnTo>
                <a:lnTo>
                  <a:pt x="10152" y="21144"/>
                </a:lnTo>
                <a:lnTo>
                  <a:pt x="10152" y="21600"/>
                </a:lnTo>
                <a:lnTo>
                  <a:pt x="10152" y="19623"/>
                </a:lnTo>
                <a:moveTo>
                  <a:pt x="11232" y="19623"/>
                </a:moveTo>
                <a:lnTo>
                  <a:pt x="11232" y="19927"/>
                </a:lnTo>
                <a:lnTo>
                  <a:pt x="11232" y="21144"/>
                </a:lnTo>
                <a:lnTo>
                  <a:pt x="11232" y="21600"/>
                </a:lnTo>
                <a:lnTo>
                  <a:pt x="11232" y="19623"/>
                </a:lnTo>
                <a:moveTo>
                  <a:pt x="12528" y="19623"/>
                </a:moveTo>
                <a:lnTo>
                  <a:pt x="12528" y="19927"/>
                </a:lnTo>
                <a:lnTo>
                  <a:pt x="12528" y="21144"/>
                </a:lnTo>
                <a:lnTo>
                  <a:pt x="12528" y="21600"/>
                </a:lnTo>
                <a:lnTo>
                  <a:pt x="12528" y="19623"/>
                </a:lnTo>
                <a:moveTo>
                  <a:pt x="13608" y="19623"/>
                </a:moveTo>
                <a:lnTo>
                  <a:pt x="13608" y="19927"/>
                </a:lnTo>
                <a:lnTo>
                  <a:pt x="13608" y="21144"/>
                </a:lnTo>
                <a:lnTo>
                  <a:pt x="13608" y="21600"/>
                </a:lnTo>
                <a:lnTo>
                  <a:pt x="13608" y="19623"/>
                </a:lnTo>
                <a:moveTo>
                  <a:pt x="14904" y="19623"/>
                </a:moveTo>
                <a:lnTo>
                  <a:pt x="14904" y="19927"/>
                </a:lnTo>
                <a:lnTo>
                  <a:pt x="14904" y="21144"/>
                </a:lnTo>
                <a:lnTo>
                  <a:pt x="14904" y="21600"/>
                </a:lnTo>
                <a:lnTo>
                  <a:pt x="14904" y="19623"/>
                </a:lnTo>
                <a:moveTo>
                  <a:pt x="16200" y="19623"/>
                </a:moveTo>
                <a:lnTo>
                  <a:pt x="16200" y="19927"/>
                </a:lnTo>
                <a:lnTo>
                  <a:pt x="16200" y="21144"/>
                </a:lnTo>
                <a:lnTo>
                  <a:pt x="16200" y="21600"/>
                </a:lnTo>
                <a:lnTo>
                  <a:pt x="16200" y="19623"/>
                </a:lnTo>
                <a:moveTo>
                  <a:pt x="17280" y="19623"/>
                </a:moveTo>
                <a:lnTo>
                  <a:pt x="17280" y="19927"/>
                </a:lnTo>
                <a:lnTo>
                  <a:pt x="17280" y="21144"/>
                </a:lnTo>
                <a:lnTo>
                  <a:pt x="17280" y="21600"/>
                </a:lnTo>
                <a:lnTo>
                  <a:pt x="17280" y="19623"/>
                </a:lnTo>
                <a:moveTo>
                  <a:pt x="18576" y="19623"/>
                </a:moveTo>
                <a:lnTo>
                  <a:pt x="18576" y="19927"/>
                </a:lnTo>
                <a:lnTo>
                  <a:pt x="18576" y="21144"/>
                </a:lnTo>
                <a:lnTo>
                  <a:pt x="18576" y="21600"/>
                </a:lnTo>
                <a:lnTo>
                  <a:pt x="18576" y="19623"/>
                </a:lnTo>
                <a:moveTo>
                  <a:pt x="19872" y="19623"/>
                </a:moveTo>
                <a:lnTo>
                  <a:pt x="16848" y="19623"/>
                </a:lnTo>
                <a:lnTo>
                  <a:pt x="5400" y="19623"/>
                </a:lnTo>
                <a:lnTo>
                  <a:pt x="1728" y="19623"/>
                </a:lnTo>
                <a:lnTo>
                  <a:pt x="19872" y="19623"/>
                </a:lnTo>
                <a:moveTo>
                  <a:pt x="12096" y="14146"/>
                </a:moveTo>
                <a:lnTo>
                  <a:pt x="12096" y="13386"/>
                </a:lnTo>
                <a:lnTo>
                  <a:pt x="19224" y="13386"/>
                </a:lnTo>
                <a:lnTo>
                  <a:pt x="19224" y="14146"/>
                </a:lnTo>
                <a:lnTo>
                  <a:pt x="12096" y="14146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0233" name="AutoShape 6"/>
          <p:cNvSpPr>
            <a:spLocks noChangeArrowheads="1"/>
          </p:cNvSpPr>
          <p:nvPr/>
        </p:nvSpPr>
        <p:spPr bwMode="auto">
          <a:xfrm>
            <a:off x="3059113" y="1700213"/>
            <a:ext cx="2592387" cy="1512887"/>
          </a:xfrm>
          <a:custGeom>
            <a:avLst/>
            <a:gdLst>
              <a:gd name="T0" fmla="*/ 0 w 37012"/>
              <a:gd name="T1" fmla="*/ 52982143 h 21600"/>
              <a:gd name="T2" fmla="*/ 45393879 w 37012"/>
              <a:gd name="T3" fmla="*/ 52982143 h 21600"/>
              <a:gd name="T4" fmla="*/ 155566474 w 37012"/>
              <a:gd name="T5" fmla="*/ 105964216 h 21600"/>
              <a:gd name="T6" fmla="*/ 155566474 w 37012"/>
              <a:gd name="T7" fmla="*/ 79473145 h 21600"/>
              <a:gd name="T8" fmla="*/ 311132878 w 37012"/>
              <a:gd name="T9" fmla="*/ 52982143 h 21600"/>
              <a:gd name="T10" fmla="*/ 265738999 w 37012"/>
              <a:gd name="T11" fmla="*/ 52982143 h 21600"/>
              <a:gd name="T12" fmla="*/ 155566474 w 37012"/>
              <a:gd name="T13" fmla="*/ 0 h 21600"/>
              <a:gd name="T14" fmla="*/ 155566474 w 37012"/>
              <a:gd name="T15" fmla="*/ 26491072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253 w 37012"/>
              <a:gd name="T25" fmla="*/ 5400 h 21600"/>
              <a:gd name="T26" fmla="*/ 27759 w 37012"/>
              <a:gd name="T27" fmla="*/ 162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7012" h="21600">
                <a:moveTo>
                  <a:pt x="0" y="0"/>
                </a:moveTo>
                <a:lnTo>
                  <a:pt x="0" y="21600"/>
                </a:lnTo>
                <a:lnTo>
                  <a:pt x="37012" y="21600"/>
                </a:lnTo>
                <a:lnTo>
                  <a:pt x="37012" y="0"/>
                </a:lnTo>
                <a:lnTo>
                  <a:pt x="0" y="0"/>
                </a:lnTo>
                <a:close/>
                <a:moveTo>
                  <a:pt x="5400" y="5400"/>
                </a:moveTo>
                <a:lnTo>
                  <a:pt x="5400" y="16200"/>
                </a:lnTo>
                <a:lnTo>
                  <a:pt x="31612" y="16200"/>
                </a:lnTo>
                <a:lnTo>
                  <a:pt x="31612" y="5400"/>
                </a:lnTo>
                <a:lnTo>
                  <a:pt x="5400" y="5400"/>
                </a:lnTo>
                <a:close/>
              </a:path>
            </a:pathLst>
          </a:custGeom>
          <a:solidFill>
            <a:srgbClr val="D8ECB3"/>
          </a:solidFill>
          <a:ln w="9525">
            <a:round/>
            <a:headEnd/>
            <a:tailEnd/>
          </a:ln>
          <a:scene3d>
            <a:camera prst="legacyPerspectiveFront"/>
            <a:lightRig rig="legacyFlat2" dir="t"/>
          </a:scene3d>
          <a:sp3d extrusionH="887400" prstMaterial="legacyMatte">
            <a:bevelT w="13500" h="13500" prst="angle"/>
            <a:bevelB w="13500" h="13500" prst="angle"/>
            <a:extrusionClr>
              <a:srgbClr val="D8ECB3"/>
            </a:extrusionClr>
          </a:sp3d>
        </p:spPr>
        <p:txBody>
          <a:bodyPr>
            <a:flatTx/>
          </a:bodyPr>
          <a:lstStyle/>
          <a:p>
            <a:endParaRPr lang="pt-BR"/>
          </a:p>
        </p:txBody>
      </p:sp>
      <p:sp>
        <p:nvSpPr>
          <p:cNvPr id="180234" name="Text Box 7"/>
          <p:cNvSpPr txBox="1">
            <a:spLocks noChangeArrowheads="1"/>
          </p:cNvSpPr>
          <p:nvPr/>
        </p:nvSpPr>
        <p:spPr bwMode="auto">
          <a:xfrm>
            <a:off x="3348038" y="2152650"/>
            <a:ext cx="19446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latin typeface="Calibri" pitchFamily="34" charset="0"/>
              </a:rPr>
              <a:t>  </a:t>
            </a:r>
            <a:r>
              <a:rPr lang="pt-BR" b="1">
                <a:solidFill>
                  <a:srgbClr val="000000"/>
                </a:solidFill>
                <a:latin typeface="Calibri" pitchFamily="34" charset="0"/>
              </a:rPr>
              <a:t>Infra-estrutura </a:t>
            </a:r>
            <a:br>
              <a:rPr lang="pt-BR" b="1">
                <a:solidFill>
                  <a:srgbClr val="000000"/>
                </a:solidFill>
                <a:latin typeface="Calibri" pitchFamily="34" charset="0"/>
              </a:rPr>
            </a:br>
            <a:r>
              <a:rPr lang="pt-BR" b="1">
                <a:solidFill>
                  <a:srgbClr val="000000"/>
                </a:solidFill>
                <a:latin typeface="Calibri" pitchFamily="34" charset="0"/>
              </a:rPr>
              <a:t>        de PKI</a:t>
            </a:r>
          </a:p>
        </p:txBody>
      </p:sp>
      <p:sp>
        <p:nvSpPr>
          <p:cNvPr id="180235" name="Text Box 8"/>
          <p:cNvSpPr txBox="1">
            <a:spLocks noChangeArrowheads="1"/>
          </p:cNvSpPr>
          <p:nvPr/>
        </p:nvSpPr>
        <p:spPr bwMode="auto">
          <a:xfrm>
            <a:off x="755650" y="5229225"/>
            <a:ext cx="17287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solidFill>
                  <a:srgbClr val="000000"/>
                </a:solidFill>
                <a:latin typeface="Calibri" pitchFamily="34" charset="0"/>
              </a:rPr>
              <a:t>Usuário Final</a:t>
            </a:r>
            <a:br>
              <a:rPr lang="pt-BR" b="1">
                <a:solidFill>
                  <a:srgbClr val="000000"/>
                </a:solidFill>
                <a:latin typeface="Calibri" pitchFamily="34" charset="0"/>
              </a:rPr>
            </a:br>
            <a:r>
              <a:rPr lang="pt-BR" b="1">
                <a:solidFill>
                  <a:srgbClr val="000000"/>
                </a:solidFill>
                <a:latin typeface="Calibri" pitchFamily="34" charset="0"/>
              </a:rPr>
              <a:t>ou Empresa</a:t>
            </a:r>
          </a:p>
        </p:txBody>
      </p:sp>
      <p:sp>
        <p:nvSpPr>
          <p:cNvPr id="180236" name="Text Box 9"/>
          <p:cNvSpPr txBox="1">
            <a:spLocks noChangeArrowheads="1"/>
          </p:cNvSpPr>
          <p:nvPr/>
        </p:nvSpPr>
        <p:spPr bwMode="auto">
          <a:xfrm>
            <a:off x="6084888" y="5229225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solidFill>
                  <a:srgbClr val="000000"/>
                </a:solidFill>
                <a:latin typeface="Calibri" pitchFamily="34" charset="0"/>
              </a:rPr>
              <a:t>Parte Verificadora</a:t>
            </a:r>
          </a:p>
        </p:txBody>
      </p:sp>
      <p:sp>
        <p:nvSpPr>
          <p:cNvPr id="180237" name="Line 10"/>
          <p:cNvSpPr>
            <a:spLocks noChangeShapeType="1"/>
          </p:cNvSpPr>
          <p:nvPr/>
        </p:nvSpPr>
        <p:spPr bwMode="auto">
          <a:xfrm flipV="1">
            <a:off x="2268538" y="3357563"/>
            <a:ext cx="935037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0238" name="Line 11"/>
          <p:cNvSpPr>
            <a:spLocks noChangeShapeType="1"/>
          </p:cNvSpPr>
          <p:nvPr/>
        </p:nvSpPr>
        <p:spPr bwMode="auto">
          <a:xfrm flipH="1">
            <a:off x="2124075" y="3284538"/>
            <a:ext cx="7921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0239" name="Line 12"/>
          <p:cNvSpPr>
            <a:spLocks noChangeShapeType="1"/>
          </p:cNvSpPr>
          <p:nvPr/>
        </p:nvSpPr>
        <p:spPr bwMode="auto">
          <a:xfrm>
            <a:off x="2411413" y="4652963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0240" name="Line 13"/>
          <p:cNvSpPr>
            <a:spLocks noChangeShapeType="1"/>
          </p:cNvSpPr>
          <p:nvPr/>
        </p:nvSpPr>
        <p:spPr bwMode="auto">
          <a:xfrm flipH="1" flipV="1">
            <a:off x="2411413" y="4868863"/>
            <a:ext cx="3744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0241" name="Line 14"/>
          <p:cNvSpPr>
            <a:spLocks noChangeShapeType="1"/>
          </p:cNvSpPr>
          <p:nvPr/>
        </p:nvSpPr>
        <p:spPr bwMode="auto">
          <a:xfrm>
            <a:off x="5867400" y="2133600"/>
            <a:ext cx="1296988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0242" name="Line 15"/>
          <p:cNvSpPr>
            <a:spLocks noChangeShapeType="1"/>
          </p:cNvSpPr>
          <p:nvPr/>
        </p:nvSpPr>
        <p:spPr bwMode="auto">
          <a:xfrm flipH="1" flipV="1">
            <a:off x="5795963" y="2420938"/>
            <a:ext cx="9366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0243" name="Text Box 16"/>
          <p:cNvSpPr txBox="1">
            <a:spLocks noChangeArrowheads="1"/>
          </p:cNvSpPr>
          <p:nvPr/>
        </p:nvSpPr>
        <p:spPr bwMode="auto">
          <a:xfrm>
            <a:off x="3348038" y="4221163"/>
            <a:ext cx="2303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solidFill>
                  <a:srgbClr val="000000"/>
                </a:solidFill>
                <a:latin typeface="Calibri" pitchFamily="34" charset="0"/>
              </a:rPr>
              <a:t>  </a:t>
            </a:r>
            <a:r>
              <a:rPr lang="pt-BR" b="1">
                <a:solidFill>
                  <a:srgbClr val="000000"/>
                </a:solidFill>
                <a:latin typeface="Calibri" pitchFamily="34" charset="0"/>
              </a:rPr>
              <a:t>Certificado X.509 </a:t>
            </a:r>
          </a:p>
        </p:txBody>
      </p:sp>
      <p:sp>
        <p:nvSpPr>
          <p:cNvPr id="180244" name="Text Box 17"/>
          <p:cNvSpPr txBox="1">
            <a:spLocks noChangeArrowheads="1"/>
          </p:cNvSpPr>
          <p:nvPr/>
        </p:nvSpPr>
        <p:spPr bwMode="auto">
          <a:xfrm flipH="1" flipV="1">
            <a:off x="6523038" y="1844675"/>
            <a:ext cx="237648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r>
              <a:rPr lang="pt-BR" sz="1600" b="1">
                <a:solidFill>
                  <a:srgbClr val="000000"/>
                </a:solidFill>
                <a:latin typeface="Calibri" pitchFamily="34" charset="0"/>
              </a:rPr>
              <a:t>Informação de Status  de Revogação de Certificado</a:t>
            </a:r>
          </a:p>
        </p:txBody>
      </p:sp>
      <p:sp>
        <p:nvSpPr>
          <p:cNvPr id="180245" name="Text Box 18"/>
          <p:cNvSpPr txBox="1">
            <a:spLocks noChangeArrowheads="1"/>
          </p:cNvSpPr>
          <p:nvPr/>
        </p:nvSpPr>
        <p:spPr bwMode="auto">
          <a:xfrm>
            <a:off x="2843213" y="5013325"/>
            <a:ext cx="295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000000"/>
                </a:solidFill>
                <a:latin typeface="Calibri" pitchFamily="34" charset="0"/>
              </a:rPr>
              <a:t>LDAP, HTTP, FTP, e-mail</a:t>
            </a:r>
          </a:p>
        </p:txBody>
      </p:sp>
      <p:sp>
        <p:nvSpPr>
          <p:cNvPr id="180246" name="Text Box 19"/>
          <p:cNvSpPr txBox="1">
            <a:spLocks noChangeArrowheads="1"/>
          </p:cNvSpPr>
          <p:nvPr/>
        </p:nvSpPr>
        <p:spPr bwMode="auto">
          <a:xfrm>
            <a:off x="2771775" y="37163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solidFill>
                  <a:srgbClr val="000000"/>
                </a:solidFill>
                <a:latin typeface="Calibri" pitchFamily="34" charset="0"/>
              </a:rPr>
              <a:t>LDAP</a:t>
            </a:r>
          </a:p>
        </p:txBody>
      </p:sp>
      <p:sp>
        <p:nvSpPr>
          <p:cNvPr id="180247" name="Text Box 20"/>
          <p:cNvSpPr txBox="1">
            <a:spLocks noChangeArrowheads="1"/>
          </p:cNvSpPr>
          <p:nvPr/>
        </p:nvSpPr>
        <p:spPr bwMode="auto">
          <a:xfrm rot="10772316" flipV="1">
            <a:off x="6878638" y="2705100"/>
            <a:ext cx="1652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>
                <a:solidFill>
                  <a:srgbClr val="000000"/>
                </a:solidFill>
                <a:latin typeface="Calibri" pitchFamily="34" charset="0"/>
              </a:rPr>
              <a:t>OCSP / CRL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Esquemas de Autenticação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b="1" smtClean="0"/>
              <a:t>Two-Party Authentication</a:t>
            </a:r>
          </a:p>
          <a:p>
            <a:pPr lvl="1" eaLnBrk="1" hangingPunct="1"/>
            <a:r>
              <a:rPr lang="pt-BR" smtClean="0"/>
              <a:t>One-way – somente o cliente é autenticado.</a:t>
            </a:r>
          </a:p>
          <a:p>
            <a:pPr lvl="1" eaLnBrk="1" hangingPunct="1"/>
            <a:r>
              <a:rPr lang="pt-BR" smtClean="0"/>
              <a:t>Two-Way – autenticação mútua entre cliente e </a:t>
            </a:r>
            <a:br>
              <a:rPr lang="pt-BR" smtClean="0"/>
            </a:br>
            <a:r>
              <a:rPr lang="pt-BR" smtClean="0"/>
              <a:t>                   servidor.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b="1" smtClean="0"/>
              <a:t>Trusted Third-Party Authentication</a:t>
            </a:r>
          </a:p>
          <a:p>
            <a:pPr lvl="1" eaLnBrk="1" hangingPunct="1"/>
            <a:r>
              <a:rPr lang="pt-BR" smtClean="0"/>
              <a:t>Uma terceira parte é envolvida entre o </a:t>
            </a:r>
            <a:r>
              <a:rPr lang="pt-BR" b="1" smtClean="0"/>
              <a:t>cliente</a:t>
            </a:r>
            <a:r>
              <a:rPr lang="pt-BR" smtClean="0"/>
              <a:t> e o </a:t>
            </a:r>
            <a:r>
              <a:rPr lang="pt-BR" b="1" smtClean="0"/>
              <a:t>autenticador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700" smtClean="0"/>
              <a:t>Esquemas Two-Party Athentication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>
              <a:defRPr/>
            </a:pPr>
            <a:endParaRPr lang="pt-BR" sz="3200" b="1" dirty="0" smtClean="0"/>
          </a:p>
          <a:p>
            <a:pPr lvl="1" eaLnBrk="1" hangingPunct="1">
              <a:defRPr/>
            </a:pPr>
            <a:r>
              <a:rPr lang="pt-BR" sz="3200" dirty="0" err="1" smtClean="0"/>
              <a:t>Password</a:t>
            </a:r>
            <a:endParaRPr lang="pt-BR" sz="3200" dirty="0" smtClean="0"/>
          </a:p>
          <a:p>
            <a:pPr lvl="1" eaLnBrk="1" hangingPunct="1">
              <a:defRPr/>
            </a:pPr>
            <a:r>
              <a:rPr lang="pt-BR" sz="3200" dirty="0" err="1" smtClean="0"/>
              <a:t>Challenge</a:t>
            </a:r>
            <a:r>
              <a:rPr lang="pt-BR" sz="3200" dirty="0" smtClean="0"/>
              <a:t>/Response</a:t>
            </a:r>
          </a:p>
          <a:p>
            <a:pPr lvl="1" eaLnBrk="1" hangingPunct="1">
              <a:defRPr/>
            </a:pPr>
            <a:r>
              <a:rPr lang="pt-BR" sz="3200" dirty="0" err="1" smtClean="0"/>
              <a:t>One</a:t>
            </a:r>
            <a:r>
              <a:rPr lang="pt-BR" sz="3200" dirty="0" smtClean="0"/>
              <a:t>-Time </a:t>
            </a:r>
            <a:r>
              <a:rPr lang="pt-BR" sz="3200" dirty="0" err="1" smtClean="0"/>
              <a:t>Password</a:t>
            </a:r>
            <a:r>
              <a:rPr lang="pt-BR" sz="3200" dirty="0" smtClean="0"/>
              <a:t> (OTP) – S/Key</a:t>
            </a:r>
          </a:p>
          <a:p>
            <a:pPr lvl="1" eaLnBrk="1" hangingPunct="1">
              <a:defRPr/>
            </a:pPr>
            <a:r>
              <a:rPr lang="pt-BR" sz="3200" dirty="0" err="1" smtClean="0"/>
              <a:t>One</a:t>
            </a:r>
            <a:r>
              <a:rPr lang="pt-BR" sz="3200" dirty="0" smtClean="0"/>
              <a:t>-Time </a:t>
            </a:r>
            <a:r>
              <a:rPr lang="pt-BR" sz="3200" dirty="0" err="1" smtClean="0"/>
              <a:t>Password</a:t>
            </a:r>
            <a:r>
              <a:rPr lang="pt-BR" sz="3200" dirty="0" smtClean="0"/>
              <a:t> </a:t>
            </a:r>
            <a:r>
              <a:rPr lang="pt-BR" sz="3200" dirty="0" err="1" smtClean="0"/>
              <a:t>by</a:t>
            </a:r>
            <a:r>
              <a:rPr lang="pt-BR" sz="3200" dirty="0" smtClean="0"/>
              <a:t> </a:t>
            </a:r>
            <a:r>
              <a:rPr lang="pt-BR" sz="3200" dirty="0" err="1" smtClean="0"/>
              <a:t>Tokens</a:t>
            </a:r>
            <a:endParaRPr lang="pt-BR" sz="3200" dirty="0" smtClean="0"/>
          </a:p>
          <a:p>
            <a:pPr lvl="1" eaLnBrk="1" hangingPunct="1">
              <a:defRPr/>
            </a:pPr>
            <a:r>
              <a:rPr lang="pt-BR" sz="3200" dirty="0" err="1" smtClean="0"/>
              <a:t>Smartcards</a:t>
            </a:r>
            <a:endParaRPr lang="pt-BR" sz="3200" dirty="0" smtClean="0"/>
          </a:p>
          <a:p>
            <a:pPr lvl="1" eaLnBrk="1" hangingPunct="1">
              <a:defRPr/>
            </a:pPr>
            <a:r>
              <a:rPr lang="pt-BR" sz="3200" dirty="0" smtClean="0"/>
              <a:t>Biometria:  leitor digital biométrico,</a:t>
            </a:r>
            <a:br>
              <a:rPr lang="pt-BR" sz="3200" dirty="0" smtClean="0"/>
            </a:br>
            <a:r>
              <a:rPr lang="pt-BR" sz="3200" dirty="0" smtClean="0"/>
              <a:t>                  reconhecimento facial.</a:t>
            </a:r>
          </a:p>
          <a:p>
            <a:pPr marL="344487" lvl="1" indent="0" eaLnBrk="1" hangingPunct="1">
              <a:buFont typeface="Wingdings" pitchFamily="2" charset="2"/>
              <a:buNone/>
              <a:defRPr/>
            </a:pPr>
            <a:endParaRPr lang="pt-BR" sz="3200" dirty="0" smtClean="0"/>
          </a:p>
          <a:p>
            <a:pPr lvl="1" eaLnBrk="1" hangingPunct="1">
              <a:defRPr/>
            </a:pPr>
            <a:endParaRPr lang="pt-BR" sz="3200" dirty="0" smtClean="0"/>
          </a:p>
          <a:p>
            <a:pPr lvl="1" eaLnBrk="1" hangingPunct="1">
              <a:defRPr/>
            </a:pPr>
            <a:endParaRPr lang="pt-BR" dirty="0" smtClean="0"/>
          </a:p>
          <a:p>
            <a:pPr lvl="1"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2738</TotalTime>
  <Words>2276</Words>
  <Application>Microsoft Office PowerPoint</Application>
  <PresentationFormat>Apresentação na tela (4:3)</PresentationFormat>
  <Paragraphs>391</Paragraphs>
  <Slides>70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6</vt:i4>
      </vt:variant>
      <vt:variant>
        <vt:lpstr>Títulos de slides</vt:lpstr>
      </vt:variant>
      <vt:variant>
        <vt:i4>70</vt:i4>
      </vt:variant>
    </vt:vector>
  </HeadingPairs>
  <TitlesOfParts>
    <vt:vector size="85" baseType="lpstr">
      <vt:lpstr>Arial</vt:lpstr>
      <vt:lpstr>Garamond</vt:lpstr>
      <vt:lpstr>Wingdings</vt:lpstr>
      <vt:lpstr>Calibri</vt:lpstr>
      <vt:lpstr>Franklin Gothic Book</vt:lpstr>
      <vt:lpstr>Perpetua</vt:lpstr>
      <vt:lpstr>Wingdings 2</vt:lpstr>
      <vt:lpstr>Times</vt:lpstr>
      <vt:lpstr>Times New Roman</vt:lpstr>
      <vt:lpstr>Borda</vt:lpstr>
      <vt:lpstr>1_Borda</vt:lpstr>
      <vt:lpstr>Patrimônio Líquido</vt:lpstr>
      <vt:lpstr>1_Patrimônio Líquido</vt:lpstr>
      <vt:lpstr>2_Patrimônio Líquido</vt:lpstr>
      <vt:lpstr>3_Patrimônio Líquido</vt:lpstr>
      <vt:lpstr>Visão Geral da Tecnologia de Segurança AAA </vt:lpstr>
      <vt:lpstr>Segurança de Acesso à rede com AAA</vt:lpstr>
      <vt:lpstr>Autenticação</vt:lpstr>
      <vt:lpstr>Contextos de Autenticação : Exemplos</vt:lpstr>
      <vt:lpstr>Autenticação</vt:lpstr>
      <vt:lpstr>Métodos de Autenticação</vt:lpstr>
      <vt:lpstr>Qualificação dos Métodos</vt:lpstr>
      <vt:lpstr>Esquemas de Autenticação</vt:lpstr>
      <vt:lpstr>Esquemas Two-Party Athentication</vt:lpstr>
      <vt:lpstr>Métodos:  Uso dos esquemas</vt:lpstr>
      <vt:lpstr>PPP – Point-to-Point Protocol</vt:lpstr>
      <vt:lpstr>PPP – Point-to-Point Protocol</vt:lpstr>
      <vt:lpstr>What is PPP and what does it have to do with wireless security?</vt:lpstr>
      <vt:lpstr>PPOE – Point-to-Point Over Ethernet</vt:lpstr>
      <vt:lpstr>Métodos de Autenticação em PPP</vt:lpstr>
      <vt:lpstr>PAP - Password Athentication Protocol </vt:lpstr>
      <vt:lpstr>PAP – Password Authentication Protocol</vt:lpstr>
      <vt:lpstr>Challenge-Response</vt:lpstr>
      <vt:lpstr>CHAP – Challenge Handshake                 Authentication Protocol</vt:lpstr>
      <vt:lpstr>WLAN Security</vt:lpstr>
      <vt:lpstr>O que é o 802.1x? </vt:lpstr>
      <vt:lpstr>802.1x e a Segurança WLAN</vt:lpstr>
      <vt:lpstr>802.1x Terminology </vt:lpstr>
      <vt:lpstr>802.1x Terminology</vt:lpstr>
      <vt:lpstr>Autenticação IEEE 802.1x </vt:lpstr>
      <vt:lpstr>Como EAP aparece neste contexto ?</vt:lpstr>
      <vt:lpstr>Como EAP aparece neste contexto ?</vt:lpstr>
      <vt:lpstr>Slide 28</vt:lpstr>
      <vt:lpstr>EAP</vt:lpstr>
      <vt:lpstr>EAP – Extensible Authentication Protocol</vt:lpstr>
      <vt:lpstr>Slide 31</vt:lpstr>
      <vt:lpstr>EAP e RADIUS</vt:lpstr>
      <vt:lpstr>EAP para RADIUS</vt:lpstr>
      <vt:lpstr>EAP and WPA</vt:lpstr>
      <vt:lpstr>EAP e  RAS</vt:lpstr>
      <vt:lpstr>Slide 36</vt:lpstr>
      <vt:lpstr>RADIUS</vt:lpstr>
      <vt:lpstr>Two-Party Athentication:  RADIUS</vt:lpstr>
      <vt:lpstr>Servidor de Autenticação RADIUS</vt:lpstr>
      <vt:lpstr>RADIUS</vt:lpstr>
      <vt:lpstr>NAS</vt:lpstr>
      <vt:lpstr>Autorização RADIUS</vt:lpstr>
      <vt:lpstr>RADIUS</vt:lpstr>
      <vt:lpstr>RADIUS</vt:lpstr>
      <vt:lpstr>Arquitetura Distribuída RADIUS</vt:lpstr>
      <vt:lpstr>Arquitetura Distribuída RADIUS</vt:lpstr>
      <vt:lpstr>ADSL – Assymetrical Digital Subscribe Line </vt:lpstr>
      <vt:lpstr>ADSL – Assymetrical Digital Subscribe Line</vt:lpstr>
      <vt:lpstr>ADSL – Assymetrical Digital Subscribe Line</vt:lpstr>
      <vt:lpstr>ADSL – Assymetrical Digital Subscribe Line</vt:lpstr>
      <vt:lpstr>ADSL – Assymetrical Digital Subscribe Line</vt:lpstr>
      <vt:lpstr>ADSL – Assymetrical Digital Subscribe Line</vt:lpstr>
      <vt:lpstr>ADSL – Assymetrical Digital Subscribe Line</vt:lpstr>
      <vt:lpstr>ADSL – Assymetrical Digital Subscribe Line</vt:lpstr>
      <vt:lpstr>PPOE – Point-to-Point Over Ethernet</vt:lpstr>
      <vt:lpstr>Servidor de Autenticação RADIUS</vt:lpstr>
      <vt:lpstr>Slide 57</vt:lpstr>
      <vt:lpstr>Slide 58</vt:lpstr>
      <vt:lpstr>Slide 59</vt:lpstr>
      <vt:lpstr>Métodos de Autenticação</vt:lpstr>
      <vt:lpstr>Métodos de Autenticação</vt:lpstr>
      <vt:lpstr>Trusted Third-Party Authentication:                                       Kerberos</vt:lpstr>
      <vt:lpstr>Kerberos</vt:lpstr>
      <vt:lpstr> System architecture of Kerberos</vt:lpstr>
      <vt:lpstr>Kerberos</vt:lpstr>
      <vt:lpstr>Método de Autenticação </vt:lpstr>
      <vt:lpstr>Estrutura Básica de um Certificado</vt:lpstr>
      <vt:lpstr>Slide 68</vt:lpstr>
      <vt:lpstr>Componentes de uma ICP (PKI)</vt:lpstr>
      <vt:lpstr>Interação das partes em PKI</vt:lpstr>
    </vt:vector>
  </TitlesOfParts>
  <Company>UFSC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Segurança do Acesso Remoto</dc:title>
  <dc:creator>Bosco</dc:creator>
  <cp:lastModifiedBy>bosco</cp:lastModifiedBy>
  <cp:revision>73</cp:revision>
  <dcterms:created xsi:type="dcterms:W3CDTF">2006-06-26T12:47:36Z</dcterms:created>
  <dcterms:modified xsi:type="dcterms:W3CDTF">2012-05-04T19:27:12Z</dcterms:modified>
</cp:coreProperties>
</file>