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82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91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25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71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27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28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24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71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71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60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79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122AB-FFF5-48C2-8165-EE7F72C64BAC}" type="datetimeFigureOut">
              <a:rPr lang="pt-BR" smtClean="0"/>
              <a:t>09/11/2012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24B2-4E0E-408B-BB0E-18AEBC20B2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245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Segurança na Web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SSL - </a:t>
            </a:r>
            <a:r>
              <a:rPr lang="pt-BR" dirty="0" err="1" smtClean="0"/>
              <a:t>Secure</a:t>
            </a:r>
            <a:r>
              <a:rPr lang="pt-BR" dirty="0" smtClean="0"/>
              <a:t> Socket </a:t>
            </a:r>
            <a:r>
              <a:rPr lang="pt-BR" dirty="0" err="1" smtClean="0"/>
              <a:t>Level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TLS - </a:t>
            </a:r>
            <a:r>
              <a:rPr lang="pt-BR" dirty="0" err="1" smtClean="0"/>
              <a:t>Transport</a:t>
            </a:r>
            <a:r>
              <a:rPr lang="pt-BR" dirty="0" smtClean="0"/>
              <a:t> </a:t>
            </a:r>
            <a:r>
              <a:rPr lang="pt-BR" dirty="0" err="1" smtClean="0"/>
              <a:t>Layer</a:t>
            </a:r>
            <a:r>
              <a:rPr lang="pt-BR" dirty="0" smtClean="0"/>
              <a:t> Security</a:t>
            </a:r>
            <a:br>
              <a:rPr lang="pt-BR" dirty="0" smtClean="0"/>
            </a:br>
            <a:r>
              <a:rPr lang="pt-BR" dirty="0" smtClean="0"/>
              <a:t>SET – 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Transaction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308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Técnicas de Segurança de </a:t>
            </a:r>
            <a:br>
              <a:rPr lang="pt-BR" dirty="0" smtClean="0"/>
            </a:br>
            <a:r>
              <a:rPr lang="pt-BR" dirty="0" smtClean="0"/>
              <a:t>Tráfego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IP Security  </a:t>
            </a:r>
            <a:r>
              <a:rPr lang="pt-BR" dirty="0" smtClean="0"/>
              <a:t>(</a:t>
            </a:r>
            <a:r>
              <a:rPr lang="pt-BR" dirty="0" err="1" smtClean="0"/>
              <a:t>IPSec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Transparente para usuários finais e aplicações.</a:t>
            </a:r>
          </a:p>
          <a:p>
            <a:pPr lvl="1"/>
            <a:r>
              <a:rPr lang="pt-BR" dirty="0" smtClean="0"/>
              <a:t>Oferece uma solução de uso geral.</a:t>
            </a:r>
          </a:p>
          <a:p>
            <a:pPr lvl="1"/>
            <a:r>
              <a:rPr lang="pt-BR" dirty="0" smtClean="0"/>
              <a:t>Inclui capacidade de filtragem pela qual somente o tráfego selecionado precisa ser submetido à etapa adicional do processamento </a:t>
            </a:r>
            <a:r>
              <a:rPr lang="pt-BR" dirty="0" err="1" smtClean="0"/>
              <a:t>IPSec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Atua na camada de rede.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67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Técnicas de Segurança de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Tráfego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>
                <a:solidFill>
                  <a:srgbClr val="0000FF"/>
                </a:solidFill>
              </a:rPr>
              <a:t>Secure</a:t>
            </a:r>
            <a:r>
              <a:rPr lang="pt-BR" dirty="0" smtClean="0">
                <a:solidFill>
                  <a:srgbClr val="0000FF"/>
                </a:solidFill>
              </a:rPr>
              <a:t> Socket </a:t>
            </a:r>
            <a:r>
              <a:rPr lang="pt-BR" dirty="0" err="1" smtClean="0">
                <a:solidFill>
                  <a:srgbClr val="0000FF"/>
                </a:solidFill>
              </a:rPr>
              <a:t>Layer</a:t>
            </a:r>
            <a:r>
              <a:rPr lang="pt-BR" dirty="0" smtClean="0">
                <a:solidFill>
                  <a:srgbClr val="0000FF"/>
                </a:solidFill>
              </a:rPr>
              <a:t> (SSL) </a:t>
            </a:r>
            <a:endParaRPr lang="pt-BR" dirty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TLS (</a:t>
            </a:r>
            <a:r>
              <a:rPr lang="pt-BR" dirty="0" err="1" smtClean="0">
                <a:solidFill>
                  <a:srgbClr val="0000FF"/>
                </a:solidFill>
              </a:rPr>
              <a:t>Transport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Layer</a:t>
            </a:r>
            <a:r>
              <a:rPr lang="pt-BR" dirty="0" smtClean="0">
                <a:solidFill>
                  <a:srgbClr val="0000FF"/>
                </a:solidFill>
              </a:rPr>
              <a:t> Security)</a:t>
            </a:r>
          </a:p>
          <a:p>
            <a:endParaRPr lang="pt-BR" dirty="0" smtClean="0"/>
          </a:p>
          <a:p>
            <a:r>
              <a:rPr lang="pt-BR" dirty="0" smtClean="0"/>
              <a:t>Podem ser fornecidos como parte do conjunto básico de protocolos e, portanto, transparente às aplicações.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SSL</a:t>
            </a:r>
            <a:r>
              <a:rPr lang="pt-BR" dirty="0" smtClean="0"/>
              <a:t> pode ser embutido em pacotes específicos:  </a:t>
            </a:r>
            <a:r>
              <a:rPr lang="pt-BR" dirty="0" smtClean="0">
                <a:solidFill>
                  <a:srgbClr val="0000FF"/>
                </a:solidFill>
              </a:rPr>
              <a:t>navegadores</a:t>
            </a:r>
            <a:r>
              <a:rPr lang="pt-BR" dirty="0" smtClean="0"/>
              <a:t> e de </a:t>
            </a:r>
            <a:r>
              <a:rPr lang="pt-BR" dirty="0" smtClean="0">
                <a:solidFill>
                  <a:srgbClr val="0000FF"/>
                </a:solidFill>
              </a:rPr>
              <a:t>servidores Web. 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204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prstClr val="black"/>
                </a:solidFill>
              </a:rPr>
              <a:t>Técnicas de Segurança de </a:t>
            </a:r>
            <a:br>
              <a:rPr lang="pt-BR" dirty="0">
                <a:solidFill>
                  <a:prstClr val="black"/>
                </a:solidFill>
              </a:rPr>
            </a:br>
            <a:r>
              <a:rPr lang="pt-BR" dirty="0">
                <a:solidFill>
                  <a:prstClr val="black"/>
                </a:solidFill>
              </a:rPr>
              <a:t>Tráfego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dirty="0" smtClean="0"/>
              <a:t>Caso não seja, existe, por exemplo, o </a:t>
            </a:r>
            <a:r>
              <a:rPr lang="pt-BR" dirty="0" err="1" smtClean="0">
                <a:solidFill>
                  <a:srgbClr val="0000FF"/>
                </a:solidFill>
              </a:rPr>
              <a:t>OpenSSL</a:t>
            </a:r>
            <a:r>
              <a:rPr lang="pt-BR" dirty="0" smtClean="0">
                <a:solidFill>
                  <a:srgbClr val="0000FF"/>
                </a:solidFill>
              </a:rPr>
              <a:t>,</a:t>
            </a:r>
            <a:r>
              <a:rPr lang="pt-BR" dirty="0" smtClean="0"/>
              <a:t> que pode ser instalado, facilmente, junto ao servidor Web.</a:t>
            </a:r>
          </a:p>
          <a:p>
            <a:endParaRPr lang="pt-BR" dirty="0"/>
          </a:p>
          <a:p>
            <a:r>
              <a:rPr lang="pt-BR" dirty="0" smtClean="0"/>
              <a:t>Por exemplo:  </a:t>
            </a:r>
            <a:r>
              <a:rPr lang="pt-BR" dirty="0" smtClean="0">
                <a:solidFill>
                  <a:srgbClr val="0000FF"/>
                </a:solidFill>
              </a:rPr>
              <a:t>Instale o Apache (servidor Web)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   e o integre com o </a:t>
            </a:r>
            <a:r>
              <a:rPr lang="pt-BR" dirty="0" err="1" smtClean="0">
                <a:solidFill>
                  <a:srgbClr val="0000FF"/>
                </a:solidFill>
              </a:rPr>
              <a:t>OpenSSL</a:t>
            </a:r>
            <a:r>
              <a:rPr lang="pt-BR" dirty="0" smtClean="0"/>
              <a:t>.</a:t>
            </a:r>
          </a:p>
          <a:p>
            <a:endParaRPr lang="pt-BR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78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de Segurança na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 smtClean="0">
                <a:solidFill>
                  <a:srgbClr val="0000FF"/>
                </a:solidFill>
              </a:rPr>
              <a:t>serviços de segurança específicos de aplicação</a:t>
            </a:r>
            <a:r>
              <a:rPr lang="pt-BR" dirty="0" smtClean="0"/>
              <a:t> (</a:t>
            </a:r>
            <a:r>
              <a:rPr lang="pt-BR" dirty="0" err="1" smtClean="0"/>
              <a:t>GnuPG</a:t>
            </a:r>
            <a:r>
              <a:rPr lang="pt-BR" dirty="0" smtClean="0"/>
              <a:t>, PGP, S</a:t>
            </a:r>
            <a:r>
              <a:rPr lang="en-US" dirty="0" smtClean="0"/>
              <a:t>/MIME, </a:t>
            </a:r>
            <a:r>
              <a:rPr lang="pt-BR" dirty="0" err="1" smtClean="0"/>
              <a:t>Kerberos</a:t>
            </a:r>
            <a:r>
              <a:rPr lang="pt-BR" dirty="0" smtClean="0"/>
              <a:t>, SET, ... ) são embutidos (integrados) na aplicação específica. </a:t>
            </a:r>
          </a:p>
          <a:p>
            <a:endParaRPr lang="pt-BR" dirty="0"/>
          </a:p>
          <a:p>
            <a:r>
              <a:rPr lang="pt-BR" dirty="0" smtClean="0"/>
              <a:t>Vantagem:   é que </a:t>
            </a:r>
            <a:r>
              <a:rPr lang="pt-BR" dirty="0" smtClean="0">
                <a:solidFill>
                  <a:srgbClr val="0000FF"/>
                </a:solidFill>
              </a:rPr>
              <a:t>o serviço é ajustado às necessidades específicas</a:t>
            </a:r>
            <a:r>
              <a:rPr lang="pt-BR" dirty="0" smtClean="0"/>
              <a:t> de cada aplicação.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5723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Ameaças e Ataques </a:t>
            </a:r>
            <a:br>
              <a:rPr lang="pt-BR" dirty="0" smtClean="0"/>
            </a:br>
            <a:r>
              <a:rPr lang="pt-BR" dirty="0" smtClean="0"/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Ataque </a:t>
            </a:r>
            <a:r>
              <a:rPr lang="pt-BR" dirty="0" err="1" smtClean="0">
                <a:solidFill>
                  <a:srgbClr val="0000FF"/>
                </a:solidFill>
              </a:rPr>
              <a:t>Cripto</a:t>
            </a:r>
            <a:r>
              <a:rPr lang="pt-BR" dirty="0" smtClean="0">
                <a:solidFill>
                  <a:srgbClr val="0000FF"/>
                </a:solidFill>
              </a:rPr>
              <a:t>-Analítico por força bruta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pPr lvl="1"/>
            <a:r>
              <a:rPr lang="pt-BR" dirty="0" smtClean="0"/>
              <a:t>Um teste de todas as chaves possíveis para um algoritmo de criptografia convencional.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2971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Ameaças e Ataques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>
                <a:solidFill>
                  <a:srgbClr val="0000FF"/>
                </a:solidFill>
              </a:rPr>
              <a:t>Ataque de Dicionário com texto claro conhecido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1"/>
            <a:r>
              <a:rPr lang="pt-BR" dirty="0" smtClean="0">
                <a:solidFill>
                  <a:prstClr val="black"/>
                </a:solidFill>
              </a:rPr>
              <a:t>Muitas mensagens terão texto claro previsível, como o comando GET do HTTP. Um atacante pode criar um dicionário contendo cada criptografia possível da mensagem de texto claro conhecido.</a:t>
            </a:r>
            <a:endParaRPr lang="pt-BR" dirty="0">
              <a:solidFill>
                <a:prstClr val="black"/>
              </a:solidFill>
            </a:endParaRP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2155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Ameaças e Ataques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dirty="0" smtClean="0"/>
              <a:t>Quando uma mensagem criptografada é interceptada, o atacante apanha a parte contendo o texto claro conhecido criptografado e pesquisa o texto cifrado no dicionário.</a:t>
            </a:r>
            <a:endParaRPr lang="pt-BR" dirty="0"/>
          </a:p>
          <a:p>
            <a:pPr lvl="1"/>
            <a:r>
              <a:rPr lang="pt-BR" dirty="0" smtClean="0"/>
              <a:t>O texto cifrado deverá ser igual a uma entrada criptografada com a mesma chave secreta. </a:t>
            </a:r>
            <a:endParaRPr lang="pt-BR" dirty="0"/>
          </a:p>
          <a:p>
            <a:pPr lvl="1"/>
            <a:r>
              <a:rPr lang="pt-BR" dirty="0" smtClean="0"/>
              <a:t>Se for igual a mais de uma, cada uma delas pode ser experimentada em relação ao texto cifrado completo para determinar a entrada correta.</a:t>
            </a:r>
          </a:p>
          <a:p>
            <a:pPr lvl="1"/>
            <a:r>
              <a:rPr lang="pt-BR" dirty="0" smtClean="0"/>
              <a:t>Esse ataque é eficaz quando o tamanho da chave é pequeno (40 bits).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0972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Ameaças e Ataques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Ataque por Repetição</a:t>
            </a:r>
          </a:p>
          <a:p>
            <a:endParaRPr lang="pt-BR" dirty="0"/>
          </a:p>
          <a:p>
            <a:pPr lvl="1"/>
            <a:r>
              <a:rPr lang="pt-BR" dirty="0" smtClean="0"/>
              <a:t>Mensagens de estabelecimento de conexão SSL anteriores podem ser repetidas.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902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Ameaças e Ataques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Ataque de Homem ao Meio </a:t>
            </a:r>
            <a:r>
              <a:rPr lang="pt-BR" dirty="0" smtClean="0"/>
              <a:t>(Man-in-</a:t>
            </a:r>
            <a:r>
              <a:rPr lang="pt-BR" dirty="0" err="1" smtClean="0"/>
              <a:t>the</a:t>
            </a:r>
            <a:r>
              <a:rPr lang="pt-BR" dirty="0" smtClean="0"/>
              <a:t>-</a:t>
            </a:r>
            <a:r>
              <a:rPr lang="pt-BR" dirty="0" err="1" smtClean="0"/>
              <a:t>Middle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lvl="1"/>
            <a:r>
              <a:rPr lang="pt-BR" dirty="0" smtClean="0"/>
              <a:t>Um atacante se interpõe durante a troca de chave, atuando como cliente perante o servidor e como servidor perante o cliente.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3285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Ameaças e Ataques </a:t>
            </a:r>
            <a:br>
              <a:rPr lang="pt-BR" dirty="0" smtClean="0"/>
            </a:br>
            <a:r>
              <a:rPr lang="pt-BR" dirty="0" smtClean="0"/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i="1" dirty="0" err="1" smtClean="0">
                <a:solidFill>
                  <a:srgbClr val="0000FF"/>
                </a:solidFill>
              </a:rPr>
              <a:t>Sniffing</a:t>
            </a:r>
            <a:r>
              <a:rPr lang="pt-BR" dirty="0" smtClean="0">
                <a:solidFill>
                  <a:srgbClr val="0000FF"/>
                </a:solidFill>
              </a:rPr>
              <a:t> de Senha</a:t>
            </a:r>
          </a:p>
          <a:p>
            <a:endParaRPr lang="pt-BR" dirty="0"/>
          </a:p>
          <a:p>
            <a:r>
              <a:rPr lang="pt-BR" dirty="0" smtClean="0"/>
              <a:t>Quando as senhas em HTTP ou outro tráfego de aplicação são interceptadas sem autorização.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56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Considerações sobre </a:t>
            </a:r>
            <a:br>
              <a:rPr lang="pt-BR" dirty="0" smtClean="0"/>
            </a:br>
            <a:r>
              <a:rPr lang="pt-BR" dirty="0" smtClean="0"/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Programar para Web, nem sempre os programadores estão muito preocupados com questões de segurança.</a:t>
            </a:r>
          </a:p>
          <a:p>
            <a:endParaRPr lang="pt-BR" dirty="0"/>
          </a:p>
          <a:p>
            <a:r>
              <a:rPr lang="pt-BR" dirty="0" smtClean="0"/>
              <a:t>Normalmente, quem é especialista em programação, não é especialista em segurança.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6747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Ameaças e Ataques </a:t>
            </a:r>
            <a:br>
              <a:rPr lang="pt-BR" dirty="0" smtClean="0"/>
            </a:br>
            <a:r>
              <a:rPr lang="pt-BR" dirty="0" smtClean="0"/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IP</a:t>
            </a:r>
            <a:r>
              <a:rPr lang="pt-BR" i="1" dirty="0" smtClean="0"/>
              <a:t> </a:t>
            </a:r>
            <a:r>
              <a:rPr lang="pt-BR" i="1" dirty="0" err="1" smtClean="0"/>
              <a:t>Spoofing</a:t>
            </a:r>
            <a:r>
              <a:rPr lang="pt-BR" i="1" dirty="0" smtClean="0"/>
              <a:t> </a:t>
            </a:r>
            <a:r>
              <a:rPr lang="pt-BR" dirty="0" smtClean="0"/>
              <a:t>(Falsificação de IP)</a:t>
            </a:r>
          </a:p>
          <a:p>
            <a:endParaRPr lang="pt-BR" dirty="0"/>
          </a:p>
          <a:p>
            <a:pPr lvl="1"/>
            <a:r>
              <a:rPr lang="pt-BR" dirty="0" smtClean="0"/>
              <a:t>Quando um atacante usa endereços de IP forjados para enganar a um host para aceitar dados falsos.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1739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Ameaças e Ataques </a:t>
            </a:r>
            <a:br>
              <a:rPr lang="pt-BR" dirty="0" smtClean="0"/>
            </a:br>
            <a:r>
              <a:rPr lang="pt-BR" dirty="0" smtClean="0"/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Sequestro de IP </a:t>
            </a:r>
            <a:r>
              <a:rPr lang="pt-BR" dirty="0" smtClean="0"/>
              <a:t>(</a:t>
            </a:r>
            <a:r>
              <a:rPr lang="pt-BR" i="1" dirty="0" smtClean="0"/>
              <a:t>IP </a:t>
            </a:r>
            <a:r>
              <a:rPr lang="pt-BR" i="1" dirty="0" err="1" smtClean="0"/>
              <a:t>Hijacking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lvl="1"/>
            <a:r>
              <a:rPr lang="pt-BR" dirty="0" smtClean="0"/>
              <a:t>Uma conexão ativa, autenticada entre dois hosts é interrompida e o atacante toma o lugar de um dos hosts.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5981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Ameaças e Ataques </a:t>
            </a:r>
            <a:br>
              <a:rPr lang="pt-BR" dirty="0" smtClean="0"/>
            </a:br>
            <a:r>
              <a:rPr lang="pt-BR" dirty="0" smtClean="0"/>
              <a:t>impedidos pelo SSL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Inundação de SYN </a:t>
            </a:r>
            <a:r>
              <a:rPr lang="pt-BR" dirty="0" smtClean="0"/>
              <a:t>(SYN </a:t>
            </a:r>
            <a:r>
              <a:rPr lang="pt-BR" dirty="0" err="1" smtClean="0"/>
              <a:t>Flooding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lvl="1"/>
            <a:r>
              <a:rPr lang="pt-BR" dirty="0" smtClean="0"/>
              <a:t>Um atacante pode enviar mensagens SYN do TCP para solicitar uma conexão, mas não responde à mensagem final para estabelecer a conexão totalmente. O módulo TCP atacado, normalmente deixa a conexão “meia aberta” por alguns minutos. As mensagens SYN repetidas podem congestionar o módulo TCP.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04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Considerações sobre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Diante da grande utilização da Web nas suas aplicações tradicionais, a Web é extremamente vulnerável a ameaças e riscos de vários tipos. </a:t>
            </a:r>
          </a:p>
          <a:p>
            <a:endParaRPr lang="pt-BR" dirty="0"/>
          </a:p>
          <a:p>
            <a:r>
              <a:rPr lang="pt-BR" dirty="0" smtClean="0"/>
              <a:t>A Web é vulnerável a ataques aos servidores Web pela Internet.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748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Considerações sobre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Reputações podem ser prejudicadas e dinheiro perdido, se servidores Web forem subvertidos.</a:t>
            </a:r>
          </a:p>
          <a:p>
            <a:endParaRPr lang="pt-BR" dirty="0"/>
          </a:p>
          <a:p>
            <a:r>
              <a:rPr lang="pt-BR" dirty="0" smtClean="0"/>
              <a:t>Navegadores são muito fáceis de usar. Servidores Web sejam relativamente fáceis de configurar e gerenciar o conteúdo da Web esteja cada vez mais fácil de desenvolver ... ...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473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Considerações sobre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software que dá suporte a tudo isso é extraordinariamente complexo.</a:t>
            </a:r>
          </a:p>
          <a:p>
            <a:endParaRPr lang="pt-BR" dirty="0"/>
          </a:p>
          <a:p>
            <a:r>
              <a:rPr lang="pt-BR" dirty="0" smtClean="0"/>
              <a:t>Assim, pode ocultar muitas falhas de segurança em potencial. </a:t>
            </a:r>
          </a:p>
          <a:p>
            <a:endParaRPr lang="pt-BR" dirty="0"/>
          </a:p>
          <a:p>
            <a:r>
              <a:rPr lang="pt-BR" dirty="0" smtClean="0"/>
              <a:t>A história recente da Web está repleta de exemplos de ataques à segurança ...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81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Considerações sobre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Quando o servidor Web é contaminado, um atacante pode ser capaz de obter acesso a dados e sistemas que não fazem parte da Web, mas que estão em máquinas conectadas localmente ao servidor.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80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Considerações sobre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Segurança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Os usuários ocasionais e não treinados em questões de segurança, são clientes comuns de serviços baseados na Web.</a:t>
            </a:r>
          </a:p>
          <a:p>
            <a:endParaRPr lang="pt-BR" dirty="0"/>
          </a:p>
          <a:p>
            <a:r>
              <a:rPr lang="pt-BR" dirty="0" smtClean="0"/>
              <a:t>Esses usuários, em geral, não estão necessariamente cientes dos riscos contra a segurança e não possuem ferramentas ou conhecimento para tomar contramedidas.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511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Classificando Ameaças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Ataques Passivos </a:t>
            </a:r>
          </a:p>
          <a:p>
            <a:pPr lvl="1"/>
            <a:r>
              <a:rPr lang="pt-BR" dirty="0" smtClean="0"/>
              <a:t>Acesso não-autorizado ao tráfego de rede entre navegador e servidor.</a:t>
            </a:r>
          </a:p>
          <a:p>
            <a:pPr lvl="1"/>
            <a:r>
              <a:rPr lang="pt-BR" dirty="0" smtClean="0"/>
              <a:t>Obtenção de acesso a informações em um site, que deveria ser restrito.</a:t>
            </a:r>
            <a:endParaRPr lang="pt-BR" dirty="0"/>
          </a:p>
          <a:p>
            <a:r>
              <a:rPr lang="pt-BR" dirty="0" smtClean="0">
                <a:solidFill>
                  <a:srgbClr val="0000FF"/>
                </a:solidFill>
              </a:rPr>
              <a:t>Ataques </a:t>
            </a:r>
            <a:r>
              <a:rPr lang="pt-BR" dirty="0" smtClean="0">
                <a:solidFill>
                  <a:srgbClr val="0000FF"/>
                </a:solidFill>
              </a:rPr>
              <a:t>Ativos</a:t>
            </a:r>
          </a:p>
          <a:p>
            <a:pPr lvl="1"/>
            <a:r>
              <a:rPr lang="pt-BR" dirty="0" smtClean="0"/>
              <a:t>Simulação de outro usuário.</a:t>
            </a:r>
          </a:p>
          <a:p>
            <a:pPr lvl="1"/>
            <a:r>
              <a:rPr lang="pt-BR" dirty="0" smtClean="0"/>
              <a:t>Alteração de mensagens em trânsito entre cliente e servidor.</a:t>
            </a:r>
          </a:p>
          <a:p>
            <a:pPr lvl="1"/>
            <a:r>
              <a:rPr lang="pt-BR" dirty="0" smtClean="0"/>
              <a:t>Alteração de informações em um site.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084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Classificando Ameaças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Local da ameaça  </a:t>
            </a:r>
          </a:p>
          <a:p>
            <a:pPr lvl="1"/>
            <a:r>
              <a:rPr lang="pt-BR" dirty="0" smtClean="0"/>
              <a:t>Servidor Web</a:t>
            </a:r>
          </a:p>
          <a:p>
            <a:pPr lvl="1"/>
            <a:r>
              <a:rPr lang="pt-BR" dirty="0" smtClean="0"/>
              <a:t>Navegador Web</a:t>
            </a:r>
          </a:p>
          <a:p>
            <a:pPr lvl="1"/>
            <a:r>
              <a:rPr lang="pt-BR" dirty="0" smtClean="0"/>
              <a:t>Tráfego de rede entre navegador e servidor.</a:t>
            </a:r>
          </a:p>
          <a:p>
            <a:pPr lvl="1"/>
            <a:endParaRPr lang="pt-BR" dirty="0"/>
          </a:p>
          <a:p>
            <a:r>
              <a:rPr lang="pt-BR" dirty="0" smtClean="0">
                <a:solidFill>
                  <a:srgbClr val="0000FF"/>
                </a:solidFill>
              </a:rPr>
              <a:t>Segurança de Sistema de Computador</a:t>
            </a:r>
          </a:p>
          <a:p>
            <a:pPr lvl="1"/>
            <a:r>
              <a:rPr lang="pt-BR" dirty="0" smtClean="0"/>
              <a:t>Questões de segurança de navegador e servidor.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5555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869</Words>
  <Application>Microsoft Office PowerPoint</Application>
  <PresentationFormat>Apresentação na tela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Segurança na Web</vt:lpstr>
      <vt:lpstr>Considerações sobre  Segurança na Web</vt:lpstr>
      <vt:lpstr>Considerações sobre  Segurança na Web</vt:lpstr>
      <vt:lpstr>Considerações sobre  Segurança na Web</vt:lpstr>
      <vt:lpstr>Considerações sobre  Segurança na Web</vt:lpstr>
      <vt:lpstr>Considerações sobre  Segurança na Web</vt:lpstr>
      <vt:lpstr>Considerações sobre  Segurança na Web</vt:lpstr>
      <vt:lpstr>Classificando Ameaças</vt:lpstr>
      <vt:lpstr>Classificando Ameaças</vt:lpstr>
      <vt:lpstr>Técnicas de Segurança de  Tráfego na Web</vt:lpstr>
      <vt:lpstr>Técnicas de Segurança de  Tráfego na Web</vt:lpstr>
      <vt:lpstr>Técnicas de Segurança de  Tráfego na Web</vt:lpstr>
      <vt:lpstr>Serviços de Segurança na Aplicação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  <vt:lpstr>Ameaças e Ataques  impedidos pelo SSL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Segurança na Web</dc:title>
  <dc:creator>Joao Bosco M. Sobral</dc:creator>
  <cp:lastModifiedBy>Joao Bosco M. Sobral</cp:lastModifiedBy>
  <cp:revision>10</cp:revision>
  <dcterms:created xsi:type="dcterms:W3CDTF">2012-11-09T11:12:19Z</dcterms:created>
  <dcterms:modified xsi:type="dcterms:W3CDTF">2012-11-09T14:11:44Z</dcterms:modified>
</cp:coreProperties>
</file>