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8" r:id="rId58"/>
    <p:sldId id="327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11" r:id="rId70"/>
    <p:sldId id="312" r:id="rId71"/>
    <p:sldId id="313" r:id="rId72"/>
    <p:sldId id="314" r:id="rId7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4C1C0-C8BA-4666-ABDE-7C8EDBDA6741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49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2227A-256F-461C-9644-1D2F25F19478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32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25502-B51B-4415-8275-3CC42851E28C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92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8B9B061C-C2CB-431C-B545-4FA8FC4CDBF0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6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1E90C-4646-4830-B3AA-0AD9776DD9B9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15B14-A2A1-496B-95B3-7FE85FAB7BAF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3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B5A42-243A-43D4-80A1-F3F6A67BADEC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7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99F47-3264-46B7-82FA-EBC15530F9F2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3C578-1400-4D86-A84C-9918ED04748D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E1B51-E426-4BA4-8F66-66E474D977A1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83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DE519-C5FE-48AE-9195-95B6D48D51B0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0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9C219-79C4-4935-850E-1B122475F867}" type="slidenum">
              <a:rPr lang="pt-BR">
                <a:solidFill>
                  <a:srgbClr val="000000"/>
                </a:solidFill>
              </a:rPr>
              <a:pPr/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09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010C65-632F-45E7-966D-B4191C9939F0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5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Pensando em </a:t>
            </a:r>
            <a:endParaRPr lang="pt-BR" dirty="0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/>
              <a:t>Vulnerabilidades, </a:t>
            </a:r>
            <a:br>
              <a:rPr lang="pt-BR" b="1" dirty="0"/>
            </a:br>
            <a:r>
              <a:rPr lang="pt-BR" b="1" dirty="0"/>
              <a:t>                   </a:t>
            </a:r>
            <a:r>
              <a:rPr lang="pt-BR" b="1" dirty="0" smtClean="0"/>
              <a:t>Ameaças e  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                             </a:t>
            </a:r>
            <a:r>
              <a:rPr lang="pt-BR" b="1" dirty="0" smtClean="0"/>
              <a:t>        Riscos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7711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Fragilidade de Configuração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Considerações </a:t>
            </a:r>
            <a:r>
              <a:rPr lang="pt-BR" i="1"/>
              <a:t>default</a:t>
            </a:r>
            <a:r>
              <a:rPr lang="pt-BR"/>
              <a:t> inseguras nos produtos.</a:t>
            </a:r>
          </a:p>
          <a:p>
            <a:r>
              <a:rPr lang="pt-BR"/>
              <a:t>Equipamento de rede configurado equivocadamente.</a:t>
            </a:r>
          </a:p>
          <a:p>
            <a:r>
              <a:rPr lang="pt-BR"/>
              <a:t>Contas de usuários inseguras.</a:t>
            </a:r>
          </a:p>
          <a:p>
            <a:r>
              <a:rPr lang="pt-BR"/>
              <a:t>Contas de sistemas com senhas previsíveis.</a:t>
            </a:r>
          </a:p>
          <a:p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89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Fragilidade do Equipamento de Rede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Proteção de senha insegura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Falhas de autenticação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Protocolos de Roteamento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Brechas no Firewall</a:t>
            </a:r>
          </a:p>
          <a:p>
            <a:pPr>
              <a:lnSpc>
                <a:spcPct val="9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59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Fragilidades da Política de Segurança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/>
          </a:p>
          <a:p>
            <a:r>
              <a:rPr lang="pt-BR" sz="2600" dirty="0"/>
              <a:t>Falta de uma </a:t>
            </a:r>
            <a:r>
              <a:rPr lang="pt-BR" sz="2600" dirty="0" smtClean="0"/>
              <a:t>definição de política.</a:t>
            </a:r>
            <a:endParaRPr lang="pt-BR" sz="2600" dirty="0"/>
          </a:p>
          <a:p>
            <a:endParaRPr lang="pt-BR" sz="2600" dirty="0" smtClean="0"/>
          </a:p>
          <a:p>
            <a:r>
              <a:rPr lang="pt-BR" sz="2600" dirty="0" smtClean="0"/>
              <a:t>Controles </a:t>
            </a:r>
            <a:r>
              <a:rPr lang="pt-BR" sz="2600" dirty="0"/>
              <a:t>de acesso para equipamentos de rede não são aplicados</a:t>
            </a:r>
            <a:r>
              <a:rPr lang="pt-BR" sz="2600" dirty="0" smtClean="0"/>
              <a:t>.</a:t>
            </a:r>
          </a:p>
          <a:p>
            <a:pPr marL="0" indent="0">
              <a:buNone/>
            </a:pPr>
            <a:endParaRPr lang="pt-BR" sz="2600" dirty="0"/>
          </a:p>
          <a:p>
            <a:r>
              <a:rPr lang="pt-BR" sz="2600" dirty="0"/>
              <a:t>A administração de segurança é negligente</a:t>
            </a:r>
            <a:r>
              <a:rPr lang="pt-BR" sz="2600" dirty="0" smtClean="0"/>
              <a:t>, à </a:t>
            </a:r>
            <a:r>
              <a:rPr lang="pt-BR" sz="2600" dirty="0"/>
              <a:t>monitoração e </a:t>
            </a:r>
            <a:r>
              <a:rPr lang="pt-BR" sz="2600" dirty="0" smtClean="0"/>
              <a:t>à auditoria</a:t>
            </a:r>
            <a:r>
              <a:rPr lang="pt-BR" sz="2600" dirty="0"/>
              <a:t>.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859268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Fragilidades da Política de Segurança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Falta de conhecimento sobre ataques.</a:t>
            </a:r>
          </a:p>
          <a:p>
            <a:endParaRPr lang="pt-BR" dirty="0"/>
          </a:p>
          <a:p>
            <a:r>
              <a:rPr lang="pt-BR" dirty="0" smtClean="0"/>
              <a:t>Instalação </a:t>
            </a:r>
            <a:r>
              <a:rPr lang="pt-BR" dirty="0"/>
              <a:t>de software e hardware não seguem a política.</a:t>
            </a:r>
          </a:p>
          <a:p>
            <a:endParaRPr lang="pt-BR" dirty="0"/>
          </a:p>
          <a:p>
            <a:r>
              <a:rPr lang="pt-BR" dirty="0"/>
              <a:t>Falta de Planejamento de Contingência.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279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Conheça seus invasores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b="1"/>
          </a:p>
          <a:p>
            <a:pPr>
              <a:lnSpc>
                <a:spcPct val="90000"/>
              </a:lnSpc>
            </a:pPr>
            <a:endParaRPr lang="pt-BR" b="1"/>
          </a:p>
          <a:p>
            <a:pPr>
              <a:lnSpc>
                <a:spcPct val="90000"/>
              </a:lnSpc>
            </a:pPr>
            <a:r>
              <a:rPr lang="pt-BR" b="1"/>
              <a:t>Script Kiddie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b="1"/>
              <a:t>   </a:t>
            </a:r>
            <a:r>
              <a:rPr lang="pt-BR"/>
              <a:t>Não possuem muita habilidade.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  Mas teve a sorte de encontrar um sistema remoto que não aplicou o </a:t>
            </a:r>
            <a:r>
              <a:rPr lang="pt-BR" i="1"/>
              <a:t>patch</a:t>
            </a:r>
            <a:r>
              <a:rPr lang="pt-BR"/>
              <a:t> de correção a tempo.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  </a:t>
            </a:r>
            <a:endParaRPr lang="pt-BR" b="1"/>
          </a:p>
          <a:p>
            <a:pPr>
              <a:lnSpc>
                <a:spcPct val="9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641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65150"/>
            <a:ext cx="8001000" cy="955675"/>
          </a:xfrm>
        </p:spPr>
        <p:txBody>
          <a:bodyPr/>
          <a:lstStyle/>
          <a:p>
            <a:r>
              <a:rPr lang="pt-BR" sz="3400" b="1"/>
              <a:t/>
            </a:r>
            <a:br>
              <a:rPr lang="pt-BR" sz="3400" b="1"/>
            </a:br>
            <a:r>
              <a:rPr lang="pt-BR"/>
              <a:t>Script Kiddie</a:t>
            </a:r>
            <a:r>
              <a:rPr lang="pt-BR" sz="3400" b="1"/>
              <a:t/>
            </a:r>
            <a:br>
              <a:rPr lang="pt-BR" sz="3400" b="1"/>
            </a:br>
            <a:endParaRPr lang="pt-BR" sz="34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/>
          </a:p>
          <a:p>
            <a:r>
              <a:rPr lang="pt-BR" sz="2600" dirty="0"/>
              <a:t>Sãos bons na razão inversamente proporcional à negligência de administradores/usuários que não acompanham listas de segurança e </a:t>
            </a:r>
            <a:r>
              <a:rPr lang="pt-BR" sz="2600" dirty="0" smtClean="0"/>
              <a:t>ao CERT </a:t>
            </a:r>
            <a:r>
              <a:rPr lang="pt-BR" sz="2600" dirty="0"/>
              <a:t>(Computer </a:t>
            </a:r>
            <a:r>
              <a:rPr lang="pt-BR" sz="2600" dirty="0" err="1"/>
              <a:t>Emergency</a:t>
            </a:r>
            <a:r>
              <a:rPr lang="pt-BR" sz="2600" dirty="0"/>
              <a:t> Response Team) </a:t>
            </a:r>
          </a:p>
          <a:p>
            <a:pPr>
              <a:buFont typeface="Wingdings" pitchFamily="2" charset="2"/>
              <a:buNone/>
            </a:pPr>
            <a:r>
              <a:rPr lang="pt-BR" sz="2600" b="1" dirty="0"/>
              <a:t>   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527422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Script Kiddie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/>
          </a:p>
          <a:p>
            <a:r>
              <a:rPr lang="pt-BR" sz="2600" dirty="0" smtClean="0"/>
              <a:t>Um </a:t>
            </a:r>
            <a:r>
              <a:rPr lang="pt-BR" sz="2600" dirty="0"/>
              <a:t>invasor que faz intrusão vinculada a uma falha conhecida.</a:t>
            </a:r>
          </a:p>
          <a:p>
            <a:endParaRPr lang="pt-BR" sz="2600" dirty="0"/>
          </a:p>
          <a:p>
            <a:r>
              <a:rPr lang="pt-BR" sz="2600" dirty="0"/>
              <a:t>Não </a:t>
            </a:r>
            <a:r>
              <a:rPr lang="pt-BR" sz="2600" dirty="0" smtClean="0"/>
              <a:t>ganham </a:t>
            </a:r>
            <a:r>
              <a:rPr lang="pt-BR" sz="2600" dirty="0"/>
              <a:t>acesso de root.</a:t>
            </a:r>
          </a:p>
          <a:p>
            <a:pPr>
              <a:buFont typeface="Wingdings" pitchFamily="2" charset="2"/>
              <a:buNone/>
            </a:pPr>
            <a:endParaRPr lang="pt-BR" sz="2600" dirty="0"/>
          </a:p>
          <a:p>
            <a:r>
              <a:rPr lang="pt-BR" sz="2600" dirty="0"/>
              <a:t>Basta ter acesso para </a:t>
            </a:r>
            <a:r>
              <a:rPr lang="pt-BR" sz="2600" dirty="0" err="1"/>
              <a:t>desconfigurar</a:t>
            </a:r>
            <a:r>
              <a:rPr lang="pt-BR" sz="2600" dirty="0"/>
              <a:t> </a:t>
            </a:r>
            <a:r>
              <a:rPr lang="pt-BR" sz="2600" i="1" dirty="0"/>
              <a:t>home </a:t>
            </a:r>
            <a:r>
              <a:rPr lang="pt-BR" sz="2600" i="1" dirty="0" err="1"/>
              <a:t>pages</a:t>
            </a:r>
            <a:r>
              <a:rPr lang="pt-BR" sz="2600" dirty="0"/>
              <a:t> de forma mais fácil possível. 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714617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Script Kiddie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Sua técnica consiste em ficar revirando a Internet atrás de máquinas vulneráveis e fazer explorações com </a:t>
            </a:r>
            <a:r>
              <a:rPr lang="pt-BR" i="1"/>
              <a:t>exploits, </a:t>
            </a:r>
            <a:r>
              <a:rPr lang="pt-BR"/>
              <a:t>ferramentas que permitam explorar as falhas em serviços.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54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Script Kiddie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pPr>
              <a:buFont typeface="Wingdings" pitchFamily="2" charset="2"/>
              <a:buNone/>
            </a:pPr>
            <a:r>
              <a:rPr lang="pt-BR" dirty="0" smtClean="0"/>
              <a:t>   </a:t>
            </a:r>
            <a:endParaRPr lang="pt-BR" dirty="0"/>
          </a:p>
          <a:p>
            <a:r>
              <a:rPr lang="pt-BR" dirty="0"/>
              <a:t>N</a:t>
            </a:r>
            <a:r>
              <a:rPr lang="pt-BR" dirty="0" smtClean="0"/>
              <a:t>ão </a:t>
            </a:r>
            <a:r>
              <a:rPr lang="pt-BR" dirty="0"/>
              <a:t>conhecem </a:t>
            </a:r>
            <a:r>
              <a:rPr lang="pt-BR" dirty="0" smtClean="0"/>
              <a:t>bem nenhuma </a:t>
            </a:r>
            <a:r>
              <a:rPr lang="pt-BR" dirty="0"/>
              <a:t>técnica, e tudo o que sabem é executar as ferramentas fornecidas por outro </a:t>
            </a:r>
            <a:r>
              <a:rPr lang="pt-BR" i="1" dirty="0"/>
              <a:t>script </a:t>
            </a:r>
            <a:r>
              <a:rPr lang="pt-BR" i="1" dirty="0" err="1"/>
              <a:t>kiddie</a:t>
            </a:r>
            <a:r>
              <a:rPr lang="pt-BR" dirty="0"/>
              <a:t>. 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1546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Cracker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/>
          </a:p>
          <a:p>
            <a:r>
              <a:rPr lang="pt-BR" sz="2600"/>
              <a:t>Um invasor de bons conhecimentos técnicos e assim sendo, ele será capaz de apagar seus rastros de maneira mais sutil.</a:t>
            </a:r>
          </a:p>
          <a:p>
            <a:endParaRPr lang="pt-BR" sz="2600"/>
          </a:p>
          <a:p>
            <a:r>
              <a:rPr lang="pt-BR" sz="2600"/>
              <a:t>Se caracteriza pelo alto nível técnico, na medida em que cada passo da invasão é realmente estudado e bem pensado.</a:t>
            </a:r>
          </a:p>
          <a:p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98852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Conceituar vulnerabilidade, ameaças.</a:t>
            </a:r>
          </a:p>
          <a:p>
            <a:endParaRPr lang="pt-BR" dirty="0"/>
          </a:p>
          <a:p>
            <a:r>
              <a:rPr lang="pt-BR" dirty="0" smtClean="0"/>
              <a:t>Identificar </a:t>
            </a:r>
            <a:r>
              <a:rPr lang="pt-BR" dirty="0"/>
              <a:t>as ameaças mais significativas na segurança de rede.</a:t>
            </a:r>
          </a:p>
          <a:p>
            <a:endParaRPr lang="pt-BR" dirty="0"/>
          </a:p>
          <a:p>
            <a:r>
              <a:rPr lang="pt-BR" dirty="0" smtClean="0"/>
              <a:t>Conceituar risco </a:t>
            </a:r>
            <a:r>
              <a:rPr lang="pt-BR" dirty="0"/>
              <a:t>e </a:t>
            </a:r>
            <a:r>
              <a:rPr lang="pt-BR" dirty="0" smtClean="0"/>
              <a:t>análise de risco e gerenciamento </a:t>
            </a:r>
            <a:r>
              <a:rPr lang="pt-BR" dirty="0"/>
              <a:t>de risco.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491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Cracker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Busca dados como configurações padrões ou senhas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 dirty="0"/>
              <a:t>   </a:t>
            </a:r>
            <a:r>
              <a:rPr lang="pt-BR" sz="2100" dirty="0" smtClean="0"/>
              <a:t>  padrões </a:t>
            </a:r>
            <a:r>
              <a:rPr lang="pt-BR" sz="2100" dirty="0"/>
              <a:t>que ele possa explorar.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Tem capacidade para desenvolve seus próprios </a:t>
            </a:r>
            <a:r>
              <a:rPr lang="pt-BR" sz="2100" i="1" dirty="0" err="1"/>
              <a:t>exploits</a:t>
            </a:r>
            <a:r>
              <a:rPr lang="pt-BR" sz="2100" dirty="0" smtClean="0"/>
              <a:t>.</a:t>
            </a:r>
            <a:r>
              <a:rPr lang="pt-BR" sz="2100" dirty="0" smtClean="0"/>
              <a:t> São geniais e criativos para a má intenção.</a:t>
            </a:r>
          </a:p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 dirty="0"/>
              <a:t>    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Realiza ataques inteligentes  para comprometer 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 dirty="0"/>
              <a:t>    </a:t>
            </a:r>
            <a:r>
              <a:rPr lang="pt-BR" sz="2100" dirty="0" smtClean="0"/>
              <a:t> segurança </a:t>
            </a:r>
            <a:r>
              <a:rPr lang="pt-BR" sz="2100" dirty="0"/>
              <a:t>da rede.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 dirty="0"/>
              <a:t>   </a:t>
            </a:r>
            <a:endParaRPr lang="pt-BR" sz="2100" b="1" dirty="0"/>
          </a:p>
          <a:p>
            <a:pPr>
              <a:lnSpc>
                <a:spcPct val="80000"/>
              </a:lnSpc>
            </a:pP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3364714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Cracker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Suas atitudes furtivas poderão enganar até aos mais experientes administradores.</a:t>
            </a:r>
          </a:p>
          <a:p>
            <a:pPr>
              <a:buFont typeface="Wingdings" pitchFamily="2" charset="2"/>
              <a:buNone/>
            </a:pPr>
            <a:r>
              <a:rPr lang="pt-BR"/>
              <a:t>   </a:t>
            </a:r>
          </a:p>
          <a:p>
            <a:r>
              <a:rPr lang="pt-BR"/>
              <a:t>São os verdadeiros invasores (intrusos) ou até mesmo criminosos cibernéticos.   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83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Hacker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100" b="1"/>
          </a:p>
          <a:p>
            <a:pPr>
              <a:lnSpc>
                <a:spcPct val="80000"/>
              </a:lnSpc>
            </a:pPr>
            <a:r>
              <a:rPr lang="pt-BR" sz="2100"/>
              <a:t>Um programador apaixonado.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 b="1"/>
              <a:t>     </a:t>
            </a:r>
            <a:r>
              <a:rPr lang="pt-BR" sz="2100"/>
              <a:t>Constroem e tornam o mundo melhor.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/>
              <a:t>   </a:t>
            </a:r>
            <a:br>
              <a:rPr lang="pt-BR" sz="2100"/>
            </a:br>
            <a:r>
              <a:rPr lang="pt-BR" sz="2100"/>
              <a:t>Exemplos:  </a:t>
            </a:r>
            <a:br>
              <a:rPr lang="pt-BR" sz="2100"/>
            </a:br>
            <a:r>
              <a:rPr lang="pt-BR" sz="2100"/>
              <a:t/>
            </a:r>
            <a:br>
              <a:rPr lang="pt-BR" sz="2100"/>
            </a:br>
            <a:r>
              <a:rPr lang="pt-BR" sz="2100"/>
              <a:t>Stallman, Linus Torvalds, Ada Lovelace, Douglas Engelbart, Dennis Ritchie, Ken Thompson, Arnaldo Melo, Marcelo Tossati, Alan Cox, ... 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/>
              <a:t>     Não são fúteis desconfiguradores de páginas.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100"/>
              <a:t>   </a:t>
            </a:r>
          </a:p>
          <a:p>
            <a:pPr>
              <a:lnSpc>
                <a:spcPct val="80000"/>
              </a:lnSpc>
            </a:pPr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892095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Hacker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/>
          </a:p>
          <a:p>
            <a:r>
              <a:rPr lang="pt-BR" sz="2600"/>
              <a:t>(</a:t>
            </a:r>
            <a:r>
              <a:rPr lang="pt-BR" sz="2600" u="sng"/>
              <a:t>Hacking</a:t>
            </a:r>
            <a:r>
              <a:rPr lang="pt-BR" sz="2600"/>
              <a:t> ou </a:t>
            </a:r>
            <a:r>
              <a:rPr lang="pt-BR" sz="2600" u="sng"/>
              <a:t>Hacking Ético)</a:t>
            </a:r>
            <a:endParaRPr lang="pt-BR" sz="2600" b="1"/>
          </a:p>
          <a:p>
            <a:pPr>
              <a:buFont typeface="Wingdings" pitchFamily="2" charset="2"/>
              <a:buNone/>
            </a:pPr>
            <a:r>
              <a:rPr lang="pt-BR" sz="2600" b="1"/>
              <a:t>     </a:t>
            </a:r>
            <a:endParaRPr lang="pt-BR" sz="2600"/>
          </a:p>
          <a:p>
            <a:pPr>
              <a:buFont typeface="Wingdings" pitchFamily="2" charset="2"/>
              <a:buNone/>
            </a:pPr>
            <a:r>
              <a:rPr lang="pt-BR" sz="2600"/>
              <a:t>    Programador ou administrador que se reserva a questionar os problemas de segurança nas tecnologias disponíveis e as formas de provar o conceito do que é discutido.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</a:t>
            </a:r>
          </a:p>
          <a:p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2298269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Hacker Ético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600" b="1"/>
          </a:p>
          <a:p>
            <a:pPr>
              <a:lnSpc>
                <a:spcPct val="80000"/>
              </a:lnSpc>
            </a:pPr>
            <a:endParaRPr lang="pt-BR" sz="2600"/>
          </a:p>
          <a:p>
            <a:pPr>
              <a:lnSpc>
                <a:spcPct val="80000"/>
              </a:lnSpc>
            </a:pPr>
            <a:r>
              <a:rPr lang="pt-BR" sz="2600"/>
              <a:t>Uma pessoa que investiga a integridade e a segurança de uma rede ou sistema operacional.</a:t>
            </a:r>
          </a:p>
          <a:p>
            <a:pPr>
              <a:lnSpc>
                <a:spcPct val="80000"/>
              </a:lnSpc>
            </a:pPr>
            <a:endParaRPr lang="pt-BR" sz="2600"/>
          </a:p>
          <a:p>
            <a:pPr>
              <a:lnSpc>
                <a:spcPct val="80000"/>
              </a:lnSpc>
            </a:pPr>
            <a:r>
              <a:rPr lang="pt-BR" sz="2600"/>
              <a:t>Usa o conhecimento avançado sobre SW e HW para entrar no sistema através de formas inovadoras.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600"/>
              <a:t>   </a:t>
            </a:r>
          </a:p>
          <a:p>
            <a:pPr>
              <a:lnSpc>
                <a:spcPct val="80000"/>
              </a:lnSpc>
            </a:pPr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1210093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Hacker Ético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Compartilha seu conhecimento gratuitamente através da Internet.</a:t>
            </a:r>
          </a:p>
          <a:p>
            <a:pPr>
              <a:buFont typeface="Wingdings" pitchFamily="2" charset="2"/>
              <a:buNone/>
            </a:pPr>
            <a:r>
              <a:rPr lang="pt-BR"/>
              <a:t>   </a:t>
            </a:r>
          </a:p>
          <a:p>
            <a:r>
              <a:rPr lang="pt-BR"/>
              <a:t>Não usa de más intenções. Tenta oferecer um serviço à comunidade interessada.</a:t>
            </a:r>
          </a:p>
          <a:p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842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Conceito de Invasor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Script Kiddie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Cracker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Hacker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Phracker (pessoas que fazem acesso não autorizado a </a:t>
            </a:r>
            <a:r>
              <a:rPr lang="pt-BR" sz="2600" b="1"/>
              <a:t>recursos de telecomunicações</a:t>
            </a:r>
            <a:r>
              <a:rPr lang="pt-BR" sz="2600"/>
              <a:t>)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4126459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de um Invasor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400" dirty="0"/>
              <a:t>Sabem codificar em várias linguagens de programação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Conhecimentos aprofundados sobre ferramentas, serviços e protocolos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Grande experiência com Internet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Conhecem intimamente pelo menos dois </a:t>
            </a:r>
            <a:r>
              <a:rPr lang="pt-BR" sz="2400" dirty="0" err="1" smtClean="0"/>
              <a:t>SOs</a:t>
            </a:r>
            <a:r>
              <a:rPr lang="pt-BR" sz="24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9691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de um Invasor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/>
          </a:p>
          <a:p>
            <a:r>
              <a:rPr lang="pt-BR" sz="2600" dirty="0"/>
              <a:t>Tinham ou têm um tipo de trabalho que usa redes. Usam equipamentos como se fossem modo de vida.</a:t>
            </a:r>
          </a:p>
          <a:p>
            <a:endParaRPr lang="pt-BR" sz="2600" dirty="0"/>
          </a:p>
          <a:p>
            <a:r>
              <a:rPr lang="pt-BR" sz="2600" dirty="0"/>
              <a:t>Colecionam SW e HW.</a:t>
            </a:r>
          </a:p>
          <a:p>
            <a:endParaRPr lang="pt-BR" sz="2600" dirty="0"/>
          </a:p>
          <a:p>
            <a:r>
              <a:rPr lang="pt-BR" sz="2600" dirty="0" smtClean="0"/>
              <a:t>Tem </a:t>
            </a:r>
            <a:r>
              <a:rPr lang="pt-BR" sz="2600" dirty="0"/>
              <a:t>vários computadores para trabalhar.</a:t>
            </a:r>
          </a:p>
          <a:p>
            <a:endParaRPr lang="pt-BR" sz="2600" dirty="0"/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248145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Motivos para ameaças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endParaRPr lang="pt-BR" sz="2100" dirty="0" smtClean="0"/>
          </a:p>
          <a:p>
            <a:pPr>
              <a:lnSpc>
                <a:spcPct val="80000"/>
              </a:lnSpc>
            </a:pPr>
            <a:r>
              <a:rPr lang="pt-BR" sz="2100" dirty="0" smtClean="0"/>
              <a:t>Exploração </a:t>
            </a:r>
            <a:r>
              <a:rPr lang="pt-BR" sz="2100" dirty="0"/>
              <a:t>de emoções  (Notoriedade, Diversão</a:t>
            </a:r>
            <a:r>
              <a:rPr lang="pt-BR" sz="2100" dirty="0" smtClean="0"/>
              <a:t>).</a:t>
            </a:r>
          </a:p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Concorrência de </a:t>
            </a:r>
            <a:r>
              <a:rPr lang="pt-BR" sz="2100" dirty="0" smtClean="0"/>
              <a:t>mercado</a:t>
            </a:r>
          </a:p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Inimigos </a:t>
            </a:r>
            <a:r>
              <a:rPr lang="pt-BR" sz="2100" dirty="0" smtClean="0"/>
              <a:t>políticos</a:t>
            </a:r>
          </a:p>
          <a:p>
            <a:pPr>
              <a:lnSpc>
                <a:spcPct val="80000"/>
              </a:lnSpc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Ladrões (atividades furtivas</a:t>
            </a:r>
            <a:r>
              <a:rPr lang="pt-BR" sz="21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pt-BR" sz="2100" dirty="0"/>
          </a:p>
          <a:p>
            <a:pPr>
              <a:lnSpc>
                <a:spcPct val="80000"/>
              </a:lnSpc>
            </a:pPr>
            <a:r>
              <a:rPr lang="pt-BR" sz="2100" dirty="0"/>
              <a:t>Espiões (Espionagem industrial)</a:t>
            </a:r>
          </a:p>
        </p:txBody>
      </p:sp>
    </p:spTree>
    <p:extLst>
      <p:ext uri="{BB962C8B-B14F-4D97-AF65-F5344CB8AC3E}">
        <p14:creationId xmlns:p14="http://schemas.microsoft.com/office/powerpoint/2010/main" val="235466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 smtClean="0"/>
              <a:t>Porque em segurança ...</a:t>
            </a:r>
            <a:endParaRPr lang="pt-BR" sz="3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É preciso garantir </a:t>
            </a:r>
            <a:r>
              <a:rPr lang="pt-BR" dirty="0"/>
              <a:t>a segurança nos </a:t>
            </a:r>
            <a:r>
              <a:rPr lang="pt-BR" dirty="0" smtClean="0"/>
              <a:t>negócios.</a:t>
            </a:r>
          </a:p>
          <a:p>
            <a:endParaRPr lang="pt-BR" dirty="0"/>
          </a:p>
          <a:p>
            <a:r>
              <a:rPr lang="pt-BR" dirty="0" smtClean="0"/>
              <a:t>É preciso </a:t>
            </a:r>
            <a:r>
              <a:rPr lang="pt-BR" dirty="0"/>
              <a:t>atualizar constantemente as defesas para reduzir a vulnerabilidade às ameaças inovadoras dos invasores.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631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Motivos para ameaças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900" dirty="0"/>
          </a:p>
          <a:p>
            <a:endParaRPr lang="pt-BR" sz="2900" dirty="0" smtClean="0"/>
          </a:p>
          <a:p>
            <a:r>
              <a:rPr lang="pt-BR" sz="2900" dirty="0" smtClean="0"/>
              <a:t>Funcionários hostis</a:t>
            </a:r>
            <a:endParaRPr lang="pt-BR" sz="2900" dirty="0"/>
          </a:p>
          <a:p>
            <a:endParaRPr lang="pt-BR" sz="2900" dirty="0" smtClean="0"/>
          </a:p>
          <a:p>
            <a:endParaRPr lang="pt-BR" sz="2900" dirty="0"/>
          </a:p>
          <a:p>
            <a:r>
              <a:rPr lang="pt-BR" sz="2900" dirty="0"/>
              <a:t>Investigação legal.</a:t>
            </a:r>
          </a:p>
          <a:p>
            <a:endParaRPr lang="pt-BR" sz="29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7291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Vulnerabilidades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3200"/>
              <a:t>Ausência de proteção cobrindo uma ou mais ameaças.</a:t>
            </a:r>
          </a:p>
          <a:p>
            <a:pPr>
              <a:lnSpc>
                <a:spcPct val="90000"/>
              </a:lnSpc>
            </a:pPr>
            <a:endParaRPr lang="pt-BR" sz="3200"/>
          </a:p>
          <a:p>
            <a:pPr>
              <a:lnSpc>
                <a:spcPct val="90000"/>
              </a:lnSpc>
            </a:pPr>
            <a:r>
              <a:rPr lang="pt-BR" sz="3200"/>
              <a:t>Fraquezas no sistema de proteção.</a:t>
            </a:r>
          </a:p>
          <a:p>
            <a:pPr>
              <a:lnSpc>
                <a:spcPct val="90000"/>
              </a:lnSpc>
            </a:pPr>
            <a:endParaRPr lang="pt-BR" sz="3200"/>
          </a:p>
          <a:p>
            <a:pPr>
              <a:lnSpc>
                <a:spcPct val="90000"/>
              </a:lnSpc>
            </a:pPr>
            <a:r>
              <a:rPr lang="pt-BR" sz="3200" b="1"/>
              <a:t>Vulnerabilidades são claramente associadas com ameaças.</a:t>
            </a:r>
          </a:p>
          <a:p>
            <a:pPr>
              <a:lnSpc>
                <a:spcPct val="90000"/>
              </a:lnSpc>
            </a:pP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2356872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/>
              <a:t>A ameaça </a:t>
            </a:r>
            <a:r>
              <a:rPr lang="pt-BR" dirty="0" smtClean="0"/>
              <a:t>ao </a:t>
            </a:r>
            <a:r>
              <a:rPr lang="pt-BR" dirty="0">
                <a:solidFill>
                  <a:srgbClr val="0000FF"/>
                </a:solidFill>
              </a:rPr>
              <a:t>acesso não autorizado </a:t>
            </a:r>
            <a:r>
              <a:rPr lang="pt-BR" dirty="0"/>
              <a:t>está ligada a </a:t>
            </a:r>
            <a:r>
              <a:rPr lang="pt-BR" dirty="0">
                <a:solidFill>
                  <a:srgbClr val="0000FF"/>
                </a:solidFill>
              </a:rPr>
              <a:t>controles de acesso inadequados</a:t>
            </a:r>
            <a:r>
              <a:rPr lang="pt-BR" dirty="0"/>
              <a:t>.</a:t>
            </a:r>
          </a:p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/>
              <a:t>A </a:t>
            </a:r>
            <a:r>
              <a:rPr lang="pt-BR" dirty="0">
                <a:solidFill>
                  <a:srgbClr val="0000FF"/>
                </a:solidFill>
              </a:rPr>
              <a:t>ameaça à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>perda de dados críticos</a:t>
            </a:r>
            <a:r>
              <a:rPr lang="pt-BR" dirty="0"/>
              <a:t> </a:t>
            </a:r>
            <a:r>
              <a:rPr lang="pt-BR" dirty="0" smtClean="0"/>
              <a:t>se deve </a:t>
            </a:r>
            <a:r>
              <a:rPr lang="pt-BR" dirty="0"/>
              <a:t>ao </a:t>
            </a:r>
            <a:r>
              <a:rPr lang="pt-BR" dirty="0">
                <a:solidFill>
                  <a:srgbClr val="0000FF"/>
                </a:solidFill>
              </a:rPr>
              <a:t>planejamento de contingência ineficaz</a:t>
            </a:r>
            <a:r>
              <a:rPr lang="pt-BR" dirty="0"/>
              <a:t>.</a:t>
            </a:r>
          </a:p>
          <a:p>
            <a:pPr>
              <a:lnSpc>
                <a:spcPct val="9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1353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A </a:t>
            </a:r>
            <a:r>
              <a:rPr lang="pt-BR" b="1"/>
              <a:t>ameaça de incêndio</a:t>
            </a:r>
            <a:r>
              <a:rPr lang="pt-BR"/>
              <a:t> está associada a vulnerabilidade da </a:t>
            </a:r>
            <a:r>
              <a:rPr lang="pt-BR" b="1"/>
              <a:t>prevenção contra incêndio inadequada</a:t>
            </a:r>
            <a:r>
              <a:rPr lang="pt-BR"/>
              <a:t>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3972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Bens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b="1"/>
          </a:p>
          <a:p>
            <a:pPr>
              <a:lnSpc>
                <a:spcPct val="90000"/>
              </a:lnSpc>
            </a:pPr>
            <a:r>
              <a:rPr lang="pt-BR" b="1"/>
              <a:t>Bens Tangíveis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  Aqueles que são paupáveis: HW, SW, suprimentos, documentações, ...</a:t>
            </a:r>
          </a:p>
          <a:p>
            <a:pPr>
              <a:lnSpc>
                <a:spcPct val="90000"/>
              </a:lnSpc>
            </a:pPr>
            <a:endParaRPr lang="pt-BR" b="1"/>
          </a:p>
          <a:p>
            <a:pPr>
              <a:lnSpc>
                <a:spcPct val="90000"/>
              </a:lnSpc>
            </a:pPr>
            <a:r>
              <a:rPr lang="pt-BR" b="1"/>
              <a:t>Bens Intangíveis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  Pessoa, reputação, motivação, moral, boa vontade, oportunidade, ...</a:t>
            </a:r>
          </a:p>
          <a:p>
            <a:pPr>
              <a:lnSpc>
                <a:spcPct val="9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436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Bens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Os bens mais importantes são as </a:t>
            </a:r>
            <a:r>
              <a:rPr lang="pt-BR" b="1"/>
              <a:t>informações</a:t>
            </a:r>
            <a:r>
              <a:rPr lang="pt-BR"/>
              <a:t>.</a:t>
            </a:r>
          </a:p>
          <a:p>
            <a:endParaRPr lang="pt-BR"/>
          </a:p>
          <a:p>
            <a:r>
              <a:rPr lang="pt-BR" b="1"/>
              <a:t>Informações</a:t>
            </a:r>
            <a:r>
              <a:rPr lang="pt-BR"/>
              <a:t> ficam em algum lugar entre os bens tangíveis e os intangíveis.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7088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Informações Sensíveis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 b="1"/>
              <a:t>Informações</a:t>
            </a:r>
            <a:r>
              <a:rPr lang="pt-BR"/>
              <a:t>, que se </a:t>
            </a:r>
            <a:r>
              <a:rPr lang="pt-BR" b="1"/>
              <a:t>perdidas</a:t>
            </a:r>
            <a:r>
              <a:rPr lang="pt-BR"/>
              <a:t>, mal usadas, acessadas por pessoas </a:t>
            </a:r>
            <a:r>
              <a:rPr lang="pt-BR" b="1"/>
              <a:t>não autorizadas</a:t>
            </a:r>
            <a:r>
              <a:rPr lang="pt-BR"/>
              <a:t>, ou </a:t>
            </a:r>
            <a:r>
              <a:rPr lang="pt-BR" b="1"/>
              <a:t>modificadas</a:t>
            </a:r>
            <a:r>
              <a:rPr lang="pt-BR"/>
              <a:t>, podem prejudicar uma organização, quanto ao funcionamento de um negócio ou a privacidade de pessoas.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4736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que é uma </a:t>
            </a:r>
            <a:r>
              <a:rPr lang="pt-BR" b="1"/>
              <a:t>ameaça</a:t>
            </a:r>
            <a:r>
              <a:rPr lang="pt-BR"/>
              <a:t> 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Uma </a:t>
            </a:r>
            <a:r>
              <a:rPr lang="pt-BR" b="1"/>
              <a:t>ameaça</a:t>
            </a:r>
            <a:r>
              <a:rPr lang="pt-BR"/>
              <a:t> é algum fato </a:t>
            </a:r>
            <a:r>
              <a:rPr lang="pt-BR" b="1"/>
              <a:t>que pode ocorrer e acarretar algum perigo</a:t>
            </a:r>
            <a:r>
              <a:rPr lang="pt-BR"/>
              <a:t> a um bem.</a:t>
            </a:r>
          </a:p>
          <a:p>
            <a:endParaRPr lang="pt-BR"/>
          </a:p>
          <a:p>
            <a:r>
              <a:rPr lang="pt-BR"/>
              <a:t>Tal fato, se ocorrer, será causador de perda.</a:t>
            </a:r>
          </a:p>
          <a:p>
            <a:endParaRPr lang="pt-BR"/>
          </a:p>
          <a:p>
            <a:r>
              <a:rPr lang="pt-BR"/>
              <a:t>É a </a:t>
            </a:r>
            <a:r>
              <a:rPr lang="pt-BR" b="1"/>
              <a:t>tentativa de um ataque</a:t>
            </a:r>
            <a:r>
              <a:rPr lang="pt-BR"/>
              <a:t>.</a:t>
            </a:r>
          </a:p>
          <a:p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328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Agente de uma ameaça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É um invasor (uma pessoa) </a:t>
            </a:r>
            <a:r>
              <a:rPr lang="pt-BR" dirty="0"/>
              <a:t>que pode iniciar a ocorrência de uma ameaça.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7608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Ameaças Não-Intencionais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Erros </a:t>
            </a:r>
            <a:r>
              <a:rPr lang="pt-BR" dirty="0" smtClean="0"/>
              <a:t>humanos</a:t>
            </a:r>
            <a:endParaRPr lang="pt-BR" dirty="0"/>
          </a:p>
          <a:p>
            <a:endParaRPr lang="pt-BR" dirty="0"/>
          </a:p>
          <a:p>
            <a:r>
              <a:rPr lang="pt-BR" dirty="0"/>
              <a:t>Falhas em </a:t>
            </a:r>
            <a:r>
              <a:rPr lang="pt-BR" dirty="0" smtClean="0"/>
              <a:t>equipamentos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Desastres </a:t>
            </a:r>
            <a:r>
              <a:rPr lang="pt-BR" dirty="0" smtClean="0"/>
              <a:t>naturais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Problemas em comunicações.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922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Desafios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  <a:p>
            <a:r>
              <a:rPr lang="pt-BR" b="1" dirty="0"/>
              <a:t>Segurança</a:t>
            </a:r>
            <a:r>
              <a:rPr lang="pt-BR" dirty="0"/>
              <a:t> é difícil de ser implementada uniformemente em toda a empresa.</a:t>
            </a:r>
          </a:p>
          <a:p>
            <a:endParaRPr lang="pt-BR" dirty="0"/>
          </a:p>
          <a:p>
            <a:r>
              <a:rPr lang="pt-BR" dirty="0" smtClean="0"/>
              <a:t>Deve-se escolher entre alternativas </a:t>
            </a:r>
            <a:r>
              <a:rPr lang="pt-BR" dirty="0"/>
              <a:t>ou combinação adequada de diversas opções de soluções.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6326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Consequências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Riscos</a:t>
            </a:r>
            <a:r>
              <a:rPr lang="pt-BR" dirty="0" smtClean="0"/>
              <a:t>: Probabilidade da ocorrência de uma ameaça.</a:t>
            </a:r>
          </a:p>
          <a:p>
            <a:pPr marL="0" indent="0">
              <a:buNone/>
            </a:pPr>
            <a:endParaRPr lang="pt-BR" dirty="0"/>
          </a:p>
          <a:p>
            <a:pPr lvl="0">
              <a:buClr>
                <a:srgbClr val="CC0000"/>
              </a:buClr>
            </a:pPr>
            <a:r>
              <a:rPr lang="pt-BR" dirty="0">
                <a:solidFill>
                  <a:srgbClr val="000000"/>
                </a:solidFill>
              </a:rPr>
              <a:t>Riscos variam em probabilidade</a:t>
            </a:r>
            <a:r>
              <a:rPr lang="pt-BR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CC0000"/>
              </a:buClr>
            </a:pPr>
            <a:endParaRPr lang="pt-BR" dirty="0">
              <a:solidFill>
                <a:srgbClr val="000000"/>
              </a:solidFill>
            </a:endParaRPr>
          </a:p>
          <a:p>
            <a:r>
              <a:rPr lang="pt-BR" dirty="0" smtClean="0"/>
              <a:t>Quase </a:t>
            </a:r>
            <a:r>
              <a:rPr lang="pt-BR" dirty="0"/>
              <a:t>todo </a:t>
            </a:r>
            <a:r>
              <a:rPr lang="pt-BR" dirty="0">
                <a:solidFill>
                  <a:srgbClr val="0000FF"/>
                </a:solidFill>
              </a:rPr>
              <a:t>risco</a:t>
            </a:r>
            <a:r>
              <a:rPr lang="pt-BR" dirty="0"/>
              <a:t> tem consequência, embora de difícil previsão.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0454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Risco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sz="2600" dirty="0" smtClean="0"/>
          </a:p>
          <a:p>
            <a:pPr>
              <a:lnSpc>
                <a:spcPct val="90000"/>
              </a:lnSpc>
            </a:pPr>
            <a:r>
              <a:rPr lang="pt-BR" sz="2600" dirty="0" smtClean="0"/>
              <a:t>É </a:t>
            </a:r>
            <a:r>
              <a:rPr lang="pt-BR" sz="2600" dirty="0"/>
              <a:t>uma medida da </a:t>
            </a:r>
            <a:r>
              <a:rPr lang="pt-BR" sz="2600" b="1" dirty="0"/>
              <a:t>probabilidade da ocorrência de uma ameaça</a:t>
            </a:r>
            <a:r>
              <a:rPr lang="pt-BR" sz="2600" dirty="0"/>
              <a:t>.</a:t>
            </a:r>
          </a:p>
          <a:p>
            <a:pPr>
              <a:lnSpc>
                <a:spcPct val="90000"/>
              </a:lnSpc>
            </a:pPr>
            <a:endParaRPr lang="pt-BR" sz="2600" dirty="0"/>
          </a:p>
          <a:p>
            <a:pPr>
              <a:lnSpc>
                <a:spcPct val="90000"/>
              </a:lnSpc>
            </a:pPr>
            <a:r>
              <a:rPr lang="pt-BR" sz="2600" dirty="0"/>
              <a:t>É a probabilidade do evento causador de perda ocorrer.</a:t>
            </a:r>
          </a:p>
          <a:p>
            <a:pPr>
              <a:lnSpc>
                <a:spcPct val="90000"/>
              </a:lnSpc>
            </a:pPr>
            <a:endParaRPr lang="pt-BR" sz="2600" dirty="0"/>
          </a:p>
          <a:p>
            <a:pPr>
              <a:lnSpc>
                <a:spcPct val="90000"/>
              </a:lnSpc>
            </a:pPr>
            <a:r>
              <a:rPr lang="pt-BR" sz="2600" dirty="0"/>
              <a:t>Oficialmente, </a:t>
            </a:r>
            <a:r>
              <a:rPr lang="pt-BR" sz="2600" b="1" dirty="0"/>
              <a:t>um risco corresponde ao grau de perda</a:t>
            </a:r>
            <a:r>
              <a:rPr lang="pt-BR" sz="2600" dirty="0"/>
              <a:t>.</a:t>
            </a:r>
          </a:p>
          <a:p>
            <a:pPr>
              <a:lnSpc>
                <a:spcPct val="90000"/>
              </a:lnSpc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211695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 e Severidade</a:t>
            </a:r>
            <a:endParaRPr lang="pt-BR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Ameaças </a:t>
            </a:r>
            <a:r>
              <a:rPr lang="pt-BR" dirty="0"/>
              <a:t>variam em severidade.</a:t>
            </a:r>
          </a:p>
          <a:p>
            <a:pPr>
              <a:buFont typeface="Wingdings" pitchFamily="2" charset="2"/>
              <a:buNone/>
            </a:pPr>
            <a:endParaRPr lang="pt-BR" dirty="0"/>
          </a:p>
          <a:p>
            <a:r>
              <a:rPr lang="pt-BR" b="1" dirty="0"/>
              <a:t>Severidade</a:t>
            </a:r>
            <a:r>
              <a:rPr lang="pt-BR" dirty="0"/>
              <a:t>:  </a:t>
            </a:r>
            <a:r>
              <a:rPr lang="pt-BR" dirty="0">
                <a:solidFill>
                  <a:srgbClr val="0000FF"/>
                </a:solidFill>
              </a:rPr>
              <a:t>grau de dano </a:t>
            </a:r>
            <a:r>
              <a:rPr lang="pt-BR" dirty="0"/>
              <a:t>que a ocorrência de uma ameaça pode causar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245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dirty="0"/>
              <a:t>Q</a:t>
            </a:r>
            <a:r>
              <a:rPr lang="pt-BR" sz="3400" dirty="0" smtClean="0"/>
              <a:t>uatro Requisitos</a:t>
            </a:r>
            <a:endParaRPr lang="pt-BR" sz="3400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(</a:t>
            </a:r>
            <a:r>
              <a:rPr lang="pt-BR" dirty="0"/>
              <a:t>1) Manter confidenciais informações pessoais sensíveis (</a:t>
            </a:r>
            <a:r>
              <a:rPr lang="pt-BR" b="1" dirty="0"/>
              <a:t>privacidade</a:t>
            </a:r>
            <a:r>
              <a:rPr lang="pt-BR" dirty="0"/>
              <a:t>).</a:t>
            </a:r>
          </a:p>
          <a:p>
            <a:endParaRPr lang="pt-BR" dirty="0"/>
          </a:p>
          <a:p>
            <a:r>
              <a:rPr lang="pt-BR" dirty="0"/>
              <a:t>(2) Manter</a:t>
            </a:r>
            <a:r>
              <a:rPr lang="pt-BR" b="1" dirty="0"/>
              <a:t> integridade</a:t>
            </a:r>
            <a:r>
              <a:rPr lang="pt-BR" dirty="0"/>
              <a:t> e precisão das informações e dos programas que a gerenciam.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18377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Controle de acesso: quatro requisitos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 smtClean="0"/>
          </a:p>
          <a:p>
            <a:r>
              <a:rPr lang="pt-BR" sz="2600" dirty="0" smtClean="0"/>
              <a:t>(</a:t>
            </a:r>
            <a:r>
              <a:rPr lang="pt-BR" sz="2600" dirty="0"/>
              <a:t>3) Garantir </a:t>
            </a:r>
            <a:r>
              <a:rPr lang="pt-BR" sz="2600" b="1" dirty="0" smtClean="0"/>
              <a:t>disponibilidade</a:t>
            </a:r>
            <a:r>
              <a:rPr lang="pt-BR" sz="2600" dirty="0" smtClean="0"/>
              <a:t>: os </a:t>
            </a:r>
            <a:r>
              <a:rPr lang="pt-BR" sz="2600" dirty="0"/>
              <a:t>sistemas, </a:t>
            </a:r>
            <a:r>
              <a:rPr lang="pt-BR" sz="2600" dirty="0" smtClean="0"/>
              <a:t>as informações </a:t>
            </a:r>
            <a:r>
              <a:rPr lang="pt-BR" sz="2600" dirty="0"/>
              <a:t>e </a:t>
            </a:r>
            <a:r>
              <a:rPr lang="pt-BR" sz="2600" dirty="0" smtClean="0"/>
              <a:t>os serviços devem ser acessíveis </a:t>
            </a:r>
            <a:r>
              <a:rPr lang="pt-BR" sz="2600" dirty="0"/>
              <a:t>para aqueles que devem ter </a:t>
            </a:r>
            <a:r>
              <a:rPr lang="pt-BR" sz="2600" dirty="0" smtClean="0"/>
              <a:t>acesso autorizado.</a:t>
            </a:r>
            <a:endParaRPr lang="pt-BR" sz="2600" dirty="0"/>
          </a:p>
          <a:p>
            <a:endParaRPr lang="pt-BR" sz="2600" dirty="0"/>
          </a:p>
          <a:p>
            <a:r>
              <a:rPr lang="pt-BR" sz="2600" dirty="0"/>
              <a:t>(4) Garantir que todos os aspectos da operação de um SI estejam de acordo com as </a:t>
            </a:r>
            <a:r>
              <a:rPr lang="pt-BR" sz="2600" b="1" dirty="0"/>
              <a:t>leis, regulamentos, licenças, contratos </a:t>
            </a:r>
            <a:r>
              <a:rPr lang="pt-BR" sz="2600" dirty="0"/>
              <a:t>e </a:t>
            </a:r>
            <a:r>
              <a:rPr lang="pt-BR" sz="2600" b="1" dirty="0"/>
              <a:t>princípios </a:t>
            </a:r>
            <a:r>
              <a:rPr lang="pt-BR" sz="2600" b="1" dirty="0" smtClean="0"/>
              <a:t>éticos</a:t>
            </a:r>
            <a:r>
              <a:rPr lang="pt-BR" sz="2600" dirty="0" smtClean="0"/>
              <a:t>.</a:t>
            </a:r>
            <a:endParaRPr lang="pt-BR" sz="2600" dirty="0"/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6949565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 aos 4 requisitos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3200" b="0" i="0" u="none" strike="noStrike" baseline="0" dirty="0" smtClean="0">
              <a:latin typeface="Helvetica"/>
            </a:endParaRPr>
          </a:p>
          <a:p>
            <a:r>
              <a:rPr lang="pt-BR" sz="3200" b="0" i="0" u="none" strike="noStrike" baseline="0" dirty="0" smtClean="0">
                <a:latin typeface="Helvetica"/>
              </a:rPr>
              <a:t>Privacidade (P),</a:t>
            </a:r>
            <a:r>
              <a:rPr lang="pt-BR" sz="3200" b="0" i="0" u="none" strike="noStrike" dirty="0" smtClean="0">
                <a:latin typeface="Helvetica"/>
              </a:rPr>
              <a:t> </a:t>
            </a:r>
            <a:r>
              <a:rPr lang="pt-BR" sz="3200" b="0" i="0" u="none" strike="noStrike" baseline="0" dirty="0" smtClean="0">
                <a:latin typeface="Helvetica"/>
              </a:rPr>
              <a:t>Confidencialidade (C)</a:t>
            </a:r>
          </a:p>
          <a:p>
            <a:r>
              <a:rPr lang="pt-BR" sz="3200" b="0" i="0" u="none" strike="noStrike" baseline="0" dirty="0" smtClean="0">
                <a:latin typeface="Helvetica"/>
              </a:rPr>
              <a:t>Integridade (I)</a:t>
            </a:r>
          </a:p>
          <a:p>
            <a:r>
              <a:rPr lang="pt-BR" sz="3200" b="0" i="0" u="none" strike="noStrike" baseline="0" dirty="0" smtClean="0">
                <a:latin typeface="Helvetica"/>
              </a:rPr>
              <a:t>Acessibilidade (A)</a:t>
            </a:r>
          </a:p>
          <a:p>
            <a:r>
              <a:rPr lang="pt-BR" sz="3200" b="0" i="0" u="none" strike="noStrike" baseline="0" dirty="0" smtClean="0">
                <a:latin typeface="Helvetica"/>
              </a:rPr>
              <a:t>Leis / Ética  (L</a:t>
            </a:r>
            <a:r>
              <a:rPr lang="pt-BR" sz="3200" b="0" i="0" u="none" strike="noStrike" dirty="0" smtClean="0">
                <a:latin typeface="Helvetica"/>
              </a:rPr>
              <a:t> ou E)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6636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Ameaças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Cavalos </a:t>
            </a:r>
            <a:r>
              <a:rPr lang="pt-BR" dirty="0">
                <a:latin typeface="Helvetica"/>
              </a:rPr>
              <a:t>de Tróia</a:t>
            </a:r>
          </a:p>
          <a:p>
            <a:r>
              <a:rPr lang="pt-BR" dirty="0">
                <a:latin typeface="Helvetica"/>
              </a:rPr>
              <a:t>Vírus</a:t>
            </a:r>
          </a:p>
          <a:p>
            <a:r>
              <a:rPr lang="pt-BR" dirty="0" err="1">
                <a:latin typeface="Helvetica"/>
              </a:rPr>
              <a:t>Worms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Vazamento de </a:t>
            </a:r>
            <a:r>
              <a:rPr lang="pt-BR" dirty="0" smtClean="0">
                <a:latin typeface="Helvetica"/>
              </a:rPr>
              <a:t>Informações</a:t>
            </a:r>
            <a:endParaRPr lang="pt-BR" dirty="0">
              <a:latin typeface="Helvetica"/>
            </a:endParaRPr>
          </a:p>
          <a:p>
            <a:r>
              <a:rPr lang="pt-BR" dirty="0" smtClean="0">
                <a:latin typeface="Helvetica"/>
              </a:rPr>
              <a:t>Pirataria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Falhas de Hardware</a:t>
            </a:r>
          </a:p>
          <a:p>
            <a:r>
              <a:rPr lang="pt-BR" dirty="0">
                <a:latin typeface="Helvetica"/>
              </a:rPr>
              <a:t>Fraude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5936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Falsificação</a:t>
            </a:r>
            <a:endParaRPr lang="pt-B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Desfalque</a:t>
            </a:r>
          </a:p>
          <a:p>
            <a:r>
              <a:rPr lang="pt-BR" dirty="0" err="1" smtClean="0"/>
              <a:t>Backdoor</a:t>
            </a:r>
            <a:endParaRPr lang="pt-B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Incêndios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Desastres Naturais</a:t>
            </a:r>
          </a:p>
          <a:p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Erros de Programadores</a:t>
            </a:r>
          </a:p>
          <a:p>
            <a:r>
              <a:rPr lang="pt-B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Sniffers</a:t>
            </a:r>
            <a:endParaRPr lang="pt-B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Furto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4571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Helvetica"/>
              </a:rPr>
              <a:t>Cavalo de </a:t>
            </a:r>
            <a:r>
              <a:rPr lang="pt-BR" dirty="0" smtClean="0">
                <a:latin typeface="Helvetica"/>
              </a:rPr>
              <a:t>Tróia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Programa </a:t>
            </a:r>
            <a:r>
              <a:rPr lang="pt-BR" dirty="0">
                <a:latin typeface="Helvetica"/>
              </a:rPr>
              <a:t>que se apresenta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executando </a:t>
            </a:r>
            <a:r>
              <a:rPr lang="pt-BR" dirty="0">
                <a:latin typeface="Helvetica"/>
              </a:rPr>
              <a:t>uma </a:t>
            </a:r>
            <a:r>
              <a:rPr lang="pt-BR" dirty="0" smtClean="0">
                <a:latin typeface="Helvetica"/>
              </a:rPr>
              <a:t>tarefa, mas </a:t>
            </a:r>
            <a:r>
              <a:rPr lang="pt-BR" dirty="0">
                <a:latin typeface="Helvetica"/>
              </a:rPr>
              <a:t>na </a:t>
            </a:r>
            <a:r>
              <a:rPr lang="pt-BR" dirty="0" smtClean="0">
                <a:latin typeface="Helvetica"/>
              </a:rPr>
              <a:t>realidade </a:t>
            </a:r>
            <a:br>
              <a:rPr lang="pt-BR" dirty="0" smtClean="0">
                <a:latin typeface="Helvetica"/>
              </a:rPr>
            </a:br>
            <a:r>
              <a:rPr lang="pt-BR" dirty="0" smtClean="0">
                <a:latin typeface="Helvetica"/>
              </a:rPr>
              <a:t>    faz outra</a:t>
            </a:r>
            <a:r>
              <a:rPr lang="pt-BR" dirty="0">
                <a:latin typeface="Helvetica"/>
              </a:rPr>
              <a:t>.</a:t>
            </a:r>
          </a:p>
          <a:p>
            <a:r>
              <a:rPr lang="pt-BR" dirty="0">
                <a:latin typeface="Helvetica"/>
              </a:rPr>
              <a:t>Ameaça à: C, </a:t>
            </a:r>
            <a:r>
              <a:rPr lang="pt-BR" dirty="0" smtClean="0">
                <a:latin typeface="Helvetica"/>
              </a:rPr>
              <a:t>P, I </a:t>
            </a:r>
            <a:r>
              <a:rPr lang="pt-BR" dirty="0">
                <a:latin typeface="Helvetica"/>
              </a:rPr>
              <a:t>, A.</a:t>
            </a:r>
          </a:p>
          <a:p>
            <a:r>
              <a:rPr lang="pt-BR" dirty="0">
                <a:latin typeface="Helvetica"/>
              </a:rPr>
              <a:t>Prevenção: muito difícil.</a:t>
            </a:r>
          </a:p>
          <a:p>
            <a:r>
              <a:rPr lang="pt-BR" dirty="0">
                <a:latin typeface="Helvetica"/>
              </a:rPr>
              <a:t>Detecção: </a:t>
            </a:r>
            <a:r>
              <a:rPr lang="pt-BR" dirty="0" smtClean="0">
                <a:latin typeface="Helvetica"/>
              </a:rPr>
              <a:t>não tão difícil</a:t>
            </a:r>
            <a:r>
              <a:rPr lang="pt-BR" dirty="0">
                <a:latin typeface="Helvetica"/>
              </a:rPr>
              <a:t>.</a:t>
            </a:r>
          </a:p>
          <a:p>
            <a:r>
              <a:rPr lang="pt-BR" dirty="0">
                <a:latin typeface="Helvetica"/>
              </a:rPr>
              <a:t>Severidade: potencialmente muito</a:t>
            </a:r>
          </a:p>
          <a:p>
            <a:pPr marL="0" indent="0">
              <a:buNone/>
            </a:pPr>
            <a:r>
              <a:rPr lang="pt-BR" dirty="0">
                <a:latin typeface="Helvetica"/>
              </a:rPr>
              <a:t> </a:t>
            </a:r>
            <a:r>
              <a:rPr lang="pt-BR" dirty="0" smtClean="0">
                <a:latin typeface="Helvetica"/>
              </a:rPr>
              <a:t>   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04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Vírus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É </a:t>
            </a:r>
            <a:r>
              <a:rPr lang="pt-BR" dirty="0">
                <a:latin typeface="Helvetica"/>
              </a:rPr>
              <a:t>um programa que infecta </a:t>
            </a:r>
            <a:r>
              <a:rPr lang="pt-BR" dirty="0" smtClean="0">
                <a:latin typeface="Helvetica"/>
              </a:rPr>
              <a:t>outros</a:t>
            </a:r>
            <a:endParaRPr lang="pt-BR" dirty="0">
              <a:latin typeface="Helvetica"/>
            </a:endParaRP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programas </a:t>
            </a:r>
            <a:r>
              <a:rPr lang="pt-BR" dirty="0">
                <a:latin typeface="Helvetica"/>
              </a:rPr>
              <a:t>por </a:t>
            </a:r>
            <a:r>
              <a:rPr lang="pt-BR" dirty="0" err="1">
                <a:latin typeface="Helvetica"/>
              </a:rPr>
              <a:t>modificá</a:t>
            </a:r>
            <a:r>
              <a:rPr lang="pt-BR" dirty="0">
                <a:latin typeface="Helvetica"/>
              </a:rPr>
              <a:t>- </a:t>
            </a:r>
            <a:r>
              <a:rPr lang="pt-BR" dirty="0" err="1">
                <a:latin typeface="Helvetica"/>
              </a:rPr>
              <a:t>los</a:t>
            </a:r>
            <a:r>
              <a:rPr lang="pt-BR" dirty="0">
                <a:latin typeface="Helvetica"/>
              </a:rPr>
              <a:t>. A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modificação </a:t>
            </a:r>
            <a:r>
              <a:rPr lang="pt-BR" dirty="0">
                <a:latin typeface="Helvetica"/>
              </a:rPr>
              <a:t>inclui uma cópia do vírus,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o </a:t>
            </a:r>
            <a:r>
              <a:rPr lang="pt-BR" dirty="0">
                <a:latin typeface="Helvetica"/>
              </a:rPr>
              <a:t>qual pode então infectar </a:t>
            </a:r>
            <a:r>
              <a:rPr lang="pt-BR" dirty="0" smtClean="0">
                <a:latin typeface="Helvetica"/>
              </a:rPr>
              <a:t>outros.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Ameaça à: I , A</a:t>
            </a:r>
          </a:p>
          <a:p>
            <a:r>
              <a:rPr lang="pt-BR" dirty="0">
                <a:latin typeface="Helvetica"/>
              </a:rPr>
              <a:t>Prevenção: pode ser difícil.</a:t>
            </a:r>
          </a:p>
          <a:p>
            <a:r>
              <a:rPr lang="pt-BR" dirty="0">
                <a:latin typeface="Helvetica"/>
              </a:rPr>
              <a:t>Detecção: normalmente imediata.</a:t>
            </a:r>
          </a:p>
          <a:p>
            <a:r>
              <a:rPr lang="pt-BR" dirty="0">
                <a:latin typeface="Helvetica"/>
              </a:rPr>
              <a:t>Severidade: pode ser baixa ou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potencialmente </a:t>
            </a:r>
            <a:r>
              <a:rPr lang="pt-BR" dirty="0">
                <a:latin typeface="Helvetica"/>
              </a:rPr>
              <a:t>muito elevada.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15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Desafios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Escolher entre várias opções diferentes e disponíveis e </a:t>
            </a:r>
            <a:r>
              <a:rPr lang="pt-BR" b="1" dirty="0"/>
              <a:t>adotar aquelas que satisfaçam os requisitos exclusivos da rede e dos negócios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16267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0" i="0" u="none" strike="noStrike" baseline="0" dirty="0" err="1" smtClean="0">
                <a:latin typeface="Helvetica"/>
              </a:rPr>
              <a:t>Worms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0" i="0" u="none" strike="noStrike" baseline="0" dirty="0" smtClean="0">
                <a:latin typeface="Helvetica"/>
              </a:rPr>
              <a:t>É um programa usa conexões de rede para</a:t>
            </a:r>
            <a:r>
              <a:rPr lang="pt-BR" sz="2800" dirty="0">
                <a:latin typeface="Helvetica"/>
              </a:rPr>
              <a:t> </a:t>
            </a:r>
            <a:r>
              <a:rPr lang="pt-BR" sz="2800" dirty="0" smtClean="0">
                <a:latin typeface="Helvetica"/>
              </a:rPr>
              <a:t>proliferar</a:t>
            </a:r>
            <a:r>
              <a:rPr lang="pt-BR" sz="2800" b="0" i="0" u="none" strike="noStrike" baseline="0" dirty="0" smtClean="0">
                <a:latin typeface="Helvetica"/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realizando uma ação destrutiva. </a:t>
            </a:r>
            <a:r>
              <a:rPr lang="pt-BR" sz="2800" dirty="0"/>
              <a:t>S</a:t>
            </a:r>
            <a:r>
              <a:rPr lang="pt-BR" sz="2800" dirty="0" smtClean="0">
                <a:solidFill>
                  <a:schemeClr val="tx1"/>
                </a:solidFill>
              </a:rPr>
              <a:t>e </a:t>
            </a:r>
            <a:r>
              <a:rPr lang="pt-BR" sz="2800" dirty="0">
                <a:solidFill>
                  <a:schemeClr val="tx1"/>
                </a:solidFill>
              </a:rPr>
              <a:t>replica </a:t>
            </a:r>
            <a:r>
              <a:rPr lang="pt-BR" sz="2800" dirty="0" smtClean="0">
                <a:solidFill>
                  <a:schemeClr val="tx1"/>
                </a:solidFill>
              </a:rPr>
              <a:t>e tem capacidade </a:t>
            </a:r>
            <a:r>
              <a:rPr lang="pt-BR" sz="2800" dirty="0">
                <a:solidFill>
                  <a:schemeClr val="tx1"/>
                </a:solidFill>
              </a:rPr>
              <a:t>de execução </a:t>
            </a:r>
            <a:r>
              <a:rPr lang="pt-BR" sz="2800" dirty="0" smtClean="0">
                <a:solidFill>
                  <a:schemeClr val="tx1"/>
                </a:solidFill>
              </a:rPr>
              <a:t>remota.</a:t>
            </a:r>
          </a:p>
          <a:p>
            <a:r>
              <a:rPr lang="pt-BR" sz="2800" dirty="0">
                <a:solidFill>
                  <a:schemeClr val="tx1"/>
                </a:solidFill>
              </a:rPr>
              <a:t>Ameaça à: </a:t>
            </a:r>
            <a:r>
              <a:rPr lang="pt-BR" sz="2800" dirty="0" smtClean="0">
                <a:solidFill>
                  <a:schemeClr val="tx1"/>
                </a:solidFill>
              </a:rPr>
              <a:t>I, A</a:t>
            </a:r>
            <a:endParaRPr lang="pt-BR" sz="2800" dirty="0">
              <a:solidFill>
                <a:schemeClr val="tx1"/>
              </a:solidFill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Prevenção: pode ser difícil.</a:t>
            </a:r>
          </a:p>
          <a:p>
            <a:r>
              <a:rPr lang="pt-BR" sz="2800" dirty="0">
                <a:solidFill>
                  <a:schemeClr val="tx1"/>
                </a:solidFill>
              </a:rPr>
              <a:t>Detecção: normalmente </a:t>
            </a:r>
            <a:r>
              <a:rPr lang="pt-BR" sz="2800" dirty="0" smtClean="0">
                <a:solidFill>
                  <a:schemeClr val="tx1"/>
                </a:solidFill>
              </a:rPr>
              <a:t>imediata.</a:t>
            </a:r>
            <a:endParaRPr lang="pt-BR" sz="2800" dirty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</a:rPr>
              <a:t>Severidade</a:t>
            </a:r>
            <a:r>
              <a:rPr lang="pt-BR" sz="2800" dirty="0">
                <a:solidFill>
                  <a:schemeClr val="tx1"/>
                </a:solidFill>
              </a:rPr>
              <a:t>: </a:t>
            </a:r>
            <a:r>
              <a:rPr lang="pt-BR" sz="2800" dirty="0" smtClean="0">
                <a:solidFill>
                  <a:schemeClr val="tx1"/>
                </a:solidFill>
              </a:rPr>
              <a:t>potencialmente </a:t>
            </a:r>
            <a:r>
              <a:rPr lang="pt-BR" sz="2800" dirty="0">
                <a:solidFill>
                  <a:schemeClr val="tx1"/>
                </a:solidFill>
              </a:rPr>
              <a:t>muito elevada.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735236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Helvetica"/>
              </a:rPr>
              <a:t>Pirataria de </a:t>
            </a:r>
            <a:r>
              <a:rPr lang="pt-BR" dirty="0" smtClean="0">
                <a:latin typeface="Helvetica"/>
              </a:rPr>
              <a:t>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Cópia </a:t>
            </a:r>
            <a:r>
              <a:rPr lang="pt-BR" dirty="0">
                <a:latin typeface="Helvetica"/>
              </a:rPr>
              <a:t>ilegal de software </a:t>
            </a:r>
            <a:r>
              <a:rPr lang="pt-BR" dirty="0" smtClean="0">
                <a:latin typeface="Helvetica"/>
              </a:rPr>
              <a:t>e documentação </a:t>
            </a:r>
            <a:r>
              <a:rPr lang="pt-BR" dirty="0">
                <a:latin typeface="Helvetica"/>
              </a:rPr>
              <a:t>e </a:t>
            </a:r>
            <a:r>
              <a:rPr lang="pt-BR" dirty="0" err="1">
                <a:latin typeface="Helvetica"/>
              </a:rPr>
              <a:t>re-embalagem</a:t>
            </a:r>
            <a:r>
              <a:rPr lang="pt-BR" dirty="0">
                <a:latin typeface="Helvetica"/>
              </a:rPr>
              <a:t> </a:t>
            </a:r>
            <a:r>
              <a:rPr lang="pt-BR" dirty="0" smtClean="0">
                <a:latin typeface="Helvetica"/>
              </a:rPr>
              <a:t>para comercialização</a:t>
            </a:r>
            <a:r>
              <a:rPr lang="pt-BR" dirty="0">
                <a:latin typeface="Helvetica"/>
              </a:rPr>
              <a:t>.</a:t>
            </a:r>
          </a:p>
          <a:p>
            <a:r>
              <a:rPr lang="pt-BR" dirty="0">
                <a:latin typeface="Helvetica"/>
              </a:rPr>
              <a:t>Ameaça à: </a:t>
            </a:r>
            <a:r>
              <a:rPr lang="pt-BR" dirty="0" smtClean="0">
                <a:latin typeface="Helvetica"/>
              </a:rPr>
              <a:t>L / E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Prevenção: muito difícil.</a:t>
            </a:r>
          </a:p>
          <a:p>
            <a:r>
              <a:rPr lang="pt-BR" dirty="0">
                <a:latin typeface="Helvetica"/>
              </a:rPr>
              <a:t>Detecção: Pode ser difícil.</a:t>
            </a:r>
          </a:p>
          <a:p>
            <a:r>
              <a:rPr lang="pt-BR" dirty="0">
                <a:latin typeface="Helvetica"/>
              </a:rPr>
              <a:t>Frequência: </a:t>
            </a:r>
            <a:r>
              <a:rPr lang="pt-BR" dirty="0" smtClean="0">
                <a:latin typeface="Helvetica"/>
              </a:rPr>
              <a:t>extremamente </a:t>
            </a:r>
            <a:r>
              <a:rPr lang="pt-BR" dirty="0">
                <a:latin typeface="Helvetica"/>
              </a:rPr>
              <a:t>comum.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73789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Helvetica"/>
              </a:rPr>
              <a:t>Erros de </a:t>
            </a:r>
            <a:r>
              <a:rPr lang="pt-BR" dirty="0" smtClean="0">
                <a:latin typeface="Helvetica"/>
              </a:rPr>
              <a:t>Programadores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Erros </a:t>
            </a:r>
            <a:r>
              <a:rPr lang="pt-BR" dirty="0">
                <a:latin typeface="Helvetica"/>
              </a:rPr>
              <a:t>naturais de programação </a:t>
            </a:r>
            <a:r>
              <a:rPr lang="pt-BR" dirty="0" smtClean="0">
                <a:latin typeface="Helvetica"/>
              </a:rPr>
              <a:t>ao codificar</a:t>
            </a:r>
            <a:r>
              <a:rPr lang="pt-BR" dirty="0">
                <a:latin typeface="Helvetica"/>
              </a:rPr>
              <a:t>, provocando </a:t>
            </a:r>
            <a:r>
              <a:rPr lang="pt-BR" i="1" dirty="0">
                <a:latin typeface="Helvetica"/>
              </a:rPr>
              <a:t>bugs </a:t>
            </a:r>
            <a:r>
              <a:rPr lang="pt-BR" dirty="0">
                <a:latin typeface="Helvetica"/>
              </a:rPr>
              <a:t>em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proporções </a:t>
            </a:r>
            <a:r>
              <a:rPr lang="pt-BR" dirty="0">
                <a:latin typeface="Helvetica"/>
              </a:rPr>
              <a:t>alarmantes.</a:t>
            </a:r>
          </a:p>
          <a:p>
            <a:r>
              <a:rPr lang="pt-BR" dirty="0">
                <a:latin typeface="Helvetica"/>
              </a:rPr>
              <a:t>Ameaças à: C, I , A</a:t>
            </a:r>
          </a:p>
          <a:p>
            <a:r>
              <a:rPr lang="pt-BR" dirty="0" smtClean="0">
                <a:latin typeface="Helvetica"/>
              </a:rPr>
              <a:t>Prevenção:  </a:t>
            </a:r>
            <a:r>
              <a:rPr lang="pt-BR" dirty="0">
                <a:latin typeface="Helvetica"/>
              </a:rPr>
              <a:t>impossível.</a:t>
            </a:r>
          </a:p>
          <a:p>
            <a:r>
              <a:rPr lang="pt-BR" dirty="0">
                <a:latin typeface="Helvetica"/>
              </a:rPr>
              <a:t>Detecção: às vezes </a:t>
            </a:r>
            <a:r>
              <a:rPr lang="pt-BR" dirty="0" smtClean="0">
                <a:latin typeface="Helvetica"/>
              </a:rPr>
              <a:t>difícil.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Frequência: comum.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26514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latin typeface="Helvetica"/>
              </a:rPr>
              <a:t>Sniffers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Programas </a:t>
            </a:r>
            <a:r>
              <a:rPr lang="pt-BR" dirty="0">
                <a:latin typeface="Helvetica"/>
              </a:rPr>
              <a:t>que podem ler qualquer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aspecto </a:t>
            </a:r>
            <a:r>
              <a:rPr lang="pt-BR" dirty="0">
                <a:latin typeface="Helvetica"/>
              </a:rPr>
              <a:t>de </a:t>
            </a:r>
            <a:r>
              <a:rPr lang="pt-BR" dirty="0" smtClean="0">
                <a:latin typeface="Helvetica"/>
              </a:rPr>
              <a:t>tráfego </a:t>
            </a:r>
            <a:r>
              <a:rPr lang="pt-BR" dirty="0">
                <a:latin typeface="Helvetica"/>
              </a:rPr>
              <a:t>em uma </a:t>
            </a:r>
            <a:r>
              <a:rPr lang="pt-BR" dirty="0" smtClean="0">
                <a:latin typeface="Helvetica"/>
              </a:rPr>
              <a:t>rede,       </a:t>
            </a:r>
            <a:br>
              <a:rPr lang="pt-BR" dirty="0" smtClean="0">
                <a:latin typeface="Helvetica"/>
              </a:rPr>
            </a:br>
            <a:r>
              <a:rPr lang="pt-BR" dirty="0" smtClean="0">
                <a:latin typeface="Helvetica"/>
              </a:rPr>
              <a:t>     capturando senhas</a:t>
            </a:r>
            <a:r>
              <a:rPr lang="pt-BR" dirty="0">
                <a:latin typeface="Helvetica"/>
              </a:rPr>
              <a:t>, </a:t>
            </a:r>
            <a:r>
              <a:rPr lang="pt-BR" dirty="0" err="1">
                <a:latin typeface="Helvetica"/>
              </a:rPr>
              <a:t>emails</a:t>
            </a:r>
            <a:r>
              <a:rPr lang="pt-BR" dirty="0">
                <a:latin typeface="Helvetica"/>
              </a:rPr>
              <a:t> e arquivos.</a:t>
            </a:r>
          </a:p>
          <a:p>
            <a:r>
              <a:rPr lang="pt-BR" dirty="0">
                <a:latin typeface="Helvetica"/>
              </a:rPr>
              <a:t>Ameaça à: </a:t>
            </a:r>
            <a:r>
              <a:rPr lang="pt-BR" dirty="0" smtClean="0">
                <a:latin typeface="Helvetica"/>
              </a:rPr>
              <a:t>C, P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Prevenção: impossível.</a:t>
            </a:r>
          </a:p>
          <a:p>
            <a:r>
              <a:rPr lang="pt-BR" dirty="0">
                <a:latin typeface="Helvetica"/>
              </a:rPr>
              <a:t>Detecção: possivelmente detectados.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006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Desfalque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Normalmente </a:t>
            </a:r>
            <a:r>
              <a:rPr lang="pt-BR" dirty="0">
                <a:latin typeface="Helvetica"/>
              </a:rPr>
              <a:t>se refere a furto </a:t>
            </a:r>
            <a:r>
              <a:rPr lang="pt-BR" dirty="0" smtClean="0">
                <a:latin typeface="Helvetica"/>
              </a:rPr>
              <a:t>de dinheiro via Internet.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Ameaça à: </a:t>
            </a:r>
            <a:r>
              <a:rPr lang="pt-BR" dirty="0" smtClean="0">
                <a:latin typeface="Helvetica"/>
              </a:rPr>
              <a:t>I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Prevenção: difícil.</a:t>
            </a:r>
          </a:p>
          <a:p>
            <a:r>
              <a:rPr lang="pt-BR" dirty="0">
                <a:latin typeface="Helvetica"/>
              </a:rPr>
              <a:t>Detecção: pode ser difícil.</a:t>
            </a:r>
          </a:p>
          <a:p>
            <a:r>
              <a:rPr lang="pt-BR" dirty="0">
                <a:latin typeface="Helvetica"/>
              </a:rPr>
              <a:t>Frequência: desconhecida.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54066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Fraude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Qualquer </a:t>
            </a:r>
            <a:r>
              <a:rPr lang="pt-BR" dirty="0">
                <a:latin typeface="Helvetica"/>
              </a:rPr>
              <a:t>exploração de um </a:t>
            </a:r>
            <a:r>
              <a:rPr lang="pt-BR" dirty="0" smtClean="0">
                <a:latin typeface="Helvetica"/>
              </a:rPr>
              <a:t>sistema de </a:t>
            </a:r>
            <a:r>
              <a:rPr lang="pt-BR" dirty="0">
                <a:latin typeface="Helvetica"/>
              </a:rPr>
              <a:t>informação tentando enganar </a:t>
            </a:r>
            <a:r>
              <a:rPr lang="pt-BR" dirty="0" smtClean="0">
                <a:latin typeface="Helvetica"/>
              </a:rPr>
              <a:t>uma organização </a:t>
            </a:r>
            <a:r>
              <a:rPr lang="pt-BR" dirty="0">
                <a:latin typeface="Helvetica"/>
              </a:rPr>
              <a:t>ou tomar seus recursos.</a:t>
            </a:r>
          </a:p>
          <a:p>
            <a:r>
              <a:rPr lang="pt-BR" dirty="0">
                <a:latin typeface="Helvetica"/>
              </a:rPr>
              <a:t>Ameaça à: I </a:t>
            </a:r>
            <a:r>
              <a:rPr lang="pt-BR" dirty="0" smtClean="0">
                <a:latin typeface="Helvetica"/>
              </a:rPr>
              <a:t>e outros recursos.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Prevenção: difícil.</a:t>
            </a:r>
          </a:p>
          <a:p>
            <a:r>
              <a:rPr lang="pt-BR" dirty="0">
                <a:latin typeface="Helvetica"/>
              </a:rPr>
              <a:t>Detecção: difícil.</a:t>
            </a:r>
          </a:p>
          <a:p>
            <a:r>
              <a:rPr lang="pt-BR" dirty="0">
                <a:latin typeface="Helvetica"/>
              </a:rPr>
              <a:t>Frequência: desconhecida.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39900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Falsificação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Criação </a:t>
            </a:r>
            <a:r>
              <a:rPr lang="pt-BR" dirty="0">
                <a:latin typeface="Helvetica"/>
              </a:rPr>
              <a:t>ilegal de documentos ou</a:t>
            </a:r>
          </a:p>
          <a:p>
            <a:pPr marL="0" indent="0">
              <a:buNone/>
            </a:pPr>
            <a:r>
              <a:rPr lang="pt-BR" dirty="0">
                <a:latin typeface="Helvetica"/>
              </a:rPr>
              <a:t> </a:t>
            </a:r>
            <a:r>
              <a:rPr lang="pt-BR" dirty="0" smtClean="0">
                <a:latin typeface="Helvetica"/>
              </a:rPr>
              <a:t>    registros</a:t>
            </a:r>
            <a:r>
              <a:rPr lang="pt-BR" dirty="0">
                <a:latin typeface="Helvetica"/>
              </a:rPr>
              <a:t>, intencionalmente </a:t>
            </a:r>
            <a:r>
              <a:rPr lang="pt-BR" dirty="0" smtClean="0">
                <a:latin typeface="Helvetica"/>
              </a:rPr>
              <a:t>produzidos </a:t>
            </a:r>
            <a:br>
              <a:rPr lang="pt-BR" dirty="0" smtClean="0">
                <a:latin typeface="Helvetica"/>
              </a:rPr>
            </a:br>
            <a:r>
              <a:rPr lang="pt-BR" dirty="0" smtClean="0">
                <a:latin typeface="Helvetica"/>
              </a:rPr>
              <a:t>     como </a:t>
            </a:r>
            <a:r>
              <a:rPr lang="pt-BR" dirty="0">
                <a:latin typeface="Helvetica"/>
              </a:rPr>
              <a:t>reais.</a:t>
            </a:r>
          </a:p>
          <a:p>
            <a:r>
              <a:rPr lang="pt-BR" dirty="0">
                <a:latin typeface="Helvetica"/>
              </a:rPr>
              <a:t>Ameaça à: I </a:t>
            </a:r>
            <a:r>
              <a:rPr lang="pt-BR" dirty="0" smtClean="0">
                <a:latin typeface="Helvetica"/>
              </a:rPr>
              <a:t>e outros recursos.</a:t>
            </a:r>
          </a:p>
          <a:p>
            <a:r>
              <a:rPr lang="pt-BR" dirty="0" smtClean="0">
                <a:latin typeface="Helvetica"/>
              </a:rPr>
              <a:t>Prevenção</a:t>
            </a:r>
            <a:r>
              <a:rPr lang="pt-BR" dirty="0">
                <a:latin typeface="Helvetica"/>
              </a:rPr>
              <a:t>: pode ser difícil.</a:t>
            </a:r>
          </a:p>
          <a:p>
            <a:r>
              <a:rPr lang="pt-BR" dirty="0">
                <a:latin typeface="Helvetica"/>
              </a:rPr>
              <a:t>Detecção: pode ser difícil.</a:t>
            </a:r>
          </a:p>
          <a:p>
            <a:r>
              <a:rPr lang="pt-BR" dirty="0">
                <a:latin typeface="Helvetica"/>
              </a:rPr>
              <a:t>Frequência: desconhecida.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9049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Vazamento de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Divulgação de informação de forma ilícita.</a:t>
            </a:r>
          </a:p>
          <a:p>
            <a:r>
              <a:rPr lang="pt-BR" dirty="0" smtClean="0"/>
              <a:t>Ameaça à: C, P, I, A, L ou E. </a:t>
            </a:r>
          </a:p>
          <a:p>
            <a:r>
              <a:rPr lang="pt-BR" dirty="0" smtClean="0"/>
              <a:t>Prevenção: pode ser difícil.</a:t>
            </a:r>
          </a:p>
          <a:p>
            <a:r>
              <a:rPr lang="pt-BR" dirty="0" smtClean="0"/>
              <a:t>Detecção: pode não ser difícil.</a:t>
            </a:r>
          </a:p>
          <a:p>
            <a:r>
              <a:rPr lang="pt-BR" dirty="0" smtClean="0"/>
              <a:t>Frequência:  desconhecida.</a:t>
            </a:r>
          </a:p>
          <a:p>
            <a:r>
              <a:rPr lang="pt-BR" dirty="0" smtClean="0"/>
              <a:t>Severidade: potencialmente alta.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38828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latin typeface="Helvetica"/>
              </a:rPr>
              <a:t>Backdoor</a:t>
            </a:r>
            <a:r>
              <a:rPr lang="pt-BR" dirty="0" smtClean="0">
                <a:latin typeface="Helvetica"/>
              </a:rPr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Helvetica"/>
              </a:rPr>
              <a:t>Um </a:t>
            </a:r>
            <a:r>
              <a:rPr lang="pt-BR" dirty="0">
                <a:latin typeface="Helvetica"/>
              </a:rPr>
              <a:t>programa que é colocado numa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máquina</a:t>
            </a:r>
            <a:r>
              <a:rPr lang="pt-BR" dirty="0">
                <a:latin typeface="Helvetica"/>
              </a:rPr>
              <a:t>, como se fosse um serviço</a:t>
            </a:r>
          </a:p>
          <a:p>
            <a:pPr marL="0" indent="0">
              <a:buNone/>
            </a:pPr>
            <a:r>
              <a:rPr lang="pt-BR" dirty="0" smtClean="0">
                <a:latin typeface="Helvetica"/>
              </a:rPr>
              <a:t>     associado </a:t>
            </a:r>
            <a:r>
              <a:rPr lang="pt-BR" dirty="0">
                <a:latin typeface="Helvetica"/>
              </a:rPr>
              <a:t>a uma porta, mas que </a:t>
            </a:r>
            <a:r>
              <a:rPr lang="pt-BR" dirty="0" smtClean="0">
                <a:latin typeface="Helvetica"/>
              </a:rPr>
              <a:t>tem a      </a:t>
            </a:r>
            <a:br>
              <a:rPr lang="pt-BR" dirty="0" smtClean="0">
                <a:latin typeface="Helvetica"/>
              </a:rPr>
            </a:br>
            <a:r>
              <a:rPr lang="pt-BR" dirty="0" smtClean="0">
                <a:latin typeface="Helvetica"/>
              </a:rPr>
              <a:t>     incumbência de obter informação.</a:t>
            </a:r>
            <a:endParaRPr lang="pt-BR" dirty="0">
              <a:latin typeface="Helvetica"/>
            </a:endParaRPr>
          </a:p>
          <a:p>
            <a:r>
              <a:rPr lang="pt-BR" dirty="0">
                <a:latin typeface="Helvetica"/>
              </a:rPr>
              <a:t>Ameaça à: </a:t>
            </a:r>
            <a:r>
              <a:rPr lang="pt-BR" dirty="0" smtClean="0">
                <a:latin typeface="Helvetica"/>
              </a:rPr>
              <a:t>C, P, </a:t>
            </a:r>
            <a:r>
              <a:rPr lang="pt-BR" dirty="0">
                <a:latin typeface="Helvetica"/>
              </a:rPr>
              <a:t>I , A.</a:t>
            </a:r>
          </a:p>
          <a:p>
            <a:r>
              <a:rPr lang="pt-BR" dirty="0">
                <a:latin typeface="Helvetica"/>
              </a:rPr>
              <a:t>Prevenção: </a:t>
            </a:r>
            <a:r>
              <a:rPr lang="pt-BR" dirty="0" smtClean="0">
                <a:latin typeface="Helvetica"/>
              </a:rPr>
              <a:t>difícil</a:t>
            </a:r>
            <a:r>
              <a:rPr lang="pt-BR" dirty="0">
                <a:latin typeface="Helvetica"/>
              </a:rPr>
              <a:t>.</a:t>
            </a:r>
          </a:p>
          <a:p>
            <a:r>
              <a:rPr lang="pt-BR" dirty="0">
                <a:latin typeface="Helvetica"/>
              </a:rPr>
              <a:t>Detecção: possivelmente detectável.</a:t>
            </a:r>
          </a:p>
          <a:p>
            <a:r>
              <a:rPr lang="pt-BR" dirty="0">
                <a:latin typeface="Helvetica"/>
              </a:rPr>
              <a:t>Severidade: potencialmente </a:t>
            </a:r>
            <a:r>
              <a:rPr lang="pt-BR" dirty="0" smtClean="0">
                <a:latin typeface="Helvetica"/>
              </a:rPr>
              <a:t>muito elevada</a:t>
            </a:r>
            <a:r>
              <a:rPr lang="pt-BR" dirty="0">
                <a:latin typeface="Helvetica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48190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Filtragem</a:t>
            </a:r>
            <a:endParaRPr lang="pt-BR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dirty="0" smtClean="0"/>
          </a:p>
          <a:p>
            <a:pPr>
              <a:lnSpc>
                <a:spcPct val="90000"/>
              </a:lnSpc>
            </a:pPr>
            <a:r>
              <a:rPr lang="pt-BR" dirty="0" smtClean="0"/>
              <a:t>Impedir </a:t>
            </a:r>
            <a:r>
              <a:rPr lang="pt-BR" b="1" dirty="0"/>
              <a:t>acesso a alguns usuários </a:t>
            </a:r>
            <a:r>
              <a:rPr lang="pt-BR" dirty="0"/>
              <a:t>(requisito 1) e </a:t>
            </a:r>
            <a:r>
              <a:rPr lang="pt-BR" b="1" dirty="0"/>
              <a:t>autorizar fácil acesso a outros</a:t>
            </a:r>
            <a:r>
              <a:rPr lang="pt-BR" dirty="0"/>
              <a:t> (requisito 3) requer </a:t>
            </a:r>
            <a:r>
              <a:rPr lang="pt-BR" b="1" dirty="0"/>
              <a:t>filtragem</a:t>
            </a:r>
            <a:r>
              <a:rPr lang="pt-BR" dirty="0"/>
              <a:t> muito bem feita.</a:t>
            </a:r>
          </a:p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b="1" dirty="0"/>
              <a:t>Filtragem</a:t>
            </a:r>
            <a:r>
              <a:rPr lang="pt-BR" dirty="0"/>
              <a:t>, corresponde a introdução de </a:t>
            </a:r>
            <a:r>
              <a:rPr lang="pt-BR" b="1" dirty="0"/>
              <a:t>controles de segurança</a:t>
            </a:r>
            <a:r>
              <a:rPr lang="pt-BR" dirty="0"/>
              <a:t> que visem a reduzir riscos.</a:t>
            </a:r>
          </a:p>
          <a:p>
            <a:pPr>
              <a:lnSpc>
                <a:spcPct val="9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42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Desafios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P</a:t>
            </a:r>
            <a:r>
              <a:rPr lang="pt-BR" dirty="0" smtClean="0"/>
              <a:t>rodutos </a:t>
            </a:r>
            <a:r>
              <a:rPr lang="pt-BR" dirty="0"/>
              <a:t>diferentes devem ser integrados </a:t>
            </a:r>
            <a:r>
              <a:rPr lang="pt-BR" dirty="0" smtClean="0"/>
              <a:t>a </a:t>
            </a:r>
            <a:r>
              <a:rPr lang="pt-BR" dirty="0"/>
              <a:t>fim de se atingir </a:t>
            </a:r>
            <a:r>
              <a:rPr lang="pt-BR" b="1" dirty="0"/>
              <a:t>uma única política de segurança estável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49527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Controles e Proteções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600" b="1" dirty="0" smtClean="0"/>
          </a:p>
          <a:p>
            <a:pPr>
              <a:lnSpc>
                <a:spcPct val="80000"/>
              </a:lnSpc>
            </a:pPr>
            <a:r>
              <a:rPr lang="pt-BR" sz="2600" b="1" dirty="0" smtClean="0"/>
              <a:t>Controles</a:t>
            </a:r>
            <a:r>
              <a:rPr lang="pt-BR" sz="2600" dirty="0" smtClean="0"/>
              <a:t> </a:t>
            </a:r>
            <a:r>
              <a:rPr lang="pt-BR" sz="2600" dirty="0"/>
              <a:t>são procedimentos ou medidas que reduzem a probabilidade associada aos riscos</a:t>
            </a:r>
            <a:r>
              <a:rPr lang="pt-BR" sz="2600" dirty="0" smtClean="0"/>
              <a:t>. </a:t>
            </a:r>
            <a:r>
              <a:rPr lang="pt-BR" sz="2600" b="1" dirty="0" smtClean="0">
                <a:solidFill>
                  <a:srgbClr val="0000FF"/>
                </a:solidFill>
              </a:rPr>
              <a:t>ACL</a:t>
            </a:r>
            <a:r>
              <a:rPr lang="pt-BR" sz="2600" dirty="0" smtClean="0"/>
              <a:t> (Listas de Controle de Acesso) são programadas em roteadores.</a:t>
            </a:r>
            <a:endParaRPr lang="pt-BR" sz="2600" dirty="0"/>
          </a:p>
          <a:p>
            <a:pPr>
              <a:lnSpc>
                <a:spcPct val="80000"/>
              </a:lnSpc>
            </a:pPr>
            <a:endParaRPr lang="pt-BR" sz="2600" dirty="0"/>
          </a:p>
          <a:p>
            <a:pPr>
              <a:lnSpc>
                <a:spcPct val="80000"/>
              </a:lnSpc>
            </a:pPr>
            <a:r>
              <a:rPr lang="pt-BR" sz="2600" b="1" dirty="0"/>
              <a:t>Proteções</a:t>
            </a:r>
            <a:r>
              <a:rPr lang="pt-BR" sz="2600" dirty="0"/>
              <a:t> são </a:t>
            </a:r>
            <a:r>
              <a:rPr lang="pt-BR" sz="2600" dirty="0">
                <a:solidFill>
                  <a:srgbClr val="0000FF"/>
                </a:solidFill>
              </a:rPr>
              <a:t>controles físicos</a:t>
            </a:r>
            <a:r>
              <a:rPr lang="pt-BR" sz="2600" dirty="0"/>
              <a:t>, </a:t>
            </a:r>
            <a:r>
              <a:rPr lang="pt-BR" sz="2600" dirty="0" smtClean="0"/>
              <a:t>mecanismos </a:t>
            </a:r>
            <a:r>
              <a:rPr lang="pt-BR" sz="2600" dirty="0"/>
              <a:t>ou políticas, que protegem </a:t>
            </a:r>
            <a:r>
              <a:rPr lang="pt-BR" sz="2600" dirty="0" smtClean="0"/>
              <a:t>contra ameaças</a:t>
            </a:r>
            <a:r>
              <a:rPr lang="pt-BR" sz="2600" dirty="0"/>
              <a:t>.</a:t>
            </a:r>
          </a:p>
          <a:p>
            <a:pPr>
              <a:lnSpc>
                <a:spcPct val="80000"/>
              </a:lnSpc>
            </a:pPr>
            <a:endParaRPr lang="pt-BR" sz="2600" dirty="0"/>
          </a:p>
          <a:p>
            <a:pPr>
              <a:lnSpc>
                <a:spcPct val="80000"/>
              </a:lnSpc>
            </a:pPr>
            <a:r>
              <a:rPr lang="pt-BR" sz="2600" b="1" dirty="0"/>
              <a:t>Exemplos de </a:t>
            </a:r>
            <a:r>
              <a:rPr lang="pt-BR" sz="2600" b="1" dirty="0" smtClean="0"/>
              <a:t>proteções</a:t>
            </a:r>
            <a:r>
              <a:rPr lang="pt-BR" sz="2600" dirty="0" smtClean="0"/>
              <a:t>: </a:t>
            </a:r>
            <a:r>
              <a:rPr lang="pt-BR" sz="2600" dirty="0"/>
              <a:t>alarmes, </a:t>
            </a:r>
            <a:r>
              <a:rPr lang="pt-BR" sz="2600" dirty="0" smtClean="0"/>
              <a:t>senhas.</a:t>
            </a:r>
            <a:endParaRPr lang="pt-BR" sz="2600" dirty="0"/>
          </a:p>
          <a:p>
            <a:pPr>
              <a:lnSpc>
                <a:spcPct val="80000"/>
              </a:lnSpc>
            </a:pPr>
            <a:endParaRPr lang="pt-BR" sz="2600" dirty="0"/>
          </a:p>
          <a:p>
            <a:pPr>
              <a:lnSpc>
                <a:spcPct val="80000"/>
              </a:lnSpc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41434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Custos das Medidas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b="1" dirty="0"/>
              <a:t>gastos com segurança </a:t>
            </a:r>
            <a:r>
              <a:rPr lang="pt-BR" dirty="0"/>
              <a:t>devem ser justificados como qualquer outro.</a:t>
            </a:r>
          </a:p>
          <a:p>
            <a:endParaRPr lang="pt-BR" dirty="0"/>
          </a:p>
          <a:p>
            <a:r>
              <a:rPr lang="pt-BR" dirty="0"/>
              <a:t>A chave para selecionar medidas de seguranças adequadas é a </a:t>
            </a:r>
            <a:r>
              <a:rPr lang="pt-BR" b="1" dirty="0"/>
              <a:t>habilidade de estimar a redução em perdas</a:t>
            </a:r>
            <a:r>
              <a:rPr lang="pt-BR" dirty="0"/>
              <a:t> depois da implementação de certas proteções.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33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Custo-Benefício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/>
              <a:t>análise de custo-benefício </a:t>
            </a:r>
            <a:r>
              <a:rPr lang="pt-BR" dirty="0"/>
              <a:t>permite justificar cada proteção proposta.</a:t>
            </a:r>
          </a:p>
          <a:p>
            <a:endParaRPr lang="pt-BR" dirty="0"/>
          </a:p>
          <a:p>
            <a:r>
              <a:rPr lang="pt-BR" dirty="0"/>
              <a:t>O </a:t>
            </a:r>
            <a:r>
              <a:rPr lang="pt-BR" b="1" dirty="0"/>
              <a:t>custo das medidas de segurança deve ser sempre inferior ao valor das perdas</a:t>
            </a:r>
            <a:r>
              <a:rPr lang="pt-BR" dirty="0"/>
              <a:t> evitadas.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73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Gerenciamento de Riscos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Espectro de atividades, incluindo os controles, procedimentos físicos, técnicos e administrativos, que levam </a:t>
            </a:r>
            <a:r>
              <a:rPr lang="pt-BR" dirty="0" smtClean="0"/>
              <a:t>à </a:t>
            </a:r>
            <a:r>
              <a:rPr lang="pt-BR" dirty="0"/>
              <a:t>soluções de segurança de baixo custo.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70886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Gerenciamento de Riscos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Procura obter as proteções mais efetivas contra ameaças intencionais (deliberadas) ou não intencionais (acidentais) contra um sistema computacional.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47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Gerenciamento de Riscos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Análise </a:t>
            </a:r>
            <a:r>
              <a:rPr lang="pt-BR" b="1" dirty="0"/>
              <a:t>de Risco</a:t>
            </a:r>
            <a:r>
              <a:rPr lang="pt-BR" dirty="0"/>
              <a:t> (determinação </a:t>
            </a:r>
            <a:r>
              <a:rPr lang="pt-BR" dirty="0" smtClean="0"/>
              <a:t>dos riscos)</a:t>
            </a:r>
            <a:br>
              <a:rPr lang="pt-BR" dirty="0" smtClean="0"/>
            </a:br>
            <a:endParaRPr lang="pt-BR" dirty="0"/>
          </a:p>
          <a:p>
            <a:r>
              <a:rPr lang="pt-BR" b="1" dirty="0"/>
              <a:t>Seleção </a:t>
            </a:r>
            <a:r>
              <a:rPr lang="pt-BR" b="1" dirty="0" smtClean="0"/>
              <a:t>das Proteções</a:t>
            </a:r>
          </a:p>
          <a:p>
            <a:endParaRPr lang="pt-BR" b="1" dirty="0"/>
          </a:p>
          <a:p>
            <a:r>
              <a:rPr lang="pt-BR" b="1" dirty="0" smtClean="0"/>
              <a:t>Certificação das Proteções</a:t>
            </a:r>
            <a:br>
              <a:rPr lang="pt-BR" b="1" dirty="0" smtClean="0"/>
            </a:br>
            <a:endParaRPr lang="pt-BR" b="1" dirty="0"/>
          </a:p>
          <a:p>
            <a:r>
              <a:rPr lang="pt-BR" b="1" dirty="0" smtClean="0"/>
              <a:t>Plano </a:t>
            </a:r>
            <a:r>
              <a:rPr lang="pt-BR" b="1" dirty="0"/>
              <a:t>de Contingência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838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Risco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600" dirty="0" smtClean="0"/>
          </a:p>
          <a:p>
            <a:pPr>
              <a:lnSpc>
                <a:spcPct val="80000"/>
              </a:lnSpc>
            </a:pPr>
            <a:r>
              <a:rPr lang="pt-BR" sz="2600" dirty="0" smtClean="0"/>
              <a:t>Pedra </a:t>
            </a:r>
            <a:r>
              <a:rPr lang="pt-BR" sz="2600" dirty="0"/>
              <a:t>fundamental da </a:t>
            </a:r>
            <a:r>
              <a:rPr lang="pt-BR" sz="2600" dirty="0" smtClean="0"/>
              <a:t>gerenciamento </a:t>
            </a:r>
            <a:r>
              <a:rPr lang="pt-BR" sz="2600" dirty="0"/>
              <a:t>de riscos.</a:t>
            </a:r>
          </a:p>
          <a:p>
            <a:pPr>
              <a:lnSpc>
                <a:spcPct val="80000"/>
              </a:lnSpc>
            </a:pPr>
            <a:endParaRPr lang="pt-BR" sz="2600" dirty="0"/>
          </a:p>
          <a:p>
            <a:pPr>
              <a:lnSpc>
                <a:spcPct val="80000"/>
              </a:lnSpc>
            </a:pPr>
            <a:r>
              <a:rPr lang="pt-BR" sz="2600" dirty="0"/>
              <a:t>Procedimentos para estimar a probabilidade de ameaças e perdas que podem ocorrer devido a vulnerabilidade do sistema.</a:t>
            </a:r>
          </a:p>
          <a:p>
            <a:pPr>
              <a:lnSpc>
                <a:spcPct val="80000"/>
              </a:lnSpc>
            </a:pPr>
            <a:endParaRPr lang="pt-BR" sz="2600" dirty="0"/>
          </a:p>
          <a:p>
            <a:pPr>
              <a:lnSpc>
                <a:spcPct val="80000"/>
              </a:lnSpc>
            </a:pPr>
            <a:r>
              <a:rPr lang="pt-BR" sz="2600" dirty="0"/>
              <a:t>O propósito é ajudar a detectar proteções de baixo custo e prover o nível de proteção necessário.</a:t>
            </a:r>
          </a:p>
          <a:p>
            <a:pPr>
              <a:lnSpc>
                <a:spcPct val="80000"/>
              </a:lnSpc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0746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Seleção de Proteção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gerentes devem selecionar proteções que diminuem certas ameaças.</a:t>
            </a:r>
          </a:p>
          <a:p>
            <a:endParaRPr lang="pt-BR"/>
          </a:p>
          <a:p>
            <a:r>
              <a:rPr lang="pt-BR"/>
              <a:t>Devem determinar um nível de risco tolerável e implementar proteções de baixo custo para reduzir perdas em nível aceitável.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8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Seleção de Proteção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/>
              <a:t>As proteções podem atuar de diversos modos: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- Reduzir a possibilidade de ocorrência 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  de ameaças.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- Reduzir o impacto das ocorrências das 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  ameaças.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- Facilitar a recuperação das ocorrências </a:t>
            </a:r>
          </a:p>
          <a:p>
            <a:pPr>
              <a:buFont typeface="Wingdings" pitchFamily="2" charset="2"/>
              <a:buNone/>
            </a:pPr>
            <a:r>
              <a:rPr lang="pt-BR" sz="2600"/>
              <a:t>       das ameaças.</a:t>
            </a:r>
          </a:p>
          <a:p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27945335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Seleção de Proteção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gerenciamento de risco deve </a:t>
            </a:r>
            <a:r>
              <a:rPr lang="pt-BR" dirty="0"/>
              <a:t>focalizar áreas que têm grande potencial para perdas.</a:t>
            </a:r>
          </a:p>
          <a:p>
            <a:endParaRPr lang="pt-BR" dirty="0"/>
          </a:p>
          <a:p>
            <a:r>
              <a:rPr lang="pt-BR" dirty="0"/>
              <a:t>As proteções devem ter boa relação </a:t>
            </a:r>
            <a:r>
              <a:rPr lang="pt-BR" dirty="0" smtClean="0"/>
              <a:t>custo-benefício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12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Porque temos problemas de segurança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Fragilidade da Tecnologia</a:t>
            </a:r>
          </a:p>
          <a:p>
            <a:endParaRPr lang="pt-BR"/>
          </a:p>
          <a:p>
            <a:r>
              <a:rPr lang="pt-BR"/>
              <a:t>Fragilidade de Configuração</a:t>
            </a:r>
          </a:p>
          <a:p>
            <a:endParaRPr lang="pt-BR"/>
          </a:p>
          <a:p>
            <a:r>
              <a:rPr lang="pt-BR"/>
              <a:t>Fragilidade da Política de Segurança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3717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Certificação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/>
              <a:t>Certificação é </a:t>
            </a:r>
            <a:r>
              <a:rPr lang="pt-BR" b="1" dirty="0"/>
              <a:t>verificação técnica</a:t>
            </a:r>
            <a:r>
              <a:rPr lang="pt-BR" dirty="0"/>
              <a:t> de que as </a:t>
            </a:r>
            <a:r>
              <a:rPr lang="pt-BR" b="1" dirty="0"/>
              <a:t>proteções e controles selecionados são adequados</a:t>
            </a:r>
            <a:r>
              <a:rPr lang="pt-BR" dirty="0"/>
              <a:t> e funcionam corretamente.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21604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Plano de Contingência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/>
          </a:p>
          <a:p>
            <a:r>
              <a:rPr lang="pt-BR" sz="2600"/>
              <a:t>Eventos indesejados acontecem, independente da eficiência do programa de segurança.</a:t>
            </a:r>
          </a:p>
          <a:p>
            <a:endParaRPr lang="pt-BR" sz="2600"/>
          </a:p>
          <a:p>
            <a:r>
              <a:rPr lang="pt-BR" sz="2600"/>
              <a:t>Permite uma resposta controlada que minimiza danos e recupera operações o mais rápido possível.</a:t>
            </a:r>
          </a:p>
          <a:p>
            <a:endParaRPr lang="pt-BR" sz="2600"/>
          </a:p>
          <a:p>
            <a:endParaRPr lang="pt-BR" sz="2600"/>
          </a:p>
        </p:txBody>
      </p:sp>
    </p:spTree>
    <p:extLst>
      <p:ext uri="{BB962C8B-B14F-4D97-AF65-F5344CB8AC3E}">
        <p14:creationId xmlns:p14="http://schemas.microsoft.com/office/powerpoint/2010/main" val="11517896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Plano de Contingência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É um documento ou conjunto de documentos que permitem ações antes, durante, e depois da ocorrência de evento não desejado (desastre) que interrompe operações da rede.</a:t>
            </a:r>
          </a:p>
          <a:p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49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Fragilidade da Tecnologia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Protocolos Internet TCP/IP</a:t>
            </a:r>
            <a:endParaRPr lang="pt-BR" dirty="0"/>
          </a:p>
          <a:p>
            <a:endParaRPr lang="pt-BR" dirty="0"/>
          </a:p>
          <a:p>
            <a:r>
              <a:rPr lang="pt-BR" dirty="0" smtClean="0"/>
              <a:t>Sistemas Operacionais</a:t>
            </a:r>
            <a:endParaRPr lang="pt-BR" dirty="0"/>
          </a:p>
          <a:p>
            <a:endParaRPr lang="pt-BR" dirty="0"/>
          </a:p>
          <a:p>
            <a:r>
              <a:rPr lang="pt-BR" dirty="0"/>
              <a:t>Equipamentos de Rede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230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Fragilidade de Configuração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Deixar brechas nas configurações.</a:t>
            </a:r>
            <a:br>
              <a:rPr lang="pt-BR" dirty="0" smtClean="0"/>
            </a:br>
            <a:endParaRPr lang="pt-BR" dirty="0"/>
          </a:p>
          <a:p>
            <a:r>
              <a:rPr lang="pt-BR" b="1" dirty="0"/>
              <a:t>N</a:t>
            </a:r>
            <a:r>
              <a:rPr lang="pt-BR" b="1" dirty="0" smtClean="0"/>
              <a:t>ão </a:t>
            </a:r>
            <a:r>
              <a:rPr lang="pt-BR" b="1" dirty="0"/>
              <a:t>se configurar equipamentos interligados</a:t>
            </a:r>
            <a:r>
              <a:rPr lang="pt-BR" dirty="0"/>
              <a:t> para impedir problemas de </a:t>
            </a:r>
            <a:r>
              <a:rPr lang="pt-BR" dirty="0" smtClean="0"/>
              <a:t>segurança prováveis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7828666"/>
      </p:ext>
    </p:extLst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2053</Words>
  <Application>Microsoft Office PowerPoint</Application>
  <PresentationFormat>Apresentação na tela (4:3)</PresentationFormat>
  <Paragraphs>443</Paragraphs>
  <Slides>72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72</vt:i4>
      </vt:variant>
    </vt:vector>
  </HeadingPairs>
  <TitlesOfParts>
    <vt:vector size="73" baseType="lpstr">
      <vt:lpstr>Perfil</vt:lpstr>
      <vt:lpstr>Pensando em </vt:lpstr>
      <vt:lpstr>Objetivos</vt:lpstr>
      <vt:lpstr> Porque em segurança ...</vt:lpstr>
      <vt:lpstr>Desafios</vt:lpstr>
      <vt:lpstr>Desafios</vt:lpstr>
      <vt:lpstr>Desafios</vt:lpstr>
      <vt:lpstr>Porque temos problemas de segurança</vt:lpstr>
      <vt:lpstr>Fragilidade da Tecnologia</vt:lpstr>
      <vt:lpstr>Fragilidade de Configuração</vt:lpstr>
      <vt:lpstr>Fragilidade de Configuração</vt:lpstr>
      <vt:lpstr>Fragilidade do Equipamento de Rede</vt:lpstr>
      <vt:lpstr>Fragilidades da Política de Segurança</vt:lpstr>
      <vt:lpstr>Fragilidades da Política de Segurança</vt:lpstr>
      <vt:lpstr>Conheça seus invasores</vt:lpstr>
      <vt:lpstr> Script Kiddie </vt:lpstr>
      <vt:lpstr>Script Kiddie</vt:lpstr>
      <vt:lpstr>Script Kiddie</vt:lpstr>
      <vt:lpstr>Script Kiddie</vt:lpstr>
      <vt:lpstr>Cracker</vt:lpstr>
      <vt:lpstr>Cracker</vt:lpstr>
      <vt:lpstr>Cracker</vt:lpstr>
      <vt:lpstr>Hacker</vt:lpstr>
      <vt:lpstr>Hacker</vt:lpstr>
      <vt:lpstr>Hacker Ético</vt:lpstr>
      <vt:lpstr>Hacker Ético</vt:lpstr>
      <vt:lpstr>Conceito de Invasor</vt:lpstr>
      <vt:lpstr>Características de um Invasor</vt:lpstr>
      <vt:lpstr>Características de um Invasor</vt:lpstr>
      <vt:lpstr>Motivos para ameaças</vt:lpstr>
      <vt:lpstr>Motivos para ameaças</vt:lpstr>
      <vt:lpstr>Vulnerabilidades</vt:lpstr>
      <vt:lpstr>Exemplos</vt:lpstr>
      <vt:lpstr>Exemplo</vt:lpstr>
      <vt:lpstr>Bens</vt:lpstr>
      <vt:lpstr>Bens</vt:lpstr>
      <vt:lpstr>Informações Sensíveis</vt:lpstr>
      <vt:lpstr>O que é uma ameaça ?</vt:lpstr>
      <vt:lpstr>Agente de uma ameaça</vt:lpstr>
      <vt:lpstr>Ameaças Não-Intencionais</vt:lpstr>
      <vt:lpstr>Consequências</vt:lpstr>
      <vt:lpstr>Risco</vt:lpstr>
      <vt:lpstr>Ameaças e Severidade</vt:lpstr>
      <vt:lpstr>Quatro Requisitos</vt:lpstr>
      <vt:lpstr>Controle de acesso: quatro requisitos</vt:lpstr>
      <vt:lpstr>Ameaças aos 4 requisitos</vt:lpstr>
      <vt:lpstr>Ameaças</vt:lpstr>
      <vt:lpstr>Ameaças</vt:lpstr>
      <vt:lpstr>Cavalo de Tróia</vt:lpstr>
      <vt:lpstr>Vírus</vt:lpstr>
      <vt:lpstr>Worms</vt:lpstr>
      <vt:lpstr>Pirataria de Software</vt:lpstr>
      <vt:lpstr>Erros de Programadores</vt:lpstr>
      <vt:lpstr>Sniffers</vt:lpstr>
      <vt:lpstr>Desfalque</vt:lpstr>
      <vt:lpstr>Fraude</vt:lpstr>
      <vt:lpstr>Falsificação</vt:lpstr>
      <vt:lpstr>Vazamento de Informação</vt:lpstr>
      <vt:lpstr>Backdoor </vt:lpstr>
      <vt:lpstr>Filtragem</vt:lpstr>
      <vt:lpstr>Controles e Proteções</vt:lpstr>
      <vt:lpstr>Custos das Medidas</vt:lpstr>
      <vt:lpstr>Custo-Benefício</vt:lpstr>
      <vt:lpstr>Gerenciamento de Riscos</vt:lpstr>
      <vt:lpstr>Gerenciamento de Riscos</vt:lpstr>
      <vt:lpstr>Gerenciamento de Riscos</vt:lpstr>
      <vt:lpstr>Análise Risco</vt:lpstr>
      <vt:lpstr>Seleção de Proteção</vt:lpstr>
      <vt:lpstr>Seleção de Proteção</vt:lpstr>
      <vt:lpstr>Seleção de Proteção</vt:lpstr>
      <vt:lpstr>Certificação</vt:lpstr>
      <vt:lpstr>Plano de Contingência</vt:lpstr>
      <vt:lpstr>Plano de Contingência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Pensando em</dc:title>
  <dc:creator>Joao Bosco M. Sobral</dc:creator>
  <cp:lastModifiedBy>Joao Bosco M. Sobral</cp:lastModifiedBy>
  <cp:revision>13</cp:revision>
  <dcterms:created xsi:type="dcterms:W3CDTF">2012-09-28T13:43:24Z</dcterms:created>
  <dcterms:modified xsi:type="dcterms:W3CDTF">2012-09-28T17:25:24Z</dcterms:modified>
</cp:coreProperties>
</file>