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69" r:id="rId10"/>
    <p:sldId id="268" r:id="rId11"/>
    <p:sldId id="277" r:id="rId12"/>
    <p:sldId id="278" r:id="rId13"/>
    <p:sldId id="267" r:id="rId14"/>
    <p:sldId id="279" r:id="rId15"/>
    <p:sldId id="280" r:id="rId16"/>
    <p:sldId id="281" r:id="rId17"/>
    <p:sldId id="283" r:id="rId18"/>
    <p:sldId id="263" r:id="rId19"/>
    <p:sldId id="284" r:id="rId20"/>
    <p:sldId id="264" r:id="rId21"/>
    <p:sldId id="285" r:id="rId22"/>
    <p:sldId id="286" r:id="rId23"/>
    <p:sldId id="287" r:id="rId24"/>
    <p:sldId id="288" r:id="rId25"/>
    <p:sldId id="289" r:id="rId26"/>
    <p:sldId id="257" r:id="rId27"/>
    <p:sldId id="258" r:id="rId28"/>
    <p:sldId id="259" r:id="rId29"/>
    <p:sldId id="290" r:id="rId30"/>
    <p:sldId id="260" r:id="rId31"/>
    <p:sldId id="291" r:id="rId32"/>
    <p:sldId id="261" r:id="rId33"/>
    <p:sldId id="292" r:id="rId34"/>
    <p:sldId id="282" r:id="rId35"/>
    <p:sldId id="293" r:id="rId36"/>
    <p:sldId id="262" r:id="rId37"/>
    <p:sldId id="294" r:id="rId38"/>
    <p:sldId id="295" r:id="rId39"/>
    <p:sldId id="297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5193-CBFC-4A34-8B0A-2D4032691226}" type="datetimeFigureOut">
              <a:rPr lang="pt-BR" smtClean="0"/>
              <a:pPr/>
              <a:t>25/05/2012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4CB8-ABED-419E-B93D-8AB3E05963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Modelo de Segurança para Ambientes Cooperativos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dirty="0" smtClean="0"/>
              <a:t>Exemplo de um Laboratório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 desafio do ambiente cooperativo</a:t>
            </a:r>
          </a:p>
          <a:p>
            <a:r>
              <a:rPr lang="pt-BR" dirty="0" smtClean="0"/>
              <a:t>A complexidade das conexões</a:t>
            </a:r>
          </a:p>
          <a:p>
            <a:r>
              <a:rPr lang="pt-BR" dirty="0" smtClean="0"/>
              <a:t>Exemplos de Filtragem</a:t>
            </a:r>
          </a:p>
          <a:p>
            <a:r>
              <a:rPr lang="pt-BR" dirty="0" smtClean="0"/>
              <a:t>Manipulação da Complexidade das Regras de Filtragem</a:t>
            </a:r>
          </a:p>
          <a:p>
            <a:r>
              <a:rPr lang="pt-BR" dirty="0" smtClean="0"/>
              <a:t>Integrando Tecnologias – Firewall Cooperativo</a:t>
            </a:r>
          </a:p>
          <a:p>
            <a:r>
              <a:rPr lang="pt-BR" dirty="0" smtClean="0"/>
              <a:t>Níveis Hierárquicos de Defesa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Canais utilizados pelos usuários </a:t>
            </a:r>
            <a:br>
              <a:rPr lang="pt-BR" dirty="0" smtClean="0"/>
            </a:br>
            <a:r>
              <a:rPr lang="pt-BR" dirty="0" smtClean="0"/>
              <a:t>vindo da Internet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C:\Users\bosco\Pictures\2012-05-24 canais-internet\canais-internet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Manipulação da complexidade das regras de filtragem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 complexidade cresce em ambientes cooperativos.</a:t>
            </a:r>
          </a:p>
          <a:p>
            <a:endParaRPr lang="pt-BR" dirty="0"/>
          </a:p>
          <a:p>
            <a:r>
              <a:rPr lang="pt-BR" dirty="0" smtClean="0"/>
              <a:t>O seu gerenciamento se torna importante no sentido de minimizar os erros na criação e </a:t>
            </a:r>
            <a:r>
              <a:rPr lang="pt-BR" dirty="0" err="1" smtClean="0"/>
              <a:t>impelmentação</a:t>
            </a:r>
            <a:r>
              <a:rPr lang="pt-BR" dirty="0" smtClean="0"/>
              <a:t> dessas regras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448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da complexidade das regras de filtragem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Em ambientes cooperativos: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Fator desempenho:  o número de regras de filtragem que deve ser verificado para cada pacote é muito grande.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431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IPTables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Um dos sistemas de filtragem que tenta resolver esses problemas:</a:t>
            </a:r>
          </a:p>
          <a:p>
            <a:endParaRPr lang="pt-BR" dirty="0"/>
          </a:p>
          <a:p>
            <a:r>
              <a:rPr lang="pt-BR" dirty="0" err="1" smtClean="0"/>
              <a:t>IPTables</a:t>
            </a:r>
            <a:r>
              <a:rPr lang="pt-BR" dirty="0" smtClean="0"/>
              <a:t> estabelece as regras para firewall.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IPTables</a:t>
            </a:r>
            <a:endParaRPr lang="pt-BR" dirty="0"/>
          </a:p>
        </p:txBody>
      </p:sp>
      <p:pic>
        <p:nvPicPr>
          <p:cNvPr id="4" name="Picture" descr="A description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1845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03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Netfilter</a:t>
            </a:r>
            <a:r>
              <a:rPr lang="pt-BR" dirty="0" smtClean="0"/>
              <a:t> = Firewall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Netfilter</a:t>
            </a:r>
            <a:r>
              <a:rPr lang="pt-BR" dirty="0" smtClean="0"/>
              <a:t> manipula pacotes.</a:t>
            </a:r>
            <a:endParaRPr lang="pt-BR" dirty="0"/>
          </a:p>
        </p:txBody>
      </p:sp>
      <p:pic>
        <p:nvPicPr>
          <p:cNvPr id="2050" name="Picture 2" descr="C:\Users\Joao Bosco M. Sobral\Pictures\2012-05-25 netfilter\netfilter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27785" y="1052734"/>
            <a:ext cx="3816424" cy="64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9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IPTables</a:t>
            </a:r>
            <a:r>
              <a:rPr lang="pt-BR" dirty="0" smtClean="0"/>
              <a:t> no Ambiente Cooperativo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Joao Bosco M. Sobral\Pictures\2012-05-25 iptables-cooperativo\iptables-cooperativo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03749" y="-279416"/>
            <a:ext cx="4536503" cy="82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9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Integrando Tecnologias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Firewall  + ... ...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VPN + IDS + PKI</a:t>
            </a:r>
          </a:p>
          <a:p>
            <a:endParaRPr lang="pt-BR" dirty="0" smtClean="0"/>
          </a:p>
          <a:p>
            <a:r>
              <a:rPr lang="pt-BR" b="1" dirty="0" smtClean="0"/>
              <a:t>Firewall cooperativo </a:t>
            </a:r>
            <a:r>
              <a:rPr lang="pt-BR" dirty="0" smtClean="0"/>
              <a:t>tem como objetivo apresentar uma arquitetura que inclui essas tecnologias de segurança.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Como pode ser constituído o </a:t>
            </a:r>
            <a:r>
              <a:rPr lang="pt-BR" b="1" dirty="0" smtClean="0"/>
              <a:t>“muro” </a:t>
            </a:r>
            <a:r>
              <a:rPr lang="pt-BR" dirty="0" smtClean="0"/>
              <a:t>das organizações em um ambiente cooperativo.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68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Muro ... Ambiente Cooperativo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:\Users\bosco\Pictures\2012-05-24 o-muro\o-muro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49388"/>
            <a:ext cx="8280920" cy="4715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Integração de Tecnologias de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Criptografia </a:t>
            </a:r>
          </a:p>
          <a:p>
            <a:r>
              <a:rPr lang="pt-BR" dirty="0" smtClean="0"/>
              <a:t>Firewall</a:t>
            </a:r>
          </a:p>
          <a:p>
            <a:r>
              <a:rPr lang="pt-BR" dirty="0" smtClean="0"/>
              <a:t>DMZ</a:t>
            </a:r>
          </a:p>
          <a:p>
            <a:r>
              <a:rPr lang="pt-BR" dirty="0" smtClean="0"/>
              <a:t>VPN</a:t>
            </a:r>
          </a:p>
          <a:p>
            <a:r>
              <a:rPr lang="pt-BR" dirty="0" smtClean="0"/>
              <a:t>PKI</a:t>
            </a:r>
          </a:p>
          <a:p>
            <a:r>
              <a:rPr lang="pt-BR" dirty="0" smtClean="0"/>
              <a:t>SSL</a:t>
            </a:r>
          </a:p>
          <a:p>
            <a:r>
              <a:rPr lang="pt-BR" dirty="0" err="1" smtClean="0"/>
              <a:t>IPSec</a:t>
            </a:r>
            <a:endParaRPr lang="pt-BR" dirty="0" smtClean="0"/>
          </a:p>
          <a:p>
            <a:r>
              <a:rPr lang="pt-BR" dirty="0" smtClean="0"/>
              <a:t>IDS</a:t>
            </a:r>
          </a:p>
          <a:p>
            <a:r>
              <a:rPr lang="pt-BR" dirty="0" smtClean="0"/>
              <a:t>NAT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99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>
                <a:solidFill>
                  <a:prstClr val="black"/>
                </a:solidFill>
              </a:rPr>
              <a:t>Um Laboratório de Administração </a:t>
            </a:r>
            <a:br>
              <a:rPr lang="pt-BR" sz="4000" dirty="0">
                <a:solidFill>
                  <a:prstClr val="black"/>
                </a:solidFill>
              </a:rPr>
            </a:br>
            <a:r>
              <a:rPr lang="pt-BR" sz="4000" dirty="0">
                <a:solidFill>
                  <a:prstClr val="black"/>
                </a:solidFill>
              </a:rPr>
              <a:t>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Apesar de não ser um ambiente cooperativo ... ...</a:t>
            </a:r>
          </a:p>
          <a:p>
            <a:endParaRPr lang="pt-BR" dirty="0"/>
          </a:p>
          <a:p>
            <a:r>
              <a:rPr lang="pt-BR" dirty="0" smtClean="0"/>
              <a:t>O exemplo ilustra as diferentes variáveis envolvidas na </a:t>
            </a:r>
            <a:r>
              <a:rPr lang="pt-BR" b="1" dirty="0" smtClean="0"/>
              <a:t>definição e implementação da política de segurança no Firewall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938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Firewall Cooperativo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C:\Users\bosco\Pictures\2012-05-24 arquitetura-firewall\arquitetura-firewall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8208912" cy="44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Firewall Cooperativo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Tem como objetivo fazer a administração da segurança do ambiente cooperativo, ao integrar e posicionar tecnologias específicas para a proteção do ambiente.</a:t>
            </a:r>
          </a:p>
          <a:p>
            <a:endParaRPr lang="pt-BR" dirty="0"/>
          </a:p>
          <a:p>
            <a:r>
              <a:rPr lang="pt-BR" dirty="0" smtClean="0"/>
              <a:t>Auxilia na definição da estratégia de defesa da organização. </a:t>
            </a:r>
          </a:p>
        </p:txBody>
      </p:sp>
    </p:spTree>
    <p:extLst>
      <p:ext uri="{BB962C8B-B14F-4D97-AF65-F5344CB8AC3E}">
        <p14:creationId xmlns:p14="http://schemas.microsoft.com/office/powerpoint/2010/main" xmlns="" val="42324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VPN no Firewall Cooperativo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 VPN deve atuar em conjunto com a CA (PKI), juntamente para fazerem a autenticação dos usuários que podem acessar recursos da rede interna.</a:t>
            </a:r>
          </a:p>
          <a:p>
            <a:endParaRPr lang="pt-BR" dirty="0"/>
          </a:p>
          <a:p>
            <a:r>
              <a:rPr lang="pt-BR" dirty="0" smtClean="0"/>
              <a:t>Garantir o sigilo das informações trocadas com outros elementos do ambiente.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530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VPN no Firewall Cooperativo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Recursos públicos </a:t>
            </a:r>
            <a:r>
              <a:rPr lang="pt-BR" dirty="0" smtClean="0"/>
              <a:t>disponibilizados para acesso via Internet:  </a:t>
            </a:r>
            <a:r>
              <a:rPr lang="pt-BR" dirty="0" smtClean="0">
                <a:solidFill>
                  <a:srgbClr val="0000FF"/>
                </a:solidFill>
              </a:rPr>
              <a:t>localização na DMZ-1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/>
              <a:t>Recursos privados </a:t>
            </a:r>
            <a:r>
              <a:rPr lang="pt-BR" dirty="0" smtClean="0"/>
              <a:t>disponibilizados para acesso via Internet :  </a:t>
            </a:r>
            <a:r>
              <a:rPr lang="pt-BR" dirty="0" smtClean="0">
                <a:solidFill>
                  <a:srgbClr val="0000FF"/>
                </a:solidFill>
              </a:rPr>
              <a:t>localização na DMZ-2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 smtClean="0"/>
              <a:t>Recursos internos </a:t>
            </a:r>
            <a:r>
              <a:rPr lang="pt-BR" dirty="0" smtClean="0"/>
              <a:t>acessados via VPN: </a:t>
            </a:r>
            <a:r>
              <a:rPr lang="pt-BR" dirty="0" smtClean="0">
                <a:solidFill>
                  <a:srgbClr val="0000FF"/>
                </a:solidFill>
              </a:rPr>
              <a:t>localização na rede interna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28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Hierárquicos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Para facilitar o desenvolvimento, a implementação e o gerenciamento de segurança de todas as conexões em um ambiente cooperativo.</a:t>
            </a:r>
          </a:p>
          <a:p>
            <a:endParaRPr lang="pt-BR" dirty="0"/>
          </a:p>
          <a:p>
            <a:r>
              <a:rPr lang="pt-BR" dirty="0" smtClean="0"/>
              <a:t>Auxilia na definição das proteções para os três tipos de recursos (públicos, privados e internos).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849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Firewall Cooperativo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É uma </a:t>
            </a:r>
            <a:r>
              <a:rPr lang="pt-BR" dirty="0" smtClean="0">
                <a:solidFill>
                  <a:srgbClr val="0000FF"/>
                </a:solidFill>
              </a:rPr>
              <a:t>arquitetura de segurança </a:t>
            </a:r>
            <a:r>
              <a:rPr lang="pt-BR" dirty="0" smtClean="0"/>
              <a:t>que, em conjunto com esses </a:t>
            </a:r>
            <a:r>
              <a:rPr lang="pt-BR" dirty="0" smtClean="0">
                <a:solidFill>
                  <a:srgbClr val="0000FF"/>
                </a:solidFill>
              </a:rPr>
              <a:t>cinco níveis</a:t>
            </a:r>
            <a:r>
              <a:rPr lang="pt-BR" dirty="0" smtClean="0"/>
              <a:t>, ajuda a facilitar a definição e a implementação das medidas de segurança necessárias.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908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 Níveis Hierárquicos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bosco\Pictures\2012-05-24 niveis-hierarquicos\niveis-hierarquico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de Cada Nível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bosco\Pictures\ações-de-cada-ní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8784976" cy="505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Primeiro Nível </a:t>
            </a:r>
            <a:r>
              <a:rPr lang="pt-BR" dirty="0"/>
              <a:t>H</a:t>
            </a:r>
            <a:r>
              <a:rPr lang="pt-BR" dirty="0" smtClean="0"/>
              <a:t>ierárquico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bosco\Pictures\2012-05-24 primeiro nivel-hierarquico\primeiro nivel-hierarquico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74800"/>
            <a:ext cx="8424936" cy="459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Primeiro Nível Hierárquico de Defesa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Filtragem de pacotes TCP-IP.</a:t>
            </a:r>
          </a:p>
          <a:p>
            <a:r>
              <a:rPr lang="pt-BR" dirty="0" smtClean="0"/>
              <a:t>Todas as conexões passam por essa linha de defesa.</a:t>
            </a:r>
          </a:p>
          <a:p>
            <a:r>
              <a:rPr lang="pt-BR" dirty="0" smtClean="0"/>
              <a:t>Permitidos somente </a:t>
            </a:r>
            <a:r>
              <a:rPr lang="pt-BR" dirty="0" smtClean="0">
                <a:solidFill>
                  <a:srgbClr val="0000FF"/>
                </a:solidFill>
              </a:rPr>
              <a:t>os pacotes para serviços públicos disponíveis na DMZ-1</a:t>
            </a:r>
            <a:r>
              <a:rPr lang="pt-BR" dirty="0" smtClean="0"/>
              <a:t>.</a:t>
            </a:r>
          </a:p>
          <a:p>
            <a:r>
              <a:rPr lang="pt-BR" dirty="0" smtClean="0"/>
              <a:t>Permitidos os </a:t>
            </a:r>
            <a:r>
              <a:rPr lang="pt-BR" dirty="0" smtClean="0">
                <a:solidFill>
                  <a:srgbClr val="0000FF"/>
                </a:solidFill>
              </a:rPr>
              <a:t>canais de respostas dos serviços disponíveis a usuários internos.</a:t>
            </a:r>
          </a:p>
          <a:p>
            <a:r>
              <a:rPr lang="pt-BR" dirty="0" smtClean="0"/>
              <a:t>Nível que protege contra vários ataques usando os protocolos TCP-IP.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582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Arquitetura utilizada pelo </a:t>
            </a:r>
            <a:r>
              <a:rPr lang="pt-BR" dirty="0" err="1" smtClean="0"/>
              <a:t>Lab</a:t>
            </a:r>
            <a:endParaRPr lang="pt-BR" dirty="0"/>
          </a:p>
        </p:txBody>
      </p:sp>
      <p:pic>
        <p:nvPicPr>
          <p:cNvPr id="1031" name="Picture 7" descr="C:\Users\Joao Bosco M. Sobral\Pictures\2012-05-25 barreiras-LSC\barreiras-LSC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5757" y="-279411"/>
            <a:ext cx="4464494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83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Segundo Nível </a:t>
            </a:r>
            <a:r>
              <a:rPr lang="pt-BR" dirty="0"/>
              <a:t>Hierárquico de Defesa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 descr="C:\Users\bosco\Pictures\2012-05-24 segundo-nivel-hierarquico\segundo-nivel-hierarquico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87500"/>
            <a:ext cx="8424936" cy="4577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Segundo </a:t>
            </a:r>
            <a:r>
              <a:rPr lang="pt-BR" dirty="0"/>
              <a:t>Nível Hierárquico de Defesa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b="1" dirty="0" smtClean="0"/>
              <a:t>Autenticação</a:t>
            </a:r>
            <a:r>
              <a:rPr lang="pt-BR" dirty="0" smtClean="0"/>
              <a:t> dos usuários que acessam os serviços públicos localizados na DMZ-1.</a:t>
            </a:r>
          </a:p>
          <a:p>
            <a:endParaRPr lang="pt-BR" dirty="0"/>
          </a:p>
          <a:p>
            <a:r>
              <a:rPr lang="pt-BR" dirty="0" smtClean="0"/>
              <a:t>Comunicação entre um servidor Web na DMZ-1 com o BD na DMZ-2.</a:t>
            </a:r>
          </a:p>
        </p:txBody>
      </p:sp>
    </p:spTree>
    <p:extLst>
      <p:ext uri="{BB962C8B-B14F-4D97-AF65-F5344CB8AC3E}">
        <p14:creationId xmlns:p14="http://schemas.microsoft.com/office/powerpoint/2010/main" xmlns="" val="23584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Terceiro Nível Hierárquico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C:\Users\bosco\Pictures\2012-05-24 quinto-nivel-hierarquico\quinto-nivel-hierarquico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49400"/>
            <a:ext cx="8208912" cy="454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Terceiro Nível Hierárquico de Defesa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Trata a porta de entrada da rede interna.</a:t>
            </a:r>
          </a:p>
          <a:p>
            <a:endParaRPr lang="pt-BR" dirty="0"/>
          </a:p>
          <a:p>
            <a:r>
              <a:rPr lang="pt-BR" dirty="0" smtClean="0"/>
              <a:t>Regras de acesso para a DMZ-2.</a:t>
            </a:r>
          </a:p>
          <a:p>
            <a:endParaRPr lang="pt-BR" dirty="0"/>
          </a:p>
          <a:p>
            <a:r>
              <a:rPr lang="pt-BR" dirty="0" smtClean="0"/>
              <a:t>Regras de acesso para a </a:t>
            </a:r>
            <a:r>
              <a:rPr lang="pt-BR" dirty="0"/>
              <a:t>r</a:t>
            </a:r>
            <a:r>
              <a:rPr lang="pt-BR" dirty="0" smtClean="0"/>
              <a:t>ede interna da organização.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587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Quarto Nível Hierárquico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Joao Bosco M. Sobral\Pictures\2012-05-25 quarto-nivel\quarto-nivel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3748" y="-279412"/>
            <a:ext cx="4536504" cy="82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88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Quarto Nível Hierárquico de Defesa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Autenticação dos usuários para ao acesso aos serviços e às informações internas da organização.</a:t>
            </a:r>
          </a:p>
          <a:p>
            <a:endParaRPr lang="pt-BR" dirty="0"/>
          </a:p>
          <a:p>
            <a:r>
              <a:rPr lang="pt-BR" dirty="0" smtClean="0"/>
              <a:t>Usuários que estão fisicamente na organização.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854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Quinto </a:t>
            </a:r>
            <a:r>
              <a:rPr lang="pt-BR" dirty="0"/>
              <a:t>Nível Hierárquico de Defesa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C:\Users\bosco\Pictures\2012-05-24 quinto-nivel-hierarquico\quinto-nivel-hierarquico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11313"/>
            <a:ext cx="8208912" cy="4553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Quinto Nível Hierárquico de Defesa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Controle do acesso do usuários que estão nas divisões da empresa e acessando a rede interna. </a:t>
            </a:r>
          </a:p>
          <a:p>
            <a:endParaRPr lang="pt-BR" dirty="0" smtClean="0"/>
          </a:p>
          <a:p>
            <a:r>
              <a:rPr lang="pt-BR" dirty="0" smtClean="0"/>
              <a:t>Pode ser considerado como um firewall interno, com a adição de IDS e de alguma CA interna.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561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Hierárquicos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Recursos públicos: </a:t>
            </a:r>
            <a:r>
              <a:rPr lang="pt-BR" dirty="0" smtClean="0">
                <a:solidFill>
                  <a:srgbClr val="0000FF"/>
                </a:solidFill>
              </a:rPr>
              <a:t>primeiro nível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Recursos privados:  </a:t>
            </a:r>
            <a:r>
              <a:rPr lang="pt-BR" dirty="0" smtClean="0">
                <a:solidFill>
                  <a:srgbClr val="0000FF"/>
                </a:solidFill>
              </a:rPr>
              <a:t>segundo nível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Recursos internos:  </a:t>
            </a:r>
            <a:r>
              <a:rPr lang="pt-BR" dirty="0" smtClean="0">
                <a:solidFill>
                  <a:srgbClr val="0000FF"/>
                </a:solidFill>
              </a:rPr>
              <a:t>primeiro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00FF"/>
                </a:solidFill>
              </a:rPr>
              <a:t>terceiro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00FF"/>
                </a:solidFill>
              </a:rPr>
              <a:t>quarto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0000FF"/>
                </a:solidFill>
              </a:rPr>
              <a:t>quinto</a:t>
            </a:r>
            <a:r>
              <a:rPr lang="pt-BR" dirty="0" smtClean="0"/>
              <a:t> níveis.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04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e Equipamentos </a:t>
            </a:r>
            <a:r>
              <a:rPr lang="pt-BR" dirty="0" err="1" smtClean="0"/>
              <a:t>Lab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bosco\Pictures\2012-05-24 arquitetura-equipamentos-las\arquitetura-equipamentos-la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1"/>
            <a:ext cx="820891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49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Componentes da Arquitetura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Barreira 1 = </a:t>
            </a:r>
            <a:r>
              <a:rPr lang="pt-BR" b="1" dirty="0" smtClean="0"/>
              <a:t>Filtro de Pacotes</a:t>
            </a:r>
          </a:p>
          <a:p>
            <a:endParaRPr lang="pt-BR" dirty="0"/>
          </a:p>
          <a:p>
            <a:r>
              <a:rPr lang="pt-BR" dirty="0" smtClean="0"/>
              <a:t>Barreira 2 = </a:t>
            </a:r>
            <a:r>
              <a:rPr lang="pt-BR" b="1" dirty="0" smtClean="0"/>
              <a:t>Proxy</a:t>
            </a:r>
            <a:r>
              <a:rPr lang="pt-BR" dirty="0" smtClean="0"/>
              <a:t> dos serviços a serem acessados pelos usuários da rede interna.</a:t>
            </a:r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b="1" dirty="0" smtClean="0"/>
              <a:t>Proxy</a:t>
            </a:r>
            <a:r>
              <a:rPr lang="pt-BR" dirty="0" smtClean="0"/>
              <a:t> protege a rede interna contra tentativas de conexões indevidas e as </a:t>
            </a:r>
            <a:r>
              <a:rPr lang="pt-BR" b="1" dirty="0" smtClean="0"/>
              <a:t>regras de filtragem</a:t>
            </a:r>
            <a:r>
              <a:rPr lang="pt-BR" dirty="0" smtClean="0"/>
              <a:t> são aplicadas na Barreira 1.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398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dos Serviços de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Serviços oferecidos pelo </a:t>
            </a:r>
            <a:r>
              <a:rPr lang="pt-BR" dirty="0" err="1" smtClean="0"/>
              <a:t>Lab</a:t>
            </a:r>
            <a:r>
              <a:rPr lang="pt-BR" dirty="0" smtClean="0"/>
              <a:t> para </a:t>
            </a:r>
            <a:r>
              <a:rPr lang="pt-BR" dirty="0" smtClean="0">
                <a:solidFill>
                  <a:srgbClr val="0000FF"/>
                </a:solidFill>
              </a:rPr>
              <a:t>usuários externos</a:t>
            </a:r>
            <a:r>
              <a:rPr lang="pt-BR" dirty="0" smtClean="0"/>
              <a:t>:  HTTP, FTP, SSL, DNS, SSH, SMTP.</a:t>
            </a:r>
          </a:p>
          <a:p>
            <a:endParaRPr lang="pt-BR" dirty="0"/>
          </a:p>
          <a:p>
            <a:r>
              <a:rPr lang="pt-BR" dirty="0" smtClean="0"/>
              <a:t>Serviços utilizados </a:t>
            </a:r>
            <a:r>
              <a:rPr lang="pt-BR" dirty="0" smtClean="0">
                <a:solidFill>
                  <a:srgbClr val="0000FF"/>
                </a:solidFill>
              </a:rPr>
              <a:t>pelos usuários do </a:t>
            </a:r>
            <a:r>
              <a:rPr lang="pt-BR" dirty="0" err="1" smtClean="0">
                <a:solidFill>
                  <a:srgbClr val="0000FF"/>
                </a:solidFill>
              </a:rPr>
              <a:t>Lab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HTTP, FTP, SSL, DNS, SSH, SMTP.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Os serviços externos são acessados pelos usuários do </a:t>
            </a:r>
            <a:r>
              <a:rPr lang="pt-BR" dirty="0" err="1" smtClean="0"/>
              <a:t>Lab</a:t>
            </a:r>
            <a:r>
              <a:rPr lang="pt-BR" dirty="0" smtClean="0"/>
              <a:t> por meio do Proxies, sendo um diferente para cada serviço.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834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dos Serviços de Rede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A rede </a:t>
            </a:r>
            <a:r>
              <a:rPr lang="pt-BR" dirty="0" smtClean="0">
                <a:solidFill>
                  <a:srgbClr val="0000FF"/>
                </a:solidFill>
              </a:rPr>
              <a:t>DMZ</a:t>
            </a:r>
            <a:r>
              <a:rPr lang="pt-BR" dirty="0" smtClean="0"/>
              <a:t>, que aloca os serviços oferecidos pelo </a:t>
            </a:r>
            <a:r>
              <a:rPr lang="pt-BR" dirty="0" err="1" smtClean="0"/>
              <a:t>Lab</a:t>
            </a:r>
            <a:r>
              <a:rPr lang="pt-BR" dirty="0" smtClean="0"/>
              <a:t>, está entre o </a:t>
            </a:r>
            <a:r>
              <a:rPr lang="pt-BR" dirty="0" smtClean="0">
                <a:solidFill>
                  <a:srgbClr val="0000FF"/>
                </a:solidFill>
              </a:rPr>
              <a:t>Filtro de Pacotes</a:t>
            </a:r>
            <a:r>
              <a:rPr lang="pt-BR" dirty="0" smtClean="0"/>
              <a:t> (Barreira 1) e os </a:t>
            </a:r>
            <a:r>
              <a:rPr lang="pt-BR" dirty="0" smtClean="0">
                <a:solidFill>
                  <a:srgbClr val="0000FF"/>
                </a:solidFill>
              </a:rPr>
              <a:t>Proxies </a:t>
            </a:r>
            <a:r>
              <a:rPr lang="pt-BR" dirty="0" smtClean="0"/>
              <a:t>(Barreira 2).</a:t>
            </a:r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 smtClean="0">
                <a:solidFill>
                  <a:srgbClr val="0000FF"/>
                </a:solidFill>
              </a:rPr>
              <a:t>política de segurança </a:t>
            </a:r>
            <a:r>
              <a:rPr lang="pt-BR" dirty="0" smtClean="0"/>
              <a:t>geral definida para as regras de filtragem foi liberar o acesso somente aos serviços explicitamente permitidos e negar todos os outros serviços.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96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dos Serviços de Rede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Garante maior nível de segurança, diante da complexidade dos serviços e o número cada vez maior. </a:t>
            </a:r>
          </a:p>
          <a:p>
            <a:endParaRPr lang="pt-BR" dirty="0"/>
          </a:p>
          <a:p>
            <a:r>
              <a:rPr lang="pt-BR" dirty="0" smtClean="0"/>
              <a:t>Extremamente inviável, negar todos os serviços que não são permitidos.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527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Regras para Canais de Conexão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Por causa da Tecnologia de Pacotes ...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Canal de </a:t>
            </a:r>
            <a:r>
              <a:rPr lang="pt-BR" dirty="0" smtClean="0">
                <a:solidFill>
                  <a:srgbClr val="0000FF"/>
                </a:solidFill>
              </a:rPr>
              <a:t>requisição a partir dos usuários internos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Canal de </a:t>
            </a:r>
            <a:r>
              <a:rPr lang="pt-BR" dirty="0" smtClean="0">
                <a:solidFill>
                  <a:srgbClr val="0000FF"/>
                </a:solidFill>
              </a:rPr>
              <a:t>resposta das requisições </a:t>
            </a:r>
            <a:r>
              <a:rPr lang="pt-BR" dirty="0" smtClean="0"/>
              <a:t>dos usuários internos.</a:t>
            </a:r>
          </a:p>
          <a:p>
            <a:r>
              <a:rPr lang="pt-BR" dirty="0" smtClean="0"/>
              <a:t>Canal de </a:t>
            </a:r>
            <a:r>
              <a:rPr lang="pt-BR" dirty="0" smtClean="0">
                <a:solidFill>
                  <a:srgbClr val="0000FF"/>
                </a:solidFill>
              </a:rPr>
              <a:t>requisição dos serviços </a:t>
            </a:r>
            <a:r>
              <a:rPr lang="pt-BR" dirty="0" smtClean="0"/>
              <a:t>providos pelo </a:t>
            </a:r>
            <a:r>
              <a:rPr lang="pt-BR" dirty="0" err="1" smtClean="0"/>
              <a:t>Lab</a:t>
            </a:r>
            <a:r>
              <a:rPr lang="pt-BR" dirty="0" smtClean="0"/>
              <a:t> a partir da Internet.</a:t>
            </a:r>
          </a:p>
          <a:p>
            <a:r>
              <a:rPr lang="pt-BR" dirty="0" smtClean="0"/>
              <a:t>Canal de </a:t>
            </a:r>
            <a:r>
              <a:rPr lang="pt-BR" dirty="0" smtClean="0">
                <a:solidFill>
                  <a:srgbClr val="0000FF"/>
                </a:solidFill>
              </a:rPr>
              <a:t>resposta dos serviços </a:t>
            </a:r>
            <a:r>
              <a:rPr lang="pt-BR" dirty="0" smtClean="0"/>
              <a:t>requisitados pelos usuários da Internet.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481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Canais Usuários Internos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C:\Users\bosco\Pictures\2012-05-24 canais-usuários-internos\canais-usuários-interno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909</Words>
  <Application>Microsoft Office PowerPoint</Application>
  <PresentationFormat>Apresentação na tela (4:3)</PresentationFormat>
  <Paragraphs>152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Modelo de Segurança para Ambientes Cooperativos</vt:lpstr>
      <vt:lpstr>Um Laboratório de Administração  e Segurança</vt:lpstr>
      <vt:lpstr>Arquitetura utilizada pelo Lab</vt:lpstr>
      <vt:lpstr>Componentes da Arquitetura</vt:lpstr>
      <vt:lpstr>Definição dos Serviços de Rede</vt:lpstr>
      <vt:lpstr>Definição dos Serviços de Rede</vt:lpstr>
      <vt:lpstr>Definição dos Serviços de Rede</vt:lpstr>
      <vt:lpstr>Regras para Canais de Conexão</vt:lpstr>
      <vt:lpstr>Canais Usuários Internos</vt:lpstr>
      <vt:lpstr>Canais utilizados pelos usuários  vindo da Internet</vt:lpstr>
      <vt:lpstr>Manipulação da complexidade das regras de filtragem </vt:lpstr>
      <vt:lpstr>Manipulação da complexidade das regras de filtragem </vt:lpstr>
      <vt:lpstr>IPTables</vt:lpstr>
      <vt:lpstr>IPTables</vt:lpstr>
      <vt:lpstr>Netfilter = Firewall </vt:lpstr>
      <vt:lpstr>IPTables no Ambiente Cooperativo</vt:lpstr>
      <vt:lpstr>Integrando Tecnologias</vt:lpstr>
      <vt:lpstr>O Muro ... Ambiente Cooperativo</vt:lpstr>
      <vt:lpstr>Integração de Tecnologias de Segurança</vt:lpstr>
      <vt:lpstr>Arquitetura Firewall Cooperativo</vt:lpstr>
      <vt:lpstr>Firewall Cooperativo</vt:lpstr>
      <vt:lpstr>VPN no Firewall Cooperativo</vt:lpstr>
      <vt:lpstr>VPN no Firewall Cooperativo</vt:lpstr>
      <vt:lpstr>Níveis Hierárquicos de Defesa</vt:lpstr>
      <vt:lpstr>Firewall Cooperativo</vt:lpstr>
      <vt:lpstr>5 Níveis Hierárquicos de Defesa</vt:lpstr>
      <vt:lpstr>Ações de Cada Nível</vt:lpstr>
      <vt:lpstr>Primeiro Nível Hierárquico de Defesa</vt:lpstr>
      <vt:lpstr>Primeiro Nível Hierárquico de Defesa</vt:lpstr>
      <vt:lpstr>Segundo Nível Hierárquico de Defesa</vt:lpstr>
      <vt:lpstr>Segundo Nível Hierárquico de Defesa</vt:lpstr>
      <vt:lpstr>Terceiro Nível Hierárquico de Defesa</vt:lpstr>
      <vt:lpstr>Terceiro Nível Hierárquico de Defesa</vt:lpstr>
      <vt:lpstr>Quarto Nível Hierárquico de Defesa</vt:lpstr>
      <vt:lpstr>Quarto Nível Hierárquico de Defesa</vt:lpstr>
      <vt:lpstr>Quinto Nível Hierárquico de Defesa</vt:lpstr>
      <vt:lpstr>Quinto Nível Hierárquico de Defesa</vt:lpstr>
      <vt:lpstr>Níveis Hierárquicos</vt:lpstr>
      <vt:lpstr>Arquitetura e Equipamentos Lab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Segurança para Ambientes Cooperativos</dc:title>
  <dc:creator>bosco</dc:creator>
  <cp:lastModifiedBy>bosco</cp:lastModifiedBy>
  <cp:revision>26</cp:revision>
  <dcterms:created xsi:type="dcterms:W3CDTF">2012-05-24T18:45:34Z</dcterms:created>
  <dcterms:modified xsi:type="dcterms:W3CDTF">2012-05-25T20:33:02Z</dcterms:modified>
</cp:coreProperties>
</file>