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0A6A83-F060-4340-A6AD-AFAF1566A628}" type="datetimeFigureOut">
              <a:rPr lang="pt-BR" smtClean="0"/>
              <a:pPr/>
              <a:t>04/05/2012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D23B09-DF2C-466C-BD11-EDCD542DE9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inf.com/tools.html" TargetMode="External"/><Relationship Id="rId2" Type="http://schemas.openxmlformats.org/officeDocument/2006/relationships/hyperlink" Target="http://www.paterva.com/web4/index.php/malteg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etifera.com/" TargetMode="External"/><Relationship Id="rId2" Type="http://schemas.openxmlformats.org/officeDocument/2006/relationships/hyperlink" Target="http://www.nmap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ngryip.com/" TargetMode="External"/><Relationship Id="rId4" Type="http://schemas.openxmlformats.org/officeDocument/2006/relationships/hyperlink" Target="http://autoscan-network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unity.rapid7.com/" TargetMode="External"/><Relationship Id="rId2" Type="http://schemas.openxmlformats.org/officeDocument/2006/relationships/hyperlink" Target="http://www.nessu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-arc.com/sara/" TargetMode="External"/><Relationship Id="rId4" Type="http://schemas.openxmlformats.org/officeDocument/2006/relationships/hyperlink" Target="http://www.openvas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pdump.org/" TargetMode="External"/><Relationship Id="rId2" Type="http://schemas.openxmlformats.org/officeDocument/2006/relationships/hyperlink" Target="http://www.wireshark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onkey.org/~dugsong/dsniff/" TargetMode="External"/><Relationship Id="rId4" Type="http://schemas.openxmlformats.org/officeDocument/2006/relationships/hyperlink" Target="http://ettercap.sourceforge.net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amurai.inguardians.com/" TargetMode="External"/><Relationship Id="rId2" Type="http://schemas.openxmlformats.org/officeDocument/2006/relationships/hyperlink" Target="http://w3af.sourceforge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arosproxy.org/" TargetMode="External"/><Relationship Id="rId4" Type="http://schemas.openxmlformats.org/officeDocument/2006/relationships/hyperlink" Target="http://cirt.net/nikto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oit-db.com/" TargetMode="External"/><Relationship Id="rId2" Type="http://schemas.openxmlformats.org/officeDocument/2006/relationships/hyperlink" Target="http://www.metasploit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rcrack-ng.org/" TargetMode="External"/><Relationship Id="rId2" Type="http://schemas.openxmlformats.org/officeDocument/2006/relationships/hyperlink" Target="http://securitystartshere.org/page-training-osw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iroscript.aircrack-ng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ckfromacave.com/katana.html" TargetMode="External"/><Relationship Id="rId2" Type="http://schemas.openxmlformats.org/officeDocument/2006/relationships/hyperlink" Target="http://www.backtrack-linux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riux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ssus.org/" TargetMode="External"/><Relationship Id="rId2" Type="http://schemas.openxmlformats.org/officeDocument/2006/relationships/hyperlink" Target="http://oval.mitre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ecurity.org/" TargetMode="External"/><Relationship Id="rId2" Type="http://schemas.openxmlformats.org/officeDocument/2006/relationships/hyperlink" Target="http://www.rootkit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pen-scap.org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securify.com/" TargetMode="External"/><Relationship Id="rId2" Type="http://schemas.openxmlformats.org/officeDocument/2006/relationships/hyperlink" Target="http://portswigger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t.contextis.co.uk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wall.com/john" TargetMode="External"/><Relationship Id="rId2" Type="http://schemas.openxmlformats.org/officeDocument/2006/relationships/hyperlink" Target="http://ophcrack.sourceforge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c.org/thc-hydra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qlmap.sourceforge.net/" TargetMode="External"/><Relationship Id="rId2" Type="http://schemas.openxmlformats.org/officeDocument/2006/relationships/hyperlink" Target="http://www.softtreetec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apiti.sourceforge.net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arvox.org/" TargetMode="External"/><Relationship Id="rId2" Type="http://schemas.openxmlformats.org/officeDocument/2006/relationships/hyperlink" Target="http://vipervast.sourceforge.net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volcon.org/volday1/arquivos/palestras/luiz-vieira-ferramentas-livres-para-teste-de-invasao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Ferramentas Livres para </a:t>
            </a:r>
            <a:br>
              <a:rPr lang="pt-BR" dirty="0" smtClean="0"/>
            </a:br>
            <a:r>
              <a:rPr lang="pt-BR" dirty="0" smtClean="0"/>
              <a:t>Teste de Invasão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Apresentação de Ferramentas Livres para diversas fases de </a:t>
            </a:r>
            <a:r>
              <a:rPr lang="pt-BR" dirty="0" smtClean="0"/>
              <a:t>invasão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Por </a:t>
            </a:r>
            <a:r>
              <a:rPr lang="pt-BR" dirty="0" smtClean="0"/>
              <a:t>Luiz </a:t>
            </a:r>
            <a:r>
              <a:rPr lang="pt-BR" dirty="0" smtClean="0"/>
              <a:t>Vieira – VOLDAY 2010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729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• Realiza o teste de invasão sem o</a:t>
            </a:r>
          </a:p>
          <a:p>
            <a:pPr marL="0" indent="0">
              <a:buNone/>
            </a:pPr>
            <a:r>
              <a:rPr lang="pt-BR" dirty="0" smtClean="0"/>
              <a:t>   conhecimento do setor de TI da</a:t>
            </a:r>
          </a:p>
          <a:p>
            <a:pPr marL="0" indent="0">
              <a:buNone/>
            </a:pPr>
            <a:r>
              <a:rPr lang="pt-BR" dirty="0" smtClean="0"/>
              <a:t>   empresa, e com o consentimento da alta</a:t>
            </a:r>
          </a:p>
          <a:p>
            <a:pPr marL="0" indent="0">
              <a:buNone/>
            </a:pPr>
            <a:r>
              <a:rPr lang="pt-BR" dirty="0" smtClean="0"/>
              <a:t>   gerência.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Pode ser conduzido com ou sem o aviso.</a:t>
            </a:r>
          </a:p>
          <a:p>
            <a:pPr marL="0" indent="0">
              <a:buNone/>
            </a:pPr>
            <a:r>
              <a:rPr lang="pt-BR" dirty="0" smtClean="0"/>
              <a:t>   (teste anunciado ou não).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Propõe-se a detectar vulnerabilidades da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rede e do sistema, e avaliar a segurança</a:t>
            </a:r>
          </a:p>
          <a:p>
            <a:pPr marL="0" indent="0">
              <a:buNone/>
            </a:pPr>
            <a:r>
              <a:rPr lang="pt-BR" dirty="0" smtClean="0"/>
              <a:t>   pelo ponto de vista do atacante no que</a:t>
            </a:r>
          </a:p>
          <a:p>
            <a:pPr marL="0" indent="0">
              <a:buNone/>
            </a:pPr>
            <a:r>
              <a:rPr lang="pt-BR" dirty="0" smtClean="0"/>
              <a:t>   diz respeito à rede, ao sistema ou o</a:t>
            </a:r>
          </a:p>
          <a:p>
            <a:pPr marL="0" indent="0">
              <a:buNone/>
            </a:pPr>
            <a:r>
              <a:rPr lang="pt-BR" dirty="0" smtClean="0"/>
              <a:t>   acesso a informação.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Equipe Vermelha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0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Fases do teste de invasão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956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I. Aquisição de informação</a:t>
            </a:r>
          </a:p>
          <a:p>
            <a:endParaRPr lang="pt-BR" dirty="0" smtClean="0"/>
          </a:p>
          <a:p>
            <a:r>
              <a:rPr lang="pt-BR" dirty="0" smtClean="0"/>
              <a:t>II. Varredura</a:t>
            </a:r>
          </a:p>
          <a:p>
            <a:endParaRPr lang="pt-BR" dirty="0" smtClean="0"/>
          </a:p>
          <a:p>
            <a:r>
              <a:rPr lang="pt-BR" dirty="0" smtClean="0"/>
              <a:t>III. Ganhar acesso</a:t>
            </a:r>
          </a:p>
          <a:p>
            <a:endParaRPr lang="pt-BR" dirty="0" smtClean="0"/>
          </a:p>
          <a:p>
            <a:r>
              <a:rPr lang="pt-BR" dirty="0" smtClean="0"/>
              <a:t>IV. Manter acesso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V. Apagar rastros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Fases do Teste de Invasão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048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• Pesquisa passiva</a:t>
            </a:r>
          </a:p>
          <a:p>
            <a:pPr marL="0" indent="0">
              <a:buNone/>
            </a:pPr>
            <a:r>
              <a:rPr lang="pt-BR" dirty="0" smtClean="0"/>
              <a:t>• Monitoramento de atividades públicas</a:t>
            </a:r>
          </a:p>
          <a:p>
            <a:pPr marL="0" indent="0">
              <a:buNone/>
            </a:pPr>
            <a:r>
              <a:rPr lang="pt-BR" dirty="0" smtClean="0"/>
              <a:t>• Mapeamento de rede e </a:t>
            </a:r>
            <a:r>
              <a:rPr lang="pt-BR" dirty="0" err="1" smtClean="0"/>
              <a:t>SO’s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</a:t>
            </a:r>
            <a:r>
              <a:rPr lang="pt-BR" i="1" dirty="0" err="1" smtClean="0"/>
              <a:t>Spoofing</a:t>
            </a:r>
            <a:endParaRPr lang="pt-BR" i="1" dirty="0" smtClean="0"/>
          </a:p>
          <a:p>
            <a:pPr marL="0" indent="0">
              <a:buNone/>
            </a:pPr>
            <a:r>
              <a:rPr lang="pt-BR" dirty="0" smtClean="0"/>
              <a:t>• </a:t>
            </a:r>
            <a:r>
              <a:rPr lang="pt-BR" i="1" dirty="0" err="1" smtClean="0"/>
              <a:t>Sniffing</a:t>
            </a:r>
            <a:r>
              <a:rPr lang="pt-BR" dirty="0" smtClean="0"/>
              <a:t> de rede</a:t>
            </a:r>
          </a:p>
          <a:p>
            <a:pPr marL="0" indent="0">
              <a:buNone/>
            </a:pPr>
            <a:r>
              <a:rPr lang="pt-BR" dirty="0" smtClean="0"/>
              <a:t>• Ataques com </a:t>
            </a:r>
            <a:r>
              <a:rPr lang="pt-BR" i="1" dirty="0" smtClean="0"/>
              <a:t>trojan</a:t>
            </a:r>
          </a:p>
          <a:p>
            <a:pPr marL="0" indent="0">
              <a:buNone/>
            </a:pPr>
            <a:r>
              <a:rPr lang="pt-BR" dirty="0" smtClean="0"/>
              <a:t>• Ataques de força bruta</a:t>
            </a:r>
          </a:p>
          <a:p>
            <a:pPr marL="0" indent="0">
              <a:buNone/>
            </a:pPr>
            <a:r>
              <a:rPr lang="pt-BR" dirty="0" smtClean="0"/>
              <a:t>• Análise de vulnerabilidades</a:t>
            </a:r>
          </a:p>
          <a:p>
            <a:pPr marL="0" indent="0">
              <a:buNone/>
            </a:pPr>
            <a:r>
              <a:rPr lang="pt-BR" dirty="0" smtClean="0"/>
              <a:t>• Análise de cenário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Técnicas Comuns para Teste de Invasão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837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Ferramentas</a:t>
            </a:r>
            <a:br>
              <a:rPr lang="pt-BR" dirty="0" smtClean="0"/>
            </a:br>
            <a:r>
              <a:rPr lang="pt-BR" dirty="0" smtClean="0"/>
              <a:t>              </a:t>
            </a:r>
            <a:r>
              <a:rPr lang="pt-BR" sz="2700" dirty="0" smtClean="0"/>
              <a:t>Teste de invasão e </a:t>
            </a:r>
            <a:r>
              <a:rPr lang="pt-BR" sz="2700" dirty="0" err="1" smtClean="0"/>
              <a:t>hacking</a:t>
            </a:r>
            <a:r>
              <a:rPr lang="pt-BR" sz="2700" dirty="0" smtClean="0"/>
              <a:t> ético</a:t>
            </a:r>
            <a:br>
              <a:rPr lang="pt-BR" sz="2700" dirty="0" smtClean="0"/>
            </a:br>
            <a:endParaRPr lang="pt-BR" sz="27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812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4000" b="1" dirty="0" err="1" smtClean="0"/>
              <a:t>Maltego</a:t>
            </a:r>
            <a:r>
              <a:rPr lang="pt-BR" dirty="0" smtClean="0"/>
              <a:t> - O </a:t>
            </a:r>
            <a:r>
              <a:rPr lang="pt-BR" dirty="0" err="1" smtClean="0"/>
              <a:t>Maltego</a:t>
            </a:r>
            <a:r>
              <a:rPr lang="pt-BR" dirty="0" smtClean="0"/>
              <a:t> é simplesmente</a:t>
            </a:r>
          </a:p>
          <a:p>
            <a:pPr marL="0" indent="0">
              <a:buNone/>
            </a:pPr>
            <a:r>
              <a:rPr lang="pt-BR" dirty="0" smtClean="0"/>
              <a:t>     uma das melhores ferramentas open </a:t>
            </a:r>
            <a:r>
              <a:rPr lang="pt-BR" dirty="0" err="1" smtClean="0"/>
              <a:t>source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de network </a:t>
            </a:r>
            <a:r>
              <a:rPr lang="pt-BR" dirty="0" err="1" smtClean="0"/>
              <a:t>discovery</a:t>
            </a:r>
            <a:r>
              <a:rPr lang="pt-BR" dirty="0" smtClean="0"/>
              <a:t> e </a:t>
            </a:r>
            <a:r>
              <a:rPr lang="pt-BR" dirty="0" err="1" smtClean="0"/>
              <a:t>relational</a:t>
            </a:r>
            <a:r>
              <a:rPr lang="pt-BR" dirty="0" smtClean="0"/>
              <a:t> networks</a:t>
            </a:r>
          </a:p>
          <a:p>
            <a:pPr marL="0" indent="0">
              <a:buNone/>
            </a:pPr>
            <a:r>
              <a:rPr lang="pt-BR" dirty="0" smtClean="0"/>
              <a:t>     que permite reunir vários tipos de</a:t>
            </a:r>
          </a:p>
          <a:p>
            <a:pPr marL="0" indent="0">
              <a:buNone/>
            </a:pPr>
            <a:r>
              <a:rPr lang="pt-BR" dirty="0" smtClean="0"/>
              <a:t>     informações.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</a:t>
            </a:r>
            <a:r>
              <a:rPr lang="pt-BR" dirty="0" smtClean="0">
                <a:hlinkClick r:id="rId2"/>
              </a:rPr>
              <a:t>http://www.paterva.com/web4/index.php/maltego</a:t>
            </a:r>
            <a:endParaRPr lang="pt-BR" dirty="0" smtClean="0"/>
          </a:p>
          <a:p>
            <a:endParaRPr lang="pt-BR" dirty="0" smtClean="0"/>
          </a:p>
          <a:p>
            <a:r>
              <a:rPr lang="pt-BR" sz="4000" b="1" dirty="0" err="1" smtClean="0"/>
              <a:t>Binging</a:t>
            </a:r>
            <a:r>
              <a:rPr lang="pt-BR" sz="4000" dirty="0" smtClean="0"/>
              <a:t> </a:t>
            </a:r>
            <a:r>
              <a:rPr lang="pt-BR" dirty="0" smtClean="0"/>
              <a:t>– </a:t>
            </a:r>
            <a:r>
              <a:rPr lang="pt-BR" dirty="0" err="1" smtClean="0"/>
              <a:t>Binging</a:t>
            </a:r>
            <a:r>
              <a:rPr lang="pt-BR" dirty="0" smtClean="0"/>
              <a:t> é uma ferramentas</a:t>
            </a:r>
          </a:p>
          <a:p>
            <a:pPr marL="0" indent="0">
              <a:buNone/>
            </a:pPr>
            <a:r>
              <a:rPr lang="pt-BR" dirty="0" smtClean="0"/>
              <a:t>     simples de busca no sistema Bing.</a:t>
            </a:r>
          </a:p>
          <a:p>
            <a:pPr marL="0" indent="0">
              <a:buNone/>
            </a:pPr>
            <a:r>
              <a:rPr lang="pt-BR" dirty="0" smtClean="0"/>
              <a:t> 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smtClean="0">
                <a:hlinkClick r:id="rId3"/>
              </a:rPr>
              <a:t>http://www.blueinf.com</a:t>
            </a:r>
            <a:r>
              <a:rPr lang="en-US" dirty="0" smtClean="0">
                <a:hlinkClick r:id="rId3"/>
              </a:rPr>
              <a:t>/tools.html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Aquisi</a:t>
            </a:r>
            <a:r>
              <a:rPr lang="pt-BR" dirty="0" err="1" smtClean="0"/>
              <a:t>ção</a:t>
            </a:r>
            <a:r>
              <a:rPr lang="pt-BR" dirty="0" smtClean="0"/>
              <a:t> de Informações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643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b="1" dirty="0" err="1" smtClean="0"/>
              <a:t>Nmap</a:t>
            </a:r>
            <a:r>
              <a:rPr lang="pt-BR" dirty="0" smtClean="0"/>
              <a:t> - Network </a:t>
            </a:r>
            <a:r>
              <a:rPr lang="pt-BR" dirty="0" err="1" smtClean="0"/>
              <a:t>Mapper</a:t>
            </a:r>
            <a:r>
              <a:rPr lang="pt-BR" dirty="0" smtClean="0"/>
              <a:t> é uma ferramenta livre e de código aberto</a:t>
            </a:r>
          </a:p>
          <a:p>
            <a:pPr marL="0" indent="0">
              <a:buNone/>
            </a:pPr>
            <a:r>
              <a:rPr lang="pt-BR" dirty="0" smtClean="0"/>
              <a:t>       para exploração de rede e auditoria de segurança.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pt-BR" dirty="0" smtClean="0">
                <a:hlinkClick r:id="rId2"/>
              </a:rPr>
              <a:t>http://www.nmap.org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hlinkClick r:id="rId2"/>
              </a:rPr>
              <a:t>       </a:t>
            </a:r>
            <a:endParaRPr lang="pt-BR" dirty="0" smtClean="0"/>
          </a:p>
          <a:p>
            <a:r>
              <a:rPr lang="pt-BR" b="1" dirty="0" err="1" smtClean="0"/>
              <a:t>Netifera</a:t>
            </a:r>
            <a:r>
              <a:rPr lang="pt-BR" dirty="0" smtClean="0"/>
              <a:t> - </a:t>
            </a:r>
            <a:r>
              <a:rPr lang="pt-BR" dirty="0" err="1" smtClean="0"/>
              <a:t>Netifera</a:t>
            </a:r>
            <a:r>
              <a:rPr lang="pt-BR" dirty="0" smtClean="0"/>
              <a:t> é uma plataforma modular de código aberto</a:t>
            </a:r>
          </a:p>
          <a:p>
            <a:pPr marL="0" indent="0">
              <a:buNone/>
            </a:pPr>
            <a:r>
              <a:rPr lang="pt-BR" dirty="0" smtClean="0"/>
              <a:t>       para a criação de ferramentas de segurança de rede.</a:t>
            </a:r>
            <a:br>
              <a:rPr lang="pt-BR" dirty="0" smtClean="0"/>
            </a:br>
            <a:r>
              <a:rPr lang="pt-BR" dirty="0" smtClean="0"/>
              <a:t>       </a:t>
            </a:r>
            <a:r>
              <a:rPr lang="pt-BR" dirty="0" smtClean="0">
                <a:hlinkClick r:id="rId3"/>
              </a:rPr>
              <a:t>http://netifera.com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AutoScan</a:t>
            </a:r>
            <a:r>
              <a:rPr lang="pt-BR" b="1" dirty="0" smtClean="0"/>
              <a:t> </a:t>
            </a:r>
            <a:r>
              <a:rPr lang="pt-BR" dirty="0" smtClean="0"/>
              <a:t>- </a:t>
            </a:r>
            <a:r>
              <a:rPr lang="pt-BR" dirty="0" err="1" smtClean="0"/>
              <a:t>AutoScan</a:t>
            </a:r>
            <a:r>
              <a:rPr lang="pt-BR" dirty="0" smtClean="0"/>
              <a:t>-Network é um </a:t>
            </a:r>
            <a:r>
              <a:rPr lang="pt-BR" dirty="0" err="1" smtClean="0"/>
              <a:t>scaner</a:t>
            </a:r>
            <a:r>
              <a:rPr lang="pt-BR" dirty="0" smtClean="0"/>
              <a:t> de rede. Seu principal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objetivo é gerar uma lista de equipamentos conectados na rede.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pt-BR" dirty="0" smtClean="0">
                <a:hlinkClick r:id="rId4"/>
              </a:rPr>
              <a:t>http://autoscan-network.com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err="1" smtClean="0"/>
              <a:t>Angry</a:t>
            </a:r>
            <a:r>
              <a:rPr lang="pt-BR" b="1" dirty="0" smtClean="0"/>
              <a:t> IP Scanner </a:t>
            </a:r>
            <a:r>
              <a:rPr lang="pt-BR" dirty="0" smtClean="0"/>
              <a:t>- </a:t>
            </a:r>
            <a:r>
              <a:rPr lang="pt-BR" dirty="0" err="1" smtClean="0"/>
              <a:t>Angry</a:t>
            </a:r>
            <a:r>
              <a:rPr lang="pt-BR" dirty="0" smtClean="0"/>
              <a:t> IP Scanner é um scanner de rede </a:t>
            </a:r>
            <a:r>
              <a:rPr lang="pt-BR" dirty="0" err="1" smtClean="0"/>
              <a:t>multiplataforma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desenvolvido para ser simples e rápido. Varre </a:t>
            </a:r>
            <a:r>
              <a:rPr lang="pt-BR" dirty="0" err="1" smtClean="0"/>
              <a:t>IP’s</a:t>
            </a:r>
            <a:r>
              <a:rPr lang="pt-BR" dirty="0" smtClean="0"/>
              <a:t> e portas e outras características.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</a:t>
            </a:r>
            <a:r>
              <a:rPr lang="pt-BR" dirty="0" err="1" smtClean="0">
                <a:hlinkClick r:id="rId5"/>
              </a:rPr>
              <a:t>http</a:t>
            </a:r>
            <a:r>
              <a:rPr lang="en-US" dirty="0" smtClean="0">
                <a:hlinkClick r:id="rId5"/>
              </a:rPr>
              <a:t>://www.angryip.com</a:t>
            </a:r>
            <a:endParaRPr lang="en-US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Sanner</a:t>
            </a:r>
            <a:r>
              <a:rPr lang="en-US" dirty="0" smtClean="0"/>
              <a:t> de </a:t>
            </a:r>
            <a:r>
              <a:rPr lang="en-US" dirty="0" err="1" smtClean="0"/>
              <a:t>rede</a:t>
            </a:r>
            <a:r>
              <a:rPr lang="en-US" dirty="0" smtClean="0"/>
              <a:t> e </a:t>
            </a:r>
            <a:r>
              <a:rPr lang="en-US" dirty="0" err="1" smtClean="0"/>
              <a:t>enumer</a:t>
            </a:r>
            <a:r>
              <a:rPr lang="pt-BR" dirty="0" err="1" smtClean="0"/>
              <a:t>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758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err="1" smtClean="0"/>
              <a:t>Nessus</a:t>
            </a:r>
            <a:r>
              <a:rPr lang="pt-BR" dirty="0" smtClean="0"/>
              <a:t> – É um scanner de vulnerabilidades que possui, inclusive, uma linguagem própria para o desenvolvimento de </a:t>
            </a:r>
            <a:r>
              <a:rPr lang="pt-BR" dirty="0" err="1" smtClean="0"/>
              <a:t>plugins</a:t>
            </a:r>
            <a:r>
              <a:rPr lang="pt-BR" dirty="0" smtClean="0"/>
              <a:t> próprios, a NAS     </a:t>
            </a:r>
            <a:r>
              <a:rPr lang="pt-BR" dirty="0" smtClean="0">
                <a:hlinkClick r:id="rId2"/>
              </a:rPr>
              <a:t>http://www.nessus.org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err="1" smtClean="0"/>
              <a:t>NeXpose</a:t>
            </a:r>
            <a:r>
              <a:rPr lang="pt-BR" dirty="0" smtClean="0"/>
              <a:t> - </a:t>
            </a:r>
            <a:r>
              <a:rPr lang="pt-BR" dirty="0" err="1" smtClean="0"/>
              <a:t>NeXpose</a:t>
            </a:r>
            <a:r>
              <a:rPr lang="pt-BR" dirty="0" smtClean="0"/>
              <a:t> é uma solução unificada que </a:t>
            </a:r>
            <a:r>
              <a:rPr lang="pt-BR" dirty="0" err="1" smtClean="0"/>
              <a:t>escanea</a:t>
            </a:r>
            <a:r>
              <a:rPr lang="pt-BR" dirty="0" smtClean="0"/>
              <a:t> a rede para identificar os dispositivos executados para testá-los em busca de vulnerabilidades.     </a:t>
            </a:r>
            <a:r>
              <a:rPr lang="pt-BR" dirty="0" smtClean="0">
                <a:hlinkClick r:id="rId3"/>
              </a:rPr>
              <a:t>http://community.rapid7.com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OpenVAS</a:t>
            </a:r>
            <a:r>
              <a:rPr lang="pt-BR" dirty="0" smtClean="0"/>
              <a:t> - Open </a:t>
            </a:r>
            <a:r>
              <a:rPr lang="pt-BR" dirty="0" err="1" smtClean="0"/>
              <a:t>Vulnerability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System é um scanner de segurança de rede com ferramentas associadas como uma GUI, por exemplo:     </a:t>
            </a:r>
            <a:r>
              <a:rPr lang="pt-BR" dirty="0" smtClean="0">
                <a:hlinkClick r:id="rId4"/>
              </a:rPr>
              <a:t>http://www.openvas.org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 SARA </a:t>
            </a:r>
            <a:r>
              <a:rPr lang="pt-BR" dirty="0" smtClean="0"/>
              <a:t>- O Security </a:t>
            </a:r>
            <a:r>
              <a:rPr lang="pt-BR" dirty="0" err="1" smtClean="0"/>
              <a:t>Auditor's</a:t>
            </a:r>
            <a:r>
              <a:rPr lang="pt-BR" dirty="0" smtClean="0"/>
              <a:t> </a:t>
            </a:r>
            <a:r>
              <a:rPr lang="pt-BR" dirty="0" err="1" smtClean="0"/>
              <a:t>Research</a:t>
            </a:r>
            <a:r>
              <a:rPr lang="pt-BR" dirty="0" smtClean="0"/>
              <a:t> </a:t>
            </a:r>
            <a:r>
              <a:rPr lang="pt-BR" dirty="0" err="1" smtClean="0"/>
              <a:t>Assistant</a:t>
            </a:r>
            <a:r>
              <a:rPr lang="pt-BR" dirty="0" smtClean="0"/>
              <a:t> (SARA) é uma ferramentas de rede para análise de segurança:  </a:t>
            </a:r>
            <a:br>
              <a:rPr lang="pt-BR" dirty="0" smtClean="0"/>
            </a:br>
            <a:r>
              <a:rPr lang="pt-BR" dirty="0" smtClean="0">
                <a:hlinkClick r:id="rId5"/>
              </a:rPr>
              <a:t>http://www-arc.com/sara/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Scanner de Vulnerabilidades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0335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err="1" smtClean="0"/>
              <a:t>Wireshark</a:t>
            </a:r>
            <a:r>
              <a:rPr lang="pt-BR" dirty="0" smtClean="0"/>
              <a:t> – Ferramenta para análise de protocolo de rede:   </a:t>
            </a:r>
            <a:r>
              <a:rPr lang="pt-BR" dirty="0" smtClean="0">
                <a:hlinkClick r:id="rId2"/>
              </a:rPr>
              <a:t>http://www.wireshark.org/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err="1" smtClean="0"/>
              <a:t>Tcpdump</a:t>
            </a:r>
            <a:r>
              <a:rPr lang="pt-BR" dirty="0" smtClean="0"/>
              <a:t> - Captura tráfego de rede:   </a:t>
            </a:r>
            <a:r>
              <a:rPr lang="pt-BR" dirty="0" smtClean="0">
                <a:hlinkClick r:id="rId3"/>
              </a:rPr>
              <a:t>http://www.tcpdump.org/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Ettercap</a:t>
            </a:r>
            <a:r>
              <a:rPr lang="pt-BR" dirty="0" smtClean="0"/>
              <a:t> - </a:t>
            </a:r>
            <a:r>
              <a:rPr lang="pt-BR" dirty="0" err="1" smtClean="0"/>
              <a:t>Ettercap</a:t>
            </a:r>
            <a:r>
              <a:rPr lang="pt-BR" dirty="0" smtClean="0"/>
              <a:t> é uma </a:t>
            </a:r>
            <a:r>
              <a:rPr lang="pt-BR" dirty="0" err="1" smtClean="0"/>
              <a:t>suite</a:t>
            </a:r>
            <a:r>
              <a:rPr lang="pt-BR" dirty="0" smtClean="0"/>
              <a:t> para ataques </a:t>
            </a:r>
            <a:r>
              <a:rPr lang="pt-BR" dirty="0" err="1" smtClean="0"/>
              <a:t>man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middle</a:t>
            </a:r>
            <a:r>
              <a:rPr lang="pt-BR" dirty="0"/>
              <a:t> </a:t>
            </a:r>
            <a:r>
              <a:rPr lang="pt-BR" dirty="0" smtClean="0"/>
              <a:t>em </a:t>
            </a:r>
            <a:r>
              <a:rPr lang="pt-BR" dirty="0" err="1" smtClean="0"/>
              <a:t>LAN’s</a:t>
            </a:r>
            <a:r>
              <a:rPr lang="pt-BR" dirty="0" smtClean="0"/>
              <a:t>. Fareja </a:t>
            </a:r>
            <a:r>
              <a:rPr lang="pt-BR" dirty="0" err="1" smtClean="0"/>
              <a:t>conexõpes</a:t>
            </a:r>
            <a:r>
              <a:rPr lang="pt-BR" dirty="0" smtClean="0"/>
              <a:t> ativas, filtra conteúdos “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fly</a:t>
            </a:r>
            <a:r>
              <a:rPr lang="pt-BR" dirty="0" smtClean="0"/>
              <a:t>” e muitas outras coisas interessantes:   </a:t>
            </a:r>
            <a:r>
              <a:rPr lang="pt-BR" dirty="0" smtClean="0">
                <a:hlinkClick r:id="rId4"/>
              </a:rPr>
              <a:t>http://ettercap.sourceforge.net/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Dsniff</a:t>
            </a:r>
            <a:r>
              <a:rPr lang="pt-BR" dirty="0" smtClean="0"/>
              <a:t> - </a:t>
            </a:r>
            <a:r>
              <a:rPr lang="pt-BR" dirty="0" err="1" smtClean="0"/>
              <a:t>dsniff</a:t>
            </a:r>
            <a:r>
              <a:rPr lang="pt-BR" dirty="0" smtClean="0"/>
              <a:t> é uma coleção de ferramentas de rede para auditoria e teste de invasão:  </a:t>
            </a:r>
            <a:r>
              <a:rPr lang="pt-BR" dirty="0" smtClean="0">
                <a:hlinkClick r:id="rId5"/>
              </a:rPr>
              <a:t>http://monkey.org/~dugsong/dsniff/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Tráfego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8583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 smtClean="0"/>
              <a:t> W3AF </a:t>
            </a:r>
            <a:r>
              <a:rPr lang="pt-BR" dirty="0" smtClean="0"/>
              <a:t>- w3af é o </a:t>
            </a:r>
            <a:r>
              <a:rPr lang="pt-BR" i="1" dirty="0" smtClean="0"/>
              <a:t>Web </a:t>
            </a:r>
            <a:r>
              <a:rPr lang="pt-BR" i="1" dirty="0" err="1" smtClean="0"/>
              <a:t>Application</a:t>
            </a:r>
            <a:r>
              <a:rPr lang="pt-BR" i="1" dirty="0" smtClean="0"/>
              <a:t> </a:t>
            </a:r>
            <a:r>
              <a:rPr lang="pt-BR" i="1" dirty="0" err="1" smtClean="0"/>
              <a:t>Attack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Audit</a:t>
            </a:r>
            <a:r>
              <a:rPr lang="pt-BR" i="1" dirty="0" smtClean="0"/>
              <a:t> Framework</a:t>
            </a:r>
            <a:r>
              <a:rPr lang="pt-BR" dirty="0" smtClean="0"/>
              <a:t>. O objetivo do projeto é criar um framework para buscar e explorar vulnerabilidades de aplicações web.    </a:t>
            </a:r>
            <a:r>
              <a:rPr lang="pt-BR" dirty="0" smtClean="0">
                <a:hlinkClick r:id="rId2"/>
              </a:rPr>
              <a:t>http://w3af.sourceforge.net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Samurai WTF </a:t>
            </a:r>
            <a:r>
              <a:rPr lang="pt-BR" dirty="0" smtClean="0"/>
              <a:t>- O </a:t>
            </a:r>
            <a:r>
              <a:rPr lang="pt-BR" i="1" dirty="0" smtClean="0"/>
              <a:t>Samurai Web </a:t>
            </a:r>
            <a:r>
              <a:rPr lang="pt-BR" i="1" dirty="0" err="1" smtClean="0"/>
              <a:t>Testing</a:t>
            </a:r>
            <a:r>
              <a:rPr lang="pt-BR" i="1" dirty="0" smtClean="0"/>
              <a:t> Framework </a:t>
            </a:r>
            <a:r>
              <a:rPr lang="pt-BR" dirty="0" smtClean="0"/>
              <a:t>é um ambiente </a:t>
            </a:r>
            <a:r>
              <a:rPr lang="pt-BR" i="1" dirty="0" err="1" smtClean="0"/>
              <a:t>live</a:t>
            </a:r>
            <a:r>
              <a:rPr lang="pt-BR" dirty="0" smtClean="0"/>
              <a:t> </a:t>
            </a:r>
            <a:r>
              <a:rPr lang="pt-BR" i="1" dirty="0" smtClean="0"/>
              <a:t>Linux</a:t>
            </a:r>
            <a:r>
              <a:rPr lang="pt-BR" dirty="0" smtClean="0"/>
              <a:t> previamente configurado para funcionar como um ambiente de web pen-</a:t>
            </a:r>
            <a:r>
              <a:rPr lang="pt-BR" dirty="0" err="1" smtClean="0"/>
              <a:t>testing</a:t>
            </a:r>
            <a:r>
              <a:rPr lang="pt-BR" dirty="0" smtClean="0"/>
              <a:t>. </a:t>
            </a:r>
            <a:r>
              <a:rPr lang="pt-BR" dirty="0" smtClean="0">
                <a:hlinkClick r:id="rId3"/>
              </a:rPr>
              <a:t>http://samurai.inguardians.com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Nikto</a:t>
            </a:r>
            <a:r>
              <a:rPr lang="pt-BR" dirty="0" smtClean="0"/>
              <a:t> – Scanner de servidor que realiza testes contra múltiplos </a:t>
            </a:r>
            <a:r>
              <a:rPr lang="pt-BR" dirty="0" err="1" smtClean="0"/>
              <a:t>ítens</a:t>
            </a:r>
            <a:r>
              <a:rPr lang="pt-BR" dirty="0" smtClean="0"/>
              <a:t> em servidores web.   </a:t>
            </a:r>
            <a:r>
              <a:rPr lang="pt-BR" dirty="0" smtClean="0">
                <a:hlinkClick r:id="rId4"/>
              </a:rPr>
              <a:t>http://cirt.net/nikto2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Paros</a:t>
            </a:r>
            <a:r>
              <a:rPr lang="pt-BR" dirty="0" smtClean="0"/>
              <a:t> – Através do proxy </a:t>
            </a:r>
            <a:r>
              <a:rPr lang="pt-BR" dirty="0" err="1" smtClean="0"/>
              <a:t>Paros</a:t>
            </a:r>
            <a:r>
              <a:rPr lang="pt-BR" dirty="0"/>
              <a:t>, </a:t>
            </a:r>
            <a:r>
              <a:rPr lang="pt-BR" dirty="0" smtClean="0"/>
              <a:t>todos os dados HTTP e HTTPS, entre o cliente e o servidor, incluindo </a:t>
            </a:r>
            <a:r>
              <a:rPr lang="pt-BR" i="1" dirty="0" smtClean="0"/>
              <a:t>cookies</a:t>
            </a:r>
            <a:r>
              <a:rPr lang="pt-BR" dirty="0" smtClean="0"/>
              <a:t> e campos de formulários, podem ser interceptados e alterados.  </a:t>
            </a:r>
            <a:r>
              <a:rPr lang="pt-BR" dirty="0" smtClean="0">
                <a:hlinkClick r:id="rId5"/>
              </a:rPr>
              <a:t>http://www.parosproxy.org/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Scanner de Aplicação Web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424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sz="4000" dirty="0" smtClean="0">
                <a:solidFill>
                  <a:srgbClr val="0000FF"/>
                </a:solidFill>
              </a:rPr>
              <a:t>Indo além da análise de vulnerabilidades</a:t>
            </a:r>
            <a:r>
              <a:rPr lang="pt-BR" sz="4000" dirty="0"/>
              <a:t> </a:t>
            </a:r>
            <a:r>
              <a:rPr lang="pt-BR" sz="4000" dirty="0" smtClean="0">
                <a:solidFill>
                  <a:srgbClr val="0000FF"/>
                </a:solidFill>
              </a:rPr>
              <a:t>!!!</a:t>
            </a:r>
            <a:endParaRPr lang="pt-BR" sz="4000" dirty="0">
              <a:solidFill>
                <a:srgbClr val="0000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726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err="1" smtClean="0"/>
              <a:t>Metasploit</a:t>
            </a:r>
            <a:r>
              <a:rPr lang="pt-BR" dirty="0" smtClean="0"/>
              <a:t> – Este projeto foi criado para fornecer informações sobre técnicas de exploração e criar uma reconhecida base funcional para desenvolvedores de </a:t>
            </a:r>
            <a:r>
              <a:rPr lang="pt-BR" i="1" dirty="0" err="1" smtClean="0"/>
              <a:t>exploits</a:t>
            </a:r>
            <a:r>
              <a:rPr lang="pt-BR" dirty="0" smtClean="0"/>
              <a:t> e profissionais de segurança. </a:t>
            </a:r>
            <a:r>
              <a:rPr lang="pt-BR" dirty="0" smtClean="0">
                <a:hlinkClick r:id="rId2"/>
              </a:rPr>
              <a:t>http://www.metasploit.org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Exploit</a:t>
            </a:r>
            <a:r>
              <a:rPr lang="pt-BR" b="1" dirty="0" smtClean="0"/>
              <a:t> DB </a:t>
            </a:r>
            <a:r>
              <a:rPr lang="pt-BR" dirty="0" smtClean="0"/>
              <a:t>– Arquivo de </a:t>
            </a:r>
            <a:r>
              <a:rPr lang="pt-BR" i="1" dirty="0" err="1" smtClean="0"/>
              <a:t>exploits</a:t>
            </a:r>
            <a:r>
              <a:rPr lang="pt-BR" dirty="0" smtClean="0"/>
              <a:t> e software vulneráveis. Uma imensa fonte para pesquisadores de vulnerabilidades e interessados por segurança. </a:t>
            </a:r>
            <a:r>
              <a:rPr lang="pt-BR" dirty="0" smtClean="0">
                <a:hlinkClick r:id="rId3"/>
              </a:rPr>
              <a:t>http://www.exploit-db.com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Framework para Exploração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i="1" dirty="0" err="1" smtClean="0"/>
              <a:t>Exploits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41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OSWA</a:t>
            </a:r>
            <a:r>
              <a:rPr lang="pt-BR" dirty="0" smtClean="0"/>
              <a:t> - </a:t>
            </a:r>
            <a:r>
              <a:rPr lang="pt-BR" dirty="0" err="1" smtClean="0"/>
              <a:t>Organizational</a:t>
            </a:r>
            <a:r>
              <a:rPr lang="pt-BR" dirty="0" smtClean="0"/>
              <a:t> Systems Wireless Auditor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</a:t>
            </a:r>
            <a:r>
              <a:rPr lang="pt-BR" dirty="0" smtClean="0">
                <a:hlinkClick r:id="rId2"/>
              </a:rPr>
              <a:t>http://securitystartshere.org/page-training-oswa.htm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r>
              <a:rPr lang="pt-BR" b="1" dirty="0" err="1" smtClean="0"/>
              <a:t>AirCrack</a:t>
            </a:r>
            <a:r>
              <a:rPr lang="pt-BR" b="1" dirty="0" smtClean="0"/>
              <a:t>-NG </a:t>
            </a:r>
            <a:r>
              <a:rPr lang="pt-BR" b="1" dirty="0" err="1" smtClean="0"/>
              <a:t>Suite</a:t>
            </a:r>
            <a:r>
              <a:rPr lang="pt-BR" b="1" dirty="0" smtClean="0"/>
              <a:t> </a:t>
            </a:r>
            <a:r>
              <a:rPr lang="pt-BR" dirty="0" smtClean="0"/>
              <a:t>- </a:t>
            </a:r>
            <a:r>
              <a:rPr lang="pt-BR" dirty="0" err="1" smtClean="0"/>
              <a:t>Aircrack-ng</a:t>
            </a:r>
            <a:r>
              <a:rPr lang="pt-BR" dirty="0" smtClean="0"/>
              <a:t> é um programa para</a:t>
            </a:r>
          </a:p>
          <a:p>
            <a:pPr marL="0" indent="0">
              <a:buNone/>
            </a:pPr>
            <a:r>
              <a:rPr lang="pt-BR" dirty="0" smtClean="0"/>
              <a:t>      quebra de chaves 802.11 WEP e WPA-PSK que pode capturá-las</a:t>
            </a:r>
          </a:p>
          <a:p>
            <a:pPr marL="0" indent="0">
              <a:buNone/>
            </a:pPr>
            <a:r>
              <a:rPr lang="pt-BR" dirty="0" smtClean="0"/>
              <a:t>      uma vez que um número suficiente de pacotes de dados tenha sido</a:t>
            </a:r>
          </a:p>
          <a:p>
            <a:pPr marL="0" indent="0">
              <a:buNone/>
            </a:pPr>
            <a:r>
              <a:rPr lang="pt-BR" dirty="0" smtClean="0"/>
              <a:t>      capturado. </a:t>
            </a:r>
            <a:r>
              <a:rPr lang="pt-BR" dirty="0" smtClean="0">
                <a:hlinkClick r:id="rId3"/>
              </a:rPr>
              <a:t>http://www.aircrack-ng.org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err="1" smtClean="0"/>
              <a:t>AiroScript</a:t>
            </a:r>
            <a:r>
              <a:rPr lang="pt-BR" b="1" dirty="0" smtClean="0"/>
              <a:t>-NG</a:t>
            </a:r>
            <a:r>
              <a:rPr lang="pt-BR" dirty="0" smtClean="0"/>
              <a:t> - </a:t>
            </a:r>
            <a:r>
              <a:rPr lang="pt-BR" dirty="0" err="1" smtClean="0"/>
              <a:t>Airoscript</a:t>
            </a:r>
            <a:r>
              <a:rPr lang="pt-BR" dirty="0" smtClean="0"/>
              <a:t> é “</a:t>
            </a:r>
            <a:r>
              <a:rPr lang="pt-BR" dirty="0" err="1" smtClean="0"/>
              <a:t>text</a:t>
            </a:r>
            <a:r>
              <a:rPr lang="pt-BR" dirty="0" smtClean="0"/>
              <a:t>-</a:t>
            </a:r>
            <a:r>
              <a:rPr lang="pt-BR" dirty="0" err="1" smtClean="0"/>
              <a:t>user</a:t>
            </a:r>
            <a:r>
              <a:rPr lang="pt-BR" dirty="0" smtClean="0"/>
              <a:t>-interface” para </a:t>
            </a:r>
            <a:r>
              <a:rPr lang="pt-BR" dirty="0" err="1" smtClean="0"/>
              <a:t>aircrack-ng</a:t>
            </a:r>
            <a:r>
              <a:rPr lang="pt-BR" dirty="0" smtClean="0"/>
              <a:t>. Uma ótima ferramentas para tornar sua vida mais fácil durante um </a:t>
            </a:r>
            <a:r>
              <a:rPr lang="pt-BR" i="1" dirty="0" smtClean="0"/>
              <a:t>pen </a:t>
            </a:r>
            <a:r>
              <a:rPr lang="pt-BR" i="1" dirty="0" err="1" smtClean="0"/>
              <a:t>test</a:t>
            </a:r>
            <a:r>
              <a:rPr lang="pt-BR" i="1" dirty="0" smtClean="0"/>
              <a:t> </a:t>
            </a:r>
            <a:r>
              <a:rPr lang="pt-BR" dirty="0" smtClean="0"/>
              <a:t>em redes wireless. </a:t>
            </a:r>
            <a:r>
              <a:rPr lang="pt-BR" dirty="0" smtClean="0">
                <a:hlinkClick r:id="rId4"/>
              </a:rPr>
              <a:t>http://airoscript.aircrack-ng.org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Wireless </a:t>
            </a:r>
            <a:r>
              <a:rPr lang="pt-BR" dirty="0" err="1" smtClean="0"/>
              <a:t>Hacking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275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b="1" dirty="0" smtClean="0"/>
          </a:p>
          <a:p>
            <a:r>
              <a:rPr lang="pt-BR" b="1" dirty="0" err="1" smtClean="0"/>
              <a:t>BackTrack</a:t>
            </a:r>
            <a:r>
              <a:rPr lang="pt-BR" b="1" dirty="0" smtClean="0"/>
              <a:t> </a:t>
            </a:r>
            <a:r>
              <a:rPr lang="pt-BR" b="1" dirty="0"/>
              <a:t>5</a:t>
            </a:r>
            <a:r>
              <a:rPr lang="pt-BR" dirty="0" smtClean="0"/>
              <a:t> - </a:t>
            </a:r>
            <a:r>
              <a:rPr lang="pt-BR" dirty="0" err="1" smtClean="0"/>
              <a:t>BackTrack</a:t>
            </a:r>
            <a:r>
              <a:rPr lang="pt-BR" dirty="0" smtClean="0"/>
              <a:t> é uma distribuição Linux que possui um arsenal de ferramentas para testes de invasão. </a:t>
            </a:r>
            <a:r>
              <a:rPr lang="pt-BR" dirty="0" smtClean="0">
                <a:hlinkClick r:id="rId2"/>
              </a:rPr>
              <a:t>http://www.backtrack-linux.org/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Katana</a:t>
            </a:r>
            <a:r>
              <a:rPr lang="pt-BR" dirty="0" smtClean="0"/>
              <a:t> – </a:t>
            </a:r>
            <a:r>
              <a:rPr lang="pt-BR" dirty="0" err="1" smtClean="0"/>
              <a:t>Katana</a:t>
            </a:r>
            <a:r>
              <a:rPr lang="pt-BR" dirty="0" smtClean="0"/>
              <a:t> é uma suíte portátil </a:t>
            </a:r>
            <a:r>
              <a:rPr lang="pt-BR" dirty="0" err="1" smtClean="0"/>
              <a:t>multiboot</a:t>
            </a:r>
            <a:r>
              <a:rPr lang="pt-BR" dirty="0" smtClean="0"/>
              <a:t> de segurança. Inclui distribuições com foco em Teste de Invasão, Auditoria, Forense, Recuperação de Sistema, Análise de Rede, Remoção de </a:t>
            </a:r>
            <a:r>
              <a:rPr lang="pt-BR" i="1" dirty="0" err="1" smtClean="0"/>
              <a:t>Malware</a:t>
            </a:r>
            <a:r>
              <a:rPr lang="pt-BR" dirty="0" smtClean="0"/>
              <a:t> e outras coisas mais.  </a:t>
            </a:r>
            <a:r>
              <a:rPr lang="pt-BR" dirty="0" smtClean="0">
                <a:hlinkClick r:id="rId3"/>
              </a:rPr>
              <a:t>http://www.hackfromacave.com/katana.html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Matriux</a:t>
            </a:r>
            <a:r>
              <a:rPr lang="pt-BR" dirty="0" smtClean="0"/>
              <a:t> - É uma distribuição de segurança, caracterizando-se inteiramente em ferramentas gratuitas, </a:t>
            </a:r>
            <a:r>
              <a:rPr lang="pt-BR" dirty="0" err="1" smtClean="0"/>
              <a:t>poderas</a:t>
            </a:r>
            <a:r>
              <a:rPr lang="pt-BR" dirty="0" smtClean="0"/>
              <a:t> e open-</a:t>
            </a:r>
            <a:r>
              <a:rPr lang="pt-BR" dirty="0" err="1" smtClean="0"/>
              <a:t>source</a:t>
            </a:r>
            <a:r>
              <a:rPr lang="pt-BR" dirty="0" smtClean="0"/>
              <a:t>, que podem ser usadas para os mais diversos fins, como por exemplo, testes de invasão, para hackers éticos, para </a:t>
            </a:r>
            <a:r>
              <a:rPr lang="pt-BR" dirty="0" err="1" smtClean="0"/>
              <a:t>adminstração</a:t>
            </a:r>
            <a:r>
              <a:rPr lang="pt-BR" dirty="0" smtClean="0"/>
              <a:t> de sistemas e rede, para investigações forenses de crimes </a:t>
            </a:r>
            <a:r>
              <a:rPr lang="pt-BR" dirty="0" err="1" smtClean="0"/>
              <a:t>cybernéticos</a:t>
            </a:r>
            <a:r>
              <a:rPr lang="pt-BR" dirty="0" smtClean="0"/>
              <a:t>, análise de vulnerabilidades e muito mais. </a:t>
            </a:r>
            <a:r>
              <a:rPr lang="pt-BR" dirty="0" smtClean="0">
                <a:hlinkClick r:id="rId4"/>
              </a:rPr>
              <a:t>http://www.matriux.com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Live CDs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557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Oval </a:t>
            </a:r>
            <a:r>
              <a:rPr lang="pt-BR" b="1" dirty="0" err="1" smtClean="0"/>
              <a:t>Interpreter</a:t>
            </a:r>
            <a:r>
              <a:rPr lang="pt-BR" b="1" dirty="0" smtClean="0"/>
              <a:t> </a:t>
            </a:r>
            <a:r>
              <a:rPr lang="pt-BR" dirty="0" smtClean="0"/>
              <a:t>– O </a:t>
            </a:r>
            <a:r>
              <a:rPr lang="pt-BR" i="1" dirty="0" smtClean="0"/>
              <a:t>Open </a:t>
            </a:r>
            <a:r>
              <a:rPr lang="pt-BR" i="1" dirty="0" err="1" smtClean="0"/>
              <a:t>Vulnerability</a:t>
            </a:r>
            <a:r>
              <a:rPr lang="pt-BR" i="1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i="1" dirty="0" err="1" smtClean="0"/>
              <a:t>Assessment</a:t>
            </a:r>
            <a:r>
              <a:rPr lang="pt-BR" i="1" dirty="0"/>
              <a:t> </a:t>
            </a:r>
            <a:r>
              <a:rPr lang="pt-BR" i="1" dirty="0" err="1" smtClean="0"/>
              <a:t>Language</a:t>
            </a:r>
            <a:r>
              <a:rPr lang="pt-BR" i="1" dirty="0" smtClean="0"/>
              <a:t> </a:t>
            </a:r>
            <a:r>
              <a:rPr lang="pt-BR" i="1" dirty="0" err="1" smtClean="0"/>
              <a:t>Interpreter</a:t>
            </a:r>
            <a:r>
              <a:rPr lang="pt-BR" i="1" dirty="0" smtClean="0"/>
              <a:t> </a:t>
            </a:r>
            <a:r>
              <a:rPr lang="pt-BR" dirty="0" smtClean="0"/>
              <a:t>é uma implementação livre de referência que demonstra a avaliação das OVAL </a:t>
            </a:r>
            <a:r>
              <a:rPr lang="pt-BR" dirty="0" err="1" smtClean="0"/>
              <a:t>Definitions</a:t>
            </a:r>
            <a:r>
              <a:rPr lang="pt-BR" dirty="0" smtClean="0"/>
              <a:t>. Baseado no conjunto de definições o interpretador coleta informações do sistema, avalia-as e gera um arquivo detalhado de resultado.   </a:t>
            </a:r>
            <a:r>
              <a:rPr lang="pt-BR" dirty="0" smtClean="0">
                <a:hlinkClick r:id="rId2"/>
              </a:rPr>
              <a:t>http://oval.mitre.org</a:t>
            </a:r>
            <a:endParaRPr lang="pt-BR" dirty="0" smtClean="0"/>
          </a:p>
          <a:p>
            <a:endParaRPr lang="pt-BR" dirty="0"/>
          </a:p>
          <a:p>
            <a:r>
              <a:rPr lang="pt-BR" b="1" dirty="0" err="1" smtClean="0"/>
              <a:t>Nessus</a:t>
            </a:r>
            <a:r>
              <a:rPr lang="pt-BR" b="1" dirty="0" smtClean="0"/>
              <a:t> Local Plug-ins </a:t>
            </a:r>
            <a:r>
              <a:rPr lang="pt-BR" dirty="0" smtClean="0"/>
              <a:t>- </a:t>
            </a:r>
            <a:r>
              <a:rPr lang="pt-BR" dirty="0" smtClean="0">
                <a:hlinkClick r:id="rId3"/>
              </a:rPr>
              <a:t>http://www.nessus.org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Auditoria de Sistemas Windows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696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 err="1" smtClean="0"/>
              <a:t>Lynis</a:t>
            </a:r>
            <a:r>
              <a:rPr lang="pt-BR" dirty="0" smtClean="0"/>
              <a:t> - </a:t>
            </a:r>
            <a:r>
              <a:rPr lang="pt-BR" dirty="0" err="1" smtClean="0"/>
              <a:t>Lynis</a:t>
            </a:r>
            <a:r>
              <a:rPr lang="pt-BR" dirty="0" smtClean="0"/>
              <a:t> é uma ferramentas para auditoria </a:t>
            </a:r>
            <a:r>
              <a:rPr lang="pt-BR" dirty="0" err="1" smtClean="0"/>
              <a:t>Unixs</a:t>
            </a:r>
            <a:r>
              <a:rPr lang="pt-BR" dirty="0" smtClean="0"/>
              <a:t>. Vasculha o sistema e software disponíveis para detectar problemas de segurança. Além de informações sobre segurança, também varre em busca de informações gerais do sistema, pacotes instalados e erros de configuração. </a:t>
            </a:r>
            <a:r>
              <a:rPr lang="pt-BR" dirty="0" smtClean="0">
                <a:hlinkClick r:id="rId2"/>
              </a:rPr>
              <a:t>http://www.rootkit.nl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CIS </a:t>
            </a:r>
            <a:r>
              <a:rPr lang="pt-BR" b="1" dirty="0" err="1" smtClean="0"/>
              <a:t>Scoring</a:t>
            </a:r>
            <a:r>
              <a:rPr lang="pt-BR" b="1" dirty="0" smtClean="0"/>
              <a:t> Tools </a:t>
            </a:r>
            <a:r>
              <a:rPr lang="pt-BR" dirty="0" smtClean="0"/>
              <a:t>- CIS-CAT é uma ferramenta de auditoria e análise de configuração de hosts. Inclui tanto uma interface de comando, quanto interface gráfica. </a:t>
            </a:r>
            <a:r>
              <a:rPr lang="pt-BR" dirty="0" smtClean="0">
                <a:hlinkClick r:id="rId3"/>
              </a:rPr>
              <a:t>http://www.cisecurity.org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OpenSCAP</a:t>
            </a:r>
            <a:r>
              <a:rPr lang="pt-BR" dirty="0" smtClean="0"/>
              <a:t> - SCAP é um conjunto de padrões gerenciados pelo NIST com o objetivo de prover uma linguagem padronizada relacionada à Defesa de Redes de Computadores. </a:t>
            </a:r>
            <a:r>
              <a:rPr lang="pt-BR" dirty="0" err="1" smtClean="0"/>
              <a:t>OpenSCAP</a:t>
            </a:r>
            <a:r>
              <a:rPr lang="pt-BR" dirty="0" smtClean="0"/>
              <a:t> é um conjunto de bibliotecas de código aberto que permite uma fácil integração do padrão SCAP. </a:t>
            </a:r>
            <a:r>
              <a:rPr lang="pt-BR" dirty="0" smtClean="0">
                <a:hlinkClick r:id="rId4"/>
              </a:rPr>
              <a:t>http://www.open-scap.org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Auditoria de Sistemas Unix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5844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err="1" smtClean="0"/>
              <a:t>BurpSuite</a:t>
            </a:r>
            <a:r>
              <a:rPr lang="pt-BR" dirty="0" smtClean="0"/>
              <a:t> – é uma plataforma integrada para ataque e teste de aplicações web. </a:t>
            </a:r>
            <a:r>
              <a:rPr lang="pt-BR" dirty="0" smtClean="0">
                <a:hlinkClick r:id="rId2"/>
              </a:rPr>
              <a:t>http://portswigger.net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Websecurify</a:t>
            </a:r>
            <a:r>
              <a:rPr lang="pt-BR" b="1" dirty="0" smtClean="0"/>
              <a:t> </a:t>
            </a:r>
            <a:r>
              <a:rPr lang="pt-BR" dirty="0" smtClean="0"/>
              <a:t>– automaticamente identifica aplicações web vulneráveis através da utilização de tecnologia </a:t>
            </a:r>
            <a:r>
              <a:rPr lang="pt-BR" i="1" dirty="0" err="1" smtClean="0"/>
              <a:t>fuzzing</a:t>
            </a:r>
            <a:r>
              <a:rPr lang="pt-BR" dirty="0" smtClean="0"/>
              <a:t> e </a:t>
            </a:r>
            <a:r>
              <a:rPr lang="pt-BR" i="1" dirty="0" err="1" smtClean="0"/>
              <a:t>advanced</a:t>
            </a:r>
            <a:r>
              <a:rPr lang="pt-BR" i="1" dirty="0" smtClean="0"/>
              <a:t> </a:t>
            </a:r>
            <a:r>
              <a:rPr lang="pt-BR" i="1" dirty="0" err="1" smtClean="0"/>
              <a:t>discovery</a:t>
            </a:r>
            <a:r>
              <a:rPr lang="pt-BR" dirty="0" smtClean="0"/>
              <a:t>.   </a:t>
            </a:r>
            <a:r>
              <a:rPr lang="pt-BR" dirty="0" smtClean="0">
                <a:hlinkClick r:id="rId3"/>
              </a:rPr>
              <a:t>http://www.websecurify.com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CAT</a:t>
            </a:r>
            <a:r>
              <a:rPr lang="pt-BR" dirty="0" smtClean="0"/>
              <a:t> - </a:t>
            </a:r>
            <a:r>
              <a:rPr lang="pt-BR" b="1" dirty="0" smtClean="0"/>
              <a:t>The Manual Web </a:t>
            </a:r>
            <a:r>
              <a:rPr lang="pt-BR" b="1" dirty="0" err="1" smtClean="0"/>
              <a:t>Application</a:t>
            </a:r>
            <a:r>
              <a:rPr lang="pt-BR" b="1" dirty="0" smtClean="0"/>
              <a:t> </a:t>
            </a:r>
            <a:r>
              <a:rPr lang="pt-BR" b="1" dirty="0" err="1" smtClean="0"/>
              <a:t>Audit</a:t>
            </a:r>
            <a:r>
              <a:rPr lang="pt-BR" b="1" dirty="0"/>
              <a:t> </a:t>
            </a:r>
            <a:r>
              <a:rPr lang="pt-BR" dirty="0" smtClean="0"/>
              <a:t>é uma aplicação para facilitar testes de invasão manuais em aplicações web.  </a:t>
            </a:r>
            <a:r>
              <a:rPr lang="pt-BR" dirty="0" smtClean="0">
                <a:solidFill>
                  <a:srgbClr val="0000FF"/>
                </a:solidFill>
                <a:hlinkClick r:id="rId4"/>
              </a:rPr>
              <a:t>http://cat.contextis.co.uk</a:t>
            </a:r>
            <a:endParaRPr lang="pt-BR" dirty="0" smtClean="0">
              <a:solidFill>
                <a:srgbClr val="0000FF"/>
              </a:solidFill>
            </a:endParaRPr>
          </a:p>
          <a:p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de Aplicações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411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err="1" smtClean="0"/>
              <a:t>OphCrack</a:t>
            </a:r>
            <a:r>
              <a:rPr lang="pt-BR" dirty="0" smtClean="0"/>
              <a:t> – programa livre para quebra de senhas Windows baseado em </a:t>
            </a:r>
            <a:r>
              <a:rPr lang="pt-BR" i="1" dirty="0" err="1" smtClean="0"/>
              <a:t>rainbow</a:t>
            </a:r>
            <a:r>
              <a:rPr lang="pt-BR" i="1" dirty="0" smtClean="0"/>
              <a:t> </a:t>
            </a:r>
            <a:r>
              <a:rPr lang="pt-BR" i="1" dirty="0" err="1" smtClean="0"/>
              <a:t>tables</a:t>
            </a:r>
            <a:r>
              <a:rPr lang="pt-BR" i="1" dirty="0"/>
              <a:t> </a:t>
            </a:r>
            <a:r>
              <a:rPr lang="pt-BR" dirty="0" smtClean="0">
                <a:hlinkClick r:id="rId2"/>
              </a:rPr>
              <a:t>http://ophcrack.sourceforge.net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b="1" dirty="0" smtClean="0"/>
              <a:t>John </a:t>
            </a:r>
            <a:r>
              <a:rPr lang="pt-BR" b="1" dirty="0" err="1" smtClean="0"/>
              <a:t>the</a:t>
            </a:r>
            <a:r>
              <a:rPr lang="pt-BR" b="1" dirty="0" smtClean="0"/>
              <a:t> </a:t>
            </a:r>
            <a:r>
              <a:rPr lang="pt-BR" b="1" dirty="0" err="1" smtClean="0"/>
              <a:t>Ripper</a:t>
            </a:r>
            <a:r>
              <a:rPr lang="pt-BR" b="1" dirty="0" smtClean="0"/>
              <a:t> </a:t>
            </a:r>
            <a:r>
              <a:rPr lang="pt-BR" dirty="0" smtClean="0"/>
              <a:t>– programa rápido para quebra de senhas.   </a:t>
            </a:r>
            <a:r>
              <a:rPr lang="pt-BR" dirty="0" smtClean="0">
                <a:hlinkClick r:id="rId3"/>
              </a:rPr>
              <a:t>http://www.openwall.com/john</a:t>
            </a:r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="1" dirty="0" smtClean="0"/>
              <a:t>THC-</a:t>
            </a:r>
            <a:r>
              <a:rPr lang="pt-BR" b="1" dirty="0" err="1" smtClean="0"/>
              <a:t>Hydra</a:t>
            </a:r>
            <a:r>
              <a:rPr lang="pt-BR" dirty="0" smtClean="0"/>
              <a:t> - network </a:t>
            </a:r>
            <a:r>
              <a:rPr lang="pt-BR" dirty="0" err="1" smtClean="0"/>
              <a:t>logon</a:t>
            </a:r>
            <a:r>
              <a:rPr lang="pt-BR" dirty="0" smtClean="0"/>
              <a:t> cracker </a:t>
            </a:r>
            <a:r>
              <a:rPr lang="pt-BR" dirty="0" err="1" smtClean="0"/>
              <a:t>multiplataforma</a:t>
            </a:r>
            <a:r>
              <a:rPr lang="pt-BR" dirty="0" smtClean="0"/>
              <a:t> que faz ataques de força bruta contra uma gama considerável de serviços. </a:t>
            </a:r>
            <a:r>
              <a:rPr lang="pt-BR" dirty="0" smtClean="0">
                <a:hlinkClick r:id="rId4"/>
              </a:rPr>
              <a:t>http://www.thc.org/thc-hydra/</a:t>
            </a:r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Senhas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087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DB </a:t>
            </a:r>
            <a:r>
              <a:rPr lang="pt-BR" b="1" dirty="0" err="1" smtClean="0"/>
              <a:t>Audit</a:t>
            </a:r>
            <a:r>
              <a:rPr lang="pt-BR" b="1" dirty="0" smtClean="0"/>
              <a:t> </a:t>
            </a:r>
            <a:r>
              <a:rPr lang="pt-BR" b="1" dirty="0" err="1" smtClean="0"/>
              <a:t>Free</a:t>
            </a:r>
            <a:r>
              <a:rPr lang="pt-BR" b="1" dirty="0" smtClean="0"/>
              <a:t> </a:t>
            </a:r>
            <a:r>
              <a:rPr lang="pt-BR" b="1" dirty="0" err="1" smtClean="0"/>
              <a:t>Edition</a:t>
            </a:r>
            <a:r>
              <a:rPr lang="pt-BR" b="1" dirty="0" smtClean="0"/>
              <a:t> </a:t>
            </a:r>
            <a:r>
              <a:rPr lang="pt-BR" dirty="0" smtClean="0"/>
              <a:t>– ferramenta de auditoria e análise de segurança para bancos de dados </a:t>
            </a:r>
            <a:r>
              <a:rPr lang="pt-BR" i="1" dirty="0" smtClean="0"/>
              <a:t>Oracle</a:t>
            </a:r>
            <a:r>
              <a:rPr lang="pt-BR" dirty="0" smtClean="0"/>
              <a:t>, </a:t>
            </a:r>
            <a:r>
              <a:rPr lang="pt-BR" i="1" dirty="0" smtClean="0"/>
              <a:t>Sybase</a:t>
            </a:r>
            <a:r>
              <a:rPr lang="pt-BR" dirty="0" smtClean="0"/>
              <a:t>, </a:t>
            </a:r>
            <a:r>
              <a:rPr lang="pt-BR" i="1" dirty="0" smtClean="0"/>
              <a:t>DB2</a:t>
            </a:r>
            <a:r>
              <a:rPr lang="pt-BR" dirty="0" smtClean="0"/>
              <a:t>, </a:t>
            </a:r>
            <a:r>
              <a:rPr lang="pt-BR" i="1" dirty="0" smtClean="0"/>
              <a:t>MySQL</a:t>
            </a:r>
            <a:r>
              <a:rPr lang="pt-BR" dirty="0" smtClean="0"/>
              <a:t> e </a:t>
            </a:r>
            <a:r>
              <a:rPr lang="pt-BR" i="1" dirty="0" smtClean="0"/>
              <a:t>Microsoft SQL Server</a:t>
            </a:r>
            <a:r>
              <a:rPr lang="pt-BR" dirty="0" smtClean="0"/>
              <a:t>. </a:t>
            </a:r>
            <a:r>
              <a:rPr lang="pt-BR" dirty="0" smtClean="0">
                <a:hlinkClick r:id="rId2"/>
              </a:rPr>
              <a:t>http://www.softtreetech.com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SQL </a:t>
            </a:r>
            <a:r>
              <a:rPr lang="pt-BR" b="1" dirty="0" err="1" smtClean="0"/>
              <a:t>Map</a:t>
            </a:r>
            <a:r>
              <a:rPr lang="pt-BR" b="1" dirty="0" smtClean="0"/>
              <a:t> </a:t>
            </a:r>
            <a:r>
              <a:rPr lang="pt-BR" dirty="0" smtClean="0"/>
              <a:t>– ferramenta automática em linha de comando para testes de </a:t>
            </a:r>
            <a:r>
              <a:rPr lang="pt-BR" i="1" dirty="0" err="1" smtClean="0"/>
              <a:t>sql-injection</a:t>
            </a:r>
            <a:r>
              <a:rPr lang="pt-BR" dirty="0" smtClean="0"/>
              <a:t>. </a:t>
            </a:r>
            <a:r>
              <a:rPr lang="pt-BR" dirty="0" smtClean="0">
                <a:hlinkClick r:id="rId3"/>
              </a:rPr>
              <a:t>http://sqlmap.sourceforge.net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Wapiti</a:t>
            </a:r>
            <a:r>
              <a:rPr lang="pt-BR" b="1" dirty="0" smtClean="0"/>
              <a:t> </a:t>
            </a:r>
            <a:r>
              <a:rPr lang="pt-BR" dirty="0" smtClean="0"/>
              <a:t>- </a:t>
            </a:r>
            <a:r>
              <a:rPr lang="pt-BR" i="1" dirty="0" err="1" smtClean="0"/>
              <a:t>Wapiti</a:t>
            </a:r>
            <a:r>
              <a:rPr lang="pt-BR" dirty="0" smtClean="0"/>
              <a:t> permite realizar auditoria de segurança de aplicações web. </a:t>
            </a:r>
            <a:r>
              <a:rPr lang="pt-BR" dirty="0" smtClean="0">
                <a:hlinkClick r:id="rId4"/>
              </a:rPr>
              <a:t>http://wapiti.sourceforge.net</a:t>
            </a:r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Auditoria de Bancos de Dados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983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VAST </a:t>
            </a:r>
            <a:r>
              <a:rPr lang="pt-BR" b="1" dirty="0" err="1" smtClean="0"/>
              <a:t>Viper</a:t>
            </a:r>
            <a:r>
              <a:rPr lang="pt-BR" b="1" dirty="0" smtClean="0"/>
              <a:t> </a:t>
            </a:r>
            <a:r>
              <a:rPr lang="pt-BR" dirty="0" smtClean="0"/>
              <a:t>- VAST é uma distribuição que contém ferramentas desenvolvidas pela VIPER tais como </a:t>
            </a:r>
            <a:r>
              <a:rPr lang="pt-BR" i="1" dirty="0" err="1" smtClean="0"/>
              <a:t>UCsniff</a:t>
            </a:r>
            <a:r>
              <a:rPr lang="pt-BR" dirty="0" smtClean="0"/>
              <a:t>, </a:t>
            </a:r>
            <a:r>
              <a:rPr lang="pt-BR" i="1" dirty="0" err="1" smtClean="0"/>
              <a:t>videojak</a:t>
            </a:r>
            <a:r>
              <a:rPr lang="pt-BR" dirty="0" smtClean="0"/>
              <a:t>, </a:t>
            </a:r>
            <a:r>
              <a:rPr lang="pt-BR" i="1" dirty="0" err="1" smtClean="0"/>
              <a:t>videosnarf</a:t>
            </a:r>
            <a:r>
              <a:rPr lang="pt-BR" dirty="0" smtClean="0"/>
              <a:t> e outras mais. Juntamente com as ferramentas VIPER e outras ferramentas essenciais de segurança VOIP, também há ferramentas de testes de invasão tais como </a:t>
            </a:r>
            <a:r>
              <a:rPr lang="pt-BR" i="1" dirty="0" err="1" smtClean="0"/>
              <a:t>Metasploit</a:t>
            </a:r>
            <a:r>
              <a:rPr lang="pt-BR" dirty="0" smtClean="0"/>
              <a:t>, </a:t>
            </a:r>
            <a:r>
              <a:rPr lang="pt-BR" i="1" dirty="0" err="1" smtClean="0"/>
              <a:t>Nmap</a:t>
            </a:r>
            <a:r>
              <a:rPr lang="pt-BR" dirty="0" smtClean="0"/>
              <a:t> e </a:t>
            </a:r>
            <a:r>
              <a:rPr lang="pt-BR" i="1" dirty="0" err="1" smtClean="0"/>
              <a:t>Hydra</a:t>
            </a:r>
            <a:r>
              <a:rPr lang="pt-BR" dirty="0" smtClean="0"/>
              <a:t>.     </a:t>
            </a:r>
            <a:r>
              <a:rPr lang="pt-BR" dirty="0" smtClean="0">
                <a:hlinkClick r:id="rId2"/>
              </a:rPr>
              <a:t>http://vipervast.sourceforge.net</a:t>
            </a:r>
            <a:endParaRPr lang="pt-BR" dirty="0" smtClean="0"/>
          </a:p>
          <a:p>
            <a:endParaRPr lang="pt-BR" dirty="0" smtClean="0"/>
          </a:p>
          <a:p>
            <a:r>
              <a:rPr lang="pt-BR" b="1" dirty="0" err="1" smtClean="0"/>
              <a:t>WarVox</a:t>
            </a:r>
            <a:r>
              <a:rPr lang="pt-BR" dirty="0" smtClean="0"/>
              <a:t> – é uma suíte de ferramentas para explorar classificar e auditor sistemas de telefonia.   </a:t>
            </a:r>
            <a:r>
              <a:rPr lang="pt-BR" dirty="0" smtClean="0">
                <a:hlinkClick r:id="rId3"/>
              </a:rPr>
              <a:t>http://warvox.org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Auditoria de Telefonia VOIP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540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Larga </a:t>
            </a:r>
            <a:r>
              <a:rPr lang="pt-BR" dirty="0"/>
              <a:t>experiência em WEB, </a:t>
            </a:r>
            <a:endParaRPr lang="pt-BR" dirty="0" smtClean="0"/>
          </a:p>
          <a:p>
            <a:r>
              <a:rPr lang="pt-BR" dirty="0" smtClean="0"/>
              <a:t>Desenvolvimento</a:t>
            </a:r>
            <a:r>
              <a:rPr lang="pt-BR" dirty="0"/>
              <a:t>, Segurança e Linux. </a:t>
            </a:r>
            <a:endParaRPr lang="pt-BR" dirty="0" smtClean="0"/>
          </a:p>
          <a:p>
            <a:r>
              <a:rPr lang="pt-BR" dirty="0" smtClean="0"/>
              <a:t>Proteção </a:t>
            </a:r>
            <a:r>
              <a:rPr lang="pt-BR" dirty="0"/>
              <a:t>de Perímetro, </a:t>
            </a:r>
            <a:endParaRPr lang="pt-BR" dirty="0" smtClean="0"/>
          </a:p>
          <a:p>
            <a:r>
              <a:rPr lang="pt-BR" i="1" dirty="0" err="1" smtClean="0"/>
              <a:t>Hardening</a:t>
            </a:r>
            <a:r>
              <a:rPr lang="pt-BR" dirty="0" smtClean="0"/>
              <a:t> </a:t>
            </a:r>
            <a:r>
              <a:rPr lang="pt-BR" dirty="0"/>
              <a:t>de Servidores, </a:t>
            </a:r>
            <a:endParaRPr lang="pt-BR" dirty="0" smtClean="0"/>
          </a:p>
          <a:p>
            <a:r>
              <a:rPr lang="pt-BR" i="1" dirty="0" smtClean="0"/>
              <a:t>Pen </a:t>
            </a:r>
            <a:r>
              <a:rPr lang="pt-BR" i="1" dirty="0" err="1"/>
              <a:t>Testing</a:t>
            </a:r>
            <a:r>
              <a:rPr lang="pt-BR" dirty="0"/>
              <a:t>, </a:t>
            </a:r>
            <a:endParaRPr lang="pt-BR" dirty="0" smtClean="0"/>
          </a:p>
          <a:p>
            <a:r>
              <a:rPr lang="pt-BR" dirty="0" smtClean="0"/>
              <a:t>Forense </a:t>
            </a:r>
            <a:r>
              <a:rPr lang="pt-BR" dirty="0"/>
              <a:t>Computacional, </a:t>
            </a:r>
            <a:endParaRPr lang="pt-BR" dirty="0" smtClean="0"/>
          </a:p>
          <a:p>
            <a:r>
              <a:rPr lang="pt-BR" dirty="0" smtClean="0"/>
              <a:t>Análise </a:t>
            </a:r>
            <a:r>
              <a:rPr lang="pt-BR" dirty="0"/>
              <a:t>de </a:t>
            </a:r>
            <a:r>
              <a:rPr lang="pt-BR" i="1" dirty="0" err="1" smtClean="0"/>
              <a:t>Malware</a:t>
            </a:r>
            <a:endParaRPr lang="pt-BR" i="1" dirty="0" smtClean="0"/>
          </a:p>
          <a:p>
            <a:r>
              <a:rPr lang="pt-BR" dirty="0" smtClean="0"/>
              <a:t>Consultoria </a:t>
            </a:r>
            <a:r>
              <a:rPr lang="pt-BR" dirty="0"/>
              <a:t>na área de Segurança da </a:t>
            </a:r>
            <a:r>
              <a:rPr lang="pt-BR" dirty="0" smtClean="0"/>
              <a:t>Informação.</a:t>
            </a:r>
          </a:p>
          <a:p>
            <a:r>
              <a:rPr lang="pt-BR" dirty="0"/>
              <a:t>P</a:t>
            </a:r>
            <a:r>
              <a:rPr lang="pt-BR" dirty="0" smtClean="0"/>
              <a:t>esquisas </a:t>
            </a:r>
            <a:r>
              <a:rPr lang="pt-BR" dirty="0"/>
              <a:t>de vulnerabilidades e desenvolvimento de </a:t>
            </a:r>
            <a:r>
              <a:rPr lang="pt-BR" dirty="0" err="1"/>
              <a:t>exploits</a:t>
            </a:r>
            <a:r>
              <a:rPr lang="pt-BR" dirty="0"/>
              <a:t>. LPI - CLA - CHFI - CEH - ISO 27002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Trabalho em Segurança na Área </a:t>
            </a:r>
            <a:r>
              <a:rPr lang="pt-BR" dirty="0"/>
              <a:t>de </a:t>
            </a:r>
            <a:r>
              <a:rPr lang="pt-BR" dirty="0" smtClean="0"/>
              <a:t>TI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425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Toda organização utiliza diferentes tipos de </a:t>
            </a:r>
            <a:r>
              <a:rPr lang="pt-BR" b="1" dirty="0" smtClean="0"/>
              <a:t>avaliações de segurança </a:t>
            </a:r>
            <a:r>
              <a:rPr lang="pt-BR" dirty="0" smtClean="0"/>
              <a:t>para avaliar o </a:t>
            </a:r>
            <a:r>
              <a:rPr lang="pt-BR" b="1" dirty="0" smtClean="0"/>
              <a:t>nível de segurança</a:t>
            </a:r>
            <a:r>
              <a:rPr lang="pt-BR" dirty="0" smtClean="0"/>
              <a:t> de seus sistemas.</a:t>
            </a:r>
          </a:p>
          <a:p>
            <a:endParaRPr lang="pt-BR" dirty="0"/>
          </a:p>
          <a:p>
            <a:r>
              <a:rPr lang="pt-BR" dirty="0" smtClean="0"/>
              <a:t>As categorias de avaliações </a:t>
            </a:r>
            <a:r>
              <a:rPr lang="pt-BR" dirty="0"/>
              <a:t>são: </a:t>
            </a:r>
            <a:r>
              <a:rPr lang="pt-BR" b="1" dirty="0" smtClean="0">
                <a:solidFill>
                  <a:srgbClr val="0000FF"/>
                </a:solidFill>
              </a:rPr>
              <a:t>análise </a:t>
            </a:r>
            <a:r>
              <a:rPr lang="pt-BR" b="1" dirty="0">
                <a:solidFill>
                  <a:srgbClr val="0000FF"/>
                </a:solidFill>
              </a:rPr>
              <a:t>de vulnerabilidades</a:t>
            </a:r>
            <a:r>
              <a:rPr lang="pt-BR" dirty="0"/>
              <a:t>, </a:t>
            </a:r>
            <a:r>
              <a:rPr lang="pt-BR" b="1" dirty="0">
                <a:solidFill>
                  <a:srgbClr val="C00000"/>
                </a:solidFill>
              </a:rPr>
              <a:t>auditoria de </a:t>
            </a:r>
            <a:r>
              <a:rPr lang="pt-BR" b="1" dirty="0" smtClean="0">
                <a:solidFill>
                  <a:srgbClr val="C00000"/>
                </a:solidFill>
              </a:rPr>
              <a:t>segurança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/>
              <a:t>e 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teste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de invasão</a:t>
            </a:r>
            <a:r>
              <a:rPr lang="pt-BR" dirty="0"/>
              <a:t>.</a:t>
            </a:r>
          </a:p>
          <a:p>
            <a:endParaRPr lang="pt-BR" dirty="0"/>
          </a:p>
          <a:p>
            <a:r>
              <a:rPr lang="pt-BR" dirty="0" smtClean="0"/>
              <a:t>Cada </a:t>
            </a:r>
            <a:r>
              <a:rPr lang="pt-BR" dirty="0"/>
              <a:t>tipo de avaliação requer que as pessoas </a:t>
            </a:r>
            <a:r>
              <a:rPr lang="pt-BR" dirty="0" smtClean="0"/>
              <a:t>que conduzem-na</a:t>
            </a:r>
            <a:r>
              <a:rPr lang="pt-BR" dirty="0"/>
              <a:t>, tenham diferentes habilidades.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Categorias de Avaliações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525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>
                <a:hlinkClick r:id="rId2"/>
              </a:rPr>
              <a:t>http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download.volcon.org/volday1/arquivos/palestras/luiz-vieira-ferramentas-livres-para-teste-de-invasao.pdf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455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teste de invasão </a:t>
            </a:r>
            <a:r>
              <a:rPr lang="pt-BR" dirty="0" smtClean="0"/>
              <a:t>avalia o </a:t>
            </a:r>
            <a:r>
              <a:rPr lang="pt-BR" b="1" dirty="0" smtClean="0"/>
              <a:t>modelo de segurança</a:t>
            </a:r>
            <a:r>
              <a:rPr lang="pt-BR" dirty="0" smtClean="0"/>
              <a:t> da organização como um todo.</a:t>
            </a:r>
          </a:p>
          <a:p>
            <a:endParaRPr lang="pt-BR" dirty="0"/>
          </a:p>
          <a:p>
            <a:r>
              <a:rPr lang="pt-BR" dirty="0" smtClean="0"/>
              <a:t>Revela potenciais consequências de um ataque real que obtêm sucesso ao “quebrar” a segurança da rede.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Um profissional que realiza testes de invasão se diferencia de um atacante apenas por seu intento e ausência de atitudes maliciosas.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Invasão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348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• </a:t>
            </a:r>
            <a:r>
              <a:rPr lang="pt-BR" b="1" dirty="0" smtClean="0"/>
              <a:t>Teste Externo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Avalia a disponibilidade de informações públicas, enumera  </a:t>
            </a:r>
            <a:br>
              <a:rPr lang="pt-BR" dirty="0" smtClean="0"/>
            </a:br>
            <a:r>
              <a:rPr lang="pt-BR" dirty="0" smtClean="0"/>
              <a:t>    os serviços da rede, e o comportamento dos dispositivos de </a:t>
            </a:r>
            <a:br>
              <a:rPr lang="pt-BR" dirty="0" smtClean="0"/>
            </a:br>
            <a:r>
              <a:rPr lang="pt-BR" dirty="0" smtClean="0"/>
              <a:t>    segurança analisados.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</a:t>
            </a:r>
            <a:r>
              <a:rPr lang="pt-BR" b="1" dirty="0" smtClean="0"/>
              <a:t>Teste Interno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</a:t>
            </a:r>
            <a:r>
              <a:rPr lang="pt-BR" dirty="0" smtClean="0"/>
              <a:t>Realizado a partir de pontos de acesso na rede,   </a:t>
            </a:r>
            <a:br>
              <a:rPr lang="pt-BR" dirty="0" smtClean="0"/>
            </a:br>
            <a:r>
              <a:rPr lang="pt-BR" dirty="0" smtClean="0"/>
              <a:t>   representando cada segmento físico e lógico.</a:t>
            </a:r>
          </a:p>
          <a:p>
            <a:pPr marL="1257300" lvl="3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dirty="0" smtClean="0"/>
              <a:t>Black box = zero conhecimento</a:t>
            </a:r>
          </a:p>
          <a:p>
            <a:pPr marL="400050" lvl="1" indent="0">
              <a:buNone/>
            </a:pPr>
            <a:r>
              <a:rPr lang="pt-BR" dirty="0" smtClean="0"/>
              <a:t>              </a:t>
            </a:r>
            <a:r>
              <a:rPr lang="pt-BR" dirty="0" err="1" smtClean="0"/>
              <a:t>Grey</a:t>
            </a:r>
            <a:r>
              <a:rPr lang="pt-BR" dirty="0" smtClean="0"/>
              <a:t> box = conhecimento parcial</a:t>
            </a:r>
          </a:p>
          <a:p>
            <a:pPr marL="400050" lvl="1" indent="0">
              <a:buNone/>
            </a:pPr>
            <a:r>
              <a:rPr lang="pt-BR" dirty="0" smtClean="0"/>
              <a:t>              White box = conhecimento total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Testes de Invasão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972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4294967295"/>
          </p:nvPr>
        </p:nvSpPr>
        <p:spPr>
          <a:xfrm>
            <a:off x="1295400" y="1600200"/>
            <a:ext cx="784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OSSTMM</a:t>
            </a:r>
            <a:r>
              <a:rPr lang="en-US" dirty="0" smtClean="0"/>
              <a:t> - Open Source Security</a:t>
            </a:r>
          </a:p>
          <a:p>
            <a:pPr marL="0" indent="0">
              <a:buNone/>
            </a:pPr>
            <a:r>
              <a:rPr lang="en-US" dirty="0" smtClean="0"/>
              <a:t>    Testing Methodology Manual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OWASP</a:t>
            </a:r>
            <a:r>
              <a:rPr lang="en-US" dirty="0" smtClean="0"/>
              <a:t> – Open Web Application</a:t>
            </a:r>
          </a:p>
          <a:p>
            <a:pPr marL="0" indent="0">
              <a:buNone/>
            </a:pPr>
            <a:r>
              <a:rPr lang="en-US" dirty="0" smtClean="0"/>
              <a:t>    Security Project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NIST 800.42 </a:t>
            </a:r>
            <a:r>
              <a:rPr lang="en-US" dirty="0" smtClean="0"/>
              <a:t>- Guideline on Network</a:t>
            </a:r>
          </a:p>
          <a:p>
            <a:pPr marL="0" indent="0">
              <a:buNone/>
            </a:pPr>
            <a:r>
              <a:rPr lang="en-US" dirty="0" smtClean="0"/>
              <a:t>    Security Testing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ISSAF</a:t>
            </a:r>
            <a:r>
              <a:rPr lang="en-US" dirty="0" smtClean="0"/>
              <a:t> - Information Systems Security</a:t>
            </a:r>
          </a:p>
          <a:p>
            <a:pPr marL="0" indent="0">
              <a:buNone/>
            </a:pPr>
            <a:r>
              <a:rPr lang="en-US" dirty="0" smtClean="0"/>
              <a:t>    Assessment Framework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3898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Escopo de teste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753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• Determinar o escopo do teste de invasão é essencial para decidir se    </a:t>
            </a:r>
            <a:br>
              <a:rPr lang="pt-BR" dirty="0" smtClean="0"/>
            </a:br>
            <a:r>
              <a:rPr lang="pt-BR" dirty="0" smtClean="0"/>
              <a:t>   o teste será um teste direcionado ou um teste global.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Avaliações globais, são esforços coordenados pelo profissional</a:t>
            </a:r>
          </a:p>
          <a:p>
            <a:pPr marL="0" indent="0">
              <a:buNone/>
            </a:pPr>
            <a:r>
              <a:rPr lang="pt-BR" dirty="0" smtClean="0"/>
              <a:t>   para descobrir tantas vulnerabilidades quanto possível no</a:t>
            </a:r>
          </a:p>
          <a:p>
            <a:pPr marL="0" indent="0">
              <a:buNone/>
            </a:pPr>
            <a:r>
              <a:rPr lang="pt-BR" dirty="0" smtClean="0"/>
              <a:t>   sistema/organização avaliado.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O teste direcionado, buscará identificar vulnerabilidades em um</a:t>
            </a:r>
          </a:p>
          <a:p>
            <a:pPr marL="0" indent="0">
              <a:buNone/>
            </a:pPr>
            <a:r>
              <a:rPr lang="pt-BR" dirty="0" smtClean="0"/>
              <a:t>    sistema específico.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• A definição de escopo determinará também: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• A extensão do teste;</a:t>
            </a:r>
          </a:p>
          <a:p>
            <a:pPr marL="0" indent="0">
              <a:buNone/>
            </a:pPr>
            <a:r>
              <a:rPr lang="pt-BR" dirty="0" smtClean="0"/>
              <a:t>     • O quê será avaliado;</a:t>
            </a:r>
          </a:p>
          <a:p>
            <a:pPr marL="0" indent="0">
              <a:buNone/>
            </a:pPr>
            <a:r>
              <a:rPr lang="pt-BR" dirty="0" smtClean="0"/>
              <a:t>     • A partir de onde será testado;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• Por quem será avaliado.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do Escopo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29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t-BR" dirty="0" smtClean="0"/>
              <a:t> Realiza </a:t>
            </a:r>
            <a:r>
              <a:rPr lang="pt-BR" dirty="0"/>
              <a:t>o teste de invasão com </a:t>
            </a:r>
            <a:r>
              <a:rPr lang="pt-BR" dirty="0" smtClean="0"/>
              <a:t>o    </a:t>
            </a:r>
            <a:br>
              <a:rPr lang="pt-BR" dirty="0" smtClean="0"/>
            </a:br>
            <a:r>
              <a:rPr lang="pt-BR" dirty="0" smtClean="0"/>
              <a:t>   conhecimento </a:t>
            </a:r>
            <a:r>
              <a:rPr lang="pt-BR" dirty="0"/>
              <a:t>e consentimento do </a:t>
            </a:r>
            <a:r>
              <a:rPr lang="pt-BR" dirty="0" smtClean="0"/>
              <a:t>setor de </a:t>
            </a:r>
            <a:r>
              <a:rPr lang="pt-BR" dirty="0"/>
              <a:t>TI </a:t>
            </a:r>
            <a:r>
              <a:rPr lang="pt-BR" dirty="0" smtClean="0"/>
              <a:t>     </a:t>
            </a:r>
            <a:br>
              <a:rPr lang="pt-BR" dirty="0" smtClean="0"/>
            </a:br>
            <a:r>
              <a:rPr lang="pt-BR" dirty="0" smtClean="0"/>
              <a:t>   da organização.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 Tem </a:t>
            </a:r>
            <a:r>
              <a:rPr lang="pt-BR" dirty="0"/>
              <a:t>menor custo e é o </a:t>
            </a:r>
            <a:r>
              <a:rPr lang="pt-BR" dirty="0" smtClean="0"/>
              <a:t>mais frequentemente </a:t>
            </a:r>
            <a:br>
              <a:rPr lang="pt-BR" dirty="0" smtClean="0"/>
            </a:br>
            <a:r>
              <a:rPr lang="pt-BR" dirty="0" smtClean="0"/>
              <a:t>   utilizado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 O </a:t>
            </a:r>
            <a:r>
              <a:rPr lang="pt-BR" dirty="0"/>
              <a:t>papel primário é pensar sobre como</a:t>
            </a:r>
          </a:p>
          <a:p>
            <a:pPr marL="0" indent="0">
              <a:buNone/>
            </a:pPr>
            <a:r>
              <a:rPr lang="pt-BR" dirty="0" smtClean="0"/>
              <a:t>   ataques </a:t>
            </a:r>
            <a:r>
              <a:rPr lang="pt-BR" dirty="0"/>
              <a:t>surpresa podem ocorrer.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Equipe Azul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2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320</TotalTime>
  <Words>1581</Words>
  <Application>Microsoft Office PowerPoint</Application>
  <PresentationFormat>Apresentação na tela (4:3)</PresentationFormat>
  <Paragraphs>224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Concurso</vt:lpstr>
      <vt:lpstr>Ferramentas Livres para  Teste de Invasão</vt:lpstr>
      <vt:lpstr>Definições</vt:lpstr>
      <vt:lpstr>Categorias de Avaliações</vt:lpstr>
      <vt:lpstr>Teste de Invasão</vt:lpstr>
      <vt:lpstr>Tipos de Testes de Invasão</vt:lpstr>
      <vt:lpstr>Metodologias</vt:lpstr>
      <vt:lpstr>Escopo de teste</vt:lpstr>
      <vt:lpstr>Definição do Escopo</vt:lpstr>
      <vt:lpstr>Equipe Azul</vt:lpstr>
      <vt:lpstr>Equipe Vermelha</vt:lpstr>
      <vt:lpstr>Fases do teste de invasão</vt:lpstr>
      <vt:lpstr>Fases do Teste de Invasão</vt:lpstr>
      <vt:lpstr>Técnicas Comuns para Teste de Invasão</vt:lpstr>
      <vt:lpstr>Ferramentas               Teste de invasão e hacking ético </vt:lpstr>
      <vt:lpstr>Aquisição de Informações</vt:lpstr>
      <vt:lpstr>Sanner de rede e enumerção</vt:lpstr>
      <vt:lpstr>Scanner de Vulnerabilidades</vt:lpstr>
      <vt:lpstr>Análise de Tráfego</vt:lpstr>
      <vt:lpstr>Scanner de Aplicação Web</vt:lpstr>
      <vt:lpstr>Framework para Exploração (Exploits)</vt:lpstr>
      <vt:lpstr>Wireless Hacking</vt:lpstr>
      <vt:lpstr>Live CDs</vt:lpstr>
      <vt:lpstr>Auditoria de Sistemas Windows</vt:lpstr>
      <vt:lpstr>Auditoria de Sistemas Unix</vt:lpstr>
      <vt:lpstr>Avaliação de Aplicações</vt:lpstr>
      <vt:lpstr>Análise de Senhas</vt:lpstr>
      <vt:lpstr>Auditoria de Bancos de Dados</vt:lpstr>
      <vt:lpstr>Auditoria de Telefonia VOIP</vt:lpstr>
      <vt:lpstr> Trabalho em Segurança na Área de TI </vt:lpstr>
      <vt:lpstr>Referência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Ferramentas Livres para  Teste de Invasão</dc:title>
  <dc:creator>Joao Bosco M. Sobral</dc:creator>
  <cp:lastModifiedBy>bosco</cp:lastModifiedBy>
  <cp:revision>27</cp:revision>
  <dcterms:created xsi:type="dcterms:W3CDTF">2012-03-22T12:45:55Z</dcterms:created>
  <dcterms:modified xsi:type="dcterms:W3CDTF">2012-05-04T20:21:59Z</dcterms:modified>
</cp:coreProperties>
</file>