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323" r:id="rId3"/>
    <p:sldId id="315" r:id="rId4"/>
    <p:sldId id="316" r:id="rId5"/>
    <p:sldId id="317" r:id="rId6"/>
    <p:sldId id="318" r:id="rId7"/>
    <p:sldId id="319" r:id="rId8"/>
    <p:sldId id="320" r:id="rId9"/>
    <p:sldId id="321" r:id="rId10"/>
    <p:sldId id="322" r:id="rId11"/>
    <p:sldId id="325" r:id="rId12"/>
    <p:sldId id="326" r:id="rId13"/>
    <p:sldId id="327" r:id="rId14"/>
    <p:sldId id="329" r:id="rId15"/>
    <p:sldId id="328" r:id="rId16"/>
    <p:sldId id="330" r:id="rId17"/>
    <p:sldId id="331" r:id="rId18"/>
    <p:sldId id="332" r:id="rId19"/>
    <p:sldId id="333" r:id="rId20"/>
    <p:sldId id="334" r:id="rId21"/>
    <p:sldId id="335" r:id="rId22"/>
    <p:sldId id="336" r:id="rId23"/>
    <p:sldId id="324" r:id="rId24"/>
    <p:sldId id="306" r:id="rId25"/>
    <p:sldId id="307" r:id="rId26"/>
    <p:sldId id="305" r:id="rId27"/>
    <p:sldId id="308" r:id="rId28"/>
    <p:sldId id="309" r:id="rId29"/>
    <p:sldId id="310" r:id="rId30"/>
    <p:sldId id="311" r:id="rId31"/>
    <p:sldId id="256" r:id="rId32"/>
    <p:sldId id="257" r:id="rId33"/>
    <p:sldId id="312" r:id="rId34"/>
    <p:sldId id="313" r:id="rId35"/>
    <p:sldId id="314" r:id="rId36"/>
    <p:sldId id="258" r:id="rId37"/>
    <p:sldId id="259" r:id="rId38"/>
    <p:sldId id="260" r:id="rId39"/>
    <p:sldId id="261" r:id="rId40"/>
    <p:sldId id="262" r:id="rId41"/>
    <p:sldId id="263" r:id="rId42"/>
    <p:sldId id="264" r:id="rId43"/>
    <p:sldId id="265" r:id="rId44"/>
    <p:sldId id="266" r:id="rId45"/>
    <p:sldId id="267" r:id="rId46"/>
    <p:sldId id="268" r:id="rId47"/>
    <p:sldId id="269" r:id="rId48"/>
    <p:sldId id="270" r:id="rId49"/>
    <p:sldId id="271" r:id="rId50"/>
    <p:sldId id="272" r:id="rId51"/>
    <p:sldId id="273" r:id="rId52"/>
    <p:sldId id="302" r:id="rId53"/>
    <p:sldId id="274" r:id="rId54"/>
    <p:sldId id="275" r:id="rId55"/>
    <p:sldId id="276" r:id="rId56"/>
    <p:sldId id="277" r:id="rId57"/>
    <p:sldId id="279" r:id="rId58"/>
    <p:sldId id="280" r:id="rId59"/>
    <p:sldId id="281" r:id="rId60"/>
    <p:sldId id="282" r:id="rId61"/>
    <p:sldId id="283" r:id="rId62"/>
    <p:sldId id="284" r:id="rId63"/>
    <p:sldId id="285" r:id="rId64"/>
    <p:sldId id="286" r:id="rId65"/>
    <p:sldId id="287" r:id="rId66"/>
    <p:sldId id="288" r:id="rId67"/>
    <p:sldId id="289" r:id="rId68"/>
    <p:sldId id="290" r:id="rId69"/>
    <p:sldId id="291" r:id="rId70"/>
    <p:sldId id="292" r:id="rId71"/>
    <p:sldId id="293" r:id="rId72"/>
    <p:sldId id="294" r:id="rId73"/>
    <p:sldId id="304" r:id="rId74"/>
    <p:sldId id="295" r:id="rId75"/>
    <p:sldId id="296" r:id="rId76"/>
    <p:sldId id="297" r:id="rId77"/>
    <p:sldId id="298" r:id="rId78"/>
    <p:sldId id="299" r:id="rId79"/>
    <p:sldId id="300" r:id="rId80"/>
    <p:sldId id="301" r:id="rId8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79B107F-DA40-4E84-B80E-029FD091C9B4}" type="datetimeFigureOut">
              <a:rPr lang="pt-BR" smtClean="0"/>
              <a:pPr/>
              <a:t>04/12/2012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10D88E9-9712-440F-9968-241E87FBD2EB}"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B107F-DA40-4E84-B80E-029FD091C9B4}" type="datetimeFigureOut">
              <a:rPr lang="pt-BR" smtClean="0"/>
              <a:pPr/>
              <a:t>04/12/2012</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D88E9-9712-440F-9968-241E87FBD2EB}"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nealpoole.com/blog/2011/10/java-applet-same-origin-policy-bypass-via-http-redirect/" TargetMode="External"/><Relationship Id="rId2" Type="http://schemas.openxmlformats.org/officeDocument/2006/relationships/hyperlink" Target="http://www.offensive-security.com/metasploit-unleashed/SET_Java_Applet_Attac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nasa-news.org/%7d%3c/style%3e%3cscript%253%20Ea=eval;b=alert;a(b(/XSS/.source));%3c/script%3e'%22%3e%3cmarquee%3e%3ch1%3eXSS%3c/h1%3e%3c/marquee%3e" TargetMode="External"/><Relationship Id="rId2" Type="http://schemas.openxmlformats.org/officeDocument/2006/relationships/hyperlink" Target="http://www.evilsite.com/photo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www.xssed.co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busca.bb.com.br/buscabb/busca/busca?q=%22%3e%3cscript%3eCODIGOMALICIOSO%3c/script%3e&amp;x=12&amp;y=9"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infoconsumo.gov.br/busca/busca.as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testasp.vulnweb.com/search.asp?tfSearch=test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normAutofit fontScale="90000"/>
          </a:bodyPr>
          <a:lstStyle/>
          <a:p>
            <a:r>
              <a:rPr lang="pt-BR" sz="6000" i="1" dirty="0" smtClean="0">
                <a:solidFill>
                  <a:srgbClr val="0000FF"/>
                </a:solidFill>
              </a:rPr>
              <a:t>A Uma Visão da </a:t>
            </a:r>
            <a:r>
              <a:rPr lang="pt-BR" sz="6700" i="1" dirty="0" smtClean="0">
                <a:solidFill>
                  <a:srgbClr val="0000FF"/>
                </a:solidFill>
              </a:rPr>
              <a:t>(In)Segurança na Web</a:t>
            </a:r>
            <a:br>
              <a:rPr lang="pt-BR" sz="6700" i="1" dirty="0" smtClean="0">
                <a:solidFill>
                  <a:srgbClr val="0000FF"/>
                </a:solidFill>
              </a:rPr>
            </a:br>
            <a:endParaRPr lang="pt-BR" sz="6700" dirty="0"/>
          </a:p>
        </p:txBody>
      </p:sp>
      <p:sp>
        <p:nvSpPr>
          <p:cNvPr id="5" name="Subtítulo 4"/>
          <p:cNvSpPr>
            <a:spLocks noGrp="1"/>
          </p:cNvSpPr>
          <p:nvPr>
            <p:ph type="subTitle" idx="1"/>
          </p:nvPr>
        </p:nvSpPr>
        <p:spPr>
          <a:xfrm>
            <a:off x="1371600" y="3886200"/>
            <a:ext cx="6440760" cy="1752600"/>
          </a:xfrm>
        </p:spPr>
        <p:txBody>
          <a:bodyPr>
            <a:normAutofit fontScale="40000" lnSpcReduction="20000"/>
          </a:bodyPr>
          <a:lstStyle/>
          <a:p>
            <a:pPr algn="r"/>
            <a:endParaRPr lang="pt-BR" dirty="0"/>
          </a:p>
          <a:p>
            <a:pPr algn="r"/>
            <a:endParaRPr lang="pt-BR" dirty="0" smtClean="0"/>
          </a:p>
          <a:p>
            <a:pPr algn="r"/>
            <a:r>
              <a:rPr lang="pt-BR" sz="11200" i="1" dirty="0" smtClean="0">
                <a:solidFill>
                  <a:srgbClr val="0000FF"/>
                </a:solidFill>
              </a:rPr>
              <a:t>XSS- </a:t>
            </a:r>
            <a:r>
              <a:rPr lang="pt-BR" sz="11200" i="1" dirty="0" err="1" smtClean="0">
                <a:solidFill>
                  <a:srgbClr val="0000FF"/>
                </a:solidFill>
              </a:rPr>
              <a:t>Cross-Site</a:t>
            </a:r>
            <a:r>
              <a:rPr lang="pt-BR" sz="11200" i="1" dirty="0" smtClean="0">
                <a:solidFill>
                  <a:srgbClr val="0000FF"/>
                </a:solidFill>
              </a:rPr>
              <a:t> </a:t>
            </a:r>
            <a:r>
              <a:rPr lang="pt-BR" sz="11200" i="1" dirty="0" err="1" smtClean="0">
                <a:solidFill>
                  <a:srgbClr val="0000FF"/>
                </a:solidFill>
              </a:rPr>
              <a:t>Scripting</a:t>
            </a:r>
            <a:r>
              <a:rPr lang="pt-BR" sz="11200" i="1" dirty="0" smtClean="0">
                <a:solidFill>
                  <a:srgbClr val="0000FF"/>
                </a:solidFill>
              </a:rPr>
              <a:t> </a:t>
            </a:r>
            <a:r>
              <a:rPr lang="pt-BR" sz="11200" i="1" dirty="0" err="1" smtClean="0">
                <a:solidFill>
                  <a:srgbClr val="0000FF"/>
                </a:solidFill>
              </a:rPr>
              <a:t>Attacks</a:t>
            </a:r>
            <a:endParaRPr lang="pt-BR" sz="11200" i="1" dirty="0" smtClean="0">
              <a:solidFill>
                <a:srgbClr val="0000FF"/>
              </a:solidFill>
            </a:endParaRPr>
          </a:p>
          <a:p>
            <a:pPr algn="r"/>
            <a:endParaRPr lang="pt-BR" sz="5400" b="1" i="1" dirty="0" smtClean="0">
              <a:solidFill>
                <a:srgbClr val="0000FF"/>
              </a:solidFill>
            </a:endParaRPr>
          </a:p>
          <a:p>
            <a:endParaRPr lang="pt-BR"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ActiveX</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Como não há como policiar milhares de empresas de software que poderiam escrever código móvel, </a:t>
            </a:r>
            <a:r>
              <a:rPr lang="pt-BR" dirty="0" smtClean="0">
                <a:solidFill>
                  <a:srgbClr val="C00000"/>
                </a:solidFill>
              </a:rPr>
              <a:t>a técnica de assinatura de código é um risco que pode ocorrer a qualquer momento</a:t>
            </a:r>
            <a:r>
              <a:rPr lang="pt-BR" dirty="0" smtClean="0"/>
              <a:t>. </a:t>
            </a:r>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JavaScript</a:t>
            </a:r>
            <a:endParaRPr lang="pt-BR" dirty="0"/>
          </a:p>
        </p:txBody>
      </p:sp>
      <p:sp>
        <p:nvSpPr>
          <p:cNvPr id="3" name="Espaço Reservado para Conteúdo 2"/>
          <p:cNvSpPr>
            <a:spLocks noGrp="1"/>
          </p:cNvSpPr>
          <p:nvPr>
            <p:ph idx="1"/>
          </p:nvPr>
        </p:nvSpPr>
        <p:spPr/>
        <p:txBody>
          <a:bodyPr>
            <a:normAutofit fontScale="92500" lnSpcReduction="10000"/>
          </a:bodyPr>
          <a:lstStyle/>
          <a:p>
            <a:endParaRPr lang="pt-BR" dirty="0" smtClean="0"/>
          </a:p>
          <a:p>
            <a:r>
              <a:rPr lang="pt-BR" dirty="0" smtClean="0"/>
              <a:t>Não tem nenhum modelo de segurança formal. </a:t>
            </a:r>
          </a:p>
          <a:p>
            <a:endParaRPr lang="pt-BR" dirty="0" smtClean="0"/>
          </a:p>
          <a:p>
            <a:r>
              <a:rPr lang="pt-BR" dirty="0" smtClean="0"/>
              <a:t>Cada fornecedor cuida da segurança de modo diferente.</a:t>
            </a:r>
          </a:p>
          <a:p>
            <a:endParaRPr lang="pt-BR" dirty="0" smtClean="0"/>
          </a:p>
          <a:p>
            <a:r>
              <a:rPr lang="pt-BR" dirty="0" smtClean="0"/>
              <a:t>O problema é que permitir a execução de código estranho em seu navegador significa procurar problemas.</a:t>
            </a:r>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JavaScript</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r>
              <a:rPr lang="pt-BR" dirty="0" smtClean="0"/>
              <a:t>Um código móvel </a:t>
            </a:r>
            <a:r>
              <a:rPr lang="pt-BR" dirty="0" smtClean="0">
                <a:solidFill>
                  <a:srgbClr val="0000FF"/>
                </a:solidFill>
              </a:rPr>
              <a:t>pode permitir imagens gráficas atraentes </a:t>
            </a:r>
            <a:r>
              <a:rPr lang="pt-BR" dirty="0" smtClean="0"/>
              <a:t>e de interação rápida, e </a:t>
            </a:r>
            <a:r>
              <a:rPr lang="pt-BR" dirty="0" smtClean="0">
                <a:solidFill>
                  <a:srgbClr val="C00000"/>
                </a:solidFill>
              </a:rPr>
              <a:t>muito projetistas de sites acham que isso é muito mais importante que a segurança</a:t>
            </a:r>
            <a:r>
              <a:rPr lang="pt-BR" dirty="0" smtClean="0"/>
              <a:t>. </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Extensões do Navegador e Plug-ins</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São programas que estendem a funcionalidade dos navegadores.</a:t>
            </a:r>
          </a:p>
          <a:p>
            <a:endParaRPr lang="pt-BR" dirty="0" smtClean="0"/>
          </a:p>
          <a:p>
            <a:r>
              <a:rPr lang="pt-BR" dirty="0" smtClean="0"/>
              <a:t>Complementos oferecem novos recursos ao navegador, como formas de interagir com páginas, gerenciamento de senhas, ... </a:t>
            </a:r>
          </a:p>
          <a:p>
            <a:endParaRPr lang="pt-BR" dirty="0" smtClean="0"/>
          </a:p>
          <a:p>
            <a:r>
              <a:rPr lang="pt-BR" dirty="0" smtClean="0"/>
              <a:t>Plug-ins, normalmente oferecem a capacidade de interpretar ou exibir um certo tipo de conteúdo, como </a:t>
            </a:r>
            <a:r>
              <a:rPr lang="pt-BR" dirty="0" err="1" smtClean="0"/>
              <a:t>PDFs</a:t>
            </a:r>
            <a:r>
              <a:rPr lang="pt-BR" dirty="0" smtClean="0"/>
              <a:t> e animações Flash.</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Extensões do Navegador e Plug-ins</a:t>
            </a:r>
            <a:endParaRPr lang="pt-BR" dirty="0"/>
          </a:p>
        </p:txBody>
      </p:sp>
      <p:sp>
        <p:nvSpPr>
          <p:cNvPr id="3" name="Espaço Reservado para Conteúdo 2"/>
          <p:cNvSpPr>
            <a:spLocks noGrp="1"/>
          </p:cNvSpPr>
          <p:nvPr>
            <p:ph idx="1"/>
          </p:nvPr>
        </p:nvSpPr>
        <p:spPr/>
        <p:txBody>
          <a:bodyPr>
            <a:normAutofit fontScale="92500" lnSpcReduction="20000"/>
          </a:bodyPr>
          <a:lstStyle/>
          <a:p>
            <a:endParaRPr lang="pt-BR" dirty="0" smtClean="0"/>
          </a:p>
          <a:p>
            <a:r>
              <a:rPr lang="pt-BR" dirty="0" smtClean="0"/>
              <a:t>Instalar é muito fácil.</a:t>
            </a:r>
          </a:p>
          <a:p>
            <a:endParaRPr lang="pt-BR" dirty="0" smtClean="0"/>
          </a:p>
          <a:p>
            <a:r>
              <a:rPr lang="pt-BR" dirty="0" smtClean="0"/>
              <a:t>São escritos, </a:t>
            </a:r>
            <a:r>
              <a:rPr lang="pt-BR" dirty="0" smtClean="0">
                <a:solidFill>
                  <a:srgbClr val="0000FF"/>
                </a:solidFill>
              </a:rPr>
              <a:t>dependendo do navegador</a:t>
            </a:r>
            <a:r>
              <a:rPr lang="pt-BR" dirty="0" smtClean="0"/>
              <a:t>. </a:t>
            </a:r>
          </a:p>
          <a:p>
            <a:endParaRPr lang="pt-BR" dirty="0" smtClean="0"/>
          </a:p>
          <a:p>
            <a:r>
              <a:rPr lang="pt-BR" dirty="0" smtClean="0"/>
              <a:t>Se tornam </a:t>
            </a:r>
            <a:r>
              <a:rPr lang="pt-BR" dirty="0" smtClean="0">
                <a:solidFill>
                  <a:srgbClr val="0000FF"/>
                </a:solidFill>
              </a:rPr>
              <a:t>parte da computação confiável do navegador</a:t>
            </a:r>
            <a:r>
              <a:rPr lang="pt-BR" dirty="0" smtClean="0"/>
              <a:t>.</a:t>
            </a:r>
          </a:p>
          <a:p>
            <a:endParaRPr lang="pt-BR" dirty="0" smtClean="0"/>
          </a:p>
          <a:p>
            <a:r>
              <a:rPr lang="pt-BR" dirty="0" smtClean="0"/>
              <a:t>Se o código tiver </a:t>
            </a:r>
            <a:r>
              <a:rPr lang="pt-BR" i="1" dirty="0" err="1" smtClean="0">
                <a:solidFill>
                  <a:srgbClr val="C00000"/>
                </a:solidFill>
              </a:rPr>
              <a:t>bugs</a:t>
            </a:r>
            <a:r>
              <a:rPr lang="pt-BR" dirty="0" smtClean="0"/>
              <a:t>, o navegador inteiro fica comprometido. </a:t>
            </a:r>
            <a:endParaRPr lang="pt-B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Extensões do Navegador e Plug-ins</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smtClean="0"/>
              <a:t>Problemas:</a:t>
            </a:r>
          </a:p>
          <a:p>
            <a:pPr lvl="1"/>
            <a:r>
              <a:rPr lang="pt-BR" dirty="0" smtClean="0"/>
              <a:t>Esses programas podem se comportar de forma maliciosa.</a:t>
            </a:r>
          </a:p>
          <a:p>
            <a:pPr lvl="1"/>
            <a:endParaRPr lang="pt-BR" dirty="0" smtClean="0"/>
          </a:p>
          <a:p>
            <a:pPr lvl="1"/>
            <a:r>
              <a:rPr lang="pt-BR" dirty="0" smtClean="0"/>
              <a:t>Plug-ins dão ao navegador a capacidade de interpretar novos tipos de conteúdo. Frequentemente, o conteúdo  está escrito numa linguagem de programação completa.</a:t>
            </a:r>
          </a:p>
          <a:p>
            <a:pPr lvl="1"/>
            <a:endParaRPr lang="pt-BR" dirty="0" smtClean="0"/>
          </a:p>
          <a:p>
            <a:pPr lvl="1"/>
            <a:r>
              <a:rPr lang="pt-BR" dirty="0" smtClean="0"/>
              <a:t>O código pode apresentar vulnerabilidades.</a:t>
            </a:r>
          </a:p>
          <a:p>
            <a:endParaRPr lang="pt-BR" dirty="0" smtClean="0"/>
          </a:p>
          <a:p>
            <a:r>
              <a:rPr lang="pt-BR" dirty="0" smtClean="0"/>
              <a:t>Solução:</a:t>
            </a:r>
          </a:p>
          <a:p>
            <a:pPr lvl="1"/>
            <a:endParaRPr lang="pt-BR" dirty="0" smtClean="0"/>
          </a:p>
          <a:p>
            <a:pPr lvl="1"/>
            <a:r>
              <a:rPr lang="pt-BR" dirty="0" smtClean="0"/>
              <a:t>Só </a:t>
            </a:r>
            <a:r>
              <a:rPr lang="pt-BR" dirty="0" smtClean="0"/>
              <a:t>devem ser instalados se realmente forem necessários e apenas de fornecedores confiáveis.</a:t>
            </a:r>
          </a:p>
          <a:p>
            <a:pPr lvl="1"/>
            <a:endParaRPr lang="pt-BR" dirty="0" smtClean="0"/>
          </a:p>
          <a:p>
            <a:pPr lvl="1">
              <a:buNone/>
            </a:pPr>
            <a:r>
              <a:rPr lang="pt-BR"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Vírus</a:t>
            </a:r>
            <a:endParaRPr lang="pt-BR" dirty="0"/>
          </a:p>
        </p:txBody>
      </p:sp>
      <p:sp>
        <p:nvSpPr>
          <p:cNvPr id="3" name="Espaço Reservado para Conteúdo 2"/>
          <p:cNvSpPr>
            <a:spLocks noGrp="1"/>
          </p:cNvSpPr>
          <p:nvPr>
            <p:ph idx="1"/>
          </p:nvPr>
        </p:nvSpPr>
        <p:spPr/>
        <p:txBody>
          <a:bodyPr>
            <a:normAutofit fontScale="92500" lnSpcReduction="10000"/>
          </a:bodyPr>
          <a:lstStyle/>
          <a:p>
            <a:endParaRPr lang="pt-BR" dirty="0" smtClean="0"/>
          </a:p>
          <a:p>
            <a:r>
              <a:rPr lang="pt-BR" dirty="0" smtClean="0"/>
              <a:t>São outra forma de código móvel.</a:t>
            </a:r>
          </a:p>
          <a:p>
            <a:endParaRPr lang="pt-BR" dirty="0" smtClean="0"/>
          </a:p>
          <a:p>
            <a:r>
              <a:rPr lang="pt-BR" dirty="0" smtClean="0"/>
              <a:t>Mas, chegam sem ser convidados. </a:t>
            </a:r>
          </a:p>
          <a:p>
            <a:endParaRPr lang="pt-BR" dirty="0" smtClean="0"/>
          </a:p>
          <a:p>
            <a:r>
              <a:rPr lang="pt-BR" dirty="0" smtClean="0"/>
              <a:t>Desenvolvido para se reproduzir</a:t>
            </a:r>
          </a:p>
          <a:p>
            <a:endParaRPr lang="pt-BR" dirty="0" smtClean="0"/>
          </a:p>
          <a:p>
            <a:r>
              <a:rPr lang="pt-BR" dirty="0" smtClean="0"/>
              <a:t>Em geral, começa infectando programas executáveis no disco.</a:t>
            </a:r>
            <a:endParaRPr lang="pt-B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Vírus</a:t>
            </a:r>
            <a:endParaRPr lang="pt-BR" dirty="0"/>
          </a:p>
        </p:txBody>
      </p:sp>
      <p:sp>
        <p:nvSpPr>
          <p:cNvPr id="3" name="Espaço Reservado para Conteúdo 2"/>
          <p:cNvSpPr>
            <a:spLocks noGrp="1"/>
          </p:cNvSpPr>
          <p:nvPr>
            <p:ph idx="1"/>
          </p:nvPr>
        </p:nvSpPr>
        <p:spPr/>
        <p:txBody>
          <a:bodyPr/>
          <a:lstStyle/>
          <a:p>
            <a:r>
              <a:rPr lang="pt-BR" dirty="0" smtClean="0"/>
              <a:t>Quando um desses programas infectados é executado, o controle é passado ao vírus.</a:t>
            </a:r>
          </a:p>
          <a:p>
            <a:endParaRPr lang="pt-BR" dirty="0" smtClean="0"/>
          </a:p>
          <a:p>
            <a:r>
              <a:rPr lang="pt-BR" dirty="0" smtClean="0"/>
              <a:t>Que pode se difundir para outras máquinas. </a:t>
            </a:r>
          </a:p>
          <a:p>
            <a:endParaRPr lang="pt-BR" dirty="0" smtClean="0"/>
          </a:p>
          <a:p>
            <a:r>
              <a:rPr lang="pt-BR" dirty="0" smtClean="0"/>
              <a:t>Alguns infectam o setor de inicialização no disco, e quando a máquina é inicializada, o vírus é executado. </a:t>
            </a:r>
            <a:endParaRPr lang="pt-B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Applets</a:t>
            </a:r>
            <a:r>
              <a:rPr lang="pt-BR" dirty="0" smtClean="0"/>
              <a:t> Java</a:t>
            </a:r>
            <a:endParaRPr lang="pt-BR" dirty="0"/>
          </a:p>
        </p:txBody>
      </p:sp>
      <p:sp>
        <p:nvSpPr>
          <p:cNvPr id="3" name="Espaço Reservado para Conteúdo 2"/>
          <p:cNvSpPr>
            <a:spLocks noGrp="1"/>
          </p:cNvSpPr>
          <p:nvPr>
            <p:ph idx="1"/>
          </p:nvPr>
        </p:nvSpPr>
        <p:spPr/>
        <p:txBody>
          <a:bodyPr/>
          <a:lstStyle/>
          <a:p>
            <a:r>
              <a:rPr lang="pt-BR" dirty="0" smtClean="0"/>
              <a:t>Códigos Java que podem ser transferidos, da aplicação-página para serem executados no navegador, junto com a apresentação da página.</a:t>
            </a:r>
          </a:p>
          <a:p>
            <a:endParaRPr lang="pt-BR" dirty="0" smtClean="0"/>
          </a:p>
          <a:p>
            <a:r>
              <a:rPr lang="pt-BR" dirty="0" smtClean="0"/>
              <a:t>Depois que a página é carregada, o código da </a:t>
            </a:r>
            <a:r>
              <a:rPr lang="pt-BR" dirty="0" err="1" smtClean="0"/>
              <a:t>applet</a:t>
            </a:r>
            <a:r>
              <a:rPr lang="pt-BR" dirty="0" smtClean="0"/>
              <a:t> é </a:t>
            </a:r>
            <a:r>
              <a:rPr lang="pt-BR" dirty="0" smtClean="0">
                <a:solidFill>
                  <a:srgbClr val="0000FF"/>
                </a:solidFill>
              </a:rPr>
              <a:t>interpretado</a:t>
            </a:r>
            <a:r>
              <a:rPr lang="pt-BR" dirty="0" smtClean="0"/>
              <a:t> na JVM do navegador.  </a:t>
            </a:r>
          </a:p>
          <a:p>
            <a:endParaRPr lang="pt-BR" dirty="0" smtClean="0"/>
          </a:p>
          <a:p>
            <a:endParaRPr lang="pt-B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Applet</a:t>
            </a:r>
            <a:r>
              <a:rPr lang="pt-BR" dirty="0" smtClean="0"/>
              <a:t> Java</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Cada instrução é examinada pelo interpretador antes de ser executada.</a:t>
            </a:r>
          </a:p>
          <a:p>
            <a:endParaRPr lang="pt-BR" dirty="0" smtClean="0"/>
          </a:p>
          <a:p>
            <a:r>
              <a:rPr lang="pt-BR" dirty="0" smtClean="0"/>
              <a:t>Isso dá ao interpretador a oportunidade de verificar se o endereço da instrução sendo interpretada é válido.</a:t>
            </a:r>
          </a:p>
          <a:p>
            <a:endParaRPr lang="pt-BR" dirty="0" smtClean="0"/>
          </a:p>
          <a:p>
            <a:r>
              <a:rPr lang="pt-BR" dirty="0" smtClean="0"/>
              <a:t>As chamadas de sistema também são interpretadas.</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smtClean="0"/>
              <a:t>Segurança </a:t>
            </a:r>
            <a:r>
              <a:rPr lang="pt-BR" dirty="0" smtClean="0"/>
              <a:t>em Código Móvel</a:t>
            </a:r>
            <a:br>
              <a:rPr lang="pt-BR" dirty="0" smtClean="0"/>
            </a:b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r>
              <a:rPr lang="pt-BR" dirty="0" err="1" smtClean="0"/>
              <a:t>Tanenbaum</a:t>
            </a:r>
            <a:r>
              <a:rPr lang="pt-BR" dirty="0" smtClean="0"/>
              <a:t> / </a:t>
            </a:r>
            <a:r>
              <a:rPr lang="pt-BR" dirty="0" err="1" smtClean="0"/>
              <a:t>Wetherall</a:t>
            </a:r>
            <a:r>
              <a:rPr lang="pt-BR" dirty="0" smtClean="0"/>
              <a:t> – </a:t>
            </a:r>
            <a:r>
              <a:rPr lang="pt-BR" dirty="0" smtClean="0"/>
              <a:t>Redes de Computadores –Edição 5 </a:t>
            </a:r>
            <a:r>
              <a:rPr lang="pt-BR" dirty="0" smtClean="0"/>
              <a:t>– 2011, páginas </a:t>
            </a:r>
            <a:br>
              <a:rPr lang="pt-BR" dirty="0" smtClean="0"/>
            </a:br>
            <a:r>
              <a:rPr lang="pt-BR" dirty="0" smtClean="0"/>
              <a:t>537, 538.</a:t>
            </a:r>
            <a:endParaRPr lang="pt-B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Applet</a:t>
            </a:r>
            <a:r>
              <a:rPr lang="pt-BR" dirty="0" smtClean="0"/>
              <a:t> Java</a:t>
            </a:r>
            <a:endParaRPr lang="pt-BR" dirty="0"/>
          </a:p>
        </p:txBody>
      </p:sp>
      <p:sp>
        <p:nvSpPr>
          <p:cNvPr id="3" name="Espaço Reservado para Conteúdo 2"/>
          <p:cNvSpPr>
            <a:spLocks noGrp="1"/>
          </p:cNvSpPr>
          <p:nvPr>
            <p:ph idx="1"/>
          </p:nvPr>
        </p:nvSpPr>
        <p:spPr/>
        <p:txBody>
          <a:bodyPr>
            <a:normAutofit/>
          </a:bodyPr>
          <a:lstStyle/>
          <a:p>
            <a:pPr>
              <a:buNone/>
            </a:pPr>
            <a:endParaRPr lang="pt-BR" dirty="0" smtClean="0"/>
          </a:p>
          <a:p>
            <a:r>
              <a:rPr lang="pt-BR" dirty="0" smtClean="0"/>
              <a:t>Se o </a:t>
            </a:r>
            <a:r>
              <a:rPr lang="pt-BR" dirty="0" err="1" smtClean="0"/>
              <a:t>applet</a:t>
            </a:r>
            <a:r>
              <a:rPr lang="pt-BR" dirty="0" smtClean="0"/>
              <a:t> for </a:t>
            </a:r>
            <a:r>
              <a:rPr lang="pt-BR" dirty="0" smtClean="0">
                <a:solidFill>
                  <a:srgbClr val="C00000"/>
                </a:solidFill>
              </a:rPr>
              <a:t>não confiável </a:t>
            </a:r>
            <a:r>
              <a:rPr lang="pt-BR" dirty="0" smtClean="0"/>
              <a:t>(veio da Internet), ele é </a:t>
            </a:r>
            <a:r>
              <a:rPr lang="pt-BR" dirty="0" smtClean="0">
                <a:solidFill>
                  <a:srgbClr val="00B050"/>
                </a:solidFill>
              </a:rPr>
              <a:t>encapsulado em uma </a:t>
            </a:r>
            <a:r>
              <a:rPr lang="pt-BR" dirty="0" smtClean="0"/>
              <a:t>“</a:t>
            </a:r>
            <a:r>
              <a:rPr lang="pt-BR" dirty="0" err="1" smtClean="0">
                <a:solidFill>
                  <a:srgbClr val="00B050"/>
                </a:solidFill>
              </a:rPr>
              <a:t>sandbox</a:t>
            </a:r>
            <a:r>
              <a:rPr lang="pt-BR" dirty="0" smtClean="0"/>
              <a:t>”, para </a:t>
            </a:r>
            <a:r>
              <a:rPr lang="pt-BR" dirty="0" smtClean="0">
                <a:solidFill>
                  <a:srgbClr val="0000FF"/>
                </a:solidFill>
              </a:rPr>
              <a:t>limitar seu comportamento e bloquear quaisquer tentativas de usar recursos</a:t>
            </a:r>
            <a:r>
              <a:rPr lang="pt-BR" dirty="0" smtClean="0"/>
              <a:t> do sistema.</a:t>
            </a:r>
          </a:p>
          <a:p>
            <a:endParaRPr lang="pt-B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Applet</a:t>
            </a:r>
            <a:r>
              <a:rPr lang="pt-BR" dirty="0" smtClean="0"/>
              <a:t> Java</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solidFill>
                  <a:srgbClr val="C00000"/>
                </a:solidFill>
              </a:rPr>
              <a:t>Se a </a:t>
            </a:r>
            <a:r>
              <a:rPr lang="pt-BR" dirty="0" err="1" smtClean="0">
                <a:solidFill>
                  <a:srgbClr val="C00000"/>
                </a:solidFill>
              </a:rPr>
              <a:t>applet</a:t>
            </a:r>
            <a:r>
              <a:rPr lang="pt-BR" dirty="0" smtClean="0">
                <a:solidFill>
                  <a:srgbClr val="C00000"/>
                </a:solidFill>
              </a:rPr>
              <a:t> tentar acessar recursos do sistema</a:t>
            </a:r>
            <a:r>
              <a:rPr lang="pt-BR" dirty="0" smtClean="0"/>
              <a:t>, a </a:t>
            </a:r>
            <a:r>
              <a:rPr lang="pt-BR" dirty="0" smtClean="0">
                <a:solidFill>
                  <a:srgbClr val="00B050"/>
                </a:solidFill>
              </a:rPr>
              <a:t>chamada de sistema </a:t>
            </a:r>
            <a:r>
              <a:rPr lang="pt-BR" dirty="0" smtClean="0"/>
              <a:t>é repassada a um </a:t>
            </a:r>
            <a:r>
              <a:rPr lang="pt-BR" dirty="0" smtClean="0">
                <a:solidFill>
                  <a:srgbClr val="0000FF"/>
                </a:solidFill>
              </a:rPr>
              <a:t>gerenciador de segurança</a:t>
            </a:r>
            <a:r>
              <a:rPr lang="pt-BR" dirty="0" smtClean="0"/>
              <a:t>, que examina a chamada levando-se em consideração a </a:t>
            </a:r>
            <a:r>
              <a:rPr lang="pt-BR" dirty="0" smtClean="0">
                <a:solidFill>
                  <a:srgbClr val="0000FF"/>
                </a:solidFill>
              </a:rPr>
              <a:t>política de segurança Java local</a:t>
            </a:r>
            <a:r>
              <a:rPr lang="pt-BR" dirty="0" smtClean="0"/>
              <a:t>, que permitirá acesso, ou não a recursos do sistema.</a:t>
            </a:r>
          </a:p>
          <a:p>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Ataques com </a:t>
            </a:r>
            <a:r>
              <a:rPr lang="pt-BR" dirty="0" err="1" smtClean="0"/>
              <a:t>Applet</a:t>
            </a:r>
            <a:r>
              <a:rPr lang="pt-BR" dirty="0" smtClean="0"/>
              <a:t> Java</a:t>
            </a:r>
            <a:endParaRPr lang="pt-BR" dirty="0"/>
          </a:p>
        </p:txBody>
      </p:sp>
      <p:sp>
        <p:nvSpPr>
          <p:cNvPr id="3" name="Espaço Reservado para Conteúdo 2"/>
          <p:cNvSpPr>
            <a:spLocks noGrp="1"/>
          </p:cNvSpPr>
          <p:nvPr>
            <p:ph idx="1"/>
          </p:nvPr>
        </p:nvSpPr>
        <p:spPr/>
        <p:txBody>
          <a:bodyPr/>
          <a:lstStyle/>
          <a:p>
            <a:endParaRPr lang="pt-BR" smtClean="0">
              <a:hlinkClick r:id="rId2"/>
            </a:endParaRPr>
          </a:p>
          <a:p>
            <a:r>
              <a:rPr lang="pt-BR" smtClean="0">
                <a:hlinkClick r:id="rId2"/>
              </a:rPr>
              <a:t>http</a:t>
            </a:r>
            <a:r>
              <a:rPr lang="pt-BR" dirty="0" smtClean="0">
                <a:hlinkClick r:id="rId2"/>
              </a:rPr>
              <a:t>://</a:t>
            </a:r>
            <a:r>
              <a:rPr lang="pt-BR" dirty="0" smtClean="0">
                <a:hlinkClick r:id="rId2"/>
              </a:rPr>
              <a:t>www.offensive-security.com/metasploit-unleashed/SET_Java_Applet_Attack</a:t>
            </a:r>
            <a:endParaRPr lang="pt-BR" dirty="0" smtClean="0"/>
          </a:p>
          <a:p>
            <a:endParaRPr lang="pt-BR" dirty="0" smtClean="0"/>
          </a:p>
          <a:p>
            <a:r>
              <a:rPr lang="pt-BR" dirty="0" smtClean="0">
                <a:hlinkClick r:id="rId3"/>
              </a:rPr>
              <a:t>https://nealpoole.com/blog/2011/10/java-applet-same-origin-policy-bypass-via-http-redirect/</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a:t>
            </a:r>
            <a:r>
              <a:rPr lang="pt-BR" i="1" dirty="0" err="1" smtClean="0"/>
              <a:t>ross-Site</a:t>
            </a:r>
            <a:r>
              <a:rPr lang="pt-BR" i="1" dirty="0" smtClean="0"/>
              <a:t> </a:t>
            </a:r>
            <a:r>
              <a:rPr lang="pt-BR" i="1" dirty="0" err="1" smtClean="0"/>
              <a:t>Scripting</a:t>
            </a:r>
            <a:endParaRPr lang="pt-BR" dirty="0"/>
          </a:p>
        </p:txBody>
      </p:sp>
      <p:sp>
        <p:nvSpPr>
          <p:cNvPr id="3" name="Espaço Reservado para Conteúdo 2"/>
          <p:cNvSpPr>
            <a:spLocks noGrp="1"/>
          </p:cNvSpPr>
          <p:nvPr>
            <p:ph idx="1"/>
          </p:nvPr>
        </p:nvSpPr>
        <p:spPr/>
        <p:txBody>
          <a:bodyPr/>
          <a:lstStyle/>
          <a:p>
            <a:pPr algn="r"/>
            <a:endParaRPr lang="pt-BR" dirty="0" smtClean="0"/>
          </a:p>
          <a:p>
            <a:pPr algn="r"/>
            <a:endParaRPr lang="pt-BR" dirty="0" smtClean="0"/>
          </a:p>
          <a:p>
            <a:pPr algn="r"/>
            <a:r>
              <a:rPr lang="pt-BR" dirty="0" smtClean="0"/>
              <a:t>Por  </a:t>
            </a:r>
            <a:r>
              <a:rPr lang="pt-BR" dirty="0" smtClean="0"/>
              <a:t>Armando Gonçalves da Silva Junior </a:t>
            </a:r>
          </a:p>
          <a:p>
            <a:pPr algn="r"/>
            <a:r>
              <a:rPr lang="pt-BR" dirty="0" smtClean="0"/>
              <a:t>Trabalho de Graduação </a:t>
            </a:r>
          </a:p>
          <a:p>
            <a:pPr algn="r"/>
            <a:r>
              <a:rPr lang="pt-BR" dirty="0" err="1" smtClean="0"/>
              <a:t>UFPE-CIn</a:t>
            </a:r>
            <a:r>
              <a:rPr lang="pt-BR" dirty="0" smtClean="0"/>
              <a:t> </a:t>
            </a:r>
          </a:p>
          <a:p>
            <a:pPr algn="r"/>
            <a:r>
              <a:rPr lang="pt-BR" dirty="0" smtClean="0"/>
              <a:t>Novembro de 2009 </a:t>
            </a:r>
            <a:r>
              <a:rPr lang="pt-BR" b="1" i="1" dirty="0" smtClean="0">
                <a:solidFill>
                  <a:srgbClr val="0000FF"/>
                </a:solidFill>
              </a:rPr>
              <a:t> </a:t>
            </a:r>
            <a:r>
              <a:rPr lang="pt-BR" sz="1800" i="1" dirty="0" smtClean="0">
                <a:solidFill>
                  <a:srgbClr val="0000FF"/>
                </a:solidFill>
              </a:rPr>
              <a:t/>
            </a:r>
            <a:br>
              <a:rPr lang="pt-BR" sz="1800" i="1" dirty="0" smtClean="0">
                <a:solidFill>
                  <a:srgbClr val="0000FF"/>
                </a:solidFill>
              </a:rPr>
            </a:br>
            <a:endParaRPr lang="pt-BR" sz="1800" i="1" dirty="0" smtClean="0"/>
          </a:p>
          <a:p>
            <a:endParaRPr lang="pt-B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a:t>
            </a:r>
            <a:r>
              <a:rPr lang="pt-BR" i="1" dirty="0" err="1" smtClean="0"/>
              <a:t>ross-Site</a:t>
            </a:r>
            <a:r>
              <a:rPr lang="pt-BR" i="1" dirty="0" smtClean="0"/>
              <a:t> </a:t>
            </a:r>
            <a:r>
              <a:rPr lang="pt-BR" i="1" dirty="0" err="1" smtClean="0"/>
              <a:t>Scripting</a:t>
            </a:r>
            <a:endParaRPr lang="pt-BR" dirty="0"/>
          </a:p>
        </p:txBody>
      </p:sp>
      <p:sp>
        <p:nvSpPr>
          <p:cNvPr id="3" name="Espaço Reservado para Conteúdo 2"/>
          <p:cNvSpPr>
            <a:spLocks noGrp="1"/>
          </p:cNvSpPr>
          <p:nvPr>
            <p:ph idx="1"/>
          </p:nvPr>
        </p:nvSpPr>
        <p:spPr/>
        <p:txBody>
          <a:bodyPr>
            <a:normAutofit lnSpcReduction="10000"/>
          </a:bodyPr>
          <a:lstStyle/>
          <a:p>
            <a:pPr>
              <a:buNone/>
            </a:pPr>
            <a:endParaRPr lang="pt-BR" dirty="0" smtClean="0"/>
          </a:p>
          <a:p>
            <a:r>
              <a:rPr lang="pt-BR" dirty="0" err="1" smtClean="0">
                <a:solidFill>
                  <a:srgbClr val="0000FF"/>
                </a:solidFill>
              </a:rPr>
              <a:t>C</a:t>
            </a:r>
            <a:r>
              <a:rPr lang="pt-BR" i="1" dirty="0" err="1" smtClean="0">
                <a:solidFill>
                  <a:srgbClr val="0000FF"/>
                </a:solidFill>
              </a:rPr>
              <a:t>ross-Site</a:t>
            </a:r>
            <a:r>
              <a:rPr lang="pt-BR" i="1" dirty="0" smtClean="0">
                <a:solidFill>
                  <a:srgbClr val="0000FF"/>
                </a:solidFill>
              </a:rPr>
              <a:t> </a:t>
            </a:r>
            <a:r>
              <a:rPr lang="pt-BR" i="1" dirty="0" err="1" smtClean="0">
                <a:solidFill>
                  <a:srgbClr val="0000FF"/>
                </a:solidFill>
              </a:rPr>
              <a:t>Scripting</a:t>
            </a:r>
            <a:r>
              <a:rPr lang="pt-BR" i="1" dirty="0" smtClean="0">
                <a:solidFill>
                  <a:srgbClr val="0000FF"/>
                </a:solidFill>
              </a:rPr>
              <a:t> </a:t>
            </a:r>
            <a:r>
              <a:rPr lang="pt-BR" dirty="0" smtClean="0"/>
              <a:t>é um ataque encontrada normalmente em aplicações WEB que permite ao atacante inserir código malicioso em uma página visitada por outro usuário.</a:t>
            </a:r>
          </a:p>
          <a:p>
            <a:endParaRPr lang="pt-BR" i="1" dirty="0" smtClean="0"/>
          </a:p>
          <a:p>
            <a:r>
              <a:rPr lang="pt-BR" i="1" dirty="0" smtClean="0"/>
              <a:t>Vulnerabilidade encontrada: </a:t>
            </a:r>
            <a:r>
              <a:rPr lang="pt-BR" dirty="0" smtClean="0"/>
              <a:t>a </a:t>
            </a:r>
            <a:r>
              <a:rPr lang="pt-BR" dirty="0" smtClean="0">
                <a:solidFill>
                  <a:srgbClr val="0000FF"/>
                </a:solidFill>
              </a:rPr>
              <a:t>Aplicação no lado do servidor não trata devidamente a entrada de dados</a:t>
            </a:r>
            <a:r>
              <a:rPr lang="pt-BR" dirty="0" smtClean="0"/>
              <a:t> ...</a:t>
            </a:r>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a:t>
            </a:r>
            <a:r>
              <a:rPr lang="pt-BR" i="1" dirty="0" err="1" smtClean="0"/>
              <a:t>ross-Site</a:t>
            </a:r>
            <a:r>
              <a:rPr lang="pt-BR" i="1" dirty="0" smtClean="0"/>
              <a:t> </a:t>
            </a:r>
            <a:r>
              <a:rPr lang="pt-BR" i="1" dirty="0" err="1" smtClean="0"/>
              <a:t>Scripting</a:t>
            </a:r>
            <a:r>
              <a:rPr lang="pt-BR" i="1" dirty="0" smtClean="0"/>
              <a:t> (XSS)</a:t>
            </a:r>
            <a:endParaRPr lang="pt-BR" dirty="0"/>
          </a:p>
        </p:txBody>
      </p:sp>
      <p:sp>
        <p:nvSpPr>
          <p:cNvPr id="3" name="Espaço Reservado para Conteúdo 2"/>
          <p:cNvSpPr>
            <a:spLocks noGrp="1"/>
          </p:cNvSpPr>
          <p:nvPr>
            <p:ph idx="1"/>
          </p:nvPr>
        </p:nvSpPr>
        <p:spPr/>
        <p:txBody>
          <a:bodyPr/>
          <a:lstStyle/>
          <a:p>
            <a:pPr>
              <a:buNone/>
            </a:pPr>
            <a:endParaRPr lang="pt-BR" dirty="0" smtClean="0"/>
          </a:p>
          <a:p>
            <a:r>
              <a:rPr lang="pt-BR" dirty="0" smtClean="0"/>
              <a:t>Esse </a:t>
            </a:r>
            <a:r>
              <a:rPr lang="pt-BR" dirty="0" smtClean="0">
                <a:solidFill>
                  <a:srgbClr val="C00000"/>
                </a:solidFill>
              </a:rPr>
              <a:t>código malicioso </a:t>
            </a:r>
            <a:r>
              <a:rPr lang="pt-BR" dirty="0" smtClean="0"/>
              <a:t>somente vai afetar o </a:t>
            </a:r>
            <a:r>
              <a:rPr lang="pt-BR" dirty="0" smtClean="0">
                <a:solidFill>
                  <a:srgbClr val="C00000"/>
                </a:solidFill>
              </a:rPr>
              <a:t>navegador </a:t>
            </a:r>
            <a:r>
              <a:rPr lang="pt-BR" dirty="0" smtClean="0"/>
              <a:t>da vítima.</a:t>
            </a:r>
          </a:p>
          <a:p>
            <a:pPr>
              <a:buNone/>
            </a:pPr>
            <a:endParaRPr lang="pt-BR" dirty="0" smtClean="0"/>
          </a:p>
          <a:p>
            <a:r>
              <a:rPr lang="pt-BR" dirty="0" smtClean="0"/>
              <a:t> O </a:t>
            </a:r>
            <a:r>
              <a:rPr lang="pt-BR" dirty="0" smtClean="0">
                <a:solidFill>
                  <a:srgbClr val="C00000"/>
                </a:solidFill>
              </a:rPr>
              <a:t>código malicioso </a:t>
            </a:r>
            <a:r>
              <a:rPr lang="pt-BR" i="1" dirty="0" smtClean="0">
                <a:solidFill>
                  <a:srgbClr val="0000FF"/>
                </a:solidFill>
              </a:rPr>
              <a:t>não é executado pelo servidor</a:t>
            </a:r>
            <a:r>
              <a:rPr lang="pt-BR" i="1" dirty="0" smtClean="0"/>
              <a:t>.</a:t>
            </a:r>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Tipos de XSS</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XSS Não Persistente (</a:t>
            </a:r>
            <a:r>
              <a:rPr lang="pt-BR" dirty="0" err="1" smtClean="0"/>
              <a:t>Reflected</a:t>
            </a:r>
            <a:r>
              <a:rPr lang="pt-BR" dirty="0" smtClean="0"/>
              <a:t>)</a:t>
            </a:r>
          </a:p>
          <a:p>
            <a:endParaRPr lang="pt-BR" dirty="0" smtClean="0"/>
          </a:p>
          <a:p>
            <a:r>
              <a:rPr lang="pt-BR" dirty="0" smtClean="0"/>
              <a:t>XSS Persistente (</a:t>
            </a:r>
            <a:r>
              <a:rPr lang="pt-BR" dirty="0" err="1" smtClean="0"/>
              <a:t>Storage</a:t>
            </a:r>
            <a:r>
              <a:rPr lang="pt-BR" dirty="0" smtClean="0"/>
              <a:t>)</a:t>
            </a:r>
          </a:p>
          <a:p>
            <a:endParaRPr lang="pt-BR" dirty="0" smtClean="0"/>
          </a:p>
          <a:p>
            <a:r>
              <a:rPr lang="pt-BR" dirty="0" smtClean="0"/>
              <a:t>XSS Baseado em DOM</a:t>
            </a:r>
            <a:endParaRPr lang="pt-B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dirty="0" smtClean="0"/>
          </a:p>
          <a:p>
            <a:r>
              <a:rPr lang="pt-BR" dirty="0" smtClean="0"/>
              <a:t>Os </a:t>
            </a:r>
            <a:r>
              <a:rPr lang="pt-BR" dirty="0" smtClean="0">
                <a:solidFill>
                  <a:srgbClr val="0000FF"/>
                </a:solidFill>
              </a:rPr>
              <a:t>não persistentes </a:t>
            </a:r>
            <a:r>
              <a:rPr lang="pt-BR" dirty="0" smtClean="0"/>
              <a:t>são os mais comuns, sendo os principais responsáveis por ataques de </a:t>
            </a:r>
            <a:r>
              <a:rPr lang="pt-BR" i="1" dirty="0" err="1" smtClean="0">
                <a:solidFill>
                  <a:srgbClr val="0000FF"/>
                </a:solidFill>
              </a:rPr>
              <a:t>phishing</a:t>
            </a:r>
            <a:r>
              <a:rPr lang="pt-BR" i="1" dirty="0" smtClean="0"/>
              <a:t>. </a:t>
            </a:r>
          </a:p>
          <a:p>
            <a:endParaRPr lang="pt-BR" i="1" dirty="0" smtClean="0"/>
          </a:p>
          <a:p>
            <a:r>
              <a:rPr lang="pt-BR" i="1" dirty="0" smtClean="0"/>
              <a:t>Esse tipo de ataque depende de uma ação do usuário – normalmente um </a:t>
            </a:r>
            <a:r>
              <a:rPr lang="pt-BR" i="1" dirty="0" err="1" smtClean="0"/>
              <a:t>click</a:t>
            </a:r>
            <a:r>
              <a:rPr lang="pt-BR" i="1" dirty="0" smtClean="0"/>
              <a:t> num link malicioso.</a:t>
            </a:r>
            <a:endParaRPr lang="pt-B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smtClean="0"/>
              <a:t>O XSS se beneficia da confiança depositada pelo usuário no domínio.</a:t>
            </a:r>
          </a:p>
          <a:p>
            <a:endParaRPr lang="pt-BR" dirty="0" smtClean="0"/>
          </a:p>
          <a:p>
            <a:r>
              <a:rPr lang="pt-BR" dirty="0" smtClean="0"/>
              <a:t>Possivelmente, poucos clicariam em um link para </a:t>
            </a:r>
            <a:r>
              <a:rPr lang="pt-BR" dirty="0" smtClean="0">
                <a:hlinkClick r:id="rId2"/>
              </a:rPr>
              <a:t>http://www.evilsite.com/photos</a:t>
            </a:r>
          </a:p>
          <a:p>
            <a:pPr>
              <a:buNone/>
            </a:pPr>
            <a:endParaRPr lang="pt-BR" dirty="0" smtClean="0">
              <a:hlinkClick r:id="rId2"/>
            </a:endParaRPr>
          </a:p>
          <a:p>
            <a:r>
              <a:rPr lang="pt-BR" dirty="0" smtClean="0"/>
              <a:t>Mas, caso um “amigo” mandasse a URL </a:t>
            </a:r>
            <a:r>
              <a:rPr lang="pt-BR" dirty="0" smtClean="0">
                <a:hlinkClick r:id="rId3"/>
              </a:rPr>
              <a:t>http://www.nasa-news.org/</a:t>
            </a:r>
          </a:p>
          <a:p>
            <a:pPr>
              <a:buNone/>
            </a:pPr>
            <a:r>
              <a:rPr lang="pt-BR" dirty="0" smtClean="0">
                <a:hlinkClick r:id="rId3"/>
              </a:rPr>
              <a:t>%</a:t>
            </a:r>
            <a:r>
              <a:rPr lang="pt-BR" dirty="0" smtClean="0">
                <a:solidFill>
                  <a:srgbClr val="C00000"/>
                </a:solidFill>
                <a:hlinkClick r:id="rId3"/>
              </a:rPr>
              <a:t>7D%3C/style%3E%3Cscript%3Ea=</a:t>
            </a:r>
            <a:r>
              <a:rPr lang="pt-BR" dirty="0" err="1" smtClean="0">
                <a:solidFill>
                  <a:srgbClr val="C00000"/>
                </a:solidFill>
                <a:hlinkClick r:id="rId3"/>
              </a:rPr>
              <a:t>eval</a:t>
            </a:r>
            <a:r>
              <a:rPr lang="pt-BR" dirty="0" smtClean="0">
                <a:solidFill>
                  <a:srgbClr val="C00000"/>
                </a:solidFill>
                <a:hlinkClick r:id="rId3"/>
              </a:rPr>
              <a:t>;b=</a:t>
            </a:r>
            <a:r>
              <a:rPr lang="pt-BR" dirty="0" err="1" smtClean="0">
                <a:solidFill>
                  <a:srgbClr val="C00000"/>
                </a:solidFill>
                <a:hlinkClick r:id="rId3"/>
              </a:rPr>
              <a:t>alert</a:t>
            </a:r>
            <a:r>
              <a:rPr lang="pt-BR" dirty="0" smtClean="0">
                <a:solidFill>
                  <a:srgbClr val="C00000"/>
                </a:solidFill>
                <a:hlinkClick r:id="rId3"/>
              </a:rPr>
              <a:t>;a(b(/XSS/</a:t>
            </a:r>
          </a:p>
          <a:p>
            <a:pPr>
              <a:buNone/>
            </a:pPr>
            <a:r>
              <a:rPr lang="pt-BR" dirty="0" smtClean="0">
                <a:solidFill>
                  <a:srgbClr val="C00000"/>
                </a:solidFill>
                <a:hlinkClick r:id="rId3"/>
              </a:rPr>
              <a:t>source));%3C/script</a:t>
            </a:r>
            <a:r>
              <a:rPr lang="pt-BR" dirty="0" smtClean="0">
                <a:hlinkClick r:id="rId3"/>
              </a:rPr>
              <a:t>%3E%27%22%3E%3Cmarquee%3E%</a:t>
            </a:r>
          </a:p>
          <a:p>
            <a:pPr>
              <a:buNone/>
            </a:pPr>
            <a:r>
              <a:rPr lang="pt-BR" dirty="0" smtClean="0">
                <a:hlinkClick r:id="rId3"/>
              </a:rPr>
              <a:t>Ch1%3EXSS%3C/h1%3E%3C/</a:t>
            </a:r>
            <a:r>
              <a:rPr lang="pt-BR" dirty="0" err="1" smtClean="0">
                <a:hlinkClick r:id="rId3"/>
              </a:rPr>
              <a:t>marquee</a:t>
            </a:r>
            <a:r>
              <a:rPr lang="pt-BR" dirty="0" smtClean="0">
                <a:hlinkClick r:id="rId3"/>
              </a:rPr>
              <a:t>%3E </a:t>
            </a:r>
            <a:endParaRPr lang="pt-B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20000"/>
          </a:bodyPr>
          <a:lstStyle/>
          <a:p>
            <a:r>
              <a:rPr lang="pt-BR" dirty="0" smtClean="0"/>
              <a:t>O XSS persistente é o tipo mais perigoso, pois não depende da ação do usuário e frequentemente acontece em sites no qual o atacante pode postar texto, como, por exemplo, fóruns, Orkut, </a:t>
            </a:r>
            <a:r>
              <a:rPr lang="pt-BR" dirty="0" err="1" smtClean="0"/>
              <a:t>Twitter</a:t>
            </a:r>
            <a:r>
              <a:rPr lang="pt-BR" dirty="0" smtClean="0"/>
              <a:t>, </a:t>
            </a:r>
            <a:r>
              <a:rPr lang="pt-BR" dirty="0" err="1" smtClean="0"/>
              <a:t>Facebook</a:t>
            </a:r>
            <a:r>
              <a:rPr lang="pt-BR" dirty="0" smtClean="0"/>
              <a:t>.</a:t>
            </a:r>
          </a:p>
          <a:p>
            <a:endParaRPr lang="pt-BR" dirty="0" smtClean="0"/>
          </a:p>
          <a:p>
            <a:r>
              <a:rPr lang="pt-BR" dirty="0" smtClean="0"/>
              <a:t>Vírus do Orkut, que </a:t>
            </a:r>
            <a:r>
              <a:rPr lang="pt-BR" dirty="0" err="1" smtClean="0"/>
              <a:t>profiferou</a:t>
            </a:r>
            <a:r>
              <a:rPr lang="pt-BR" dirty="0" smtClean="0"/>
              <a:t> e virou um </a:t>
            </a:r>
            <a:r>
              <a:rPr lang="pt-BR" dirty="0" err="1" smtClean="0"/>
              <a:t>worm</a:t>
            </a:r>
            <a:r>
              <a:rPr lang="pt-BR" dirty="0" smtClean="0"/>
              <a:t>.</a:t>
            </a:r>
          </a:p>
          <a:p>
            <a:endParaRPr lang="pt-BR" dirty="0" smtClean="0"/>
          </a:p>
          <a:p>
            <a:r>
              <a:rPr lang="pt-BR" dirty="0" smtClean="0"/>
              <a:t>Um </a:t>
            </a:r>
            <a:r>
              <a:rPr lang="pt-BR" i="1" dirty="0" err="1" smtClean="0"/>
              <a:t>worm</a:t>
            </a:r>
            <a:r>
              <a:rPr lang="pt-BR" i="1" dirty="0" smtClean="0"/>
              <a:t> também começou a se proliferar, recentemente, no </a:t>
            </a:r>
            <a:r>
              <a:rPr lang="pt-BR" i="1" dirty="0" err="1" smtClean="0"/>
              <a:t>Twitter</a:t>
            </a:r>
            <a:r>
              <a:rPr lang="pt-BR" i="1" dirty="0" smtClean="0"/>
              <a:t> – o </a:t>
            </a:r>
            <a:r>
              <a:rPr lang="pt-BR" i="1" dirty="0" err="1" smtClean="0"/>
              <a:t>Mikeyy</a:t>
            </a:r>
            <a:endParaRPr lang="pt-BR" dirty="0" smtClean="0"/>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smtClean="0"/>
              <a:t>Segurança em Código Móvel</a:t>
            </a:r>
            <a:br>
              <a:rPr lang="pt-BR" dirty="0" smtClean="0"/>
            </a:b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No início, quando páginas Web eram apenas </a:t>
            </a:r>
            <a:r>
              <a:rPr lang="pt-BR" dirty="0" smtClean="0">
                <a:solidFill>
                  <a:srgbClr val="0000FF"/>
                </a:solidFill>
              </a:rPr>
              <a:t>arquivos HTML estáticos</a:t>
            </a:r>
            <a:r>
              <a:rPr lang="pt-BR" dirty="0" smtClean="0"/>
              <a:t>, essas </a:t>
            </a:r>
            <a:r>
              <a:rPr lang="pt-BR" dirty="0" smtClean="0">
                <a:solidFill>
                  <a:srgbClr val="0000FF"/>
                </a:solidFill>
              </a:rPr>
              <a:t>não continham códigos executável</a:t>
            </a:r>
            <a:r>
              <a:rPr lang="pt-BR" dirty="0" smtClean="0"/>
              <a:t>.</a:t>
            </a:r>
          </a:p>
          <a:p>
            <a:endParaRPr lang="pt-BR" dirty="0" smtClean="0"/>
          </a:p>
          <a:p>
            <a:r>
              <a:rPr lang="pt-BR" dirty="0" smtClean="0"/>
              <a:t>Mas, hoje, as páginas frequentemente contém pequenos programas (</a:t>
            </a:r>
            <a:r>
              <a:rPr lang="pt-BR" dirty="0" err="1" smtClean="0"/>
              <a:t>A</a:t>
            </a:r>
            <a:r>
              <a:rPr lang="pt-BR" dirty="0" err="1" smtClean="0"/>
              <a:t>plets</a:t>
            </a:r>
            <a:r>
              <a:rPr lang="pt-BR" dirty="0" smtClean="0"/>
              <a:t> Java, controles </a:t>
            </a:r>
            <a:r>
              <a:rPr lang="pt-BR" dirty="0" err="1" smtClean="0"/>
              <a:t>ActiveX</a:t>
            </a:r>
            <a:r>
              <a:rPr lang="pt-BR" dirty="0" smtClean="0"/>
              <a:t>, código de </a:t>
            </a:r>
            <a:r>
              <a:rPr lang="pt-BR" dirty="0" err="1" smtClean="0"/>
              <a:t>JavaScript</a:t>
            </a:r>
            <a:r>
              <a:rPr lang="pt-BR" dirty="0" smtClean="0"/>
              <a:t>, ... </a:t>
            </a: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dirty="0" smtClean="0"/>
          </a:p>
          <a:p>
            <a:r>
              <a:rPr lang="pt-BR" dirty="0" smtClean="0"/>
              <a:t>DOM </a:t>
            </a:r>
            <a:r>
              <a:rPr lang="pt-BR" i="1" dirty="0" err="1" smtClean="0"/>
              <a:t>Based</a:t>
            </a:r>
            <a:r>
              <a:rPr lang="pt-BR" i="1" dirty="0" smtClean="0"/>
              <a:t> ocorre quando um código </a:t>
            </a:r>
            <a:r>
              <a:rPr lang="pt-BR" i="1" dirty="0" err="1" smtClean="0">
                <a:solidFill>
                  <a:srgbClr val="0000FF"/>
                </a:solidFill>
              </a:rPr>
              <a:t>JavaScript</a:t>
            </a:r>
            <a:r>
              <a:rPr lang="pt-BR" i="1" dirty="0" smtClean="0"/>
              <a:t> usa o parâmetro passado na URL para escrever na própria página, </a:t>
            </a:r>
            <a:r>
              <a:rPr lang="pt-BR" i="1" dirty="0" smtClean="0">
                <a:solidFill>
                  <a:srgbClr val="0000FF"/>
                </a:solidFill>
              </a:rPr>
              <a:t>e esse parâmetro não é uma entidade HTML</a:t>
            </a:r>
            <a:r>
              <a:rPr lang="pt-BR" i="1" dirty="0" smtClean="0"/>
              <a:t>.</a:t>
            </a:r>
          </a:p>
          <a:p>
            <a:endParaRPr lang="pt-BR" i="1" dirty="0" smtClean="0"/>
          </a:p>
          <a:p>
            <a:r>
              <a:rPr lang="pt-BR" i="1" dirty="0" smtClean="0"/>
              <a:t>O parâmetro abriga um código malicioso.</a:t>
            </a:r>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Fluxo de Ataque, XSS Não Persistente.</a:t>
            </a:r>
            <a:endParaRPr lang="pt-BR" dirty="0"/>
          </a:p>
        </p:txBody>
      </p:sp>
      <p:sp>
        <p:nvSpPr>
          <p:cNvPr id="3" name="Subtítulo 2"/>
          <p:cNvSpPr>
            <a:spLocks noGrp="1"/>
          </p:cNvSpPr>
          <p:nvPr>
            <p:ph type="subTitle" idx="1"/>
          </p:nvPr>
        </p:nvSpPr>
        <p:spPr/>
        <p:txBody>
          <a:bodyPr/>
          <a:lstStyle/>
          <a:p>
            <a:endParaRPr lang="pt-BR" dirty="0" smtClean="0"/>
          </a:p>
          <a:p>
            <a:r>
              <a:rPr lang="pt-BR" i="1" dirty="0" err="1" smtClean="0">
                <a:solidFill>
                  <a:srgbClr val="0000FF"/>
                </a:solidFill>
              </a:rPr>
              <a:t>Cross-Site</a:t>
            </a:r>
            <a:r>
              <a:rPr lang="pt-BR" i="1" dirty="0" smtClean="0">
                <a:solidFill>
                  <a:srgbClr val="0000FF"/>
                </a:solidFill>
              </a:rPr>
              <a:t> </a:t>
            </a:r>
            <a:r>
              <a:rPr lang="pt-BR" i="1" dirty="0" err="1" smtClean="0">
                <a:solidFill>
                  <a:srgbClr val="0000FF"/>
                </a:solidFill>
              </a:rPr>
              <a:t>Scripting</a:t>
            </a:r>
            <a:r>
              <a:rPr lang="pt-BR" i="1" dirty="0" smtClean="0">
                <a:solidFill>
                  <a:srgbClr val="0000FF"/>
                </a:solidFill>
              </a:rPr>
              <a:t> </a:t>
            </a:r>
            <a:r>
              <a:rPr lang="pt-BR" i="1" dirty="0" err="1" smtClean="0">
                <a:solidFill>
                  <a:srgbClr val="0000FF"/>
                </a:solidFill>
              </a:rPr>
              <a:t>Atackes</a:t>
            </a:r>
            <a:endParaRPr lang="pt-BR" i="1" dirty="0" smtClean="0">
              <a:solidFill>
                <a:srgbClr val="0000FF"/>
              </a:solidFill>
            </a:endParaRPr>
          </a:p>
          <a:p>
            <a:endParaRPr lang="pt-B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Cross-Site</a:t>
            </a:r>
            <a:r>
              <a:rPr lang="pt-BR" dirty="0" smtClean="0"/>
              <a:t> </a:t>
            </a:r>
            <a:r>
              <a:rPr lang="pt-BR" dirty="0" err="1" smtClean="0"/>
              <a:t>Scripting</a:t>
            </a:r>
            <a:r>
              <a:rPr lang="pt-BR" dirty="0" smtClean="0"/>
              <a:t> Não Persistente (</a:t>
            </a:r>
            <a:r>
              <a:rPr lang="pt-BR" dirty="0" err="1" smtClean="0"/>
              <a:t>Reflected</a:t>
            </a:r>
            <a:r>
              <a:rPr lang="pt-BR" dirty="0" smtClean="0"/>
              <a:t> XSS)</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Ataques XSS do tipo não persistente são as mais encontradas na Web.</a:t>
            </a:r>
          </a:p>
          <a:p>
            <a:endParaRPr lang="pt-BR" dirty="0"/>
          </a:p>
          <a:p>
            <a:r>
              <a:rPr lang="pt-BR" dirty="0" smtClean="0"/>
              <a:t>Uma lista de sites afetados pode ser encontrada em  </a:t>
            </a:r>
            <a:r>
              <a:rPr lang="pt-BR" dirty="0" smtClean="0">
                <a:hlinkClick r:id="rId2"/>
              </a:rPr>
              <a:t>http://www.xssed.com</a:t>
            </a:r>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err="1" smtClean="0"/>
              <a:t>Cross-Site</a:t>
            </a:r>
            <a:r>
              <a:rPr lang="pt-BR" dirty="0" smtClean="0"/>
              <a:t> </a:t>
            </a:r>
            <a:r>
              <a:rPr lang="pt-BR" dirty="0" err="1" smtClean="0"/>
              <a:t>Scripting</a:t>
            </a:r>
            <a:r>
              <a:rPr lang="pt-BR" dirty="0" smtClean="0"/>
              <a:t> Não Persistente (</a:t>
            </a:r>
            <a:r>
              <a:rPr lang="pt-BR" dirty="0" err="1" smtClean="0"/>
              <a:t>Reflected</a:t>
            </a:r>
            <a:r>
              <a:rPr lang="pt-BR" dirty="0" smtClean="0"/>
              <a:t> XSS)</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smtClean="0"/>
          </a:p>
          <a:p>
            <a:r>
              <a:rPr lang="pt-BR" dirty="0" smtClean="0"/>
              <a:t>Com referências a vários sites famosos como Google, Yahoo, Bradesco, HSBC e Banco do Brasil. </a:t>
            </a:r>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Tela de busca do Banco do Brasil com o valor malicioso </a:t>
            </a:r>
            <a:endParaRPr lang="pt-B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67544" y="1484784"/>
            <a:ext cx="8208911" cy="468052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Resultado de busca</a:t>
            </a:r>
            <a:endParaRPr lang="pt-BR"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67544" y="1556792"/>
            <a:ext cx="8208911" cy="44644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normAutofit fontScale="92500"/>
          </a:bodyPr>
          <a:lstStyle/>
          <a:p>
            <a:r>
              <a:rPr lang="pt-BR" dirty="0" smtClean="0"/>
              <a:t>Um possível fluxo para esse ataque seria o envio, por parte do atacante,  de SPAM com link malicioso, para caixa de entrada de email de vários usuários com alguma notícia referente ao Banco do Brasil, seguido por uma URL como esta: </a:t>
            </a:r>
          </a:p>
          <a:p>
            <a:pPr>
              <a:buNone/>
            </a:pPr>
            <a:r>
              <a:rPr lang="pt-BR" dirty="0" smtClean="0"/>
              <a:t/>
            </a:r>
            <a:br>
              <a:rPr lang="pt-BR" dirty="0" smtClean="0"/>
            </a:br>
            <a:r>
              <a:rPr lang="pt-BR" dirty="0" smtClean="0">
                <a:hlinkClick r:id="rId2"/>
              </a:rPr>
              <a:t>http://busca.bb.com.br/buscabb/busca/busca?q=%22%3E%3Cscript%3ECODIGOMALICIOSO%3C%2Fscript%3E&amp;x=12&amp;y=9</a:t>
            </a:r>
            <a:endParaRPr lang="pt-B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Como o usuário confia no domínio do banco, clicaria no link sem maiores ressalvas. </a:t>
            </a:r>
          </a:p>
          <a:p>
            <a:endParaRPr lang="pt-BR" dirty="0" smtClean="0"/>
          </a:p>
          <a:p>
            <a:r>
              <a:rPr lang="pt-BR" dirty="0" smtClean="0"/>
              <a:t>A resposta do servidor a tal URL seria a própria página do banco com um </a:t>
            </a:r>
            <a:r>
              <a:rPr lang="pt-BR" dirty="0" smtClean="0">
                <a:solidFill>
                  <a:srgbClr val="C00000"/>
                </a:solidFill>
              </a:rPr>
              <a:t>código malicioso embutido</a:t>
            </a:r>
            <a:r>
              <a:rPr lang="pt-BR" dirty="0" smtClean="0"/>
              <a:t>.</a:t>
            </a:r>
            <a:endParaRPr lang="pt-B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normAutofit/>
          </a:bodyPr>
          <a:lstStyle/>
          <a:p>
            <a:endParaRPr lang="pt-BR" dirty="0" smtClean="0"/>
          </a:p>
          <a:p>
            <a:r>
              <a:rPr lang="pt-BR" dirty="0" smtClean="0"/>
              <a:t>Com esse </a:t>
            </a:r>
            <a:r>
              <a:rPr lang="pt-BR" dirty="0" smtClean="0">
                <a:solidFill>
                  <a:srgbClr val="C00000"/>
                </a:solidFill>
              </a:rPr>
              <a:t>código sendo executado no browser da vítima</a:t>
            </a:r>
            <a:r>
              <a:rPr lang="pt-BR" dirty="0" smtClean="0"/>
              <a:t>, o atacante pode coletar todas as informações desejadas e enviá-las para um servidor próprio, sem que o usuário percebesse qualquer anomalia ou mesmo imaginasse que estava sendo vítima de um ataque.</a:t>
            </a:r>
            <a:endParaRPr lang="pt-B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dirty="0" smtClean="0"/>
              <a:t>Fluxo de Ataque, XSS não Persistente</a:t>
            </a:r>
            <a:endParaRPr lang="pt-BR" dirty="0"/>
          </a:p>
        </p:txBody>
      </p:sp>
      <p:pic>
        <p:nvPicPr>
          <p:cNvPr id="1026" name="Picture 2"/>
          <p:cNvPicPr>
            <a:picLocks noChangeAspect="1" noChangeArrowheads="1"/>
          </p:cNvPicPr>
          <p:nvPr/>
        </p:nvPicPr>
        <p:blipFill>
          <a:blip r:embed="rId2" cstate="print"/>
          <a:srcRect/>
          <a:stretch>
            <a:fillRect/>
          </a:stretch>
        </p:blipFill>
        <p:spPr bwMode="auto">
          <a:xfrm>
            <a:off x="1763688" y="1484784"/>
            <a:ext cx="5112568" cy="489654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Segurança em Código Móvel</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Baixar e executar um código móvel num navegador, é sem dúvida, um </a:t>
            </a:r>
            <a:r>
              <a:rPr lang="pt-BR" dirty="0" smtClean="0">
                <a:solidFill>
                  <a:srgbClr val="0000FF"/>
                </a:solidFill>
              </a:rPr>
              <a:t>risco de segurança</a:t>
            </a:r>
            <a:r>
              <a:rPr lang="pt-BR" dirty="0" smtClean="0"/>
              <a:t>.  </a:t>
            </a:r>
          </a:p>
          <a:p>
            <a:endParaRPr lang="pt-BR" dirty="0" smtClean="0"/>
          </a:p>
          <a:p>
            <a:r>
              <a:rPr lang="pt-BR" dirty="0" smtClean="0"/>
              <a:t>Existem alguns métodos para minimizar esse risco de segurança.</a:t>
            </a:r>
            <a:endParaRPr lang="pt-B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4" name="Espaço Reservado para Conteúdo 3"/>
          <p:cNvSpPr>
            <a:spLocks noGrp="1"/>
          </p:cNvSpPr>
          <p:nvPr>
            <p:ph idx="1"/>
          </p:nvPr>
        </p:nvSpPr>
        <p:spPr/>
        <p:txBody>
          <a:bodyPr>
            <a:normAutofit fontScale="70000" lnSpcReduction="20000"/>
          </a:bodyPr>
          <a:lstStyle/>
          <a:p>
            <a:pPr>
              <a:buNone/>
            </a:pPr>
            <a:endParaRPr lang="pt-BR" dirty="0" smtClean="0"/>
          </a:p>
          <a:p>
            <a:pPr>
              <a:buNone/>
            </a:pPr>
            <a:r>
              <a:rPr lang="pt-BR" dirty="0" smtClean="0"/>
              <a:t>1.  Atacante manda um SPAM para diversas vítimas e uma delas clica no link passado, lembrando que essa URL é para a vítima de uma fonte confiável.</a:t>
            </a:r>
          </a:p>
          <a:p>
            <a:endParaRPr lang="pt-BR" dirty="0" smtClean="0"/>
          </a:p>
          <a:p>
            <a:pPr>
              <a:buNone/>
            </a:pPr>
            <a:r>
              <a:rPr lang="pt-BR" dirty="0" smtClean="0"/>
              <a:t>2.  Ao clicar a Vítima passará será redirecionada para o site, e como </a:t>
            </a:r>
          </a:p>
          <a:p>
            <a:pPr>
              <a:buNone/>
            </a:pPr>
            <a:r>
              <a:rPr lang="pt-BR" dirty="0"/>
              <a:t> </a:t>
            </a:r>
            <a:r>
              <a:rPr lang="pt-BR" dirty="0" smtClean="0"/>
              <a:t>    resposta receberá  a página da “notícia” mais o código malicioso</a:t>
            </a:r>
          </a:p>
          <a:p>
            <a:pPr>
              <a:buNone/>
            </a:pPr>
            <a:r>
              <a:rPr lang="pt-BR" dirty="0"/>
              <a:t> </a:t>
            </a:r>
            <a:r>
              <a:rPr lang="pt-BR" dirty="0" smtClean="0"/>
              <a:t>    embutido.</a:t>
            </a:r>
          </a:p>
          <a:p>
            <a:pPr>
              <a:buNone/>
            </a:pPr>
            <a:endParaRPr lang="pt-BR" dirty="0" smtClean="0"/>
          </a:p>
          <a:p>
            <a:pPr>
              <a:buNone/>
            </a:pPr>
            <a:r>
              <a:rPr lang="pt-BR" dirty="0" smtClean="0"/>
              <a:t>3.  O navegador da vítima irá mandar informações para o host do atacante,  como  </a:t>
            </a:r>
            <a:r>
              <a:rPr lang="pt-BR" dirty="0" err="1" smtClean="0"/>
              <a:t>cookies</a:t>
            </a:r>
            <a:r>
              <a:rPr lang="pt-BR" dirty="0" smtClean="0"/>
              <a:t>.</a:t>
            </a:r>
          </a:p>
          <a:p>
            <a:pPr>
              <a:buNone/>
            </a:pPr>
            <a:endParaRPr lang="pt-BR" dirty="0" smtClean="0"/>
          </a:p>
          <a:p>
            <a:pPr>
              <a:buNone/>
            </a:pPr>
            <a:r>
              <a:rPr lang="pt-BR" dirty="0" smtClean="0"/>
              <a:t>4.  O atacante rouba a sessão da vítima.</a:t>
            </a:r>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r>
              <a:rPr lang="pt-BR" dirty="0" smtClean="0"/>
              <a:t>Como agravante, para esse tipo de ataque existem algumas aplicações que  guardam </a:t>
            </a:r>
            <a:r>
              <a:rPr lang="pt-BR" dirty="0" err="1" smtClean="0"/>
              <a:t>cookies</a:t>
            </a:r>
            <a:r>
              <a:rPr lang="pt-BR" dirty="0" smtClean="0"/>
              <a:t> persistentes os quais reautenticam o usuário a cada visita  – também conhecido como a função “</a:t>
            </a:r>
            <a:r>
              <a:rPr lang="pt-BR" dirty="0" err="1" smtClean="0"/>
              <a:t>remember</a:t>
            </a:r>
            <a:r>
              <a:rPr lang="pt-BR" dirty="0" smtClean="0"/>
              <a:t> me”.</a:t>
            </a:r>
          </a:p>
          <a:p>
            <a:endParaRPr lang="pt-BR" dirty="0"/>
          </a:p>
          <a:p>
            <a:r>
              <a:rPr lang="pt-BR" dirty="0" smtClean="0"/>
              <a:t>Nesse cenário, o atacante terá acesso permanente à conta da vítima.</a:t>
            </a:r>
          </a:p>
          <a:p>
            <a:endParaRPr lang="pt-B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Casos comuns de ocorrências dessa vulnerabilidade são quando um </a:t>
            </a:r>
            <a:r>
              <a:rPr lang="pt-BR" dirty="0" smtClean="0">
                <a:solidFill>
                  <a:srgbClr val="C00000"/>
                </a:solidFill>
              </a:rPr>
              <a:t>parâmetro</a:t>
            </a:r>
            <a:r>
              <a:rPr lang="pt-BR" dirty="0" smtClean="0"/>
              <a:t> ou um </a:t>
            </a:r>
            <a:r>
              <a:rPr lang="pt-BR" dirty="0" err="1" smtClean="0">
                <a:solidFill>
                  <a:srgbClr val="C00000"/>
                </a:solidFill>
              </a:rPr>
              <a:t>cookie</a:t>
            </a:r>
            <a:r>
              <a:rPr lang="pt-BR" dirty="0" smtClean="0"/>
              <a:t> ecoado (</a:t>
            </a:r>
            <a:r>
              <a:rPr lang="pt-BR" dirty="0" smtClean="0">
                <a:solidFill>
                  <a:srgbClr val="C00000"/>
                </a:solidFill>
              </a:rPr>
              <a:t>o valor do parâmetro/</a:t>
            </a:r>
            <a:r>
              <a:rPr lang="pt-BR" dirty="0" err="1" smtClean="0">
                <a:solidFill>
                  <a:srgbClr val="C00000"/>
                </a:solidFill>
              </a:rPr>
              <a:t>cookie</a:t>
            </a:r>
            <a:r>
              <a:rPr lang="pt-BR" dirty="0" smtClean="0">
                <a:solidFill>
                  <a:srgbClr val="C00000"/>
                </a:solidFill>
              </a:rPr>
              <a:t> é escrito sem filtros</a:t>
            </a:r>
            <a:r>
              <a:rPr lang="pt-BR" dirty="0" smtClean="0"/>
              <a:t>) na página, possibilitando ao atacante inserir </a:t>
            </a:r>
            <a:r>
              <a:rPr lang="pt-BR" dirty="0" smtClean="0">
                <a:solidFill>
                  <a:srgbClr val="C00000"/>
                </a:solidFill>
              </a:rPr>
              <a:t>scripts maliciosos</a:t>
            </a:r>
            <a:r>
              <a:rPr lang="pt-BR" dirty="0" smtClean="0"/>
              <a: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Um exemplo ocorre quando o programador cria uma página para buscas. Tome-se como url da busca:</a:t>
            </a:r>
            <a:br>
              <a:rPr lang="pt-BR" dirty="0" smtClean="0"/>
            </a:br>
            <a:r>
              <a:rPr lang="pt-BR" dirty="0" smtClean="0"/>
              <a:t> </a:t>
            </a:r>
            <a:r>
              <a:rPr lang="pt-BR" dirty="0" smtClean="0">
                <a:hlinkClick r:id="rId2"/>
              </a:rPr>
              <a:t>http://www.infoconsumo.gov.br/busca/busca.asp</a:t>
            </a:r>
            <a:endParaRPr lang="pt-B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dirty="0" smtClean="0"/>
              <a:t>Fluxo de Ataque, XSS não Persistente</a:t>
            </a:r>
            <a:endParaRPr lang="pt-BR" dirty="0"/>
          </a:p>
        </p:txBody>
      </p:sp>
      <p:pic>
        <p:nvPicPr>
          <p:cNvPr id="2050" name="Picture 2"/>
          <p:cNvPicPr>
            <a:picLocks noChangeAspect="1" noChangeArrowheads="1"/>
          </p:cNvPicPr>
          <p:nvPr/>
        </p:nvPicPr>
        <p:blipFill>
          <a:blip r:embed="rId2" cstate="print"/>
          <a:srcRect/>
          <a:stretch>
            <a:fillRect/>
          </a:stretch>
        </p:blipFill>
        <p:spPr bwMode="auto">
          <a:xfrm>
            <a:off x="467544" y="1556792"/>
            <a:ext cx="8208912" cy="4392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pic>
        <p:nvPicPr>
          <p:cNvPr id="3074" name="Picture 2"/>
          <p:cNvPicPr>
            <a:picLocks noChangeAspect="1" noChangeArrowheads="1"/>
          </p:cNvPicPr>
          <p:nvPr/>
        </p:nvPicPr>
        <p:blipFill>
          <a:blip r:embed="rId2" cstate="print"/>
          <a:srcRect/>
          <a:stretch>
            <a:fillRect/>
          </a:stretch>
        </p:blipFill>
        <p:spPr bwMode="auto">
          <a:xfrm>
            <a:off x="539552" y="1484784"/>
            <a:ext cx="7920880"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4" name="Espaço Reservado para Conteúdo 3"/>
          <p:cNvSpPr>
            <a:spLocks noGrp="1"/>
          </p:cNvSpPr>
          <p:nvPr>
            <p:ph idx="1"/>
          </p:nvPr>
        </p:nvSpPr>
        <p:spPr/>
        <p:txBody>
          <a:bodyPr/>
          <a:lstStyle/>
          <a:p>
            <a:r>
              <a:rPr lang="pt-BR" dirty="0" smtClean="0"/>
              <a:t>A busca pela palavra Inmetro ecoa na página.</a:t>
            </a:r>
          </a:p>
          <a:p>
            <a:endParaRPr lang="pt-BR" dirty="0"/>
          </a:p>
          <a:p>
            <a:r>
              <a:rPr lang="pt-BR" dirty="0" smtClean="0"/>
              <a:t>Então para inserimos um código malicioso deverá ser observado o código fonte.</a:t>
            </a:r>
          </a:p>
          <a:p>
            <a:pPr>
              <a:buNone/>
            </a:pPr>
            <a:endParaRPr lang="pt-BR" dirty="0" smtClean="0"/>
          </a:p>
          <a:p>
            <a:pPr>
              <a:buNone/>
            </a:pPr>
            <a:r>
              <a:rPr lang="pt-BR" dirty="0" smtClean="0"/>
              <a:t>    &lt;input </a:t>
            </a:r>
            <a:r>
              <a:rPr lang="pt-BR" dirty="0" err="1" smtClean="0"/>
              <a:t>type</a:t>
            </a:r>
            <a:r>
              <a:rPr lang="pt-BR" dirty="0" smtClean="0"/>
              <a:t>="TEXT" </a:t>
            </a:r>
            <a:r>
              <a:rPr lang="pt-BR" dirty="0" err="1" smtClean="0"/>
              <a:t>name</a:t>
            </a:r>
            <a:r>
              <a:rPr lang="pt-BR" dirty="0" smtClean="0"/>
              <a:t>="</a:t>
            </a:r>
            <a:r>
              <a:rPr lang="pt-BR" dirty="0" err="1" smtClean="0"/>
              <a:t>SearchString</a:t>
            </a:r>
            <a:r>
              <a:rPr lang="pt-BR" dirty="0" smtClean="0"/>
              <a:t>" </a:t>
            </a:r>
            <a:r>
              <a:rPr lang="pt-BR" dirty="0" err="1" smtClean="0"/>
              <a:t>size</a:t>
            </a:r>
            <a:r>
              <a:rPr lang="pt-BR" dirty="0" smtClean="0"/>
              <a:t>="25" </a:t>
            </a:r>
            <a:r>
              <a:rPr lang="pt-BR" dirty="0" err="1" smtClean="0"/>
              <a:t>maxlength</a:t>
            </a:r>
            <a:r>
              <a:rPr lang="pt-BR" dirty="0" smtClean="0"/>
              <a:t>="100" </a:t>
            </a:r>
            <a:r>
              <a:rPr lang="pt-BR" dirty="0" err="1" smtClean="0"/>
              <a:t>value</a:t>
            </a:r>
            <a:r>
              <a:rPr lang="pt-BR" dirty="0" smtClean="0"/>
              <a:t>="</a:t>
            </a:r>
            <a:r>
              <a:rPr lang="pt-BR" dirty="0" smtClean="0">
                <a:solidFill>
                  <a:srgbClr val="C00000"/>
                </a:solidFill>
              </a:rPr>
              <a:t>Inmetro</a:t>
            </a:r>
            <a:r>
              <a:rPr lang="pt-BR" dirty="0" smtClean="0"/>
              <a:t>" </a:t>
            </a:r>
            <a:r>
              <a:rPr lang="pt-BR" dirty="0" err="1" smtClean="0"/>
              <a:t>class</a:t>
            </a:r>
            <a:r>
              <a:rPr lang="pt-BR" dirty="0" smtClean="0"/>
              <a:t>="</a:t>
            </a:r>
            <a:r>
              <a:rPr lang="pt-BR" dirty="0" err="1" smtClean="0"/>
              <a:t>caixaSimples</a:t>
            </a:r>
            <a:r>
              <a:rPr lang="pt-BR" dirty="0" smtClean="0"/>
              <a:t>"&gt;</a:t>
            </a:r>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5" name="Espaço Reservado para Conteúdo 4"/>
          <p:cNvSpPr>
            <a:spLocks noGrp="1"/>
          </p:cNvSpPr>
          <p:nvPr>
            <p:ph idx="1"/>
          </p:nvPr>
        </p:nvSpPr>
        <p:spPr/>
        <p:txBody>
          <a:bodyPr>
            <a:normAutofit fontScale="85000" lnSpcReduction="20000"/>
          </a:bodyPr>
          <a:lstStyle/>
          <a:p>
            <a:r>
              <a:rPr lang="pt-BR" dirty="0" smtClean="0"/>
              <a:t>Então, para executar um script, iremos passar como parâmetro </a:t>
            </a:r>
          </a:p>
          <a:p>
            <a:pPr>
              <a:buNone/>
            </a:pPr>
            <a:r>
              <a:rPr lang="pt-BR" dirty="0" smtClean="0"/>
              <a:t>     </a:t>
            </a:r>
          </a:p>
          <a:p>
            <a:pPr>
              <a:buNone/>
            </a:pPr>
            <a:r>
              <a:rPr lang="pt-BR" dirty="0"/>
              <a:t> </a:t>
            </a:r>
            <a:r>
              <a:rPr lang="pt-BR" dirty="0" smtClean="0"/>
              <a:t>    ‘ "&gt;</a:t>
            </a:r>
            <a:r>
              <a:rPr lang="pt-BR" dirty="0" smtClean="0">
                <a:solidFill>
                  <a:srgbClr val="C00000"/>
                </a:solidFill>
              </a:rPr>
              <a:t>&lt;script&gt;</a:t>
            </a:r>
            <a:r>
              <a:rPr lang="pt-BR" dirty="0" err="1" smtClean="0">
                <a:solidFill>
                  <a:srgbClr val="C00000"/>
                </a:solidFill>
              </a:rPr>
              <a:t>alert</a:t>
            </a:r>
            <a:r>
              <a:rPr lang="pt-BR" dirty="0" smtClean="0">
                <a:solidFill>
                  <a:srgbClr val="C00000"/>
                </a:solidFill>
              </a:rPr>
              <a:t>('</a:t>
            </a:r>
            <a:r>
              <a:rPr lang="pt-BR" dirty="0" err="1" smtClean="0">
                <a:solidFill>
                  <a:srgbClr val="C00000"/>
                </a:solidFill>
              </a:rPr>
              <a:t>xss</a:t>
            </a:r>
            <a:r>
              <a:rPr lang="pt-BR" dirty="0" smtClean="0">
                <a:solidFill>
                  <a:srgbClr val="C00000"/>
                </a:solidFill>
              </a:rPr>
              <a:t>');</a:t>
            </a:r>
            <a:r>
              <a:rPr lang="pt-BR" dirty="0" err="1" smtClean="0">
                <a:solidFill>
                  <a:srgbClr val="C00000"/>
                </a:solidFill>
              </a:rPr>
              <a:t>alert</a:t>
            </a:r>
            <a:r>
              <a:rPr lang="pt-BR" dirty="0" smtClean="0">
                <a:solidFill>
                  <a:srgbClr val="C00000"/>
                </a:solidFill>
              </a:rPr>
              <a:t>(</a:t>
            </a:r>
            <a:r>
              <a:rPr lang="pt-BR" dirty="0" err="1" smtClean="0">
                <a:solidFill>
                  <a:srgbClr val="C00000"/>
                </a:solidFill>
              </a:rPr>
              <a:t>document</a:t>
            </a:r>
            <a:r>
              <a:rPr lang="pt-BR" dirty="0" smtClean="0">
                <a:solidFill>
                  <a:srgbClr val="C00000"/>
                </a:solidFill>
              </a:rPr>
              <a:t>.</a:t>
            </a:r>
            <a:r>
              <a:rPr lang="pt-BR" dirty="0" err="1" smtClean="0">
                <a:solidFill>
                  <a:srgbClr val="C00000"/>
                </a:solidFill>
              </a:rPr>
              <a:t>cookie</a:t>
            </a:r>
            <a:r>
              <a:rPr lang="pt-BR" dirty="0" smtClean="0">
                <a:solidFill>
                  <a:srgbClr val="C00000"/>
                </a:solidFill>
              </a:rPr>
              <a:t>)&lt;/script&gt; </a:t>
            </a:r>
          </a:p>
          <a:p>
            <a:endParaRPr lang="pt-BR" dirty="0" smtClean="0"/>
          </a:p>
          <a:p>
            <a:r>
              <a:rPr lang="pt-BR" dirty="0" smtClean="0"/>
              <a:t>Assim teremos como resposta:</a:t>
            </a:r>
          </a:p>
          <a:p>
            <a:pPr>
              <a:buNone/>
            </a:pPr>
            <a:endParaRPr lang="pt-BR" dirty="0" smtClean="0"/>
          </a:p>
          <a:p>
            <a:pPr>
              <a:buNone/>
            </a:pPr>
            <a:r>
              <a:rPr lang="pt-BR" dirty="0"/>
              <a:t> </a:t>
            </a:r>
            <a:r>
              <a:rPr lang="pt-BR" dirty="0" smtClean="0"/>
              <a:t>    &lt;input </a:t>
            </a:r>
            <a:r>
              <a:rPr lang="pt-BR" dirty="0" err="1" smtClean="0"/>
              <a:t>type</a:t>
            </a:r>
            <a:r>
              <a:rPr lang="pt-BR" dirty="0" smtClean="0"/>
              <a:t>="TEXT" </a:t>
            </a:r>
            <a:r>
              <a:rPr lang="pt-BR" dirty="0" err="1" smtClean="0"/>
              <a:t>name</a:t>
            </a:r>
            <a:r>
              <a:rPr lang="pt-BR" dirty="0" smtClean="0"/>
              <a:t>="</a:t>
            </a:r>
            <a:r>
              <a:rPr lang="pt-BR" dirty="0" err="1" smtClean="0"/>
              <a:t>SearchString</a:t>
            </a:r>
            <a:r>
              <a:rPr lang="pt-BR" dirty="0" smtClean="0"/>
              <a:t>" </a:t>
            </a:r>
            <a:r>
              <a:rPr lang="pt-BR" dirty="0" err="1" smtClean="0"/>
              <a:t>size</a:t>
            </a:r>
            <a:r>
              <a:rPr lang="pt-BR" dirty="0" smtClean="0"/>
              <a:t>="25" </a:t>
            </a:r>
            <a:r>
              <a:rPr lang="pt-BR" dirty="0" err="1" smtClean="0"/>
              <a:t>maxlength</a:t>
            </a:r>
            <a:r>
              <a:rPr lang="pt-BR" dirty="0" smtClean="0"/>
              <a:t>="100" </a:t>
            </a:r>
            <a:r>
              <a:rPr lang="pt-BR" dirty="0" err="1" smtClean="0"/>
              <a:t>value</a:t>
            </a:r>
            <a:r>
              <a:rPr lang="pt-BR" dirty="0" smtClean="0"/>
              <a:t>="'"&gt;</a:t>
            </a:r>
          </a:p>
          <a:p>
            <a:pPr>
              <a:buNone/>
            </a:pPr>
            <a:r>
              <a:rPr lang="pt-BR" dirty="0"/>
              <a:t> </a:t>
            </a:r>
            <a:r>
              <a:rPr lang="pt-BR" dirty="0" smtClean="0"/>
              <a:t>    </a:t>
            </a:r>
            <a:r>
              <a:rPr lang="pt-BR" dirty="0" smtClean="0">
                <a:solidFill>
                  <a:srgbClr val="C00000"/>
                </a:solidFill>
              </a:rPr>
              <a:t>&lt;script&gt;</a:t>
            </a:r>
            <a:r>
              <a:rPr lang="pt-BR" dirty="0" err="1" smtClean="0">
                <a:solidFill>
                  <a:srgbClr val="C00000"/>
                </a:solidFill>
              </a:rPr>
              <a:t>alert</a:t>
            </a:r>
            <a:r>
              <a:rPr lang="pt-BR" dirty="0" smtClean="0">
                <a:solidFill>
                  <a:srgbClr val="C00000"/>
                </a:solidFill>
              </a:rPr>
              <a:t>('</a:t>
            </a:r>
            <a:r>
              <a:rPr lang="pt-BR" dirty="0" err="1" smtClean="0">
                <a:solidFill>
                  <a:srgbClr val="C00000"/>
                </a:solidFill>
              </a:rPr>
              <a:t>xss</a:t>
            </a:r>
            <a:r>
              <a:rPr lang="pt-BR" dirty="0" smtClean="0">
                <a:solidFill>
                  <a:srgbClr val="C00000"/>
                </a:solidFill>
              </a:rPr>
              <a:t>');</a:t>
            </a:r>
            <a:r>
              <a:rPr lang="pt-BR" dirty="0" err="1" smtClean="0">
                <a:solidFill>
                  <a:srgbClr val="C00000"/>
                </a:solidFill>
              </a:rPr>
              <a:t>alert</a:t>
            </a:r>
            <a:r>
              <a:rPr lang="pt-BR" dirty="0" smtClean="0">
                <a:solidFill>
                  <a:srgbClr val="C00000"/>
                </a:solidFill>
              </a:rPr>
              <a:t>(</a:t>
            </a:r>
            <a:r>
              <a:rPr lang="pt-BR" dirty="0" err="1" smtClean="0">
                <a:solidFill>
                  <a:srgbClr val="C00000"/>
                </a:solidFill>
              </a:rPr>
              <a:t>document</a:t>
            </a:r>
            <a:r>
              <a:rPr lang="pt-BR" dirty="0" smtClean="0">
                <a:solidFill>
                  <a:srgbClr val="C00000"/>
                </a:solidFill>
              </a:rPr>
              <a:t>.</a:t>
            </a:r>
            <a:r>
              <a:rPr lang="pt-BR" dirty="0" err="1" smtClean="0">
                <a:solidFill>
                  <a:srgbClr val="C00000"/>
                </a:solidFill>
              </a:rPr>
              <a:t>cookie</a:t>
            </a:r>
            <a:r>
              <a:rPr lang="pt-BR" dirty="0" smtClean="0">
                <a:solidFill>
                  <a:srgbClr val="C00000"/>
                </a:solidFill>
              </a:rPr>
              <a:t>)&lt;/script&gt;</a:t>
            </a:r>
            <a:r>
              <a:rPr lang="pt-BR" dirty="0" smtClean="0"/>
              <a:t>" </a:t>
            </a:r>
            <a:r>
              <a:rPr lang="pt-BR" dirty="0" err="1" smtClean="0"/>
              <a:t>class</a:t>
            </a:r>
            <a:r>
              <a:rPr lang="pt-BR" dirty="0" smtClean="0"/>
              <a:t>="</a:t>
            </a:r>
            <a:r>
              <a:rPr lang="pt-BR" dirty="0" err="1" smtClean="0"/>
              <a:t>caixaSimples</a:t>
            </a:r>
            <a:r>
              <a:rPr lang="pt-BR" dirty="0" smtClean="0"/>
              <a:t>"&gt;</a:t>
            </a:r>
            <a:endParaRPr lang="pt-B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r>
              <a:rPr lang="pt-BR" dirty="0" smtClean="0"/>
              <a:t>O que acarretará a execução do script no navegador da vítima. </a:t>
            </a:r>
          </a:p>
          <a:p>
            <a:endParaRPr lang="pt-BR" dirty="0"/>
          </a:p>
          <a:p>
            <a:pPr>
              <a:buNone/>
            </a:pPr>
            <a:endParaRPr lang="pt-BR" dirty="0"/>
          </a:p>
        </p:txBody>
      </p:sp>
      <p:pic>
        <p:nvPicPr>
          <p:cNvPr id="4099" name="Picture 3"/>
          <p:cNvPicPr>
            <a:picLocks noChangeAspect="1" noChangeArrowheads="1"/>
          </p:cNvPicPr>
          <p:nvPr/>
        </p:nvPicPr>
        <p:blipFill>
          <a:blip r:embed="rId2" cstate="print"/>
          <a:srcRect/>
          <a:stretch>
            <a:fillRect/>
          </a:stretch>
        </p:blipFill>
        <p:spPr bwMode="auto">
          <a:xfrm>
            <a:off x="1835696" y="3573016"/>
            <a:ext cx="5472608" cy="2376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67544" y="2492896"/>
            <a:ext cx="8208912" cy="2808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err="1" smtClean="0"/>
              <a:t>ActiveX</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Programas binários X86 que podem ser incorporados às páginas Web.</a:t>
            </a:r>
          </a:p>
          <a:p>
            <a:endParaRPr lang="pt-BR" dirty="0" smtClean="0"/>
          </a:p>
          <a:p>
            <a:r>
              <a:rPr lang="pt-BR" dirty="0" smtClean="0"/>
              <a:t>Tem poder como qualquer outro programa do usuário e tem potencial para causar grandes danos. </a:t>
            </a:r>
          </a:p>
          <a:p>
            <a:endParaRPr lang="pt-BR" dirty="0" smtClean="0"/>
          </a:p>
          <a:p>
            <a:r>
              <a:rPr lang="pt-BR" dirty="0" smtClean="0"/>
              <a:t>A segurança se resume na decisão de executar ou não o controle </a:t>
            </a:r>
            <a:r>
              <a:rPr lang="pt-BR" dirty="0" err="1" smtClean="0"/>
              <a:t>ActiveX</a:t>
            </a:r>
            <a:r>
              <a:rPr lang="pt-BR" dirty="0" smtClean="0"/>
              <a:t>.</a:t>
            </a:r>
            <a:endParaRPr lang="pt-B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Então, de modo geral, para realizar </a:t>
            </a:r>
            <a:r>
              <a:rPr lang="pt-BR" dirty="0" smtClean="0">
                <a:solidFill>
                  <a:srgbClr val="C00000"/>
                </a:solidFill>
              </a:rPr>
              <a:t>XSS </a:t>
            </a:r>
            <a:r>
              <a:rPr lang="pt-BR" dirty="0" err="1" smtClean="0">
                <a:solidFill>
                  <a:srgbClr val="C00000"/>
                </a:solidFill>
              </a:rPr>
              <a:t>Reflected</a:t>
            </a:r>
            <a:r>
              <a:rPr lang="pt-BR" dirty="0" smtClean="0"/>
              <a:t> basta listar </a:t>
            </a:r>
            <a:r>
              <a:rPr lang="pt-BR" dirty="0" smtClean="0">
                <a:solidFill>
                  <a:srgbClr val="0000FF"/>
                </a:solidFill>
              </a:rPr>
              <a:t>todos os parâmetros da página e colocar valores maliciosos para execução de scripts</a:t>
            </a:r>
            <a:r>
              <a:rPr lang="pt-BR" dirty="0" smtClean="0"/>
              <a:t>, tarefa essa feita por diversas ferramentas de detecção de vulnerabilidades. </a:t>
            </a:r>
            <a:endParaRPr lang="pt-B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XSS não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a:t>C</a:t>
            </a:r>
            <a:r>
              <a:rPr lang="pt-BR" dirty="0" smtClean="0"/>
              <a:t>omo, por exemplo, </a:t>
            </a:r>
            <a:r>
              <a:rPr lang="pt-BR" dirty="0" err="1" smtClean="0">
                <a:hlinkClick r:id="rId2"/>
              </a:rPr>
              <a:t>Acunetix</a:t>
            </a:r>
            <a:endParaRPr lang="pt-BR" dirty="0"/>
          </a:p>
          <a:p>
            <a:endParaRPr lang="pt-BR" dirty="0" smtClean="0"/>
          </a:p>
          <a:p>
            <a:r>
              <a:rPr lang="pt-BR" dirty="0" err="1" smtClean="0"/>
              <a:t>Acunetix</a:t>
            </a:r>
            <a:r>
              <a:rPr lang="pt-BR" dirty="0" smtClean="0"/>
              <a:t> é uma ferramenta para:</a:t>
            </a:r>
            <a:br>
              <a:rPr lang="pt-BR" dirty="0" smtClean="0"/>
            </a:br>
            <a:r>
              <a:rPr lang="pt-BR" dirty="0" smtClean="0"/>
              <a:t/>
            </a:r>
            <a:br>
              <a:rPr lang="pt-BR" dirty="0" smtClean="0"/>
            </a:br>
            <a:r>
              <a:rPr lang="en-US" dirty="0" smtClean="0">
                <a:solidFill>
                  <a:srgbClr val="0000FF"/>
                </a:solidFill>
              </a:rPr>
              <a:t>TEST </a:t>
            </a:r>
            <a:r>
              <a:rPr lang="en-US" dirty="0">
                <a:solidFill>
                  <a:srgbClr val="0000FF"/>
                </a:solidFill>
              </a:rPr>
              <a:t>and Demonstration site for </a:t>
            </a:r>
            <a:r>
              <a:rPr lang="en-US" dirty="0" err="1">
                <a:solidFill>
                  <a:srgbClr val="0000FF"/>
                </a:solidFill>
              </a:rPr>
              <a:t>Acunetix</a:t>
            </a:r>
            <a:r>
              <a:rPr lang="en-US" dirty="0">
                <a:solidFill>
                  <a:srgbClr val="0000FF"/>
                </a:solidFill>
              </a:rPr>
              <a:t> Web Vulnerability Scanner</a:t>
            </a:r>
            <a:endParaRPr lang="pt-BR" dirty="0">
              <a:solidFill>
                <a:srgbClr val="0000FF"/>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r>
              <a:rPr lang="pt-BR" dirty="0" smtClean="0"/>
              <a:t>Fluxo de Ataque XSS Persistente</a:t>
            </a:r>
            <a:endParaRPr lang="pt-BR" dirty="0"/>
          </a:p>
        </p:txBody>
      </p:sp>
      <p:sp>
        <p:nvSpPr>
          <p:cNvPr id="5" name="Subtítulo 4"/>
          <p:cNvSpPr>
            <a:spLocks noGrp="1"/>
          </p:cNvSpPr>
          <p:nvPr>
            <p:ph type="subTitle" idx="1"/>
          </p:nvPr>
        </p:nvSpPr>
        <p:spPr/>
        <p:txBody>
          <a:bodyPr/>
          <a:lstStyle/>
          <a:p>
            <a:endParaRPr lang="pt-BR" dirty="0" smtClean="0"/>
          </a:p>
          <a:p>
            <a:r>
              <a:rPr lang="pt-BR" sz="4000" i="1" dirty="0" err="1" smtClean="0">
                <a:solidFill>
                  <a:srgbClr val="0000FF"/>
                </a:solidFill>
              </a:rPr>
              <a:t>Cross-Site</a:t>
            </a:r>
            <a:r>
              <a:rPr lang="pt-BR" sz="4000" i="1" dirty="0" smtClean="0">
                <a:solidFill>
                  <a:srgbClr val="0000FF"/>
                </a:solidFill>
              </a:rPr>
              <a:t> </a:t>
            </a:r>
            <a:r>
              <a:rPr lang="pt-BR" sz="4000" i="1" dirty="0" err="1" smtClean="0">
                <a:solidFill>
                  <a:srgbClr val="0000FF"/>
                </a:solidFill>
              </a:rPr>
              <a:t>Scripting</a:t>
            </a:r>
            <a:r>
              <a:rPr lang="pt-BR" sz="4000" i="1" dirty="0" smtClean="0">
                <a:solidFill>
                  <a:srgbClr val="0000FF"/>
                </a:solidFill>
              </a:rPr>
              <a:t> </a:t>
            </a:r>
            <a:r>
              <a:rPr lang="pt-BR" sz="4000" i="1" dirty="0" err="1" smtClean="0">
                <a:solidFill>
                  <a:srgbClr val="0000FF"/>
                </a:solidFill>
              </a:rPr>
              <a:t>Attack</a:t>
            </a:r>
            <a:endParaRPr lang="pt-BR" sz="4000" i="1" dirty="0">
              <a:solidFill>
                <a:srgbClr val="0000FF"/>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solidFill>
                  <a:srgbClr val="00B050"/>
                </a:solidFill>
              </a:rPr>
              <a:t>Fluxo de Ataque, XSS Persistente</a:t>
            </a:r>
            <a:endParaRPr lang="pt-BR" dirty="0">
              <a:solidFill>
                <a:srgbClr val="00B050"/>
              </a:solidFill>
            </a:endParaRPr>
          </a:p>
        </p:txBody>
      </p:sp>
      <p:sp>
        <p:nvSpPr>
          <p:cNvPr id="3" name="Espaço Reservado para Conteúdo 2"/>
          <p:cNvSpPr>
            <a:spLocks noGrp="1"/>
          </p:cNvSpPr>
          <p:nvPr>
            <p:ph idx="1"/>
          </p:nvPr>
        </p:nvSpPr>
        <p:spPr/>
        <p:txBody>
          <a:bodyPr>
            <a:normAutofit/>
          </a:bodyPr>
          <a:lstStyle/>
          <a:p>
            <a:r>
              <a:rPr lang="pt-BR" dirty="0" smtClean="0"/>
              <a:t>Também chamado de </a:t>
            </a:r>
            <a:r>
              <a:rPr lang="pt-BR" dirty="0" err="1" smtClean="0"/>
              <a:t>Storage</a:t>
            </a:r>
            <a:r>
              <a:rPr lang="pt-BR" dirty="0" smtClean="0"/>
              <a:t> XSS.</a:t>
            </a:r>
          </a:p>
          <a:p>
            <a:endParaRPr lang="pt-BR" dirty="0" smtClean="0"/>
          </a:p>
          <a:p>
            <a:r>
              <a:rPr lang="pt-BR" dirty="0" smtClean="0"/>
              <a:t>O XSS persistente é semelhante ao  </a:t>
            </a:r>
            <a:r>
              <a:rPr lang="pt-BR" dirty="0" err="1" smtClean="0"/>
              <a:t>Reflected</a:t>
            </a:r>
            <a:r>
              <a:rPr lang="pt-BR" dirty="0" smtClean="0"/>
              <a:t>.</a:t>
            </a:r>
          </a:p>
          <a:p>
            <a:endParaRPr lang="pt-BR" dirty="0"/>
          </a:p>
          <a:p>
            <a:r>
              <a:rPr lang="pt-BR" dirty="0" smtClean="0"/>
              <a:t>A diferença entre eles está no fato de </a:t>
            </a:r>
            <a:r>
              <a:rPr lang="pt-BR" dirty="0" smtClean="0">
                <a:solidFill>
                  <a:srgbClr val="0000FF"/>
                </a:solidFill>
              </a:rPr>
              <a:t>não ser necessário o atacante mandar a </a:t>
            </a:r>
            <a:r>
              <a:rPr lang="pt-BR" i="1" dirty="0" err="1" smtClean="0">
                <a:solidFill>
                  <a:srgbClr val="0000FF"/>
                </a:solidFill>
              </a:rPr>
              <a:t>crafted</a:t>
            </a:r>
            <a:r>
              <a:rPr lang="pt-BR" i="1" dirty="0" smtClean="0">
                <a:solidFill>
                  <a:srgbClr val="0000FF"/>
                </a:solidFill>
              </a:rPr>
              <a:t> URL – URL maliciosa – </a:t>
            </a:r>
            <a:r>
              <a:rPr lang="pt-BR" dirty="0" smtClean="0">
                <a:solidFill>
                  <a:srgbClr val="0000FF"/>
                </a:solidFill>
              </a:rPr>
              <a:t>que é o endereço da página junto com código malicioso) para a vítima</a:t>
            </a:r>
            <a:r>
              <a:rPr lang="pt-BR" dirty="0"/>
              <a:t>.</a:t>
            </a:r>
            <a:r>
              <a:rPr lang="pt-BR" dirty="0" smtClean="0"/>
              <a:t>  </a:t>
            </a:r>
            <a:endParaRPr lang="pt-BR" dirty="0"/>
          </a:p>
          <a:p>
            <a:endParaRPr lang="pt-B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Uma vez que </a:t>
            </a:r>
            <a:r>
              <a:rPr lang="pt-BR" dirty="0" smtClean="0">
                <a:solidFill>
                  <a:srgbClr val="C00000"/>
                </a:solidFill>
              </a:rPr>
              <a:t>a página visitada já contém o código malicioso  anteriormente inserido </a:t>
            </a:r>
            <a:r>
              <a:rPr lang="pt-BR" dirty="0" smtClean="0"/>
              <a:t>pelo atacante. </a:t>
            </a:r>
            <a:endParaRPr lang="pt-BR" dirty="0"/>
          </a:p>
          <a:p>
            <a:endParaRPr lang="pt-BR" dirty="0" smtClean="0"/>
          </a:p>
          <a:p>
            <a:r>
              <a:rPr lang="pt-BR" dirty="0"/>
              <a:t>O</a:t>
            </a:r>
            <a:r>
              <a:rPr lang="pt-BR" dirty="0" smtClean="0"/>
              <a:t> </a:t>
            </a:r>
            <a:r>
              <a:rPr lang="pt-BR" dirty="0" smtClean="0">
                <a:solidFill>
                  <a:srgbClr val="C00000"/>
                </a:solidFill>
              </a:rPr>
              <a:t>código malicioso </a:t>
            </a:r>
            <a:r>
              <a:rPr lang="pt-BR" dirty="0" smtClean="0"/>
              <a:t>será executado a cada visita.</a:t>
            </a:r>
            <a:endParaRPr lang="pt-B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Nesse tipo de ataque existem </a:t>
            </a:r>
            <a:r>
              <a:rPr lang="pt-BR" dirty="0" smtClean="0">
                <a:solidFill>
                  <a:srgbClr val="0000FF"/>
                </a:solidFill>
              </a:rPr>
              <a:t>dois tipos de armazenamento</a:t>
            </a:r>
            <a:r>
              <a:rPr lang="pt-BR" dirty="0" smtClean="0"/>
              <a:t>: no </a:t>
            </a:r>
            <a:r>
              <a:rPr lang="pt-BR" dirty="0" smtClean="0">
                <a:solidFill>
                  <a:srgbClr val="0000FF"/>
                </a:solidFill>
              </a:rPr>
              <a:t>Cliente</a:t>
            </a:r>
            <a:r>
              <a:rPr lang="pt-BR" dirty="0" smtClean="0"/>
              <a:t>, ou no </a:t>
            </a:r>
            <a:r>
              <a:rPr lang="pt-BR" dirty="0" smtClean="0">
                <a:solidFill>
                  <a:srgbClr val="0000FF"/>
                </a:solidFill>
              </a:rPr>
              <a:t>Servidor</a:t>
            </a:r>
            <a:r>
              <a:rPr lang="pt-BR" dirty="0" smtClean="0"/>
              <a:t>. </a:t>
            </a:r>
          </a:p>
          <a:p>
            <a:endParaRPr lang="pt-BR" dirty="0" smtClean="0"/>
          </a:p>
          <a:p>
            <a:r>
              <a:rPr lang="pt-BR" dirty="0" smtClean="0"/>
              <a:t>Os servidores, que </a:t>
            </a:r>
            <a:r>
              <a:rPr lang="pt-BR" dirty="0" smtClean="0">
                <a:solidFill>
                  <a:srgbClr val="0000FF"/>
                </a:solidFill>
              </a:rPr>
              <a:t>guardam em sua base de dados informações passadas pelo  usuário e as mostra para outros</a:t>
            </a:r>
            <a:r>
              <a:rPr lang="pt-BR" dirty="0" smtClean="0"/>
              <a:t>, são vítimas em potencial desse tipo de ataque.</a:t>
            </a:r>
            <a:endParaRPr lang="pt-B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normAutofit lnSpcReduction="10000"/>
          </a:bodyPr>
          <a:lstStyle/>
          <a:p>
            <a:endParaRPr lang="pt-BR" dirty="0" smtClean="0"/>
          </a:p>
          <a:p>
            <a:r>
              <a:rPr lang="pt-BR" dirty="0" smtClean="0"/>
              <a:t>Um exemplo em que acontece um XSS Persistente com Armazenamento no Servidor são comentários postados por usuários em um Blog ou Fóruns, que normalmente aceitam </a:t>
            </a:r>
            <a:r>
              <a:rPr lang="pt-BR" dirty="0" err="1" smtClean="0"/>
              <a:t>tags</a:t>
            </a:r>
            <a:r>
              <a:rPr lang="pt-BR" dirty="0" smtClean="0"/>
              <a:t> HTML.</a:t>
            </a:r>
          </a:p>
          <a:p>
            <a:endParaRPr lang="pt-BR" dirty="0"/>
          </a:p>
          <a:p>
            <a:r>
              <a:rPr lang="pt-BR" dirty="0" smtClean="0"/>
              <a:t>Ao invés de comentários, o atacante insere um script malicioso. </a:t>
            </a:r>
            <a:endParaRPr lang="pt-B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Então, caso não haja um filtro, para tratar a informação no lado da aplicação, o atacante poderá injetar um código malicioso no comentário e quem visitar a página, para ler o suposto comentário, desse modo, rodará o script no seu navegador.</a:t>
            </a:r>
          </a:p>
          <a:p>
            <a:endParaRPr lang="pt-BR" dirty="0" smtClean="0"/>
          </a:p>
          <a:p>
            <a:r>
              <a:rPr lang="pt-BR" dirty="0" smtClean="0"/>
              <a:t>No exemplo a seguir, há um exemplo de um fórum que é vulnerável a esse ataque:</a:t>
            </a:r>
          </a:p>
          <a:p>
            <a:endParaRPr lang="pt-BR" dirty="0"/>
          </a:p>
          <a:p>
            <a:endParaRPr lang="pt-BR" dirty="0"/>
          </a:p>
          <a:p>
            <a:endParaRPr lang="pt-B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7" name="Espaço Reservado para Conteúdo 6"/>
          <p:cNvSpPr>
            <a:spLocks noGrp="1"/>
          </p:cNvSpPr>
          <p:nvPr>
            <p:ph idx="1"/>
          </p:nvPr>
        </p:nvSpPr>
        <p:spPr/>
        <p:txBody>
          <a:bodyPr/>
          <a:lstStyle/>
          <a:p>
            <a:r>
              <a:rPr lang="pt-BR" dirty="0" smtClean="0"/>
              <a:t>Exemplo:   </a:t>
            </a:r>
            <a:r>
              <a:rPr lang="pt-BR" dirty="0" smtClean="0">
                <a:solidFill>
                  <a:srgbClr val="0000FF"/>
                </a:solidFill>
              </a:rPr>
              <a:t>Fórum Vulnerável a XSS Persistente com Armazenamento no Servidor</a:t>
            </a:r>
          </a:p>
          <a:p>
            <a:endParaRPr lang="pt-BR" dirty="0"/>
          </a:p>
        </p:txBody>
      </p:sp>
      <p:pic>
        <p:nvPicPr>
          <p:cNvPr id="6146" name="Picture 2"/>
          <p:cNvPicPr>
            <a:picLocks noChangeAspect="1" noChangeArrowheads="1"/>
          </p:cNvPicPr>
          <p:nvPr/>
        </p:nvPicPr>
        <p:blipFill>
          <a:blip r:embed="rId2" cstate="print"/>
          <a:srcRect/>
          <a:stretch>
            <a:fillRect/>
          </a:stretch>
        </p:blipFill>
        <p:spPr bwMode="auto">
          <a:xfrm>
            <a:off x="1835696" y="2636912"/>
            <a:ext cx="5328592" cy="4032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r>
              <a:rPr lang="pt-BR" dirty="0" smtClean="0"/>
              <a:t>Nessa página, usuários podem deixar mensagens para outros lerem. </a:t>
            </a:r>
          </a:p>
          <a:p>
            <a:endParaRPr lang="pt-BR" dirty="0"/>
          </a:p>
          <a:p>
            <a:r>
              <a:rPr lang="pt-BR" dirty="0" smtClean="0"/>
              <a:t>Na figura anterior, o atacante vai deixar um código malicioso e para cada usuário que visite a página vai aparecer a mensagem: </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Active</a:t>
            </a:r>
            <a:r>
              <a:rPr lang="pt-BR" dirty="0" err="1" smtClean="0"/>
              <a:t>X</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O método que a Microsoft escolheu para tomar a decisão de executar ou não, chama-se</a:t>
            </a:r>
            <a:br>
              <a:rPr lang="pt-BR" dirty="0" smtClean="0"/>
            </a:br>
            <a:r>
              <a:rPr lang="pt-BR" dirty="0" err="1" smtClean="0">
                <a:solidFill>
                  <a:srgbClr val="0000FF"/>
                </a:solidFill>
              </a:rPr>
              <a:t>Authenticode</a:t>
            </a:r>
            <a:r>
              <a:rPr lang="pt-BR" dirty="0" smtClean="0"/>
              <a:t>.</a:t>
            </a:r>
          </a:p>
          <a:p>
            <a:endParaRPr lang="pt-BR" dirty="0" smtClean="0"/>
          </a:p>
          <a:p>
            <a:r>
              <a:rPr lang="pt-BR" dirty="0" smtClean="0"/>
              <a:t>Baseado na ideia de </a:t>
            </a:r>
            <a:r>
              <a:rPr lang="pt-BR" dirty="0" smtClean="0">
                <a:solidFill>
                  <a:srgbClr val="0000FF"/>
                </a:solidFill>
              </a:rPr>
              <a:t>assinatura de código</a:t>
            </a:r>
            <a:r>
              <a:rPr lang="pt-BR" dirty="0" smtClean="0"/>
              <a:t>.</a:t>
            </a:r>
          </a:p>
          <a:p>
            <a:endParaRPr lang="pt-BR" dirty="0" smtClean="0"/>
          </a:p>
          <a:p>
            <a:r>
              <a:rPr lang="pt-BR" dirty="0" smtClean="0"/>
              <a:t>Cada controle é acompanhado por uma assinatura digital – um </a:t>
            </a:r>
            <a:r>
              <a:rPr lang="pt-BR" i="1" dirty="0" err="1" smtClean="0"/>
              <a:t>hash</a:t>
            </a:r>
            <a:r>
              <a:rPr lang="pt-BR" dirty="0" smtClean="0"/>
              <a:t> do código, assinado pelo seu criador, com o uso de criptografia assimétrica. </a:t>
            </a:r>
            <a:endParaRPr lang="pt-B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pic>
        <p:nvPicPr>
          <p:cNvPr id="7170" name="Picture 2"/>
          <p:cNvPicPr>
            <a:picLocks noGrp="1" noChangeAspect="1" noChangeArrowheads="1"/>
          </p:cNvPicPr>
          <p:nvPr>
            <p:ph idx="1"/>
          </p:nvPr>
        </p:nvPicPr>
        <p:blipFill>
          <a:blip r:embed="rId2" cstate="print"/>
          <a:stretch>
            <a:fillRect/>
          </a:stretch>
        </p:blipFill>
        <p:spPr bwMode="auto">
          <a:xfrm>
            <a:off x="2123728" y="3344069"/>
            <a:ext cx="5040559" cy="2605211"/>
          </a:xfrm>
          <a:prstGeom prst="rect">
            <a:avLst/>
          </a:prstGeom>
          <a:noFill/>
          <a:ln w="9525">
            <a:noFill/>
            <a:miter lim="800000"/>
            <a:headEnd/>
            <a:tailEnd/>
          </a:ln>
        </p:spPr>
      </p:pic>
      <p:sp>
        <p:nvSpPr>
          <p:cNvPr id="5" name="Retângulo 4"/>
          <p:cNvSpPr/>
          <p:nvPr/>
        </p:nvSpPr>
        <p:spPr>
          <a:xfrm>
            <a:off x="2339752" y="1916832"/>
            <a:ext cx="5328592" cy="830997"/>
          </a:xfrm>
          <a:prstGeom prst="rect">
            <a:avLst/>
          </a:prstGeom>
        </p:spPr>
        <p:txBody>
          <a:bodyPr wrap="square">
            <a:spAutoFit/>
          </a:bodyPr>
          <a:lstStyle/>
          <a:p>
            <a:r>
              <a:rPr lang="pt-BR" sz="2400" dirty="0" smtClean="0"/>
              <a:t>Resposta do Servidor XSS Persistente </a:t>
            </a:r>
            <a:br>
              <a:rPr lang="pt-BR" sz="2400" dirty="0" smtClean="0"/>
            </a:br>
            <a:r>
              <a:rPr lang="pt-BR" sz="2400" dirty="0" smtClean="0"/>
              <a:t>   com Armazenamento no Servidor</a:t>
            </a:r>
            <a:endParaRPr lang="pt-BR" sz="24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pPr>
              <a:buNone/>
            </a:pPr>
            <a:endParaRPr lang="pt-BR" dirty="0"/>
          </a:p>
          <a:p>
            <a:r>
              <a:rPr lang="pt-BR" dirty="0" smtClean="0"/>
              <a:t>No caso do </a:t>
            </a:r>
            <a:r>
              <a:rPr lang="pt-BR" dirty="0" smtClean="0">
                <a:solidFill>
                  <a:srgbClr val="0000FF"/>
                </a:solidFill>
              </a:rPr>
              <a:t>XSS Persistente </a:t>
            </a:r>
            <a:r>
              <a:rPr lang="pt-BR" dirty="0" smtClean="0"/>
              <a:t>com </a:t>
            </a:r>
            <a:r>
              <a:rPr lang="pt-BR" dirty="0" smtClean="0">
                <a:solidFill>
                  <a:srgbClr val="0000FF"/>
                </a:solidFill>
              </a:rPr>
              <a:t>armazenamento no Cliente</a:t>
            </a:r>
            <a:r>
              <a:rPr lang="pt-BR" dirty="0" smtClean="0"/>
              <a:t>, o alvo do ataque  são alguns </a:t>
            </a:r>
            <a:r>
              <a:rPr lang="pt-BR" dirty="0" err="1">
                <a:solidFill>
                  <a:srgbClr val="C00000"/>
                </a:solidFill>
              </a:rPr>
              <a:t>c</a:t>
            </a:r>
            <a:r>
              <a:rPr lang="pt-BR" dirty="0" err="1" smtClean="0">
                <a:solidFill>
                  <a:srgbClr val="C00000"/>
                </a:solidFill>
              </a:rPr>
              <a:t>ookies</a:t>
            </a:r>
            <a:r>
              <a:rPr lang="pt-BR" dirty="0" smtClean="0"/>
              <a:t> do usuário que não irão ser excluídos ao fim da sessão.</a:t>
            </a:r>
          </a:p>
          <a:p>
            <a:endParaRPr lang="pt-BR" dirty="0"/>
          </a:p>
          <a:p>
            <a:r>
              <a:rPr lang="pt-BR" dirty="0" smtClean="0"/>
              <a:t>Alguns sites usam o </a:t>
            </a:r>
            <a:r>
              <a:rPr lang="pt-BR" dirty="0" err="1" smtClean="0">
                <a:solidFill>
                  <a:srgbClr val="C00000"/>
                </a:solidFill>
              </a:rPr>
              <a:t>cookie</a:t>
            </a:r>
            <a:r>
              <a:rPr lang="pt-BR" dirty="0" smtClean="0">
                <a:solidFill>
                  <a:srgbClr val="C00000"/>
                </a:solidFill>
              </a:rPr>
              <a:t> do usuário </a:t>
            </a:r>
            <a:r>
              <a:rPr lang="pt-BR" dirty="0" smtClean="0"/>
              <a:t>para relembrar ações  dele.</a:t>
            </a:r>
            <a:endParaRPr lang="pt-B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normAutofit/>
          </a:bodyPr>
          <a:lstStyle/>
          <a:p>
            <a:r>
              <a:rPr lang="pt-BR" dirty="0" smtClean="0"/>
              <a:t>Considere-se </a:t>
            </a:r>
            <a:r>
              <a:rPr lang="pt-BR" dirty="0" smtClean="0">
                <a:solidFill>
                  <a:srgbClr val="C00000"/>
                </a:solidFill>
              </a:rPr>
              <a:t>um site que relembra o nome do usuário</a:t>
            </a:r>
            <a:r>
              <a:rPr lang="pt-BR" dirty="0" smtClean="0"/>
              <a:t>, segue o </a:t>
            </a:r>
            <a:r>
              <a:rPr lang="pt-BR" dirty="0" smtClean="0">
                <a:solidFill>
                  <a:srgbClr val="0000FF"/>
                </a:solidFill>
              </a:rPr>
              <a:t>código em PHP</a:t>
            </a:r>
            <a:r>
              <a:rPr lang="pt-BR" dirty="0" smtClean="0"/>
              <a:t>.</a:t>
            </a:r>
          </a:p>
          <a:p>
            <a:endParaRPr lang="pt-BR" dirty="0"/>
          </a:p>
          <a:p>
            <a:pPr>
              <a:buNone/>
            </a:pPr>
            <a:r>
              <a:rPr lang="pt-BR" dirty="0" smtClean="0"/>
              <a:t>    $</a:t>
            </a:r>
            <a:r>
              <a:rPr lang="pt-BR" dirty="0" err="1" smtClean="0"/>
              <a:t>name</a:t>
            </a:r>
            <a:r>
              <a:rPr lang="pt-BR" dirty="0" smtClean="0"/>
              <a:t>=$_COOKIE[“</a:t>
            </a:r>
            <a:r>
              <a:rPr lang="pt-BR" dirty="0" err="1" smtClean="0"/>
              <a:t>user</a:t>
            </a:r>
            <a:r>
              <a:rPr lang="pt-BR" dirty="0" smtClean="0"/>
              <a:t>”];</a:t>
            </a:r>
          </a:p>
          <a:p>
            <a:pPr>
              <a:buNone/>
            </a:pPr>
            <a:r>
              <a:rPr lang="pt-BR" dirty="0"/>
              <a:t> </a:t>
            </a:r>
            <a:r>
              <a:rPr lang="pt-BR" dirty="0" smtClean="0"/>
              <a:t>   </a:t>
            </a:r>
            <a:r>
              <a:rPr lang="en-US" dirty="0" smtClean="0"/>
              <a:t>if (“” == $name) </a:t>
            </a:r>
            <a:br>
              <a:rPr lang="en-US" dirty="0" smtClean="0"/>
            </a:br>
            <a:r>
              <a:rPr lang="en-US" dirty="0" smtClean="0"/>
              <a:t>    </a:t>
            </a:r>
            <a:r>
              <a:rPr lang="en-US" dirty="0" err="1" smtClean="0"/>
              <a:t>printf</a:t>
            </a:r>
            <a:r>
              <a:rPr lang="en-US" dirty="0" smtClean="0"/>
              <a:t> (“Welcome guest\n”); </a:t>
            </a:r>
            <a:br>
              <a:rPr lang="en-US" dirty="0" smtClean="0"/>
            </a:br>
            <a:r>
              <a:rPr lang="en-US" dirty="0" smtClean="0"/>
              <a:t>else </a:t>
            </a:r>
            <a:br>
              <a:rPr lang="en-US" dirty="0" smtClean="0"/>
            </a:br>
            <a:r>
              <a:rPr lang="en-US" dirty="0" smtClean="0"/>
              <a:t>    </a:t>
            </a:r>
            <a:r>
              <a:rPr lang="en-US" dirty="0" err="1" smtClean="0"/>
              <a:t>printf</a:t>
            </a:r>
            <a:r>
              <a:rPr lang="en-US" dirty="0" smtClean="0"/>
              <a:t> (“Welcome back %s\n”, $name);</a:t>
            </a:r>
            <a:endParaRPr lang="pt-B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endParaRPr lang="pt-BR" dirty="0"/>
          </a:p>
          <a:p>
            <a:r>
              <a:rPr lang="pt-BR" dirty="0" smtClean="0"/>
              <a:t>A página funcionaria normalmente, mas nada impediria do atacante </a:t>
            </a:r>
            <a:r>
              <a:rPr lang="pt-BR" dirty="0" err="1" smtClean="0"/>
              <a:t>setar</a:t>
            </a:r>
            <a:r>
              <a:rPr lang="pt-BR" dirty="0" smtClean="0"/>
              <a:t> o campo </a:t>
            </a:r>
            <a:r>
              <a:rPr lang="pt-BR" i="1" dirty="0" err="1" smtClean="0"/>
              <a:t>user</a:t>
            </a:r>
            <a:r>
              <a:rPr lang="pt-BR" dirty="0" smtClean="0"/>
              <a:t> para </a:t>
            </a:r>
            <a:br>
              <a:rPr lang="pt-BR" dirty="0" smtClean="0"/>
            </a:br>
            <a:r>
              <a:rPr lang="pt-BR" dirty="0" smtClean="0"/>
              <a:t/>
            </a:r>
            <a:br>
              <a:rPr lang="pt-BR" dirty="0" smtClean="0"/>
            </a:br>
            <a:r>
              <a:rPr lang="pt-BR" dirty="0" smtClean="0">
                <a:solidFill>
                  <a:srgbClr val="C00000"/>
                </a:solidFill>
              </a:rPr>
              <a:t>&lt;script&gt;</a:t>
            </a:r>
            <a:r>
              <a:rPr lang="pt-BR" dirty="0" err="1" smtClean="0">
                <a:solidFill>
                  <a:srgbClr val="C00000"/>
                </a:solidFill>
              </a:rPr>
              <a:t>alert</a:t>
            </a:r>
            <a:r>
              <a:rPr lang="pt-BR" dirty="0" smtClean="0">
                <a:solidFill>
                  <a:srgbClr val="C00000"/>
                </a:solidFill>
              </a:rPr>
              <a:t>(‘</a:t>
            </a:r>
            <a:r>
              <a:rPr lang="pt-BR" dirty="0" err="1" smtClean="0">
                <a:solidFill>
                  <a:srgbClr val="C00000"/>
                </a:solidFill>
              </a:rPr>
              <a:t>Poisoned</a:t>
            </a:r>
            <a:r>
              <a:rPr lang="pt-BR" dirty="0" smtClean="0">
                <a:solidFill>
                  <a:srgbClr val="C00000"/>
                </a:solidFill>
              </a:rPr>
              <a:t> </a:t>
            </a:r>
            <a:r>
              <a:rPr lang="pt-BR" dirty="0" err="1" smtClean="0">
                <a:solidFill>
                  <a:srgbClr val="C00000"/>
                </a:solidFill>
              </a:rPr>
              <a:t>Cookie</a:t>
            </a:r>
            <a:r>
              <a:rPr lang="pt-BR" dirty="0" smtClean="0">
                <a:solidFill>
                  <a:srgbClr val="C00000"/>
                </a:solidFill>
              </a:rPr>
              <a:t>..’)&lt;/script&gt;</a:t>
            </a:r>
          </a:p>
          <a:p>
            <a:endParaRPr lang="pt-BR" dirty="0"/>
          </a:p>
          <a:p>
            <a:r>
              <a:rPr lang="pt-BR" dirty="0" smtClean="0"/>
              <a:t>Então toda vez que a vítima entrasse no site ela receberia como mensagem:</a:t>
            </a:r>
            <a:endParaRPr lang="pt-B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2411760" y="3212976"/>
            <a:ext cx="4464495" cy="2808312"/>
          </a:xfrm>
          <a:prstGeom prst="rect">
            <a:avLst/>
          </a:prstGeom>
          <a:noFill/>
          <a:ln w="9525">
            <a:noFill/>
            <a:miter lim="800000"/>
            <a:headEnd/>
            <a:tailEnd/>
          </a:ln>
        </p:spPr>
      </p:pic>
      <p:sp>
        <p:nvSpPr>
          <p:cNvPr id="5" name="Retângulo 4"/>
          <p:cNvSpPr/>
          <p:nvPr/>
        </p:nvSpPr>
        <p:spPr>
          <a:xfrm>
            <a:off x="1475656" y="2204864"/>
            <a:ext cx="6624736" cy="461665"/>
          </a:xfrm>
          <a:prstGeom prst="rect">
            <a:avLst/>
          </a:prstGeom>
        </p:spPr>
        <p:txBody>
          <a:bodyPr wrap="square">
            <a:spAutoFit/>
          </a:bodyPr>
          <a:lstStyle/>
          <a:p>
            <a:r>
              <a:rPr lang="pt-BR" sz="2400" dirty="0" smtClean="0"/>
              <a:t>XSS Persistente com Armazenamento no Cliente</a:t>
            </a:r>
            <a:endParaRPr lang="pt-BR"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solidFill>
                  <a:srgbClr val="00B050"/>
                </a:solidFill>
              </a:rPr>
              <a:t>Fluxo de Ataque, XSS Persistente</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a:p>
          <a:p>
            <a:r>
              <a:rPr lang="pt-BR" dirty="0" smtClean="0"/>
              <a:t>Quando esse tipo de ataque é descoberto em redes sociais, como </a:t>
            </a:r>
            <a:r>
              <a:rPr lang="pt-BR" dirty="0" err="1" smtClean="0"/>
              <a:t>Twitter</a:t>
            </a:r>
            <a:r>
              <a:rPr lang="pt-BR" dirty="0" smtClean="0"/>
              <a:t>, Orkut, </a:t>
            </a:r>
            <a:r>
              <a:rPr lang="pt-BR" dirty="0" err="1" smtClean="0"/>
              <a:t>Facebook</a:t>
            </a:r>
            <a:r>
              <a:rPr lang="pt-BR" dirty="0" smtClean="0"/>
              <a:t>, ... , normalmente são utilizados para criação de </a:t>
            </a:r>
            <a:r>
              <a:rPr lang="pt-BR" dirty="0" err="1" smtClean="0">
                <a:solidFill>
                  <a:srgbClr val="C00000"/>
                </a:solidFill>
              </a:rPr>
              <a:t>Worms</a:t>
            </a:r>
            <a:r>
              <a:rPr lang="pt-BR" dirty="0" smtClean="0"/>
              <a:t>.</a:t>
            </a:r>
            <a:endParaRPr lang="pt-B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de ataque com XSS persistente</a:t>
            </a:r>
            <a:endParaRPr lang="pt-BR" dirty="0">
              <a:solidFill>
                <a:srgbClr val="00B050"/>
              </a:solidFill>
            </a:endParaRPr>
          </a:p>
        </p:txBody>
      </p:sp>
      <p:sp>
        <p:nvSpPr>
          <p:cNvPr id="3" name="Espaço Reservado para Conteúdo 2"/>
          <p:cNvSpPr>
            <a:spLocks noGrp="1"/>
          </p:cNvSpPr>
          <p:nvPr>
            <p:ph idx="1"/>
          </p:nvPr>
        </p:nvSpPr>
        <p:spPr/>
        <p:txBody>
          <a:bodyPr/>
          <a:lstStyle/>
          <a:p>
            <a:endParaRPr lang="pt-BR" dirty="0" smtClean="0"/>
          </a:p>
          <a:p>
            <a:r>
              <a:rPr lang="pt-BR" dirty="0" smtClean="0"/>
              <a:t>Um exemplo desse ataque seria o </a:t>
            </a:r>
            <a:r>
              <a:rPr lang="pt-BR" dirty="0" err="1" smtClean="0"/>
              <a:t>worm</a:t>
            </a:r>
            <a:r>
              <a:rPr lang="pt-BR" dirty="0" smtClean="0"/>
              <a:t> </a:t>
            </a:r>
            <a:r>
              <a:rPr lang="pt-BR" dirty="0" err="1" smtClean="0"/>
              <a:t>Mikeyy</a:t>
            </a:r>
            <a:r>
              <a:rPr lang="pt-BR" dirty="0" smtClean="0"/>
              <a:t>, por Michel </a:t>
            </a:r>
            <a:r>
              <a:rPr lang="pt-BR" dirty="0" err="1" smtClean="0"/>
              <a:t>Mooney</a:t>
            </a:r>
            <a:r>
              <a:rPr lang="pt-BR" dirty="0" smtClean="0"/>
              <a:t>.</a:t>
            </a:r>
          </a:p>
          <a:p>
            <a:endParaRPr lang="pt-BR" dirty="0"/>
          </a:p>
          <a:p>
            <a:r>
              <a:rPr lang="pt-BR" dirty="0" smtClean="0"/>
              <a:t>O autor, inseriu um código malicioso na página, fazendo com que qualquer um ao ler a mensagem "infectada“, executasse o código malicioso do "</a:t>
            </a:r>
            <a:r>
              <a:rPr lang="pt-BR" dirty="0" err="1" smtClean="0"/>
              <a:t>Mikeyy</a:t>
            </a:r>
            <a:r>
              <a:rPr lang="pt-BR" dirty="0" smtClean="0"/>
              <a:t>".</a:t>
            </a:r>
            <a:endParaRPr lang="pt-B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de ataque com XSS persistente</a:t>
            </a:r>
            <a:endParaRPr lang="pt-BR" dirty="0">
              <a:solidFill>
                <a:srgbClr val="00B050"/>
              </a:solidFill>
            </a:endParaRPr>
          </a:p>
        </p:txBody>
      </p:sp>
      <p:pic>
        <p:nvPicPr>
          <p:cNvPr id="9218" name="Picture 2"/>
          <p:cNvPicPr>
            <a:picLocks noGrp="1" noChangeAspect="1" noChangeArrowheads="1"/>
          </p:cNvPicPr>
          <p:nvPr>
            <p:ph idx="1"/>
          </p:nvPr>
        </p:nvPicPr>
        <p:blipFill>
          <a:blip r:embed="rId2" cstate="print"/>
          <a:srcRect/>
          <a:stretch>
            <a:fillRect/>
          </a:stretch>
        </p:blipFill>
        <p:spPr bwMode="auto">
          <a:xfrm>
            <a:off x="1835696" y="2060848"/>
            <a:ext cx="5688631" cy="3960440"/>
          </a:xfrm>
          <a:prstGeom prst="rect">
            <a:avLst/>
          </a:prstGeom>
          <a:noFill/>
          <a:ln w="9525">
            <a:noFill/>
            <a:miter lim="800000"/>
            <a:headEnd/>
            <a:tailEnd/>
          </a:ln>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de ataque com XSS persistente</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smtClean="0"/>
              <a:t>O fluxo de ataque com XSS persistente, da figura anterior) pode ser descrito da seguinte maneira:</a:t>
            </a:r>
          </a:p>
          <a:p>
            <a:pPr>
              <a:buNone/>
            </a:pPr>
            <a:endParaRPr lang="pt-BR" dirty="0" smtClean="0"/>
          </a:p>
          <a:p>
            <a:pPr>
              <a:buNone/>
            </a:pPr>
            <a:r>
              <a:rPr lang="pt-BR" dirty="0" smtClean="0"/>
              <a:t>1.  O computador atacante </a:t>
            </a:r>
            <a:r>
              <a:rPr lang="pt-BR" dirty="0" smtClean="0">
                <a:solidFill>
                  <a:srgbClr val="C00000"/>
                </a:solidFill>
              </a:rPr>
              <a:t>injeta código malicioso</a:t>
            </a:r>
            <a:r>
              <a:rPr lang="pt-BR" dirty="0" smtClean="0"/>
              <a:t>, que vai persistir, em algum </a:t>
            </a:r>
            <a:r>
              <a:rPr lang="pt-BR" dirty="0" smtClean="0">
                <a:solidFill>
                  <a:srgbClr val="C00000"/>
                </a:solidFill>
              </a:rPr>
              <a:t>site/</a:t>
            </a:r>
            <a:r>
              <a:rPr lang="pt-BR" dirty="0" err="1" smtClean="0">
                <a:solidFill>
                  <a:srgbClr val="C00000"/>
                </a:solidFill>
              </a:rPr>
              <a:t>cookie</a:t>
            </a:r>
            <a:r>
              <a:rPr lang="pt-BR" dirty="0" smtClean="0"/>
              <a:t> vulnerável.</a:t>
            </a:r>
          </a:p>
          <a:p>
            <a:pPr>
              <a:buNone/>
            </a:pPr>
            <a:endParaRPr lang="pt-BR" dirty="0" smtClean="0"/>
          </a:p>
          <a:p>
            <a:pPr>
              <a:buNone/>
            </a:pPr>
            <a:r>
              <a:rPr lang="pt-BR" dirty="0" smtClean="0"/>
              <a:t>2.  A vítima acessa o site vulnerável.</a:t>
            </a:r>
          </a:p>
          <a:p>
            <a:endParaRPr lang="pt-BR" dirty="0" smtClean="0"/>
          </a:p>
          <a:p>
            <a:pPr>
              <a:buNone/>
            </a:pPr>
            <a:r>
              <a:rPr lang="pt-BR" dirty="0" smtClean="0"/>
              <a:t>3.  Como resposta da requisição a vítima recebe a página normal mais o código malicioso que está embutido no mesmo. </a:t>
            </a:r>
          </a:p>
          <a:p>
            <a:endParaRPr lang="pt-BR" dirty="0" smtClean="0"/>
          </a:p>
          <a:p>
            <a:pPr>
              <a:buNone/>
            </a:pPr>
            <a:r>
              <a:rPr lang="pt-BR" dirty="0" smtClean="0"/>
              <a:t>4.  O código é executado pelo navegador da vítima. O computador da vítima manda dados para o atacante.</a:t>
            </a:r>
            <a:endParaRPr lang="pt-B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de ataque com XSS persistente</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No caso do </a:t>
            </a:r>
            <a:r>
              <a:rPr lang="pt-BR" dirty="0" err="1" smtClean="0"/>
              <a:t>worm</a:t>
            </a:r>
            <a:r>
              <a:rPr lang="pt-BR" dirty="0" smtClean="0"/>
              <a:t> </a:t>
            </a:r>
            <a:r>
              <a:rPr lang="pt-BR" dirty="0" err="1" smtClean="0"/>
              <a:t>Mikeyy</a:t>
            </a:r>
            <a:r>
              <a:rPr lang="pt-BR" dirty="0" smtClean="0"/>
              <a:t> [3] e do vírus do Orkut[8], não houve intenção de roubo de dados, mas apenas da  proliferação do código malicioso. </a:t>
            </a:r>
          </a:p>
          <a:p>
            <a:endParaRPr lang="pt-BR" dirty="0"/>
          </a:p>
          <a:p>
            <a:r>
              <a:rPr lang="pt-BR" dirty="0" smtClean="0"/>
              <a:t>Nestes ataques, o passo quatro foi um pouco diferente, infectando a página do usuário (o perfil), ao invés de enviar as informações coletadas para um servidor do atacante. </a:t>
            </a:r>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ActiveX</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Quando um controle </a:t>
            </a:r>
            <a:r>
              <a:rPr lang="pt-BR" dirty="0" err="1" smtClean="0"/>
              <a:t>ActiveX</a:t>
            </a:r>
            <a:r>
              <a:rPr lang="pt-BR" dirty="0" smtClean="0"/>
              <a:t> aparece no navegador, esse verifica a assinatura, para ter certeza de que não foi adulterado em trânsito.</a:t>
            </a:r>
          </a:p>
          <a:p>
            <a:endParaRPr lang="pt-BR" dirty="0" smtClean="0"/>
          </a:p>
          <a:p>
            <a:r>
              <a:rPr lang="pt-BR" dirty="0" smtClean="0"/>
              <a:t>Se a assinatura estiver correta, o navegador consulta suas tabelas internas para ver se o criador do programa é confiável.</a:t>
            </a:r>
          </a:p>
          <a:p>
            <a:endParaRPr lang="pt-BR" dirty="0" smtClean="0"/>
          </a:p>
          <a:p>
            <a:r>
              <a:rPr lang="pt-BR" dirty="0" smtClean="0"/>
              <a:t>Se o criador for confiável, o programa é executado.  </a:t>
            </a:r>
            <a:endParaRPr lang="pt-B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de ataque com XSS persistente</a:t>
            </a:r>
            <a:endParaRPr lang="pt-BR" dirty="0"/>
          </a:p>
        </p:txBody>
      </p:sp>
      <p:sp>
        <p:nvSpPr>
          <p:cNvPr id="3" name="Espaço Reservado para Conteúdo 2"/>
          <p:cNvSpPr>
            <a:spLocks noGrp="1"/>
          </p:cNvSpPr>
          <p:nvPr>
            <p:ph idx="1"/>
          </p:nvPr>
        </p:nvSpPr>
        <p:spPr/>
        <p:txBody>
          <a:bodyPr/>
          <a:lstStyle/>
          <a:p>
            <a:endParaRPr lang="pt-BR" dirty="0" smtClean="0"/>
          </a:p>
          <a:p>
            <a:endParaRPr lang="pt-BR" dirty="0"/>
          </a:p>
          <a:p>
            <a:r>
              <a:rPr lang="pt-BR" dirty="0" smtClean="0"/>
              <a:t>O computador da vítima pode torna-se, assim, um computador atacante, continuando o ciclo até a falha XSS do site seja corrigida.</a:t>
            </a:r>
          </a:p>
          <a:p>
            <a:endParaRPr lang="pt-B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do Ataque XSS Persistente, </a:t>
            </a:r>
            <a:r>
              <a:rPr lang="pt-BR" dirty="0" err="1" smtClean="0">
                <a:solidFill>
                  <a:srgbClr val="00B050"/>
                </a:solidFill>
              </a:rPr>
              <a:t>Worm</a:t>
            </a:r>
            <a:endParaRPr lang="pt-BR" dirty="0">
              <a:solidFill>
                <a:srgbClr val="00B050"/>
              </a:solidFill>
            </a:endParaRPr>
          </a:p>
        </p:txBody>
      </p:sp>
      <p:pic>
        <p:nvPicPr>
          <p:cNvPr id="10242" name="Picture 2"/>
          <p:cNvPicPr>
            <a:picLocks noGrp="1" noChangeAspect="1" noChangeArrowheads="1"/>
          </p:cNvPicPr>
          <p:nvPr>
            <p:ph idx="1"/>
          </p:nvPr>
        </p:nvPicPr>
        <p:blipFill>
          <a:blip r:embed="rId2" cstate="print"/>
          <a:srcRect/>
          <a:stretch>
            <a:fillRect/>
          </a:stretch>
        </p:blipFill>
        <p:spPr bwMode="auto">
          <a:xfrm>
            <a:off x="1907704" y="1844825"/>
            <a:ext cx="5544615" cy="4032448"/>
          </a:xfrm>
          <a:prstGeom prst="rect">
            <a:avLst/>
          </a:prstGeom>
          <a:noFill/>
          <a:ln w="9525">
            <a:noFill/>
            <a:miter lim="800000"/>
            <a:headEnd/>
            <a:tailEnd/>
          </a:ln>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solidFill>
                  <a:srgbClr val="00B050"/>
                </a:solidFill>
              </a:rPr>
              <a:t>Fluxo do Ataque XSS Persistente, </a:t>
            </a:r>
            <a:r>
              <a:rPr lang="pt-BR" dirty="0" err="1" smtClean="0">
                <a:solidFill>
                  <a:srgbClr val="00B050"/>
                </a:solidFill>
              </a:rPr>
              <a:t>Worm</a:t>
            </a:r>
            <a:endParaRPr lang="pt-BR" dirty="0"/>
          </a:p>
        </p:txBody>
      </p:sp>
      <p:sp>
        <p:nvSpPr>
          <p:cNvPr id="3" name="Espaço Reservado para Conteúdo 2"/>
          <p:cNvSpPr>
            <a:spLocks noGrp="1"/>
          </p:cNvSpPr>
          <p:nvPr>
            <p:ph idx="1"/>
          </p:nvPr>
        </p:nvSpPr>
        <p:spPr/>
        <p:txBody>
          <a:bodyPr>
            <a:normAutofit fontScale="62500" lnSpcReduction="20000"/>
          </a:bodyPr>
          <a:lstStyle/>
          <a:p>
            <a:r>
              <a:rPr lang="pt-BR" dirty="0" smtClean="0"/>
              <a:t>O fluxo do ataque com XSS Persistente, </a:t>
            </a:r>
            <a:r>
              <a:rPr lang="pt-BR" dirty="0" err="1" smtClean="0"/>
              <a:t>Worm</a:t>
            </a:r>
            <a:r>
              <a:rPr lang="pt-BR" dirty="0" smtClean="0"/>
              <a:t> , pode ser descrito como:</a:t>
            </a:r>
          </a:p>
          <a:p>
            <a:endParaRPr lang="pt-BR" dirty="0" smtClean="0"/>
          </a:p>
          <a:p>
            <a:pPr>
              <a:buNone/>
            </a:pPr>
            <a:r>
              <a:rPr lang="pt-BR" dirty="0" smtClean="0"/>
              <a:t>1.  O computador Atacante injeta código malicioso em vários </a:t>
            </a:r>
            <a:r>
              <a:rPr lang="pt-BR" dirty="0" err="1" smtClean="0"/>
              <a:t>profiles</a:t>
            </a:r>
            <a:r>
              <a:rPr lang="pt-BR" dirty="0" smtClean="0"/>
              <a:t>, </a:t>
            </a:r>
          </a:p>
          <a:p>
            <a:pPr>
              <a:buNone/>
            </a:pPr>
            <a:r>
              <a:rPr lang="pt-BR" dirty="0" smtClean="0"/>
              <a:t>     que vão persistir, em algum site vulnerável.</a:t>
            </a:r>
          </a:p>
          <a:p>
            <a:pPr>
              <a:buNone/>
            </a:pPr>
            <a:endParaRPr lang="pt-BR" dirty="0"/>
          </a:p>
          <a:p>
            <a:pPr>
              <a:buNone/>
            </a:pPr>
            <a:r>
              <a:rPr lang="pt-BR" dirty="0" smtClean="0"/>
              <a:t>2.  A vítima acessa o site vulnerável</a:t>
            </a:r>
          </a:p>
          <a:p>
            <a:pPr>
              <a:buNone/>
            </a:pPr>
            <a:endParaRPr lang="pt-BR" dirty="0" smtClean="0"/>
          </a:p>
          <a:p>
            <a:pPr>
              <a:buNone/>
            </a:pPr>
            <a:r>
              <a:rPr lang="pt-BR" dirty="0" smtClean="0"/>
              <a:t>3.  Como resposta da requisição, </a:t>
            </a:r>
            <a:r>
              <a:rPr lang="pt-BR" dirty="0" smtClean="0">
                <a:solidFill>
                  <a:srgbClr val="C00000"/>
                </a:solidFill>
              </a:rPr>
              <a:t>a vítima recebe a página normal mais o </a:t>
            </a:r>
          </a:p>
          <a:p>
            <a:pPr>
              <a:buNone/>
            </a:pPr>
            <a:r>
              <a:rPr lang="pt-BR" dirty="0" smtClean="0">
                <a:solidFill>
                  <a:srgbClr val="C00000"/>
                </a:solidFill>
              </a:rPr>
              <a:t>      código malicioso que está embutido</a:t>
            </a:r>
            <a:r>
              <a:rPr lang="pt-BR" dirty="0" smtClean="0"/>
              <a:t> no mesmo. O código é  executado pelo navegador da vítima. </a:t>
            </a:r>
          </a:p>
          <a:p>
            <a:pPr>
              <a:buNone/>
            </a:pPr>
            <a:endParaRPr lang="pt-BR" dirty="0"/>
          </a:p>
          <a:p>
            <a:pPr>
              <a:buNone/>
            </a:pPr>
            <a:r>
              <a:rPr lang="pt-BR" dirty="0" smtClean="0"/>
              <a:t>4. </a:t>
            </a:r>
            <a:r>
              <a:rPr lang="pt-BR" dirty="0" smtClean="0">
                <a:solidFill>
                  <a:srgbClr val="C00000"/>
                </a:solidFill>
              </a:rPr>
              <a:t>O computador da vítima injeta código malicioso no seu próprio </a:t>
            </a:r>
            <a:r>
              <a:rPr lang="pt-BR" i="1" dirty="0" err="1" smtClean="0">
                <a:solidFill>
                  <a:srgbClr val="C00000"/>
                </a:solidFill>
              </a:rPr>
              <a:t>profile</a:t>
            </a:r>
            <a:r>
              <a:rPr lang="pt-BR" i="1" dirty="0" smtClean="0">
                <a:solidFill>
                  <a:srgbClr val="C00000"/>
                </a:solidFill>
              </a:rPr>
              <a:t> </a:t>
            </a:r>
          </a:p>
          <a:p>
            <a:pPr>
              <a:buNone/>
            </a:pPr>
            <a:r>
              <a:rPr lang="pt-BR" dirty="0" smtClean="0">
                <a:solidFill>
                  <a:srgbClr val="C00000"/>
                </a:solidFill>
              </a:rPr>
              <a:t>     e manda para todos os seus amigos o código malicioso, que vai </a:t>
            </a:r>
          </a:p>
          <a:p>
            <a:pPr>
              <a:buNone/>
            </a:pPr>
            <a:r>
              <a:rPr lang="pt-BR" dirty="0" smtClean="0">
                <a:solidFill>
                  <a:srgbClr val="C00000"/>
                </a:solidFill>
              </a:rPr>
              <a:t>     persistir</a:t>
            </a:r>
            <a:r>
              <a:rPr lang="pt-BR" dirty="0" smtClean="0"/>
              <a:t>, agindo agora como computador atacante.</a:t>
            </a:r>
            <a:endParaRPr lang="pt-B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DOM – W3C</a:t>
            </a:r>
            <a:endParaRPr lang="pt-BR" dirty="0"/>
          </a:p>
        </p:txBody>
      </p:sp>
      <p:sp>
        <p:nvSpPr>
          <p:cNvPr id="3" name="Espaço Reservado para Conteúdo 2"/>
          <p:cNvSpPr>
            <a:spLocks noGrp="1"/>
          </p:cNvSpPr>
          <p:nvPr>
            <p:ph idx="1"/>
          </p:nvPr>
        </p:nvSpPr>
        <p:spPr/>
        <p:txBody>
          <a:bodyPr>
            <a:normAutofit fontScale="92500"/>
          </a:bodyPr>
          <a:lstStyle/>
          <a:p>
            <a:r>
              <a:rPr lang="pt-BR" dirty="0" smtClean="0"/>
              <a:t>O </a:t>
            </a:r>
            <a:r>
              <a:rPr lang="pt-BR" i="1" dirty="0" err="1" smtClean="0">
                <a:solidFill>
                  <a:srgbClr val="0000FF"/>
                </a:solidFill>
              </a:rPr>
              <a:t>Document</a:t>
            </a:r>
            <a:r>
              <a:rPr lang="pt-BR" i="1" dirty="0" smtClean="0">
                <a:solidFill>
                  <a:srgbClr val="0000FF"/>
                </a:solidFill>
              </a:rPr>
              <a:t> </a:t>
            </a:r>
            <a:r>
              <a:rPr lang="pt-BR" i="1" dirty="0" err="1" smtClean="0">
                <a:solidFill>
                  <a:srgbClr val="0000FF"/>
                </a:solidFill>
              </a:rPr>
              <a:t>Object</a:t>
            </a:r>
            <a:r>
              <a:rPr lang="pt-BR" i="1" dirty="0" smtClean="0">
                <a:solidFill>
                  <a:srgbClr val="0000FF"/>
                </a:solidFill>
              </a:rPr>
              <a:t> </a:t>
            </a:r>
            <a:r>
              <a:rPr lang="pt-BR" i="1" dirty="0" err="1" smtClean="0">
                <a:solidFill>
                  <a:srgbClr val="0000FF"/>
                </a:solidFill>
              </a:rPr>
              <a:t>Model</a:t>
            </a:r>
            <a:r>
              <a:rPr lang="pt-BR" i="1" dirty="0" smtClean="0">
                <a:solidFill>
                  <a:srgbClr val="0000FF"/>
                </a:solidFill>
              </a:rPr>
              <a:t> </a:t>
            </a:r>
            <a:r>
              <a:rPr lang="pt-BR" dirty="0" smtClean="0"/>
              <a:t>é uma interface neutra de plataforma e de linguagem que permite que </a:t>
            </a:r>
            <a:r>
              <a:rPr lang="pt-BR" dirty="0" smtClean="0">
                <a:solidFill>
                  <a:srgbClr val="0000FF"/>
                </a:solidFill>
              </a:rPr>
              <a:t>programas e scripts dinamicamente acessar e atualizar o conteúdo, estrutura e estilo de documentos. </a:t>
            </a:r>
          </a:p>
          <a:p>
            <a:endParaRPr lang="pt-BR" dirty="0">
              <a:solidFill>
                <a:srgbClr val="0000FF"/>
              </a:solidFill>
            </a:endParaRPr>
          </a:p>
          <a:p>
            <a:r>
              <a:rPr lang="pt-BR" dirty="0" smtClean="0"/>
              <a:t>O documento pode ser processado e os resultados desse processamento podem ser incorporados de volta para a página apresentada.</a:t>
            </a:r>
            <a:endParaRPr lang="pt-B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Cross-Site</a:t>
            </a:r>
            <a:r>
              <a:rPr lang="pt-BR" dirty="0" smtClean="0"/>
              <a:t> </a:t>
            </a:r>
            <a:r>
              <a:rPr lang="pt-BR" dirty="0" err="1" smtClean="0"/>
              <a:t>Scripting</a:t>
            </a:r>
            <a:r>
              <a:rPr lang="pt-BR" dirty="0" smtClean="0"/>
              <a:t> </a:t>
            </a:r>
            <a:r>
              <a:rPr lang="pt-BR" dirty="0" err="1" smtClean="0"/>
              <a:t>Dom-Based</a:t>
            </a:r>
            <a:endParaRPr lang="pt-BR" dirty="0"/>
          </a:p>
        </p:txBody>
      </p:sp>
      <p:sp>
        <p:nvSpPr>
          <p:cNvPr id="3" name="Espaço Reservado para Conteúdo 2"/>
          <p:cNvSpPr>
            <a:spLocks noGrp="1"/>
          </p:cNvSpPr>
          <p:nvPr>
            <p:ph idx="1"/>
          </p:nvPr>
        </p:nvSpPr>
        <p:spPr/>
        <p:txBody>
          <a:bodyPr>
            <a:normAutofit fontScale="85000" lnSpcReduction="20000"/>
          </a:bodyPr>
          <a:lstStyle/>
          <a:p>
            <a:r>
              <a:rPr lang="pt-BR" dirty="0" smtClean="0"/>
              <a:t>DOM </a:t>
            </a:r>
            <a:r>
              <a:rPr lang="pt-BR" dirty="0" err="1" smtClean="0"/>
              <a:t>based</a:t>
            </a:r>
            <a:r>
              <a:rPr lang="pt-BR" dirty="0" smtClean="0"/>
              <a:t> XSS</a:t>
            </a:r>
          </a:p>
          <a:p>
            <a:endParaRPr lang="pt-BR" dirty="0" smtClean="0"/>
          </a:p>
          <a:p>
            <a:r>
              <a:rPr lang="pt-BR" dirty="0" smtClean="0"/>
              <a:t>O </a:t>
            </a:r>
            <a:r>
              <a:rPr lang="pt-BR" dirty="0" err="1" smtClean="0"/>
              <a:t>Document</a:t>
            </a:r>
            <a:r>
              <a:rPr lang="pt-BR" dirty="0" smtClean="0"/>
              <a:t> </a:t>
            </a:r>
            <a:r>
              <a:rPr lang="pt-BR" dirty="0" err="1" smtClean="0"/>
              <a:t>Object</a:t>
            </a:r>
            <a:r>
              <a:rPr lang="pt-BR" dirty="0" smtClean="0"/>
              <a:t> </a:t>
            </a:r>
            <a:r>
              <a:rPr lang="pt-BR" dirty="0" err="1" smtClean="0"/>
              <a:t>Model</a:t>
            </a:r>
            <a:r>
              <a:rPr lang="pt-BR" dirty="0" smtClean="0"/>
              <a:t> (DOM) </a:t>
            </a:r>
            <a:r>
              <a:rPr lang="pt-BR" dirty="0" err="1" smtClean="0"/>
              <a:t>Based</a:t>
            </a:r>
            <a:r>
              <a:rPr lang="pt-BR" dirty="0" smtClean="0"/>
              <a:t> XSS é uma forma diferente dos dois tipos de ataques já vistos. </a:t>
            </a:r>
          </a:p>
          <a:p>
            <a:endParaRPr lang="pt-BR" dirty="0"/>
          </a:p>
          <a:p>
            <a:r>
              <a:rPr lang="pt-BR" dirty="0" smtClean="0"/>
              <a:t>Ambos os ataques se beneficiam de dados que possam ser manipulados e ecoam o resultado no código fonte tornando a página insegura. </a:t>
            </a:r>
            <a:br>
              <a:rPr lang="pt-BR" dirty="0" smtClean="0"/>
            </a:br>
            <a:endParaRPr lang="pt-BR" dirty="0"/>
          </a:p>
          <a:p>
            <a:r>
              <a:rPr lang="pt-BR" dirty="0" smtClean="0"/>
              <a:t>O ataque XSS baseado em DOM não tem essa característica.</a:t>
            </a:r>
            <a:endParaRPr lang="pt-B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Cross-Site</a:t>
            </a:r>
            <a:r>
              <a:rPr lang="pt-BR" dirty="0" smtClean="0"/>
              <a:t> </a:t>
            </a:r>
            <a:r>
              <a:rPr lang="pt-BR" dirty="0" err="1" smtClean="0"/>
              <a:t>Scripting</a:t>
            </a:r>
            <a:r>
              <a:rPr lang="pt-BR" dirty="0" smtClean="0"/>
              <a:t> </a:t>
            </a:r>
            <a:r>
              <a:rPr lang="pt-BR" dirty="0" err="1" smtClean="0"/>
              <a:t>Dom-Based</a:t>
            </a:r>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smtClean="0"/>
              <a:t>XSS </a:t>
            </a:r>
            <a:r>
              <a:rPr lang="pt-BR" dirty="0" err="1" smtClean="0"/>
              <a:t>DOM-Based</a:t>
            </a:r>
            <a:r>
              <a:rPr lang="pt-BR" dirty="0" smtClean="0"/>
              <a:t> segue o seguinte fluxo:</a:t>
            </a:r>
          </a:p>
          <a:p>
            <a:pPr>
              <a:buNone/>
            </a:pPr>
            <a:endParaRPr lang="pt-BR" dirty="0" smtClean="0"/>
          </a:p>
          <a:p>
            <a:pPr>
              <a:buNone/>
            </a:pPr>
            <a:r>
              <a:rPr lang="pt-BR" dirty="0" smtClean="0"/>
              <a:t>1. O usuário entra em uma página utilizando uma </a:t>
            </a:r>
            <a:r>
              <a:rPr lang="pt-BR" i="1" dirty="0" err="1" smtClean="0">
                <a:solidFill>
                  <a:srgbClr val="C00000"/>
                </a:solidFill>
              </a:rPr>
              <a:t>crafted</a:t>
            </a:r>
            <a:r>
              <a:rPr lang="pt-BR" i="1" dirty="0" smtClean="0">
                <a:solidFill>
                  <a:srgbClr val="C00000"/>
                </a:solidFill>
              </a:rPr>
              <a:t> URL</a:t>
            </a:r>
            <a:r>
              <a:rPr lang="pt-BR" dirty="0" smtClean="0"/>
              <a:t>.</a:t>
            </a:r>
          </a:p>
          <a:p>
            <a:pPr>
              <a:buNone/>
            </a:pPr>
            <a:endParaRPr lang="pt-BR" dirty="0" smtClean="0"/>
          </a:p>
          <a:p>
            <a:pPr>
              <a:buNone/>
            </a:pPr>
            <a:r>
              <a:rPr lang="pt-BR" dirty="0" smtClean="0"/>
              <a:t>2. A resposta do Servidor </a:t>
            </a:r>
            <a:r>
              <a:rPr lang="pt-BR" dirty="0" smtClean="0">
                <a:solidFill>
                  <a:srgbClr val="C00000"/>
                </a:solidFill>
              </a:rPr>
              <a:t>não contém o script malicioso de nenhuma forma</a:t>
            </a:r>
            <a:r>
              <a:rPr lang="pt-BR" dirty="0" smtClean="0"/>
              <a:t>.</a:t>
            </a:r>
          </a:p>
          <a:p>
            <a:endParaRPr lang="pt-BR" dirty="0" smtClean="0"/>
          </a:p>
          <a:p>
            <a:pPr>
              <a:buNone/>
            </a:pPr>
            <a:r>
              <a:rPr lang="pt-BR" dirty="0" smtClean="0"/>
              <a:t>3. Quando o navegador recebe a resposta, o script é executado.</a:t>
            </a:r>
            <a:endParaRPr lang="pt-B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Cross-Site</a:t>
            </a:r>
            <a:r>
              <a:rPr lang="pt-BR" dirty="0" smtClean="0"/>
              <a:t> </a:t>
            </a:r>
            <a:r>
              <a:rPr lang="pt-BR" dirty="0" err="1" smtClean="0"/>
              <a:t>Scripting</a:t>
            </a:r>
            <a:r>
              <a:rPr lang="pt-BR" dirty="0" smtClean="0"/>
              <a:t> </a:t>
            </a:r>
            <a:r>
              <a:rPr lang="pt-BR" dirty="0" err="1" smtClean="0"/>
              <a:t>Dom-Based</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Esse ataque é possível  se a página atacada usa em seu  código parâmetros passados na URL maliciosa, para gerar dinamicamente o conteúdo.  </a:t>
            </a:r>
          </a:p>
          <a:p>
            <a:endParaRPr lang="pt-BR" dirty="0"/>
          </a:p>
          <a:p>
            <a:r>
              <a:rPr lang="pt-BR" dirty="0" smtClean="0"/>
              <a:t>Caso a página possuísse o seguinte trecho de código ela conseguiria gerar mensagens de erros dinamicamente a partir do parâmetro mensagem.</a:t>
            </a:r>
            <a:endParaRPr lang="pt-B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Cross-Site</a:t>
            </a:r>
            <a:r>
              <a:rPr lang="pt-BR" dirty="0" smtClean="0"/>
              <a:t> </a:t>
            </a:r>
            <a:r>
              <a:rPr lang="pt-BR" dirty="0" err="1" smtClean="0"/>
              <a:t>Scripting</a:t>
            </a:r>
            <a:r>
              <a:rPr lang="pt-BR" dirty="0" smtClean="0"/>
              <a:t> </a:t>
            </a:r>
            <a:r>
              <a:rPr lang="pt-BR" dirty="0" err="1" smtClean="0"/>
              <a:t>Dom-Based</a:t>
            </a:r>
            <a:endParaRPr lang="pt-BR" dirty="0"/>
          </a:p>
        </p:txBody>
      </p:sp>
      <p:sp>
        <p:nvSpPr>
          <p:cNvPr id="3" name="Espaço Reservado para Conteúdo 2"/>
          <p:cNvSpPr>
            <a:spLocks noGrp="1"/>
          </p:cNvSpPr>
          <p:nvPr>
            <p:ph idx="1"/>
          </p:nvPr>
        </p:nvSpPr>
        <p:spPr/>
        <p:txBody>
          <a:bodyPr>
            <a:normAutofit fontScale="92500" lnSpcReduction="20000"/>
          </a:bodyPr>
          <a:lstStyle/>
          <a:p>
            <a:pPr>
              <a:buNone/>
            </a:pPr>
            <a:r>
              <a:rPr lang="pt-BR" dirty="0"/>
              <a:t> </a:t>
            </a:r>
            <a:r>
              <a:rPr lang="pt-BR" dirty="0" smtClean="0"/>
              <a:t>   &lt;script&gt;</a:t>
            </a:r>
          </a:p>
          <a:p>
            <a:pPr>
              <a:buNone/>
            </a:pPr>
            <a:r>
              <a:rPr lang="pt-BR" dirty="0" smtClean="0"/>
              <a:t>         var a = </a:t>
            </a:r>
            <a:r>
              <a:rPr lang="pt-BR" dirty="0" err="1" smtClean="0"/>
              <a:t>document</a:t>
            </a:r>
            <a:r>
              <a:rPr lang="pt-BR" dirty="0" smtClean="0"/>
              <a:t>.URL;</a:t>
            </a:r>
          </a:p>
          <a:p>
            <a:pPr>
              <a:buNone/>
            </a:pPr>
            <a:r>
              <a:rPr lang="pt-BR" dirty="0" smtClean="0"/>
              <a:t>         a = </a:t>
            </a:r>
            <a:r>
              <a:rPr lang="pt-BR" dirty="0" err="1" smtClean="0"/>
              <a:t>unescape</a:t>
            </a:r>
            <a:r>
              <a:rPr lang="pt-BR" dirty="0" smtClean="0"/>
              <a:t>(a);</a:t>
            </a:r>
          </a:p>
          <a:p>
            <a:pPr>
              <a:buNone/>
            </a:pPr>
            <a:r>
              <a:rPr lang="pt-BR" dirty="0"/>
              <a:t> </a:t>
            </a:r>
            <a:r>
              <a:rPr lang="pt-BR" dirty="0" smtClean="0"/>
              <a:t>        </a:t>
            </a:r>
            <a:r>
              <a:rPr lang="pt-BR" dirty="0" err="1" smtClean="0"/>
              <a:t>document</a:t>
            </a:r>
            <a:r>
              <a:rPr lang="pt-BR" dirty="0" smtClean="0"/>
              <a:t>.</a:t>
            </a:r>
            <a:r>
              <a:rPr lang="pt-BR" dirty="0" err="1" smtClean="0"/>
              <a:t>write</a:t>
            </a:r>
            <a:r>
              <a:rPr lang="pt-BR" dirty="0" smtClean="0"/>
              <a:t>(</a:t>
            </a:r>
            <a:r>
              <a:rPr lang="pt-BR" dirty="0" err="1" smtClean="0"/>
              <a:t>a.substring</a:t>
            </a:r>
            <a:r>
              <a:rPr lang="pt-BR" dirty="0" smtClean="0"/>
              <a:t>(</a:t>
            </a:r>
            <a:r>
              <a:rPr lang="pt-BR" dirty="0" err="1" smtClean="0"/>
              <a:t>a.indexOf</a:t>
            </a:r>
            <a:endParaRPr lang="pt-BR" dirty="0" smtClean="0"/>
          </a:p>
          <a:p>
            <a:pPr>
              <a:buNone/>
            </a:pPr>
            <a:r>
              <a:rPr lang="pt-BR" dirty="0"/>
              <a:t> </a:t>
            </a:r>
            <a:r>
              <a:rPr lang="pt-BR" dirty="0" smtClean="0"/>
              <a:t>             (“</a:t>
            </a:r>
            <a:r>
              <a:rPr lang="pt-BR" dirty="0" smtClean="0">
                <a:solidFill>
                  <a:srgbClr val="C00000"/>
                </a:solidFill>
              </a:rPr>
              <a:t>mensagem</a:t>
            </a:r>
            <a:r>
              <a:rPr lang="pt-BR" dirty="0" smtClean="0"/>
              <a:t>=”)+8,</a:t>
            </a:r>
            <a:r>
              <a:rPr lang="pt-BR" dirty="0" err="1" smtClean="0"/>
              <a:t>a.length</a:t>
            </a:r>
            <a:r>
              <a:rPr lang="pt-BR" dirty="0" smtClean="0"/>
              <a:t>));</a:t>
            </a:r>
          </a:p>
          <a:p>
            <a:pPr>
              <a:buNone/>
            </a:pPr>
            <a:r>
              <a:rPr lang="pt-BR" dirty="0" smtClean="0"/>
              <a:t>    &lt;/script&gt;</a:t>
            </a:r>
          </a:p>
          <a:p>
            <a:pPr>
              <a:buNone/>
            </a:pPr>
            <a:endParaRPr lang="pt-BR" dirty="0"/>
          </a:p>
          <a:p>
            <a:r>
              <a:rPr lang="pt-BR" dirty="0" smtClean="0"/>
              <a:t>Então  para explorar essa vulnerabilidade bastava o atacante </a:t>
            </a:r>
            <a:r>
              <a:rPr lang="pt-BR" dirty="0" smtClean="0">
                <a:solidFill>
                  <a:srgbClr val="0000FF"/>
                </a:solidFill>
              </a:rPr>
              <a:t>alterar o valor do parâmetro </a:t>
            </a:r>
            <a:r>
              <a:rPr lang="pt-BR" dirty="0" smtClean="0">
                <a:solidFill>
                  <a:srgbClr val="C00000"/>
                </a:solidFill>
              </a:rPr>
              <a:t>mensagem</a:t>
            </a:r>
            <a:r>
              <a:rPr lang="pt-BR" dirty="0" smtClean="0"/>
              <a:t> para um valor malicioso. </a:t>
            </a:r>
            <a:endParaRPr lang="pt-B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Fluxo de Ataque com XSS </a:t>
            </a:r>
            <a:r>
              <a:rPr lang="pt-BR" dirty="0" err="1" smtClean="0"/>
              <a:t>DOM-Based</a:t>
            </a:r>
            <a:endParaRPr lang="pt-BR" dirty="0"/>
          </a:p>
        </p:txBody>
      </p:sp>
      <p:sp>
        <p:nvSpPr>
          <p:cNvPr id="3" name="Espaço Reservado para Conteúdo 2"/>
          <p:cNvSpPr>
            <a:spLocks noGrp="1"/>
          </p:cNvSpPr>
          <p:nvPr>
            <p:ph idx="1"/>
          </p:nvPr>
        </p:nvSpPr>
        <p:spPr/>
        <p:txBody>
          <a:bodyPr/>
          <a:lstStyle/>
          <a:p>
            <a:r>
              <a:rPr lang="pt-BR" dirty="0" smtClean="0"/>
              <a:t>XSS DOM se baseia na exploração da geração de código dinâmico através de </a:t>
            </a:r>
            <a:r>
              <a:rPr lang="pt-BR" dirty="0" smtClean="0">
                <a:solidFill>
                  <a:srgbClr val="C00000"/>
                </a:solidFill>
              </a:rPr>
              <a:t>parâmetros  passados pelo usuário</a:t>
            </a:r>
            <a:r>
              <a:rPr lang="pt-BR" dirty="0" smtClean="0"/>
              <a:t>. </a:t>
            </a:r>
          </a:p>
          <a:p>
            <a:endParaRPr lang="pt-BR" dirty="0"/>
          </a:p>
          <a:p>
            <a:r>
              <a:rPr lang="pt-BR" dirty="0" smtClean="0"/>
              <a:t>Desse modo, tanto pode existir: </a:t>
            </a:r>
            <a:br>
              <a:rPr lang="pt-BR" dirty="0" smtClean="0"/>
            </a:br>
            <a:r>
              <a:rPr lang="pt-BR" dirty="0" smtClean="0"/>
              <a:t/>
            </a:r>
            <a:br>
              <a:rPr lang="pt-BR" dirty="0" smtClean="0"/>
            </a:br>
            <a:r>
              <a:rPr lang="pt-BR" dirty="0" smtClean="0"/>
              <a:t>    -  </a:t>
            </a:r>
            <a:r>
              <a:rPr lang="pt-BR" dirty="0" smtClean="0">
                <a:solidFill>
                  <a:srgbClr val="0000FF"/>
                </a:solidFill>
              </a:rPr>
              <a:t>XSS Persistente </a:t>
            </a:r>
            <a:r>
              <a:rPr lang="pt-BR" dirty="0" smtClean="0">
                <a:solidFill>
                  <a:srgbClr val="C00000"/>
                </a:solidFill>
              </a:rPr>
              <a:t>baseado em DOM</a:t>
            </a:r>
            <a:r>
              <a:rPr lang="pt-BR" dirty="0" smtClean="0"/>
              <a:t>, </a:t>
            </a:r>
          </a:p>
          <a:p>
            <a:pPr>
              <a:buNone/>
            </a:pPr>
            <a:r>
              <a:rPr lang="pt-BR" dirty="0"/>
              <a:t> </a:t>
            </a:r>
            <a:r>
              <a:rPr lang="pt-BR" dirty="0" smtClean="0"/>
              <a:t>       -  </a:t>
            </a:r>
            <a:r>
              <a:rPr lang="pt-BR" dirty="0" smtClean="0">
                <a:solidFill>
                  <a:srgbClr val="0000FF"/>
                </a:solidFill>
              </a:rPr>
              <a:t>Não persistente </a:t>
            </a:r>
            <a:r>
              <a:rPr lang="pt-BR" dirty="0" smtClean="0">
                <a:solidFill>
                  <a:srgbClr val="C00000"/>
                </a:solidFill>
              </a:rPr>
              <a:t>baseado em DOM</a:t>
            </a:r>
            <a:endParaRPr lang="pt-BR" dirty="0">
              <a:solidFill>
                <a:srgbClr val="C00000"/>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pt-BR" dirty="0" smtClean="0"/>
              <a:t>Fluxo de Ataque com XSS </a:t>
            </a:r>
            <a:r>
              <a:rPr lang="pt-BR" dirty="0" err="1" smtClean="0"/>
              <a:t>DOM-Based</a:t>
            </a:r>
            <a:endParaRPr lang="pt-BR" dirty="0"/>
          </a:p>
        </p:txBody>
      </p:sp>
      <p:pic>
        <p:nvPicPr>
          <p:cNvPr id="11266" name="Picture 2"/>
          <p:cNvPicPr>
            <a:picLocks noChangeAspect="1" noChangeArrowheads="1"/>
          </p:cNvPicPr>
          <p:nvPr/>
        </p:nvPicPr>
        <p:blipFill>
          <a:blip r:embed="rId2" cstate="print"/>
          <a:srcRect/>
          <a:stretch>
            <a:fillRect/>
          </a:stretch>
        </p:blipFill>
        <p:spPr bwMode="auto">
          <a:xfrm>
            <a:off x="1907704" y="1484784"/>
            <a:ext cx="5472608" cy="489654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ActiveX</a:t>
            </a:r>
            <a:endParaRPr lang="pt-BR" dirty="0"/>
          </a:p>
        </p:txBody>
      </p:sp>
      <p:sp>
        <p:nvSpPr>
          <p:cNvPr id="3" name="Espaço Reservado para Conteúdo 2"/>
          <p:cNvSpPr>
            <a:spLocks noGrp="1"/>
          </p:cNvSpPr>
          <p:nvPr>
            <p:ph idx="1"/>
          </p:nvPr>
        </p:nvSpPr>
        <p:spPr/>
        <p:txBody>
          <a:bodyPr/>
          <a:lstStyle/>
          <a:p>
            <a:r>
              <a:rPr lang="pt-BR" dirty="0" smtClean="0"/>
              <a:t>Não é feito nenhum monitoramento do comportamento de execução do controle </a:t>
            </a:r>
            <a:r>
              <a:rPr lang="pt-BR" dirty="0" err="1" smtClean="0"/>
              <a:t>ActiveX</a:t>
            </a:r>
            <a:r>
              <a:rPr lang="pt-BR" dirty="0" smtClean="0"/>
              <a:t>, como um código móvel.</a:t>
            </a:r>
          </a:p>
          <a:p>
            <a:endParaRPr lang="pt-BR" dirty="0" smtClean="0"/>
          </a:p>
          <a:p>
            <a:r>
              <a:rPr lang="pt-BR" dirty="0" smtClean="0"/>
              <a:t>Se veio de origem confiável e não foi adulterado em trânsito, é executado pelo navegador.</a:t>
            </a:r>
          </a:p>
          <a:p>
            <a:endParaRPr lang="pt-BR" dirty="0" smtClean="0"/>
          </a:p>
          <a:p>
            <a:endParaRPr lang="pt-B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r>
              <a:rPr lang="pt-BR" dirty="0" smtClean="0"/>
              <a:t>Fluxo de Ataque com XSS </a:t>
            </a:r>
            <a:r>
              <a:rPr lang="pt-BR" dirty="0" err="1" smtClean="0"/>
              <a:t>DOM-Based</a:t>
            </a:r>
            <a:endParaRPr lang="pt-BR" dirty="0"/>
          </a:p>
        </p:txBody>
      </p:sp>
      <p:sp>
        <p:nvSpPr>
          <p:cNvPr id="4" name="Espaço Reservado para Conteúdo 3"/>
          <p:cNvSpPr>
            <a:spLocks noGrp="1"/>
          </p:cNvSpPr>
          <p:nvPr>
            <p:ph idx="1"/>
          </p:nvPr>
        </p:nvSpPr>
        <p:spPr/>
        <p:txBody>
          <a:bodyPr>
            <a:normAutofit fontScale="62500" lnSpcReduction="20000"/>
          </a:bodyPr>
          <a:lstStyle/>
          <a:p>
            <a:r>
              <a:rPr lang="pt-BR" dirty="0" smtClean="0"/>
              <a:t>O fluxo de ataque da figura anterior pode ser descrito:</a:t>
            </a:r>
          </a:p>
          <a:p>
            <a:endParaRPr lang="pt-BR" dirty="0" smtClean="0"/>
          </a:p>
          <a:p>
            <a:pPr>
              <a:buNone/>
            </a:pPr>
            <a:r>
              <a:rPr lang="pt-BR" dirty="0" smtClean="0"/>
              <a:t>1.  Atacante manda </a:t>
            </a:r>
            <a:r>
              <a:rPr lang="pt-BR" dirty="0" err="1" smtClean="0"/>
              <a:t>SPAMs</a:t>
            </a:r>
            <a:r>
              <a:rPr lang="pt-BR" dirty="0" smtClean="0"/>
              <a:t> para diversas vítimas e uma delas clica no link passado, lembrando que essa URL é para a vítima de uma fonte confiável.</a:t>
            </a:r>
          </a:p>
          <a:p>
            <a:endParaRPr lang="pt-BR" dirty="0" smtClean="0"/>
          </a:p>
          <a:p>
            <a:pPr>
              <a:buNone/>
            </a:pPr>
            <a:r>
              <a:rPr lang="pt-BR" dirty="0" smtClean="0"/>
              <a:t>2.  Ao clicar a Vítima passará será redirecionada para o site, e como </a:t>
            </a:r>
          </a:p>
          <a:p>
            <a:pPr>
              <a:buNone/>
            </a:pPr>
            <a:r>
              <a:rPr lang="pt-BR" dirty="0" smtClean="0"/>
              <a:t>     resposta receberá a página da “notícia” mais o código malicioso que </a:t>
            </a:r>
          </a:p>
          <a:p>
            <a:pPr>
              <a:buNone/>
            </a:pPr>
            <a:r>
              <a:rPr lang="pt-BR" dirty="0"/>
              <a:t> </a:t>
            </a:r>
            <a:r>
              <a:rPr lang="pt-BR" dirty="0" smtClean="0"/>
              <a:t>    não estará no código fonte da página, e sim gerado dinamicamente no</a:t>
            </a:r>
          </a:p>
          <a:p>
            <a:pPr>
              <a:buNone/>
            </a:pPr>
            <a:r>
              <a:rPr lang="pt-BR" dirty="0"/>
              <a:t> </a:t>
            </a:r>
            <a:r>
              <a:rPr lang="pt-BR" dirty="0" smtClean="0"/>
              <a:t>    navegador.</a:t>
            </a:r>
          </a:p>
          <a:p>
            <a:endParaRPr lang="pt-BR" dirty="0" smtClean="0"/>
          </a:p>
          <a:p>
            <a:pPr>
              <a:buNone/>
            </a:pPr>
            <a:r>
              <a:rPr lang="pt-BR" dirty="0" smtClean="0"/>
              <a:t>3.  O navegador da vítima irá mandar informações para o host do atacante, </a:t>
            </a:r>
          </a:p>
          <a:p>
            <a:pPr>
              <a:buNone/>
            </a:pPr>
            <a:r>
              <a:rPr lang="pt-BR" dirty="0" smtClean="0"/>
              <a:t>      como o </a:t>
            </a:r>
            <a:r>
              <a:rPr lang="pt-BR" dirty="0" err="1" smtClean="0"/>
              <a:t>cookie</a:t>
            </a:r>
            <a:r>
              <a:rPr lang="pt-BR" dirty="0" smtClean="0"/>
              <a:t>.</a:t>
            </a:r>
          </a:p>
          <a:p>
            <a:pPr>
              <a:buNone/>
            </a:pPr>
            <a:endParaRPr lang="pt-BR" dirty="0" smtClean="0"/>
          </a:p>
          <a:p>
            <a:pPr>
              <a:buNone/>
            </a:pPr>
            <a:r>
              <a:rPr lang="pt-BR" dirty="0" smtClean="0"/>
              <a:t>4. </a:t>
            </a:r>
            <a:r>
              <a:rPr lang="pt-BR" dirty="0" smtClean="0">
                <a:solidFill>
                  <a:srgbClr val="C00000"/>
                </a:solidFill>
              </a:rPr>
              <a:t>O atacante furta a sessão da vítima</a:t>
            </a:r>
            <a:r>
              <a:rPr lang="pt-BR" dirty="0" smtClean="0"/>
              <a:t>.</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ActiveX</a:t>
            </a:r>
            <a:endParaRPr lang="pt-BR" dirty="0"/>
          </a:p>
        </p:txBody>
      </p:sp>
      <p:sp>
        <p:nvSpPr>
          <p:cNvPr id="3" name="Espaço Reservado para Conteúdo 2"/>
          <p:cNvSpPr>
            <a:spLocks noGrp="1"/>
          </p:cNvSpPr>
          <p:nvPr>
            <p:ph idx="1"/>
          </p:nvPr>
        </p:nvSpPr>
        <p:spPr/>
        <p:txBody>
          <a:bodyPr/>
          <a:lstStyle/>
          <a:p>
            <a:endParaRPr lang="pt-BR" dirty="0" smtClean="0"/>
          </a:p>
          <a:p>
            <a:r>
              <a:rPr lang="pt-BR" dirty="0" smtClean="0"/>
              <a:t>Não é verificado se o código é malicioso ou não.</a:t>
            </a:r>
          </a:p>
          <a:p>
            <a:endParaRPr lang="pt-BR" dirty="0" smtClean="0"/>
          </a:p>
          <a:p>
            <a:r>
              <a:rPr lang="pt-BR" dirty="0" smtClean="0"/>
              <a:t>Controles </a:t>
            </a:r>
            <a:r>
              <a:rPr lang="pt-BR" dirty="0" err="1" smtClean="0"/>
              <a:t>ActiveX</a:t>
            </a:r>
            <a:r>
              <a:rPr lang="pt-BR" dirty="0" smtClean="0"/>
              <a:t> podem ser desenvolvidos, distribuídos, mas podem ser desativados no navegador.</a:t>
            </a:r>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3031</Words>
  <Application>Microsoft Office PowerPoint</Application>
  <PresentationFormat>Apresentação na tela (4:3)</PresentationFormat>
  <Paragraphs>392</Paragraphs>
  <Slides>80</Slides>
  <Notes>0</Notes>
  <HiddenSlides>0</HiddenSlides>
  <MMClips>0</MMClips>
  <ScaleCrop>false</ScaleCrop>
  <HeadingPairs>
    <vt:vector size="4" baseType="variant">
      <vt:variant>
        <vt:lpstr>Tema</vt:lpstr>
      </vt:variant>
      <vt:variant>
        <vt:i4>1</vt:i4>
      </vt:variant>
      <vt:variant>
        <vt:lpstr>Títulos de slides</vt:lpstr>
      </vt:variant>
      <vt:variant>
        <vt:i4>80</vt:i4>
      </vt:variant>
    </vt:vector>
  </HeadingPairs>
  <TitlesOfParts>
    <vt:vector size="81" baseType="lpstr">
      <vt:lpstr>Tema do Office</vt:lpstr>
      <vt:lpstr>A Uma Visão da (In)Segurança na Web </vt:lpstr>
      <vt:lpstr> Segurança em Código Móvel </vt:lpstr>
      <vt:lpstr> Segurança em Código Móvel </vt:lpstr>
      <vt:lpstr>Segurança em Código Móvel</vt:lpstr>
      <vt:lpstr> ActiveX </vt:lpstr>
      <vt:lpstr>ActiveX</vt:lpstr>
      <vt:lpstr>ActiveX</vt:lpstr>
      <vt:lpstr>ActiveX</vt:lpstr>
      <vt:lpstr>ActiveX</vt:lpstr>
      <vt:lpstr>ActiveX</vt:lpstr>
      <vt:lpstr>JavaScript</vt:lpstr>
      <vt:lpstr>JavaScript</vt:lpstr>
      <vt:lpstr>Extensões do Navegador e Plug-ins</vt:lpstr>
      <vt:lpstr>Extensões do Navegador e Plug-ins</vt:lpstr>
      <vt:lpstr>Extensões do Navegador e Plug-ins</vt:lpstr>
      <vt:lpstr>Vírus</vt:lpstr>
      <vt:lpstr>Vírus</vt:lpstr>
      <vt:lpstr>Applets Java</vt:lpstr>
      <vt:lpstr>Applet Java</vt:lpstr>
      <vt:lpstr>Applet Java</vt:lpstr>
      <vt:lpstr>Applet Java</vt:lpstr>
      <vt:lpstr>Ataques com Applet Java</vt:lpstr>
      <vt:lpstr>Cross-Site Scripting</vt:lpstr>
      <vt:lpstr>Cross-Site Scripting</vt:lpstr>
      <vt:lpstr>Cross-Site Scripting (XSS)</vt:lpstr>
      <vt:lpstr>Tipos de XSS</vt:lpstr>
      <vt:lpstr>Slide 27</vt:lpstr>
      <vt:lpstr>Slide 28</vt:lpstr>
      <vt:lpstr>Slide 29</vt:lpstr>
      <vt:lpstr>Slide 30</vt:lpstr>
      <vt:lpstr>Fluxo de Ataque, XSS Não Persistente.</vt:lpstr>
      <vt:lpstr>Cross-Site Scripting Não Persistente (Reflected XSS)</vt:lpstr>
      <vt:lpstr>Cross-Site Scripting Não Persistente (Reflected XSS)</vt:lpstr>
      <vt:lpstr>Tela de busca do Banco do Brasil com o valor malicioso </vt:lpstr>
      <vt:lpstr>Resultado de busca</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não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XSS Persistente</vt:lpstr>
      <vt:lpstr>Fluxo de ataque com XSS persistente</vt:lpstr>
      <vt:lpstr>Fluxo de ataque com XSS persistente</vt:lpstr>
      <vt:lpstr>Fluxo de ataque com XSS persistente</vt:lpstr>
      <vt:lpstr>Fluxo de ataque com XSS persistente</vt:lpstr>
      <vt:lpstr>Fluxo de ataque com XSS persistente</vt:lpstr>
      <vt:lpstr>Fluxo do Ataque XSS Persistente, Worm</vt:lpstr>
      <vt:lpstr>Fluxo do Ataque XSS Persistente, Worm</vt:lpstr>
      <vt:lpstr>DOM – W3C</vt:lpstr>
      <vt:lpstr>Cross-Site Scripting Dom-Based</vt:lpstr>
      <vt:lpstr>Cross-Site Scripting Dom-Based</vt:lpstr>
      <vt:lpstr>Cross-Site Scripting Dom-Based</vt:lpstr>
      <vt:lpstr>Cross-Site Scripting Dom-Based</vt:lpstr>
      <vt:lpstr>Fluxo de Ataque com XSS DOM-Based</vt:lpstr>
      <vt:lpstr>Fluxo de Ataque com XSS DOM-Based</vt:lpstr>
      <vt:lpstr>Fluxo de Ataque com XSS DOM-Based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Bosco</dc:creator>
  <cp:lastModifiedBy>Bosco</cp:lastModifiedBy>
  <cp:revision>22</cp:revision>
  <dcterms:created xsi:type="dcterms:W3CDTF">2012-12-03T10:49:27Z</dcterms:created>
  <dcterms:modified xsi:type="dcterms:W3CDTF">2012-12-04T16:42:44Z</dcterms:modified>
</cp:coreProperties>
</file>