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6" r:id="rId7"/>
    <p:sldId id="268" r:id="rId8"/>
    <p:sldId id="269" r:id="rId9"/>
    <p:sldId id="267" r:id="rId10"/>
    <p:sldId id="270" r:id="rId11"/>
    <p:sldId id="271" r:id="rId12"/>
    <p:sldId id="285" r:id="rId13"/>
    <p:sldId id="286" r:id="rId14"/>
    <p:sldId id="272" r:id="rId15"/>
    <p:sldId id="273" r:id="rId16"/>
    <p:sldId id="274" r:id="rId17"/>
    <p:sldId id="275" r:id="rId18"/>
    <p:sldId id="276" r:id="rId19"/>
    <p:sldId id="288" r:id="rId20"/>
    <p:sldId id="289" r:id="rId21"/>
    <p:sldId id="277" r:id="rId22"/>
    <p:sldId id="278" r:id="rId23"/>
    <p:sldId id="282" r:id="rId24"/>
    <p:sldId id="279" r:id="rId25"/>
    <p:sldId id="280" r:id="rId26"/>
    <p:sldId id="281" r:id="rId27"/>
    <p:sldId id="283" r:id="rId28"/>
    <p:sldId id="290" r:id="rId29"/>
    <p:sldId id="291" r:id="rId30"/>
    <p:sldId id="292" r:id="rId31"/>
    <p:sldId id="293" r:id="rId32"/>
    <p:sldId id="294" r:id="rId3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85B9-4D12-43FD-B66E-E1EE414E6C3A}" type="datetimeFigureOut">
              <a:rPr lang="pt-BR" smtClean="0"/>
              <a:pPr/>
              <a:t>05/12/2012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9A1-1E0C-430D-A54B-7B54A7F85F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39873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85B9-4D12-43FD-B66E-E1EE414E6C3A}" type="datetimeFigureOut">
              <a:rPr lang="pt-BR" smtClean="0"/>
              <a:pPr/>
              <a:t>05/12/2012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9A1-1E0C-430D-A54B-7B54A7F85F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9609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85B9-4D12-43FD-B66E-E1EE414E6C3A}" type="datetimeFigureOut">
              <a:rPr lang="pt-BR" smtClean="0"/>
              <a:pPr/>
              <a:t>05/12/2012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9A1-1E0C-430D-A54B-7B54A7F85F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13109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85B9-4D12-43FD-B66E-E1EE414E6C3A}" type="datetimeFigureOut">
              <a:rPr lang="pt-BR" smtClean="0"/>
              <a:pPr/>
              <a:t>05/12/2012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9A1-1E0C-430D-A54B-7B54A7F85F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06001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85B9-4D12-43FD-B66E-E1EE414E6C3A}" type="datetimeFigureOut">
              <a:rPr lang="pt-BR" smtClean="0"/>
              <a:pPr/>
              <a:t>05/12/2012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9A1-1E0C-430D-A54B-7B54A7F85F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1169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85B9-4D12-43FD-B66E-E1EE414E6C3A}" type="datetimeFigureOut">
              <a:rPr lang="pt-BR" smtClean="0"/>
              <a:pPr/>
              <a:t>05/12/2012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9A1-1E0C-430D-A54B-7B54A7F85F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2107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85B9-4D12-43FD-B66E-E1EE414E6C3A}" type="datetimeFigureOut">
              <a:rPr lang="pt-BR" smtClean="0"/>
              <a:pPr/>
              <a:t>05/12/2012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9A1-1E0C-430D-A54B-7B54A7F85F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2448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85B9-4D12-43FD-B66E-E1EE414E6C3A}" type="datetimeFigureOut">
              <a:rPr lang="pt-BR" smtClean="0"/>
              <a:pPr/>
              <a:t>05/12/2012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9A1-1E0C-430D-A54B-7B54A7F85F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330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85B9-4D12-43FD-B66E-E1EE414E6C3A}" type="datetimeFigureOut">
              <a:rPr lang="pt-BR" smtClean="0"/>
              <a:pPr/>
              <a:t>05/12/2012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9A1-1E0C-430D-A54B-7B54A7F85F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4123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85B9-4D12-43FD-B66E-E1EE414E6C3A}" type="datetimeFigureOut">
              <a:rPr lang="pt-BR" smtClean="0"/>
              <a:pPr/>
              <a:t>05/12/2012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9A1-1E0C-430D-A54B-7B54A7F85F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70989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85B9-4D12-43FD-B66E-E1EE414E6C3A}" type="datetimeFigureOut">
              <a:rPr lang="pt-BR" smtClean="0"/>
              <a:pPr/>
              <a:t>05/12/2012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9A1-1E0C-430D-A54B-7B54A7F85F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72721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285B9-4D12-43FD-B66E-E1EE414E6C3A}" type="datetimeFigureOut">
              <a:rPr lang="pt-BR" smtClean="0"/>
              <a:pPr/>
              <a:t>05/12/2012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BB9A1-1E0C-430D-A54B-7B54A7F85F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81962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Sintaxe" TargetMode="External"/><Relationship Id="rId2" Type="http://schemas.openxmlformats.org/officeDocument/2006/relationships/hyperlink" Target="http://pt.wikipedia.org/wiki/Linguage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Interpretado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Ponto-e-v%C3%ADrgula" TargetMode="External"/><Relationship Id="rId2" Type="http://schemas.openxmlformats.org/officeDocument/2006/relationships/hyperlink" Target="http://pt.wikipedia.org/wiki/Caracter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N%C3%BAmero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Microsoft" TargetMode="External"/><Relationship Id="rId2" Type="http://schemas.openxmlformats.org/officeDocument/2006/relationships/hyperlink" Target="http://pt.wikipedia.org/wiki/Dialet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t.wikipedia.org/wiki/Sustenido" TargetMode="External"/><Relationship Id="rId4" Type="http://schemas.openxmlformats.org/officeDocument/2006/relationships/hyperlink" Target="http://pt.wikipedia.org/wiki/DBMS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Active_Server_Pages" TargetMode="External"/><Relationship Id="rId2" Type="http://schemas.openxmlformats.org/officeDocument/2006/relationships/hyperlink" Target="http://pt.wikipedia.org/wiki/Logi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t.wikipedia.org/wiki/Inje%C3%A7%C3%A3o_de_SQL" TargetMode="External"/><Relationship Id="rId4" Type="http://schemas.openxmlformats.org/officeDocument/2006/relationships/hyperlink" Target="http://pt.wikipedia.org/wiki/ASP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hchost.blogspot.com/2012/.../havij-serial-ate-2099-tutorial-como.htm." TargetMode="External"/><Relationship Id="rId2" Type="http://schemas.openxmlformats.org/officeDocument/2006/relationships/hyperlink" Target="http://hchost.blogspot.com/2012/01/havij-serial-ate-2099-tutorial-como.htm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unetix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sqlmap.sourceforge.net/" TargetMode="External"/><Relationship Id="rId2" Type="http://schemas.openxmlformats.org/officeDocument/2006/relationships/hyperlink" Target="http://www.softtreetech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apiti.sourceforge.net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SQ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Stri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90750"/>
            <a:ext cx="7772400" cy="1409700"/>
          </a:xfrm>
        </p:spPr>
        <p:txBody>
          <a:bodyPr/>
          <a:lstStyle/>
          <a:p>
            <a:r>
              <a:rPr lang="pt-BR" dirty="0" smtClean="0"/>
              <a:t>SQL </a:t>
            </a:r>
            <a:r>
              <a:rPr lang="pt-BR" dirty="0" err="1" smtClean="0"/>
              <a:t>Injection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889994"/>
            <a:ext cx="6480719" cy="1699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7547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Funcionamento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De </a:t>
            </a:r>
            <a:r>
              <a:rPr lang="pt-BR" dirty="0" smtClean="0"/>
              <a:t>acordo com a especificação da </a:t>
            </a:r>
            <a:r>
              <a:rPr lang="pt-BR" dirty="0" smtClean="0">
                <a:hlinkClick r:id="rId2" tooltip="Linguagem"/>
              </a:rPr>
              <a:t>linguagem</a:t>
            </a:r>
            <a:r>
              <a:rPr lang="pt-BR" dirty="0" smtClean="0"/>
              <a:t> SQL, existe um erro de </a:t>
            </a:r>
            <a:r>
              <a:rPr lang="pt-BR" u="sng" dirty="0" smtClean="0">
                <a:hlinkClick r:id="rId3" tooltip="Sintaxe"/>
              </a:rPr>
              <a:t>sintaxe</a:t>
            </a:r>
            <a:r>
              <a:rPr lang="pt-BR" dirty="0" smtClean="0"/>
              <a:t> nessa instrução, uma vez que a string passada para o campo </a:t>
            </a:r>
            <a:r>
              <a:rPr lang="pt-BR" b="1" dirty="0" smtClean="0"/>
              <a:t>nome</a:t>
            </a:r>
            <a:r>
              <a:rPr lang="pt-BR" dirty="0" smtClean="0"/>
              <a:t> é a apenas palavra "</a:t>
            </a:r>
            <a:r>
              <a:rPr lang="pt-BR" dirty="0" err="1" smtClean="0"/>
              <a:t>jo</a:t>
            </a:r>
            <a:r>
              <a:rPr lang="pt-BR" dirty="0" smtClean="0"/>
              <a:t>", pois a adição das aspas simples quebrou a delimitação das aspas simples originais da consulta.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Funcionamento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O</a:t>
            </a:r>
            <a:r>
              <a:rPr lang="pt-BR" dirty="0" smtClean="0"/>
              <a:t> </a:t>
            </a:r>
            <a:r>
              <a:rPr lang="pt-BR" dirty="0" smtClean="0">
                <a:hlinkClick r:id="rId2" tooltip="Interpretador"/>
              </a:rPr>
              <a:t>interpretador</a:t>
            </a:r>
            <a:r>
              <a:rPr lang="pt-BR" dirty="0" smtClean="0"/>
              <a:t> do SQL espera que o restante da instrução seja outros comandos SQL válidos que complementem a instrução principal.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No </a:t>
            </a:r>
            <a:r>
              <a:rPr lang="pt-BR" dirty="0" smtClean="0"/>
              <a:t>entanto, como </a:t>
            </a:r>
            <a:r>
              <a:rPr lang="pt-BR" dirty="0" smtClean="0">
                <a:solidFill>
                  <a:srgbClr val="0000FF"/>
                </a:solidFill>
              </a:rPr>
              <a:t>"sé" </a:t>
            </a:r>
            <a:r>
              <a:rPr lang="pt-BR" dirty="0" smtClean="0"/>
              <a:t>não é um identificador válido, </a:t>
            </a:r>
            <a:r>
              <a:rPr lang="pt-BR" dirty="0" smtClean="0">
                <a:solidFill>
                  <a:srgbClr val="0000FF"/>
                </a:solidFill>
              </a:rPr>
              <a:t>essa instrução não será executada e retornará um </a:t>
            </a:r>
            <a:r>
              <a:rPr lang="pt-BR" dirty="0" smtClean="0">
                <a:solidFill>
                  <a:srgbClr val="C00000"/>
                </a:solidFill>
              </a:rPr>
              <a:t>erro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 smtClean="0">
                <a:solidFill>
                  <a:prstClr val="black"/>
                </a:solidFill>
              </a:rPr>
              <a:t/>
            </a:r>
            <a:br>
              <a:rPr lang="pt-BR" sz="3600" b="1" dirty="0" smtClean="0">
                <a:solidFill>
                  <a:prstClr val="black"/>
                </a:solidFill>
              </a:rPr>
            </a:br>
            <a:r>
              <a:rPr lang="pt-BR" sz="3600" b="1" dirty="0" smtClean="0">
                <a:solidFill>
                  <a:prstClr val="black"/>
                </a:solidFill>
              </a:rPr>
              <a:t>Quando </a:t>
            </a:r>
            <a:r>
              <a:rPr lang="pt-BR" sz="3600" b="1" dirty="0">
                <a:solidFill>
                  <a:prstClr val="black"/>
                </a:solidFill>
              </a:rPr>
              <a:t>o banco de dados é invadido...</a:t>
            </a:r>
            <a:br>
              <a:rPr lang="pt-BR" sz="3600" b="1" dirty="0">
                <a:solidFill>
                  <a:prstClr val="black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208912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5984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b="1" dirty="0" smtClean="0">
                <a:solidFill>
                  <a:prstClr val="black"/>
                </a:solidFill>
              </a:rPr>
              <a:t/>
            </a:r>
            <a:br>
              <a:rPr lang="pt-BR" sz="3200" b="1" dirty="0" smtClean="0">
                <a:solidFill>
                  <a:prstClr val="black"/>
                </a:solidFill>
              </a:rPr>
            </a:br>
            <a:r>
              <a:rPr lang="pt-BR" sz="4000" b="1" dirty="0" smtClean="0">
                <a:solidFill>
                  <a:prstClr val="black"/>
                </a:solidFill>
              </a:rPr>
              <a:t>Formas </a:t>
            </a:r>
            <a:r>
              <a:rPr lang="pt-BR" sz="4000" b="1" dirty="0">
                <a:solidFill>
                  <a:prstClr val="black"/>
                </a:solidFill>
              </a:rPr>
              <a:t>de se defender de SQL </a:t>
            </a:r>
            <a:r>
              <a:rPr lang="pt-BR" sz="4000" b="1" dirty="0" err="1">
                <a:solidFill>
                  <a:prstClr val="black"/>
                </a:solidFill>
              </a:rPr>
              <a:t>Injections</a:t>
            </a:r>
            <a:r>
              <a:rPr lang="pt-BR" sz="4000" b="1" dirty="0">
                <a:solidFill>
                  <a:prstClr val="black"/>
                </a:solidFill>
              </a:rPr>
              <a:t/>
            </a:r>
            <a:br>
              <a:rPr lang="pt-BR" sz="4000" b="1" dirty="0">
                <a:solidFill>
                  <a:prstClr val="black"/>
                </a:solidFill>
              </a:rPr>
            </a:b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08912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0867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Ataque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C00000"/>
                </a:solidFill>
              </a:rPr>
              <a:t>Com </a:t>
            </a:r>
            <a:r>
              <a:rPr lang="pt-BR" dirty="0" smtClean="0">
                <a:solidFill>
                  <a:srgbClr val="C00000"/>
                </a:solidFill>
              </a:rPr>
              <a:t>base neste problema, um possível atacante pode manipular os dados de entrada a fim de gerar um comportamento não esperado na base de dados.</a:t>
            </a:r>
            <a:endParaRPr lang="pt-BR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Ataque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Para </a:t>
            </a:r>
            <a:r>
              <a:rPr lang="pt-BR" dirty="0" smtClean="0"/>
              <a:t>exemplificar este conceito, consideremos na mesma consulta apresentada, a entrada dos seguintes dados pela aplicação: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nome 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= </a:t>
            </a:r>
            <a:r>
              <a:rPr lang="pt-BR" sz="2800" i="1" dirty="0" err="1" smtClean="0">
                <a:latin typeface="Courier New" pitchFamily="49" charset="0"/>
                <a:cs typeface="Courier New" pitchFamily="49" charset="0"/>
              </a:rPr>
              <a:t>jo</a:t>
            </a:r>
            <a:r>
              <a:rPr lang="pt-BR" sz="2800" i="1" dirty="0" smtClean="0">
                <a:latin typeface="Courier New" pitchFamily="49" charset="0"/>
                <a:cs typeface="Courier New" pitchFamily="49" charset="0"/>
              </a:rPr>
              <a:t>'; DROP TABLE autores ; --</a:t>
            </a:r>
            <a:endParaRPr lang="pt-BR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sobrenome = </a:t>
            </a:r>
            <a:r>
              <a:rPr lang="pt-BR" sz="2800" i="1" dirty="0" smtClean="0">
                <a:latin typeface="Courier New" pitchFamily="49" charset="0"/>
                <a:cs typeface="Courier New" pitchFamily="49" charset="0"/>
              </a:rPr>
              <a:t>silva</a:t>
            </a:r>
            <a:endParaRPr lang="pt-BR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Ataque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Fazendo </a:t>
            </a:r>
            <a:r>
              <a:rPr lang="pt-BR" dirty="0" smtClean="0"/>
              <a:t>com que a aplicação gere o código: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 smtClean="0"/>
              <a:t> </a:t>
            </a:r>
            <a:r>
              <a:rPr lang="pt-BR" b="1" dirty="0" smtClean="0"/>
              <a:t>   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id, nome, sobrenome 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FROM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autores 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WHERE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nome = '</a:t>
            </a:r>
            <a:r>
              <a:rPr lang="pt-BR" sz="2800" dirty="0" err="1" smtClean="0">
                <a:latin typeface="Courier New" pitchFamily="49" charset="0"/>
                <a:cs typeface="Courier New" pitchFamily="49" charset="0"/>
              </a:rPr>
              <a:t>jo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'; </a:t>
            </a:r>
            <a:r>
              <a:rPr lang="pt-BR" sz="2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DROP</a:t>
            </a:r>
            <a:r>
              <a:rPr lang="pt-BR" sz="28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TABLE</a:t>
            </a:r>
            <a:r>
              <a:rPr lang="pt-BR" sz="28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autores ; </a:t>
            </a:r>
            <a:r>
              <a:rPr lang="pt-BR" sz="2800" i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--' AND sobrenome = 'silva';</a:t>
            </a:r>
            <a:endParaRPr lang="pt-BR" sz="2800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Ataque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Neste </a:t>
            </a:r>
            <a:r>
              <a:rPr lang="pt-BR" dirty="0" smtClean="0"/>
              <a:t>caso, a instrução será executada normalmente, pois não há um erro de sintaxe, no entanto, com a adição do </a:t>
            </a:r>
            <a:r>
              <a:rPr lang="pt-BR" dirty="0" smtClean="0">
                <a:hlinkClick r:id="rId2" tooltip="Caractere"/>
              </a:rPr>
              <a:t>caractere</a:t>
            </a:r>
            <a:r>
              <a:rPr lang="pt-BR" dirty="0" smtClean="0"/>
              <a:t> </a:t>
            </a:r>
            <a:r>
              <a:rPr lang="pt-BR" dirty="0" smtClean="0">
                <a:hlinkClick r:id="rId3" tooltip="Ponto-e-vírgula"/>
              </a:rPr>
              <a:t>ponto-e-vírgula</a:t>
            </a:r>
            <a:r>
              <a:rPr lang="pt-BR" dirty="0" smtClean="0"/>
              <a:t>, a instrução foi dada como finalizada de modo prematuro dando espaço para uma nova instrução. 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Ataque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Essa nova instrução, que poderia ser qualquer uma escolhida pelo </a:t>
            </a:r>
            <a:r>
              <a:rPr lang="pt-BR" dirty="0" smtClean="0">
                <a:solidFill>
                  <a:srgbClr val="0000FF"/>
                </a:solidFill>
              </a:rPr>
              <a:t>atacante</a:t>
            </a:r>
            <a:r>
              <a:rPr lang="pt-BR" dirty="0" smtClean="0"/>
              <a:t>: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(1) pode </a:t>
            </a:r>
            <a:r>
              <a:rPr lang="pt-BR" dirty="0" smtClean="0"/>
              <a:t>ser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a responsável por retornar dados confidenciais armazenados na base de dados</a:t>
            </a:r>
            <a:r>
              <a:rPr lang="pt-BR" dirty="0" smtClean="0"/>
              <a:t> </a:t>
            </a:r>
            <a:r>
              <a:rPr lang="pt-BR" dirty="0" smtClean="0"/>
              <a:t>ou;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(2) </a:t>
            </a:r>
            <a:r>
              <a:rPr lang="pt-BR" dirty="0" smtClean="0"/>
              <a:t>de </a:t>
            </a:r>
            <a:r>
              <a:rPr lang="pt-BR" dirty="0" smtClean="0">
                <a:solidFill>
                  <a:srgbClr val="C00000"/>
                </a:solidFill>
              </a:rPr>
              <a:t>executar instruções que comprometam o sistema, como a remoção de dados e/ou </a:t>
            </a:r>
            <a:r>
              <a:rPr lang="pt-BR" dirty="0" smtClean="0">
                <a:solidFill>
                  <a:srgbClr val="C00000"/>
                </a:solidFill>
              </a:rPr>
              <a:t>tabelas</a:t>
            </a:r>
            <a:r>
              <a:rPr lang="pt-BR" dirty="0" smtClean="0"/>
              <a:t>. 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b="1" dirty="0" smtClean="0">
                <a:solidFill>
                  <a:prstClr val="black"/>
                </a:solidFill>
              </a:rPr>
              <a:t/>
            </a:r>
            <a:br>
              <a:rPr lang="pt-BR" sz="4000" b="1" dirty="0" smtClean="0">
                <a:solidFill>
                  <a:prstClr val="black"/>
                </a:solidFill>
              </a:rPr>
            </a:br>
            <a:r>
              <a:rPr lang="pt-BR" sz="4000" dirty="0" smtClean="0">
                <a:solidFill>
                  <a:prstClr val="black"/>
                </a:solidFill>
              </a:rPr>
              <a:t>As </a:t>
            </a:r>
            <a:r>
              <a:rPr lang="pt-BR" sz="4000" dirty="0" err="1">
                <a:solidFill>
                  <a:prstClr val="black"/>
                </a:solidFill>
              </a:rPr>
              <a:t>conseqüências</a:t>
            </a:r>
            <a:r>
              <a:rPr lang="pt-BR" sz="4000" dirty="0">
                <a:solidFill>
                  <a:prstClr val="black"/>
                </a:solidFill>
              </a:rPr>
              <a:t> do </a:t>
            </a:r>
            <a:r>
              <a:rPr lang="pt-BR" sz="4000" dirty="0" smtClean="0">
                <a:solidFill>
                  <a:prstClr val="black"/>
                </a:solidFill>
              </a:rPr>
              <a:t>ataque</a:t>
            </a:r>
            <a:r>
              <a:rPr lang="pt-BR" sz="4000" dirty="0">
                <a:solidFill>
                  <a:prstClr val="black"/>
                </a:solidFill>
              </a:rPr>
              <a:t/>
            </a:r>
            <a:br>
              <a:rPr lang="pt-BR" sz="4000" dirty="0">
                <a:solidFill>
                  <a:prstClr val="black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08912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76516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O que é SQL </a:t>
            </a:r>
            <a:r>
              <a:rPr lang="pt-BR" b="1" dirty="0" err="1" smtClean="0"/>
              <a:t>Injection</a:t>
            </a:r>
            <a:r>
              <a:rPr lang="pt-BR" b="1" dirty="0" smtClean="0"/>
              <a:t>?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O SQL </a:t>
            </a:r>
            <a:r>
              <a:rPr lang="pt-BR" dirty="0" err="1" smtClean="0"/>
              <a:t>Injection</a:t>
            </a:r>
            <a:r>
              <a:rPr lang="pt-BR" dirty="0" smtClean="0"/>
              <a:t> é a primeira mais comum vulnerabilidade em aplicações web, de acordo com o Open Web Application </a:t>
            </a:r>
            <a:r>
              <a:rPr lang="pt-BR" dirty="0" err="1" smtClean="0"/>
              <a:t>Security</a:t>
            </a:r>
            <a:r>
              <a:rPr lang="pt-BR" dirty="0" smtClean="0"/>
              <a:t> Project. </a:t>
            </a:r>
          </a:p>
          <a:p>
            <a:endParaRPr lang="pt-BR" dirty="0" smtClean="0"/>
          </a:p>
          <a:p>
            <a:r>
              <a:rPr lang="pt-BR" dirty="0" smtClean="0"/>
              <a:t>É um ataque </a:t>
            </a:r>
            <a:r>
              <a:rPr lang="pt-BR" dirty="0" smtClean="0">
                <a:solidFill>
                  <a:srgbClr val="C00000"/>
                </a:solidFill>
              </a:rPr>
              <a:t>contra </a:t>
            </a:r>
            <a:r>
              <a:rPr lang="pt-BR" dirty="0" smtClean="0">
                <a:solidFill>
                  <a:srgbClr val="C00000"/>
                </a:solidFill>
              </a:rPr>
              <a:t>um </a:t>
            </a:r>
            <a:r>
              <a:rPr lang="pt-BR" dirty="0" smtClean="0">
                <a:solidFill>
                  <a:srgbClr val="C00000"/>
                </a:solidFill>
              </a:rPr>
              <a:t>banco de dados </a:t>
            </a:r>
            <a:r>
              <a:rPr lang="pt-BR" dirty="0" smtClean="0"/>
              <a:t>de uma empresa </a:t>
            </a:r>
            <a:r>
              <a:rPr lang="pt-BR" dirty="0" smtClean="0">
                <a:solidFill>
                  <a:srgbClr val="C00000"/>
                </a:solidFill>
              </a:rPr>
              <a:t>via web site</a:t>
            </a:r>
            <a:r>
              <a:rPr lang="pt-BR" dirty="0" smtClean="0"/>
              <a:t>. </a:t>
            </a:r>
          </a:p>
          <a:p>
            <a:endParaRPr lang="pt-BR" dirty="0"/>
          </a:p>
          <a:p>
            <a:r>
              <a:rPr lang="pt-BR" dirty="0" smtClean="0"/>
              <a:t>Nesse ataque, </a:t>
            </a:r>
            <a:r>
              <a:rPr lang="pt-BR" dirty="0" smtClean="0">
                <a:solidFill>
                  <a:srgbClr val="C00000"/>
                </a:solidFill>
              </a:rPr>
              <a:t>os crackers executam comandos não autorizados de SQL </a:t>
            </a:r>
            <a:r>
              <a:rPr lang="pt-BR" dirty="0" smtClean="0"/>
              <a:t>ao aproveitar sistemas inseguros que estão conectados na </a:t>
            </a:r>
            <a:r>
              <a:rPr lang="pt-BR" dirty="0" smtClean="0"/>
              <a:t>Internet</a:t>
            </a:r>
            <a:r>
              <a:rPr lang="pt-BR" dirty="0" smtClean="0"/>
              <a:t>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02620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dirty="0" smtClean="0"/>
              <a:t>As </a:t>
            </a:r>
            <a:r>
              <a:rPr lang="pt-BR" dirty="0" err="1" smtClean="0"/>
              <a:t>conseqüências</a:t>
            </a:r>
            <a:r>
              <a:rPr lang="pt-BR" dirty="0" smtClean="0"/>
              <a:t> do </a:t>
            </a:r>
            <a:r>
              <a:rPr lang="pt-BR" dirty="0" smtClean="0"/>
              <a:t>ataque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>
                <a:solidFill>
                  <a:srgbClr val="C00000"/>
                </a:solidFill>
              </a:rPr>
              <a:t>Dados críticos podem ser modificados ou enviados para outros computadores</a:t>
            </a:r>
            <a:r>
              <a:rPr lang="pt-BR" dirty="0" smtClean="0"/>
              <a:t> longe da empresa. </a:t>
            </a:r>
          </a:p>
          <a:p>
            <a:endParaRPr lang="pt-BR" dirty="0"/>
          </a:p>
          <a:p>
            <a:r>
              <a:rPr lang="pt-BR" dirty="0" smtClean="0"/>
              <a:t>Os crackers também podem </a:t>
            </a:r>
            <a:r>
              <a:rPr lang="pt-BR" dirty="0" smtClean="0">
                <a:solidFill>
                  <a:srgbClr val="C00000"/>
                </a:solidFill>
              </a:rPr>
              <a:t>usar as SQL </a:t>
            </a:r>
            <a:r>
              <a:rPr lang="pt-BR" dirty="0" err="1" smtClean="0">
                <a:solidFill>
                  <a:srgbClr val="C00000"/>
                </a:solidFill>
              </a:rPr>
              <a:t>Injection</a:t>
            </a:r>
            <a:r>
              <a:rPr lang="pt-BR" dirty="0" smtClean="0">
                <a:solidFill>
                  <a:srgbClr val="C00000"/>
                </a:solidFill>
              </a:rPr>
              <a:t> para conectar nos sistemas corporativos como se fosse um usuário autorizado</a:t>
            </a:r>
            <a:r>
              <a:rPr lang="pt-BR" dirty="0" smtClean="0"/>
              <a:t>, driblando a necessidade de uma senha.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00177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Tentando sair do problema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Aparentemente </a:t>
            </a:r>
            <a:r>
              <a:rPr lang="pt-BR" dirty="0" smtClean="0"/>
              <a:t>um método para prevenir esse problema seria a </a:t>
            </a:r>
            <a:r>
              <a:rPr lang="pt-BR" dirty="0" smtClean="0">
                <a:solidFill>
                  <a:srgbClr val="0000FF"/>
                </a:solidFill>
              </a:rPr>
              <a:t>remoção de aspas simples dos campos de inserção da aplicação</a:t>
            </a:r>
            <a:r>
              <a:rPr lang="pt-BR" dirty="0" smtClean="0"/>
              <a:t>, ou simplesmente </a:t>
            </a:r>
            <a:r>
              <a:rPr lang="pt-BR" dirty="0" smtClean="0">
                <a:solidFill>
                  <a:srgbClr val="00B050"/>
                </a:solidFill>
              </a:rPr>
              <a:t>não executando a </a:t>
            </a:r>
            <a:r>
              <a:rPr lang="pt-BR" i="1" dirty="0" err="1" smtClean="0">
                <a:solidFill>
                  <a:srgbClr val="006600"/>
                </a:solidFill>
              </a:rPr>
              <a:t>query</a:t>
            </a:r>
            <a:r>
              <a:rPr lang="pt-BR" i="1" dirty="0" smtClean="0">
                <a:solidFill>
                  <a:srgbClr val="00B050"/>
                </a:solidFill>
              </a:rPr>
              <a:t> </a:t>
            </a:r>
            <a:r>
              <a:rPr lang="pt-BR" dirty="0" smtClean="0">
                <a:solidFill>
                  <a:srgbClr val="00B050"/>
                </a:solidFill>
              </a:rPr>
              <a:t>nestas situações</a:t>
            </a:r>
            <a:r>
              <a:rPr lang="pt-BR" dirty="0" smtClean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Tentando sair do problema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Isso </a:t>
            </a:r>
            <a:r>
              <a:rPr lang="pt-BR" dirty="0" smtClean="0"/>
              <a:t>é verdade, </a:t>
            </a:r>
            <a:r>
              <a:rPr lang="pt-BR" dirty="0" smtClean="0">
                <a:solidFill>
                  <a:srgbClr val="C00000"/>
                </a:solidFill>
              </a:rPr>
              <a:t>mas existem várias dificuldades com esse método tanto quanto soluções.</a:t>
            </a:r>
            <a:r>
              <a:rPr lang="pt-BR" dirty="0" smtClean="0"/>
              <a:t>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Primeiro</a:t>
            </a:r>
            <a:r>
              <a:rPr lang="pt-BR" dirty="0" smtClean="0"/>
              <a:t>, nem todos os usuários inserem dados em forma de strings. 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Tentando sair do problema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Se </a:t>
            </a:r>
            <a:r>
              <a:rPr lang="pt-BR" dirty="0" smtClean="0"/>
              <a:t>o usuário puder selecionar um autor pelo 'id' (presumivelmente um </a:t>
            </a:r>
            <a:r>
              <a:rPr lang="pt-BR" dirty="0" smtClean="0">
                <a:hlinkClick r:id="rId2" tooltip="Número"/>
              </a:rPr>
              <a:t>número</a:t>
            </a:r>
            <a:r>
              <a:rPr lang="pt-BR" dirty="0" smtClean="0"/>
              <a:t>) por exemplo, nossa </a:t>
            </a:r>
            <a:r>
              <a:rPr lang="pt-BR" i="1" dirty="0" err="1" smtClean="0"/>
              <a:t>query</a:t>
            </a:r>
            <a:r>
              <a:rPr lang="pt-BR" dirty="0" smtClean="0"/>
              <a:t> aparecerá como abaixo: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Tentando sair do problema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b="1" dirty="0" smtClean="0"/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id,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forename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surname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authors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id=1234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Nesta </a:t>
            </a:r>
            <a:r>
              <a:rPr lang="pt-BR" dirty="0" smtClean="0"/>
              <a:t>situação, o atacante pode simplesmente adicionar uma instrução SQL no fim do 'input' numérico.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Tentando sair do problema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Verificando </a:t>
            </a:r>
            <a:r>
              <a:rPr lang="pt-BR" dirty="0" smtClean="0"/>
              <a:t>os </a:t>
            </a:r>
            <a:r>
              <a:rPr lang="pt-BR" dirty="0" smtClean="0">
                <a:hlinkClick r:id="rId2" tooltip="Dialeto"/>
              </a:rPr>
              <a:t>dialetos</a:t>
            </a:r>
            <a:r>
              <a:rPr lang="pt-BR" dirty="0" smtClean="0"/>
              <a:t> de SQL, vários delimitadores podem ser usados </a:t>
            </a:r>
            <a:r>
              <a:rPr lang="pt-BR" dirty="0" smtClean="0"/>
              <a:t>no </a:t>
            </a:r>
            <a:r>
              <a:rPr lang="pt-BR" dirty="0" smtClean="0">
                <a:hlinkClick r:id="rId3" tooltip="Microsoft"/>
              </a:rPr>
              <a:t>Microsoft</a:t>
            </a:r>
            <a:r>
              <a:rPr lang="pt-BR" dirty="0" smtClean="0"/>
              <a:t> Jet </a:t>
            </a:r>
            <a:r>
              <a:rPr lang="pt-BR" dirty="0" smtClean="0">
                <a:hlinkClick r:id="rId4" tooltip="DBMS"/>
              </a:rPr>
              <a:t>DBMS</a:t>
            </a:r>
            <a:r>
              <a:rPr lang="pt-BR" dirty="0" smtClean="0"/>
              <a:t> </a:t>
            </a:r>
            <a:r>
              <a:rPr lang="pt-BR" dirty="0" err="1" smtClean="0"/>
              <a:t>engine</a:t>
            </a:r>
            <a:r>
              <a:rPr lang="pt-BR" dirty="0" smtClean="0"/>
              <a:t>, por exemplo, datas podem ser delimitadas com o </a:t>
            </a:r>
            <a:r>
              <a:rPr lang="pt-BR" dirty="0" err="1" smtClean="0"/>
              <a:t>caracter</a:t>
            </a:r>
            <a:r>
              <a:rPr lang="pt-BR" dirty="0" smtClean="0"/>
              <a:t> </a:t>
            </a:r>
            <a:r>
              <a:rPr lang="pt-BR" dirty="0" smtClean="0">
                <a:hlinkClick r:id="rId5" tooltip="Sustenido"/>
              </a:rPr>
              <a:t>sustenido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Tentando sair do problema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Portanto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0000FF"/>
                </a:solidFill>
              </a:rPr>
              <a:t>escapando da execução da adição de aspas simples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C00000"/>
                </a:solidFill>
              </a:rPr>
              <a:t>não necessariamente uma solução</a:t>
            </a:r>
            <a:r>
              <a:rPr lang="pt-BR" dirty="0" smtClean="0"/>
              <a:t> como demonstrado anteriormente.</a:t>
            </a:r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Mostrando o problema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Pode-se ilustrar esse ponto usando um exemplo de página de </a:t>
            </a:r>
            <a:r>
              <a:rPr lang="pt-BR" dirty="0" err="1" smtClean="0">
                <a:hlinkClick r:id="rId2" tooltip="Login"/>
              </a:rPr>
              <a:t>login</a:t>
            </a:r>
            <a:r>
              <a:rPr lang="pt-BR" dirty="0" smtClean="0"/>
              <a:t> em </a:t>
            </a:r>
            <a:r>
              <a:rPr lang="pt-BR" dirty="0" err="1" smtClean="0">
                <a:hlinkClick r:id="rId3" tooltip="Active Server Pages"/>
              </a:rPr>
              <a:t>Active</a:t>
            </a:r>
            <a:r>
              <a:rPr lang="pt-BR" dirty="0" smtClean="0">
                <a:hlinkClick r:id="rId3" tooltip="Active Server Pages"/>
              </a:rPr>
              <a:t> Server </a:t>
            </a:r>
            <a:r>
              <a:rPr lang="pt-BR" dirty="0" err="1" smtClean="0">
                <a:hlinkClick r:id="rId3" tooltip="Active Server Pages"/>
              </a:rPr>
              <a:t>Pages</a:t>
            </a:r>
            <a:r>
              <a:rPr lang="pt-BR" dirty="0" smtClean="0"/>
              <a:t> (</a:t>
            </a:r>
            <a:r>
              <a:rPr lang="pt-BR" dirty="0" smtClean="0">
                <a:hlinkClick r:id="rId4" tooltip="ASP"/>
              </a:rPr>
              <a:t>ASP</a:t>
            </a:r>
            <a:r>
              <a:rPr lang="pt-BR" dirty="0" smtClean="0"/>
              <a:t>), que </a:t>
            </a:r>
            <a:r>
              <a:rPr lang="pt-BR" dirty="0" smtClean="0">
                <a:solidFill>
                  <a:srgbClr val="C00000"/>
                </a:solidFill>
              </a:rPr>
              <a:t>acessa um servidor de banco de dados SQL e tenta autenticar o acesso </a:t>
            </a:r>
            <a:r>
              <a:rPr lang="pt-BR" dirty="0" smtClean="0"/>
              <a:t>em uma aplicação fictícia</a:t>
            </a:r>
            <a:r>
              <a:rPr lang="pt-BR" dirty="0" smtClean="0"/>
              <a:t>. Veja no link:</a:t>
            </a:r>
          </a:p>
          <a:p>
            <a:endParaRPr lang="pt-BR" dirty="0" smtClean="0"/>
          </a:p>
          <a:p>
            <a:r>
              <a:rPr lang="pt-BR" dirty="0" smtClean="0">
                <a:hlinkClick r:id="rId5"/>
              </a:rPr>
              <a:t>http://pt.wikipedia.org/wiki/Inje%C3%A7%C3%A3o_</a:t>
            </a:r>
            <a:r>
              <a:rPr lang="pt-BR" dirty="0" err="1" smtClean="0">
                <a:hlinkClick r:id="rId5"/>
              </a:rPr>
              <a:t>de_SQL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Uma Ferramenta de Ataque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i="1" dirty="0" err="1" smtClean="0">
                <a:hlinkClick r:id="rId2"/>
              </a:rPr>
              <a:t>Havij</a:t>
            </a:r>
            <a:r>
              <a:rPr lang="pt-BR" b="1" dirty="0" smtClean="0">
                <a:hlinkClick r:id="rId2"/>
              </a:rPr>
              <a:t> + Serial até 2099 + tutorial como rodá-lo e executá-lo ~ </a:t>
            </a:r>
            <a:r>
              <a:rPr lang="pt-BR" b="1" dirty="0" err="1" smtClean="0">
                <a:hlinkClick r:id="rId2"/>
              </a:rPr>
              <a:t>Hc</a:t>
            </a:r>
            <a:r>
              <a:rPr lang="pt-BR" b="1" dirty="0" smtClean="0">
                <a:hlinkClick r:id="rId2"/>
              </a:rPr>
              <a:t> ...</a:t>
            </a:r>
            <a:endParaRPr lang="pt-BR" b="1" dirty="0" smtClean="0"/>
          </a:p>
          <a:p>
            <a:pPr>
              <a:buNone/>
            </a:pPr>
            <a:endParaRPr lang="pt-BR" i="1" dirty="0" smtClean="0">
              <a:hlinkClick r:id="rId3"/>
            </a:endParaRPr>
          </a:p>
          <a:p>
            <a:r>
              <a:rPr lang="pt-BR" i="1" dirty="0" err="1" smtClean="0">
                <a:hlinkClick r:id="rId3"/>
              </a:rPr>
              <a:t>hchost</a:t>
            </a:r>
            <a:r>
              <a:rPr lang="pt-BR" i="1" dirty="0" smtClean="0">
                <a:hlinkClick r:id="rId3"/>
              </a:rPr>
              <a:t>.blogspot.com/2012</a:t>
            </a:r>
            <a:r>
              <a:rPr lang="pt-BR" i="1" dirty="0" smtClean="0">
                <a:hlinkClick r:id="rId3"/>
              </a:rPr>
              <a:t>/.../</a:t>
            </a:r>
            <a:r>
              <a:rPr lang="pt-BR" i="1" dirty="0" err="1" smtClean="0">
                <a:hlinkClick r:id="rId3"/>
              </a:rPr>
              <a:t>havij-serial-ate</a:t>
            </a:r>
            <a:r>
              <a:rPr lang="pt-BR" i="1" dirty="0" smtClean="0">
                <a:hlinkClick r:id="rId3"/>
              </a:rPr>
              <a:t>-2099-tutorial-como.htm.</a:t>
            </a:r>
            <a:r>
              <a:rPr lang="pt-BR" i="1" dirty="0" smtClean="0"/>
              <a:t>..</a:t>
            </a:r>
            <a:endParaRPr lang="pt-BR" dirty="0" smtClean="0"/>
          </a:p>
          <a:p>
            <a:endParaRPr lang="pt-BR" dirty="0" smtClean="0"/>
          </a:p>
          <a:p>
            <a:r>
              <a:rPr lang="pt-BR" b="1" i="1" dirty="0" err="1" smtClean="0"/>
              <a:t>Havij</a:t>
            </a:r>
            <a:r>
              <a:rPr lang="pt-BR" b="1" dirty="0" smtClean="0"/>
              <a:t> </a:t>
            </a:r>
            <a:r>
              <a:rPr lang="pt-BR" dirty="0" smtClean="0"/>
              <a:t>é uma ferramenta automatizada de </a:t>
            </a:r>
            <a:r>
              <a:rPr lang="pt-BR" dirty="0" smtClean="0">
                <a:solidFill>
                  <a:srgbClr val="C00000"/>
                </a:solidFill>
              </a:rPr>
              <a:t>injeção SQL </a:t>
            </a:r>
            <a:r>
              <a:rPr lang="pt-BR" dirty="0" smtClean="0"/>
              <a:t>que </a:t>
            </a:r>
            <a:r>
              <a:rPr lang="pt-BR" dirty="0" smtClean="0">
                <a:solidFill>
                  <a:srgbClr val="006600"/>
                </a:solidFill>
              </a:rPr>
              <a:t>ajuda os testadores de </a:t>
            </a:r>
            <a:r>
              <a:rPr lang="pt-BR" dirty="0" smtClean="0">
                <a:solidFill>
                  <a:srgbClr val="006600"/>
                </a:solidFill>
              </a:rPr>
              <a:t>invasão </a:t>
            </a:r>
            <a:r>
              <a:rPr lang="pt-BR" dirty="0" smtClean="0"/>
              <a:t>de </a:t>
            </a:r>
            <a:r>
              <a:rPr lang="pt-BR" dirty="0" smtClean="0">
                <a:solidFill>
                  <a:srgbClr val="0000FF"/>
                </a:solidFill>
              </a:rPr>
              <a:t>encontrar e explorar vulnerabilidades </a:t>
            </a:r>
            <a:r>
              <a:rPr lang="pt-BR" dirty="0" smtClean="0"/>
              <a:t>de </a:t>
            </a:r>
            <a:r>
              <a:rPr lang="pt-BR" b="1" dirty="0" smtClean="0"/>
              <a:t>BD na Web.</a:t>
            </a:r>
            <a:endParaRPr lang="pt-B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Ferramentas de Auditoria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dirty="0" err="1" smtClean="0">
                <a:solidFill>
                  <a:srgbClr val="006600"/>
                </a:solidFill>
              </a:rPr>
              <a:t>Acunetix</a:t>
            </a:r>
            <a:r>
              <a:rPr lang="pt-BR" sz="4000" dirty="0" smtClean="0">
                <a:solidFill>
                  <a:srgbClr val="006600"/>
                </a:solidFill>
              </a:rPr>
              <a:t> </a:t>
            </a:r>
          </a:p>
          <a:p>
            <a:pPr>
              <a:buNone/>
            </a:pPr>
            <a:r>
              <a:rPr lang="pt-BR" dirty="0" smtClean="0"/>
              <a:t>    </a:t>
            </a:r>
            <a:br>
              <a:rPr lang="pt-BR" dirty="0" smtClean="0"/>
            </a:br>
            <a:r>
              <a:rPr lang="pt-BR" dirty="0" smtClean="0">
                <a:hlinkClick r:id="rId2"/>
              </a:rPr>
              <a:t>http</a:t>
            </a:r>
            <a:r>
              <a:rPr lang="pt-BR" dirty="0" smtClean="0">
                <a:hlinkClick r:id="rId2"/>
              </a:rPr>
              <a:t>://www.acunetix.com</a:t>
            </a:r>
            <a:r>
              <a:rPr lang="pt-BR" dirty="0" smtClean="0">
                <a:hlinkClick r:id="rId2"/>
              </a:rPr>
              <a:t>/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cap="all" dirty="0" smtClean="0"/>
              <a:t>PARA ANALISAR O SEU SITE</a:t>
            </a:r>
          </a:p>
          <a:p>
            <a:pPr lvl="1"/>
            <a:r>
              <a:rPr lang="pt-BR" dirty="0" smtClean="0"/>
              <a:t>Injeção de SQL</a:t>
            </a:r>
          </a:p>
          <a:p>
            <a:pPr lvl="1"/>
            <a:r>
              <a:rPr lang="pt-BR" dirty="0" err="1" smtClean="0"/>
              <a:t>Cross-Site</a:t>
            </a:r>
            <a:r>
              <a:rPr lang="pt-BR" dirty="0" smtClean="0"/>
              <a:t> </a:t>
            </a:r>
            <a:r>
              <a:rPr lang="pt-BR" dirty="0" err="1" smtClean="0"/>
              <a:t>Scripting</a:t>
            </a:r>
            <a:endParaRPr lang="pt-BR" dirty="0" smtClean="0"/>
          </a:p>
          <a:p>
            <a:pPr lvl="1"/>
            <a:r>
              <a:rPr lang="pt-BR" dirty="0" smtClean="0"/>
              <a:t>Outras vulnerabilidades</a:t>
            </a: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4294967295"/>
          </p:nvPr>
        </p:nvSpPr>
        <p:spPr>
          <a:xfrm>
            <a:off x="5105400" y="1600200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Cracker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08912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2068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cap="all" dirty="0" smtClean="0"/>
              <a:t/>
            </a:r>
            <a:br>
              <a:rPr lang="pt-BR" cap="all" dirty="0" smtClean="0"/>
            </a:br>
            <a:r>
              <a:rPr lang="pt-BR" cap="all" dirty="0" err="1" smtClean="0"/>
              <a:t>Acunetix</a:t>
            </a:r>
            <a:r>
              <a:rPr lang="pt-BR" cap="all" dirty="0" smtClean="0"/>
              <a:t/>
            </a:r>
            <a:br>
              <a:rPr lang="pt-BR" cap="all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cap="all" dirty="0" smtClean="0"/>
              <a:t>GERAR RELATÓRIOS</a:t>
            </a:r>
            <a:br>
              <a:rPr lang="pt-BR" cap="all" dirty="0" smtClean="0"/>
            </a:br>
            <a:endParaRPr lang="pt-BR" dirty="0" smtClean="0"/>
          </a:p>
          <a:p>
            <a:pPr lvl="1"/>
            <a:r>
              <a:rPr lang="pt-BR" dirty="0" smtClean="0"/>
              <a:t>Dados </a:t>
            </a:r>
            <a:r>
              <a:rPr lang="pt-BR" b="1" dirty="0" smtClean="0"/>
              <a:t>PCI </a:t>
            </a:r>
            <a:r>
              <a:rPr lang="pt-BR" b="1" dirty="0" smtClean="0"/>
              <a:t>DSS </a:t>
            </a:r>
            <a:r>
              <a:rPr lang="pt-BR" dirty="0" smtClean="0"/>
              <a:t>(</a:t>
            </a:r>
            <a:r>
              <a:rPr lang="pt-BR" dirty="0" smtClean="0">
                <a:solidFill>
                  <a:srgbClr val="0000FF"/>
                </a:solidFill>
              </a:rPr>
              <a:t>a norma de segurança de transações </a:t>
            </a:r>
            <a:r>
              <a:rPr lang="pt-BR" dirty="0" smtClean="0">
                <a:solidFill>
                  <a:srgbClr val="0000FF"/>
                </a:solidFill>
              </a:rPr>
              <a:t>eletrônicas</a:t>
            </a:r>
            <a:r>
              <a:rPr lang="pt-BR" b="1" dirty="0" smtClean="0"/>
              <a:t>)</a:t>
            </a:r>
            <a:r>
              <a:rPr lang="pt-BR" dirty="0" smtClean="0"/>
              <a:t> </a:t>
            </a:r>
            <a:r>
              <a:rPr lang="pt-BR" b="1" dirty="0" err="1" smtClean="0"/>
              <a:t>Payment</a:t>
            </a:r>
            <a:r>
              <a:rPr lang="pt-BR" b="1" dirty="0" smtClean="0"/>
              <a:t> </a:t>
            </a:r>
            <a:r>
              <a:rPr lang="pt-BR" b="1" dirty="0" err="1" smtClean="0"/>
              <a:t>Card</a:t>
            </a:r>
            <a:r>
              <a:rPr lang="pt-BR" b="1" dirty="0" smtClean="0"/>
              <a:t> </a:t>
            </a:r>
            <a:r>
              <a:rPr lang="pt-BR" b="1" dirty="0" err="1" smtClean="0"/>
              <a:t>Industry</a:t>
            </a:r>
            <a:r>
              <a:rPr lang="pt-BR" b="1" dirty="0" smtClean="0"/>
              <a:t> (PCI) – Data </a:t>
            </a:r>
            <a:r>
              <a:rPr lang="pt-BR" b="1" dirty="0" err="1" smtClean="0"/>
              <a:t>Security</a:t>
            </a:r>
            <a:r>
              <a:rPr lang="pt-BR" b="1" dirty="0" smtClean="0"/>
              <a:t> standard (DSS</a:t>
            </a:r>
            <a:r>
              <a:rPr lang="pt-BR" b="1" dirty="0" smtClean="0"/>
              <a:t>)</a:t>
            </a:r>
            <a:r>
              <a:rPr lang="pt-BR" b="1" dirty="0" smtClean="0"/>
              <a:t/>
            </a:r>
            <a:br>
              <a:rPr lang="pt-BR" b="1" dirty="0" smtClean="0"/>
            </a:br>
            <a:endParaRPr lang="pt-BR" dirty="0" smtClean="0"/>
          </a:p>
          <a:p>
            <a:pPr lvl="1"/>
            <a:r>
              <a:rPr lang="pt-BR" b="1" dirty="0" smtClean="0"/>
              <a:t>OWASP</a:t>
            </a:r>
            <a:r>
              <a:rPr lang="pt-BR" dirty="0" smtClean="0"/>
              <a:t> (</a:t>
            </a:r>
            <a:r>
              <a:rPr lang="en-US" b="1" dirty="0" smtClean="0"/>
              <a:t>Open Web Application Security </a:t>
            </a:r>
            <a:r>
              <a:rPr lang="en-US" b="1" dirty="0" smtClean="0"/>
              <a:t>Project</a:t>
            </a:r>
            <a:r>
              <a:rPr lang="en-US" dirty="0" smtClean="0"/>
              <a:t>) </a:t>
            </a:r>
            <a:r>
              <a:rPr lang="pt-BR" dirty="0" smtClean="0"/>
              <a:t>Top </a:t>
            </a:r>
            <a:r>
              <a:rPr lang="pt-BR" dirty="0" smtClean="0"/>
              <a:t>10 Vulnerabilidades</a:t>
            </a:r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Acunetix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cap="all" dirty="0" smtClean="0"/>
              <a:t>FERRAMENTAS AVANÇADAS DE TESTE PENETRAÇÃO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Editor </a:t>
            </a:r>
            <a:r>
              <a:rPr lang="pt-BR" dirty="0" smtClean="0"/>
              <a:t>de HTTP</a:t>
            </a:r>
          </a:p>
          <a:p>
            <a:pPr lvl="1"/>
            <a:r>
              <a:rPr lang="pt-BR" dirty="0" err="1" smtClean="0"/>
              <a:t>Sniffer</a:t>
            </a:r>
            <a:endParaRPr lang="pt-BR" dirty="0" smtClean="0"/>
          </a:p>
          <a:p>
            <a:pPr lvl="1"/>
            <a:r>
              <a:rPr lang="pt-BR" dirty="0" err="1" smtClean="0"/>
              <a:t>Fuzzer</a:t>
            </a:r>
            <a:endParaRPr lang="pt-BR" dirty="0" smtClean="0"/>
          </a:p>
          <a:p>
            <a:pPr lvl="1"/>
            <a:r>
              <a:rPr lang="pt-BR" dirty="0" smtClean="0"/>
              <a:t>e mais ...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Outras ferramentas de auditoria BD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b="1" dirty="0" smtClean="0"/>
              <a:t>DB </a:t>
            </a:r>
            <a:r>
              <a:rPr lang="pt-BR" b="1" dirty="0" err="1" smtClean="0"/>
              <a:t>Audit</a:t>
            </a:r>
            <a:r>
              <a:rPr lang="pt-BR" b="1" dirty="0" smtClean="0"/>
              <a:t> </a:t>
            </a:r>
            <a:r>
              <a:rPr lang="pt-BR" b="1" dirty="0" err="1" smtClean="0"/>
              <a:t>Free</a:t>
            </a:r>
            <a:r>
              <a:rPr lang="pt-BR" b="1" dirty="0" smtClean="0"/>
              <a:t> </a:t>
            </a:r>
            <a:r>
              <a:rPr lang="pt-BR" b="1" dirty="0" err="1" smtClean="0"/>
              <a:t>Edition</a:t>
            </a:r>
            <a:r>
              <a:rPr lang="pt-BR" b="1" dirty="0" smtClean="0"/>
              <a:t> </a:t>
            </a:r>
            <a:r>
              <a:rPr lang="pt-BR" dirty="0" smtClean="0"/>
              <a:t>– ferramenta de auditoria e análise de segurança para bancos de dados </a:t>
            </a:r>
            <a:r>
              <a:rPr lang="pt-BR" i="1" dirty="0" smtClean="0"/>
              <a:t>Oracle</a:t>
            </a:r>
            <a:r>
              <a:rPr lang="pt-BR" dirty="0" smtClean="0"/>
              <a:t>, </a:t>
            </a:r>
            <a:r>
              <a:rPr lang="pt-BR" i="1" dirty="0" smtClean="0"/>
              <a:t>Sybase</a:t>
            </a:r>
            <a:r>
              <a:rPr lang="pt-BR" dirty="0" smtClean="0"/>
              <a:t>, </a:t>
            </a:r>
            <a:r>
              <a:rPr lang="pt-BR" i="1" dirty="0" smtClean="0"/>
              <a:t>DB2</a:t>
            </a:r>
            <a:r>
              <a:rPr lang="pt-BR" dirty="0" smtClean="0"/>
              <a:t>, </a:t>
            </a:r>
            <a:r>
              <a:rPr lang="pt-BR" i="1" dirty="0" err="1" smtClean="0"/>
              <a:t>MySQL</a:t>
            </a:r>
            <a:r>
              <a:rPr lang="pt-BR" dirty="0" smtClean="0"/>
              <a:t> e </a:t>
            </a:r>
            <a:r>
              <a:rPr lang="pt-BR" i="1" dirty="0" smtClean="0"/>
              <a:t>Microsoft SQL Server</a:t>
            </a:r>
            <a:r>
              <a:rPr lang="pt-BR" dirty="0" smtClean="0"/>
              <a:t>. </a:t>
            </a:r>
            <a:r>
              <a:rPr lang="pt-BR" dirty="0" smtClean="0">
                <a:hlinkClick r:id="rId2"/>
              </a:rPr>
              <a:t>http://www.softtreetech.com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smtClean="0"/>
              <a:t>SQL </a:t>
            </a:r>
            <a:r>
              <a:rPr lang="pt-BR" b="1" dirty="0" err="1" smtClean="0"/>
              <a:t>Map</a:t>
            </a:r>
            <a:r>
              <a:rPr lang="pt-BR" b="1" dirty="0" smtClean="0"/>
              <a:t> </a:t>
            </a:r>
            <a:r>
              <a:rPr lang="pt-BR" dirty="0" smtClean="0"/>
              <a:t>– ferramenta automática em linha de comando para testes de </a:t>
            </a:r>
            <a:r>
              <a:rPr lang="pt-BR" i="1" dirty="0" err="1" smtClean="0"/>
              <a:t>sql-injection</a:t>
            </a:r>
            <a:r>
              <a:rPr lang="pt-BR" dirty="0" smtClean="0"/>
              <a:t>. </a:t>
            </a:r>
            <a:r>
              <a:rPr lang="pt-BR" dirty="0" smtClean="0">
                <a:hlinkClick r:id="rId3"/>
              </a:rPr>
              <a:t>http://sqlmap.sourceforge.net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err="1" smtClean="0"/>
              <a:t>Wapiti</a:t>
            </a:r>
            <a:r>
              <a:rPr lang="pt-BR" b="1" dirty="0" smtClean="0"/>
              <a:t> </a:t>
            </a:r>
            <a:r>
              <a:rPr lang="pt-BR" dirty="0" smtClean="0"/>
              <a:t>- </a:t>
            </a:r>
            <a:r>
              <a:rPr lang="pt-BR" i="1" dirty="0" err="1" smtClean="0"/>
              <a:t>Wapiti</a:t>
            </a:r>
            <a:r>
              <a:rPr lang="pt-BR" dirty="0" smtClean="0"/>
              <a:t> permite realizar auditoria de segurança de aplicações web. </a:t>
            </a:r>
            <a:r>
              <a:rPr lang="pt-BR" dirty="0" smtClean="0">
                <a:hlinkClick r:id="rId4"/>
              </a:rPr>
              <a:t>http://wapiti.sourceforge.net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O que faz um cracker?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Um cracker </a:t>
            </a:r>
            <a:r>
              <a:rPr lang="pt-BR" dirty="0" smtClean="0">
                <a:solidFill>
                  <a:srgbClr val="C00000"/>
                </a:solidFill>
              </a:rPr>
              <a:t>injeta a query SQL na aplicação usando um navegador web comum</a:t>
            </a:r>
            <a:r>
              <a:rPr lang="pt-BR" dirty="0" smtClean="0"/>
              <a:t>. </a:t>
            </a:r>
          </a:p>
          <a:p>
            <a:endParaRPr lang="pt-BR" dirty="0"/>
          </a:p>
          <a:p>
            <a:r>
              <a:rPr lang="pt-BR" dirty="0" smtClean="0"/>
              <a:t>O objetivo é </a:t>
            </a:r>
            <a:r>
              <a:rPr lang="pt-BR" dirty="0" smtClean="0">
                <a:solidFill>
                  <a:srgbClr val="C00000"/>
                </a:solidFill>
              </a:rPr>
              <a:t>injetar linguagem SQL maliciosa </a:t>
            </a:r>
            <a:r>
              <a:rPr lang="pt-BR" dirty="0" smtClean="0"/>
              <a:t>dentro do que a aplicação usa para fazer query no banco de dados. </a:t>
            </a:r>
          </a:p>
          <a:p>
            <a:endParaRPr lang="pt-BR" dirty="0"/>
          </a:p>
          <a:p>
            <a:r>
              <a:rPr lang="pt-BR" dirty="0" smtClean="0"/>
              <a:t>Tudo o que o criminoso precisa é de </a:t>
            </a:r>
            <a:r>
              <a:rPr lang="pt-BR" dirty="0" smtClean="0">
                <a:solidFill>
                  <a:srgbClr val="006600"/>
                </a:solidFill>
              </a:rPr>
              <a:t>“</a:t>
            </a:r>
            <a:r>
              <a:rPr lang="pt-BR" dirty="0" smtClean="0">
                <a:solidFill>
                  <a:srgbClr val="0000FF"/>
                </a:solidFill>
              </a:rPr>
              <a:t>um navegador web</a:t>
            </a:r>
            <a:r>
              <a:rPr lang="pt-BR" dirty="0" smtClean="0">
                <a:solidFill>
                  <a:srgbClr val="006600"/>
                </a:solidFill>
              </a:rPr>
              <a:t>, conhecimento em queries SQL e </a:t>
            </a:r>
            <a:r>
              <a:rPr lang="pt-BR" dirty="0" smtClean="0">
                <a:solidFill>
                  <a:srgbClr val="C00000"/>
                </a:solidFill>
              </a:rPr>
              <a:t>um trabalho criativo de adivinhação para saber nomes de tabelas e de campos”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1329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z="4000" b="1" dirty="0" smtClean="0"/>
              <a:t>Quando o banco de dados é invadido...</a:t>
            </a:r>
            <a:br>
              <a:rPr lang="pt-BR" sz="4000" b="1" dirty="0" smtClean="0"/>
            </a:b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... o cracker pode ler dados sensíveis do banco de dados, modificá-los. </a:t>
            </a:r>
          </a:p>
          <a:p>
            <a:endParaRPr lang="pt-BR" dirty="0"/>
          </a:p>
          <a:p>
            <a:r>
              <a:rPr lang="pt-BR" dirty="0" smtClean="0"/>
              <a:t>Além disso, ele pode realizar operações como o fechamento do BD e potencialmente enviar comandos diretamente para o sistema operacional.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47980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Funcionamento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Para exemplificar o funcionamento da injeção de SQL, consideremos uma instrução </a:t>
            </a:r>
            <a:r>
              <a:rPr lang="pt-BR" dirty="0" smtClean="0">
                <a:hlinkClick r:id="rId2" tooltip="SQL"/>
              </a:rPr>
              <a:t>SQL</a:t>
            </a:r>
            <a:r>
              <a:rPr lang="pt-BR" dirty="0" smtClean="0"/>
              <a:t> comum:</a:t>
            </a:r>
          </a:p>
          <a:p>
            <a:endParaRPr lang="pt-BR" dirty="0" smtClean="0"/>
          </a:p>
          <a:p>
            <a:r>
              <a:rPr lang="pt-BR" sz="3000" b="1" dirty="0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pt-BR" sz="3000" dirty="0" smtClean="0">
                <a:latin typeface="Courier New" pitchFamily="49" charset="0"/>
                <a:cs typeface="Courier New" pitchFamily="49" charset="0"/>
              </a:rPr>
              <a:t> id, nome, sobrenome </a:t>
            </a:r>
            <a:r>
              <a:rPr lang="pt-BR" sz="3000" b="1" dirty="0" smtClean="0">
                <a:latin typeface="Courier New" pitchFamily="49" charset="0"/>
                <a:cs typeface="Courier New" pitchFamily="49" charset="0"/>
              </a:rPr>
              <a:t>FROM</a:t>
            </a:r>
            <a:r>
              <a:rPr lang="pt-BR" sz="3000" dirty="0" smtClean="0">
                <a:latin typeface="Courier New" pitchFamily="49" charset="0"/>
                <a:cs typeface="Courier New" pitchFamily="49" charset="0"/>
              </a:rPr>
              <a:t> autores;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Uma </a:t>
            </a:r>
            <a:r>
              <a:rPr lang="pt-BR" dirty="0" smtClean="0">
                <a:hlinkClick r:id="rId2" tooltip="SQL"/>
              </a:rPr>
              <a:t>consulta</a:t>
            </a:r>
            <a:r>
              <a:rPr lang="pt-BR" dirty="0" smtClean="0"/>
              <a:t> na base de dados, retorna todos os registros das colunas "id", "nome" e "sobrenome" da tabela "autores". 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Funcionamento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Com base nesta instrução, é fácil supor que "</a:t>
            </a:r>
            <a:r>
              <a:rPr lang="pt-BR" dirty="0" err="1" smtClean="0"/>
              <a:t>josé</a:t>
            </a:r>
            <a:r>
              <a:rPr lang="pt-BR" dirty="0" smtClean="0"/>
              <a:t>" e "silva" são </a:t>
            </a:r>
            <a:r>
              <a:rPr lang="pt-BR" dirty="0" smtClean="0">
                <a:hlinkClick r:id="rId2" tooltip="String"/>
              </a:rPr>
              <a:t>strings</a:t>
            </a:r>
            <a:r>
              <a:rPr lang="pt-BR" dirty="0" smtClean="0"/>
              <a:t>, cujo conteúdo será preenchido pela entrada feita por algum usuário que estiver fazendo uso da aplicação.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Funcionamento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Portanto, supondo que </a:t>
            </a:r>
            <a:r>
              <a:rPr lang="pt-BR" dirty="0" smtClean="0">
                <a:solidFill>
                  <a:srgbClr val="C00000"/>
                </a:solidFill>
              </a:rPr>
              <a:t>a aplicação não faça o tratamento apropriado do conteúdo inserido pelo usuário</a:t>
            </a:r>
            <a:r>
              <a:rPr lang="pt-BR" dirty="0" smtClean="0"/>
              <a:t>, o mesmo pode fazer o uso acidental do caractere de aspas simples. 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Mas, gerando </a:t>
            </a:r>
            <a:r>
              <a:rPr lang="pt-BR" dirty="0" smtClean="0">
                <a:solidFill>
                  <a:srgbClr val="0000FF"/>
                </a:solidFill>
              </a:rPr>
              <a:t>a entrada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>
                <a:latin typeface="Courier New" pitchFamily="49" charset="0"/>
                <a:cs typeface="Courier New" pitchFamily="49" charset="0"/>
              </a:rPr>
              <a:t>nome = </a:t>
            </a:r>
            <a:r>
              <a:rPr lang="pt-BR" i="1" dirty="0" err="1" smtClean="0">
                <a:latin typeface="Courier New" pitchFamily="49" charset="0"/>
                <a:cs typeface="Courier New" pitchFamily="49" charset="0"/>
              </a:rPr>
              <a:t>jo'sé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pt-BR" dirty="0" smtClean="0">
                <a:latin typeface="Courier New" pitchFamily="49" charset="0"/>
                <a:cs typeface="Courier New" pitchFamily="49" charset="0"/>
              </a:rPr>
              <a:t>sobrenome = </a:t>
            </a:r>
            <a:r>
              <a:rPr lang="pt-BR" i="1" dirty="0" smtClean="0">
                <a:latin typeface="Courier New" pitchFamily="49" charset="0"/>
                <a:cs typeface="Courier New" pitchFamily="49" charset="0"/>
              </a:rPr>
              <a:t>silva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Funcionamento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E </a:t>
            </a:r>
            <a:r>
              <a:rPr lang="pt-BR" dirty="0" smtClean="0"/>
              <a:t>fazendo com que a aplicação gere o código:</a:t>
            </a:r>
          </a:p>
          <a:p>
            <a:pPr>
              <a:buNone/>
            </a:pPr>
            <a:endParaRPr lang="pt-BR" dirty="0" smtClean="0"/>
          </a:p>
          <a:p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id, nome, sobrenome 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FROM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autores 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WHERE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nome = 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800" dirty="0" err="1" smtClean="0">
                <a:latin typeface="Courier New" pitchFamily="49" charset="0"/>
                <a:cs typeface="Courier New" pitchFamily="49" charset="0"/>
              </a:rPr>
              <a:t>jo'sé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' 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sobrenome = 'silva';</a:t>
            </a:r>
            <a:endParaRPr lang="pt-BR" sz="2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687</Words>
  <Application>Microsoft Office PowerPoint</Application>
  <PresentationFormat>Apresentação na tela (4:3)</PresentationFormat>
  <Paragraphs>134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Tema do Office</vt:lpstr>
      <vt:lpstr>SQL Injection</vt:lpstr>
      <vt:lpstr> O que é SQL Injection? </vt:lpstr>
      <vt:lpstr>O Cracker </vt:lpstr>
      <vt:lpstr> O que faz um cracker? </vt:lpstr>
      <vt:lpstr> Quando o banco de dados é invadido... </vt:lpstr>
      <vt:lpstr> Funcionamento </vt:lpstr>
      <vt:lpstr> Funcionamento </vt:lpstr>
      <vt:lpstr> Funcionamento </vt:lpstr>
      <vt:lpstr> Funcionamento </vt:lpstr>
      <vt:lpstr> Funcionamento </vt:lpstr>
      <vt:lpstr> Funcionamento </vt:lpstr>
      <vt:lpstr> Quando o banco de dados é invadido... </vt:lpstr>
      <vt:lpstr> Formas de se defender de SQL Injections </vt:lpstr>
      <vt:lpstr>O Ataque</vt:lpstr>
      <vt:lpstr>O Ataque</vt:lpstr>
      <vt:lpstr>O Ataque</vt:lpstr>
      <vt:lpstr>O Ataque</vt:lpstr>
      <vt:lpstr>O Ataque</vt:lpstr>
      <vt:lpstr> As conseqüências do ataque </vt:lpstr>
      <vt:lpstr> As conseqüências do ataque </vt:lpstr>
      <vt:lpstr>Tentando sair do problema</vt:lpstr>
      <vt:lpstr>Tentando sair do problema</vt:lpstr>
      <vt:lpstr>Tentando sair do problema</vt:lpstr>
      <vt:lpstr>Tentando sair do problema</vt:lpstr>
      <vt:lpstr>Tentando sair do problema</vt:lpstr>
      <vt:lpstr>Tentando sair do problema</vt:lpstr>
      <vt:lpstr>Mostrando o problema</vt:lpstr>
      <vt:lpstr>Uma Ferramenta de Ataque</vt:lpstr>
      <vt:lpstr>Ferramentas de Auditoria</vt:lpstr>
      <vt:lpstr> Acunetix </vt:lpstr>
      <vt:lpstr>Acunetix</vt:lpstr>
      <vt:lpstr>Outras ferramentas de auditoria BD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Injection</dc:title>
  <dc:creator>Joao Bosco M. Sobral</dc:creator>
  <cp:lastModifiedBy>Bosco</cp:lastModifiedBy>
  <cp:revision>11</cp:revision>
  <dcterms:created xsi:type="dcterms:W3CDTF">2012-09-30T00:02:59Z</dcterms:created>
  <dcterms:modified xsi:type="dcterms:W3CDTF">2012-12-05T12:41:51Z</dcterms:modified>
</cp:coreProperties>
</file>