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99" r:id="rId3"/>
    <p:sldId id="257" r:id="rId4"/>
    <p:sldId id="258" r:id="rId5"/>
    <p:sldId id="288" r:id="rId6"/>
    <p:sldId id="262" r:id="rId7"/>
    <p:sldId id="260" r:id="rId8"/>
    <p:sldId id="261" r:id="rId9"/>
    <p:sldId id="300" r:id="rId10"/>
    <p:sldId id="303" r:id="rId11"/>
    <p:sldId id="302" r:id="rId12"/>
    <p:sldId id="294" r:id="rId13"/>
    <p:sldId id="295" r:id="rId14"/>
    <p:sldId id="296" r:id="rId15"/>
    <p:sldId id="297" r:id="rId16"/>
    <p:sldId id="298" r:id="rId17"/>
    <p:sldId id="265" r:id="rId18"/>
    <p:sldId id="266" r:id="rId19"/>
    <p:sldId id="268" r:id="rId20"/>
    <p:sldId id="269" r:id="rId21"/>
    <p:sldId id="304" r:id="rId22"/>
    <p:sldId id="293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91" r:id="rId39"/>
    <p:sldId id="292" r:id="rId40"/>
    <p:sldId id="306" r:id="rId41"/>
    <p:sldId id="307" r:id="rId42"/>
    <p:sldId id="308" r:id="rId43"/>
    <p:sldId id="309" r:id="rId44"/>
    <p:sldId id="310" r:id="rId45"/>
    <p:sldId id="311" r:id="rId46"/>
    <p:sldId id="290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7178C-C18F-43C6-A74D-1CCDE75B60D5}" type="datetimeFigureOut">
              <a:rPr lang="pt-BR" smtClean="0"/>
              <a:pPr/>
              <a:t>23/11/2012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6B3F4-7C66-4C53-ABA8-4965C477F3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3CD469-4257-4B20-B89E-B441C18A94C8}" type="datetimeFigureOut">
              <a:rPr lang="pt-BR" smtClean="0"/>
              <a:pPr/>
              <a:t>23/11/2012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49E9381-A2BD-4405-A390-C71CD33765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D469-4257-4B20-B89E-B441C18A94C8}" type="datetimeFigureOut">
              <a:rPr lang="pt-BR" smtClean="0"/>
              <a:pPr/>
              <a:t>23/11/2012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9381-A2BD-4405-A390-C71CD33765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D469-4257-4B20-B89E-B441C18A94C8}" type="datetimeFigureOut">
              <a:rPr lang="pt-BR" smtClean="0"/>
              <a:pPr/>
              <a:t>23/11/2012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9381-A2BD-4405-A390-C71CD33765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3CD469-4257-4B20-B89E-B441C18A94C8}" type="datetimeFigureOut">
              <a:rPr lang="pt-BR" smtClean="0"/>
              <a:pPr/>
              <a:t>23/11/2012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9E9381-A2BD-4405-A390-C71CD33765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3CD469-4257-4B20-B89E-B441C18A94C8}" type="datetimeFigureOut">
              <a:rPr lang="pt-BR" smtClean="0"/>
              <a:pPr/>
              <a:t>23/11/2012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9E9381-A2BD-4405-A390-C71CD33765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D469-4257-4B20-B89E-B441C18A94C8}" type="datetimeFigureOut">
              <a:rPr lang="pt-BR" smtClean="0"/>
              <a:pPr/>
              <a:t>23/11/2012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9381-A2BD-4405-A390-C71CD33765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D469-4257-4B20-B89E-B441C18A94C8}" type="datetimeFigureOut">
              <a:rPr lang="pt-BR" smtClean="0"/>
              <a:pPr/>
              <a:t>23/11/2012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9381-A2BD-4405-A390-C71CD33765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3CD469-4257-4B20-B89E-B441C18A94C8}" type="datetimeFigureOut">
              <a:rPr lang="pt-BR" smtClean="0"/>
              <a:pPr/>
              <a:t>23/11/2012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9E9381-A2BD-4405-A390-C71CD33765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D469-4257-4B20-B89E-B441C18A94C8}" type="datetimeFigureOut">
              <a:rPr lang="pt-BR" smtClean="0"/>
              <a:pPr/>
              <a:t>23/11/2012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9381-A2BD-4405-A390-C71CD33765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3CD469-4257-4B20-B89E-B441C18A94C8}" type="datetimeFigureOut">
              <a:rPr lang="pt-BR" smtClean="0"/>
              <a:pPr/>
              <a:t>23/11/2012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9E9381-A2BD-4405-A390-C71CD33765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3CD469-4257-4B20-B89E-B441C18A94C8}" type="datetimeFigureOut">
              <a:rPr lang="pt-BR" smtClean="0"/>
              <a:pPr/>
              <a:t>23/11/2012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9E9381-A2BD-4405-A390-C71CD33765F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3CD469-4257-4B20-B89E-B441C18A94C8}" type="datetimeFigureOut">
              <a:rPr lang="pt-BR" smtClean="0"/>
              <a:pPr/>
              <a:t>23/11/2012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9E9381-A2BD-4405-A390-C71CD33765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ietf.org/internet-drafts/draft-ietf-pppext-l2tp-11.txt" TargetMode="External"/><Relationship Id="rId2" Type="http://schemas.openxmlformats.org/officeDocument/2006/relationships/hyperlink" Target="http://search.ietf.org/internet-drafts/draft-ietf-pppext-pptp-05.tx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np.br/newsgen/9811/vpn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71670" y="357166"/>
            <a:ext cx="26709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0" dirty="0" smtClean="0">
                <a:latin typeface="Forte" pitchFamily="66" charset="0"/>
                <a:ea typeface="Batang" pitchFamily="18" charset="-127"/>
              </a:rPr>
              <a:t>VPN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35424" y="3429000"/>
            <a:ext cx="51248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000" dirty="0" smtClean="0">
                <a:latin typeface="Forte" pitchFamily="66" charset="0"/>
              </a:rPr>
              <a:t>Virtual </a:t>
            </a:r>
            <a:r>
              <a:rPr lang="pt-BR" sz="6000" dirty="0" err="1" smtClean="0">
                <a:latin typeface="Forte" pitchFamily="66" charset="0"/>
              </a:rPr>
              <a:t>Private</a:t>
            </a:r>
            <a:r>
              <a:rPr lang="pt-BR" sz="6000" dirty="0" smtClean="0">
                <a:latin typeface="Forte" pitchFamily="66" charset="0"/>
              </a:rPr>
              <a:t> </a:t>
            </a:r>
          </a:p>
          <a:p>
            <a:pPr algn="ctr"/>
            <a:r>
              <a:rPr lang="pt-BR" sz="6000" dirty="0" smtClean="0">
                <a:latin typeface="Forte" pitchFamily="66" charset="0"/>
              </a:rPr>
              <a:t>Network</a:t>
            </a:r>
            <a:endParaRPr lang="pt-BR" sz="6000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o Túnel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b="1" dirty="0" smtClean="0"/>
              <a:t>Túnel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smtClean="0"/>
              <a:t>é a denominação do caminho lógico percorrido pelos pacotes criptografados encapsulados. </a:t>
            </a:r>
          </a:p>
          <a:p>
            <a:endParaRPr lang="pt-BR" dirty="0" smtClean="0"/>
          </a:p>
          <a:p>
            <a:r>
              <a:rPr lang="pt-BR" b="1" dirty="0" smtClean="0"/>
              <a:t>VPN</a:t>
            </a:r>
            <a:r>
              <a:rPr lang="pt-BR" dirty="0" smtClean="0"/>
              <a:t>: Conecte-se à rede UFSC (RAS) com qualquer meio de acesso remoto </a:t>
            </a:r>
            <a:r>
              <a:rPr lang="pt-BR" dirty="0" smtClean="0">
                <a:solidFill>
                  <a:srgbClr val="0000FF"/>
                </a:solidFill>
              </a:rPr>
              <a:t>para utilizar serviços internos com segurança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r>
              <a:rPr lang="pt-BR" altLang="en-US" dirty="0" smtClean="0"/>
              <a:t>INE5680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294967295"/>
          </p:nvPr>
        </p:nvSpPr>
        <p:spPr>
          <a:xfrm>
            <a:off x="2771800" y="6248400"/>
            <a:ext cx="3248000" cy="457200"/>
          </a:xfrm>
          <a:prstGeom prst="rect">
            <a:avLst/>
          </a:prstGeom>
        </p:spPr>
        <p:txBody>
          <a:bodyPr/>
          <a:lstStyle/>
          <a:p>
            <a:r>
              <a:rPr lang="pt-BR" altLang="en-US" dirty="0"/>
              <a:t>Prof. João Bosco M. Sobral</a:t>
            </a:r>
            <a:endParaRPr lang="en-US" alt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VPN - Virtual Private Network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pt-BR" sz="2600" dirty="0" smtClean="0"/>
          </a:p>
          <a:p>
            <a:pPr>
              <a:lnSpc>
                <a:spcPct val="90000"/>
              </a:lnSpc>
            </a:pPr>
            <a:r>
              <a:rPr lang="pt-BR" sz="2600" dirty="0" smtClean="0"/>
              <a:t>No </a:t>
            </a:r>
            <a:r>
              <a:rPr lang="pt-BR" sz="2600" dirty="0"/>
              <a:t>caso de VPN, </a:t>
            </a:r>
            <a:r>
              <a:rPr lang="pt-BR" sz="2600" dirty="0">
                <a:solidFill>
                  <a:srgbClr val="0000FF"/>
                </a:solidFill>
              </a:rPr>
              <a:t>é acrescentado a criptografia, antes </a:t>
            </a:r>
            <a:r>
              <a:rPr lang="pt-BR" sz="2600" dirty="0" smtClean="0">
                <a:solidFill>
                  <a:srgbClr val="0000FF"/>
                </a:solidFill>
              </a:rPr>
              <a:t>do </a:t>
            </a:r>
            <a:r>
              <a:rPr lang="pt-BR" sz="2600" dirty="0" err="1" smtClean="0">
                <a:solidFill>
                  <a:srgbClr val="0000FF"/>
                </a:solidFill>
              </a:rPr>
              <a:t>encapsulamento</a:t>
            </a:r>
            <a:r>
              <a:rPr lang="pt-BR" sz="2600" dirty="0" smtClean="0"/>
              <a:t>.</a:t>
            </a:r>
            <a:endParaRPr lang="pt-BR" sz="2600" dirty="0"/>
          </a:p>
          <a:p>
            <a:pPr>
              <a:lnSpc>
                <a:spcPct val="90000"/>
              </a:lnSpc>
            </a:pPr>
            <a:endParaRPr lang="pt-BR" sz="2600" dirty="0"/>
          </a:p>
          <a:p>
            <a:pPr>
              <a:lnSpc>
                <a:spcPct val="90000"/>
              </a:lnSpc>
            </a:pPr>
            <a:r>
              <a:rPr lang="pt-BR" sz="2600" dirty="0">
                <a:solidFill>
                  <a:schemeClr val="accent3">
                    <a:lumMod val="50000"/>
                  </a:schemeClr>
                </a:solidFill>
              </a:rPr>
              <a:t>Tunelamento VPN</a:t>
            </a:r>
            <a:r>
              <a:rPr lang="pt-BR" sz="2600" dirty="0"/>
              <a:t>  =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600" dirty="0"/>
              <a:t>        [ </a:t>
            </a:r>
            <a:r>
              <a:rPr lang="pt-BR" sz="2600" b="1" dirty="0">
                <a:solidFill>
                  <a:srgbClr val="33CC33"/>
                </a:solidFill>
              </a:rPr>
              <a:t>pacote xxx </a:t>
            </a:r>
            <a:r>
              <a:rPr lang="pt-BR" sz="2600" dirty="0"/>
              <a:t>]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600" dirty="0"/>
              <a:t>               +  [ </a:t>
            </a:r>
            <a:r>
              <a:rPr lang="pt-BR" sz="2600" dirty="0">
                <a:solidFill>
                  <a:srgbClr val="0000FF"/>
                </a:solidFill>
              </a:rPr>
              <a:t>Criptografia</a:t>
            </a:r>
            <a:r>
              <a:rPr lang="pt-BR" sz="2600" dirty="0"/>
              <a:t> do </a:t>
            </a:r>
            <a:r>
              <a:rPr lang="pt-BR" sz="2600" b="1" dirty="0">
                <a:solidFill>
                  <a:srgbClr val="33CC33"/>
                </a:solidFill>
              </a:rPr>
              <a:t>pacote xxx</a:t>
            </a:r>
            <a:r>
              <a:rPr lang="pt-BR" sz="2600" dirty="0"/>
              <a:t>]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600" dirty="0"/>
              <a:t>                           + [ </a:t>
            </a:r>
            <a:r>
              <a:rPr lang="pt-BR" sz="2600" dirty="0" err="1">
                <a:solidFill>
                  <a:srgbClr val="7030A0"/>
                </a:solidFill>
              </a:rPr>
              <a:t>Encapsulamento</a:t>
            </a:r>
            <a:r>
              <a:rPr lang="pt-BR" sz="2600" dirty="0">
                <a:solidFill>
                  <a:srgbClr val="7030A0"/>
                </a:solidFill>
              </a:rPr>
              <a:t> do pacote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600" dirty="0" smtClean="0">
                <a:solidFill>
                  <a:srgbClr val="7030A0"/>
                </a:solidFill>
              </a:rPr>
              <a:t>                                  criptografado </a:t>
            </a:r>
            <a:r>
              <a:rPr lang="pt-BR" sz="2600" dirty="0" smtClean="0"/>
              <a:t>]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Encapsulamento</a:t>
            </a:r>
            <a:r>
              <a:rPr lang="pt-BR" dirty="0" smtClean="0"/>
              <a:t> 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Tunelamento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Criptografia aparece no pacote verde.</a:t>
            </a:r>
            <a:endParaRPr lang="pt-BR" dirty="0"/>
          </a:p>
        </p:txBody>
      </p:sp>
      <p:pic>
        <p:nvPicPr>
          <p:cNvPr id="1026" name="Picture 2" descr="http://www.rnp.br/newsgen/9811/images/fi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748883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Protocolos de tunelamento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Para se estabelecer um túnel é necessário que as suas extremidades utilizem o mesmo protocolo de tunelamento.</a:t>
            </a:r>
          </a:p>
          <a:p>
            <a:endParaRPr lang="pt-BR" dirty="0" smtClean="0"/>
          </a:p>
          <a:p>
            <a:r>
              <a:rPr lang="pt-BR" dirty="0" smtClean="0"/>
              <a:t>O tunelamento pode ocorrer na camada 2 ou 3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Tunelamento em Nível 2 - Enlace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O objetivo é transportar protocolos de nível 3 sobre o nível 2, tal como o IP na Internet.</a:t>
            </a:r>
          </a:p>
          <a:p>
            <a:endParaRPr lang="pt-BR" dirty="0" smtClean="0"/>
          </a:p>
          <a:p>
            <a:r>
              <a:rPr lang="pt-BR" dirty="0" smtClean="0"/>
              <a:t> Os protocolos do nível 2 utilizam </a:t>
            </a:r>
            <a:r>
              <a:rPr lang="pt-BR" dirty="0" smtClean="0">
                <a:solidFill>
                  <a:srgbClr val="0000FF"/>
                </a:solidFill>
              </a:rPr>
              <a:t>quadros</a:t>
            </a:r>
            <a:r>
              <a:rPr lang="pt-BR" dirty="0" smtClean="0"/>
              <a:t> como unidade de mensagens, encapsulando os pacotes da camada 3 (como IP) em quadros </a:t>
            </a:r>
            <a:r>
              <a:rPr lang="pt-BR" dirty="0" err="1" smtClean="0"/>
              <a:t>PPPoE</a:t>
            </a:r>
            <a:r>
              <a:rPr lang="pt-BR" dirty="0" smtClean="0"/>
              <a:t> (</a:t>
            </a:r>
            <a:r>
              <a:rPr lang="pt-BR" i="1" dirty="0" err="1" smtClean="0"/>
              <a:t>Point-to-Point</a:t>
            </a:r>
            <a:r>
              <a:rPr lang="pt-BR" i="1" dirty="0" smtClean="0"/>
              <a:t> </a:t>
            </a:r>
            <a:r>
              <a:rPr lang="pt-BR" i="1" dirty="0" err="1" smtClean="0"/>
              <a:t>Protocol</a:t>
            </a:r>
            <a:r>
              <a:rPr lang="pt-BR" i="1" dirty="0" smtClean="0"/>
              <a:t> over Ethernet</a:t>
            </a:r>
            <a:r>
              <a:rPr lang="pt-BR" dirty="0" smtClean="0"/>
              <a:t>). </a:t>
            </a:r>
          </a:p>
          <a:p>
            <a:endParaRPr lang="pt-BR" dirty="0" smtClean="0"/>
          </a:p>
          <a:p>
            <a:r>
              <a:rPr lang="pt-BR" dirty="0" smtClean="0"/>
              <a:t>Como exemplos podemos citar: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Protocolos de tunelamento – Nível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u="sng" dirty="0" smtClean="0">
              <a:hlinkClick r:id="rId2"/>
            </a:endParaRPr>
          </a:p>
          <a:p>
            <a:r>
              <a:rPr lang="en-US" u="sng" dirty="0" smtClean="0">
                <a:hlinkClick r:id="rId2"/>
              </a:rPr>
              <a:t>PPTP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0000FF"/>
                </a:solidFill>
              </a:rPr>
              <a:t>Point-to-Point Tunneling Protocol</a:t>
            </a:r>
            <a:r>
              <a:rPr lang="en-US" dirty="0" smtClean="0"/>
              <a:t>) </a:t>
            </a:r>
            <a:r>
              <a:rPr lang="en-US" dirty="0" err="1" smtClean="0"/>
              <a:t>da</a:t>
            </a:r>
            <a:r>
              <a:rPr lang="en-US" dirty="0" smtClean="0"/>
              <a:t> Microsoft.</a:t>
            </a:r>
          </a:p>
          <a:p>
            <a:endParaRPr lang="en-US" dirty="0" smtClean="0"/>
          </a:p>
          <a:p>
            <a:r>
              <a:rPr lang="pt-BR" u="sng" dirty="0" smtClean="0">
                <a:hlinkClick r:id="rId3"/>
              </a:rPr>
              <a:t>L2TP</a:t>
            </a:r>
            <a:r>
              <a:rPr lang="pt-BR" dirty="0" smtClean="0">
                <a:hlinkClick r:id="rId3"/>
              </a:rPr>
              <a:t> </a:t>
            </a:r>
            <a:r>
              <a:rPr lang="pt-BR" dirty="0" smtClean="0"/>
              <a:t>(</a:t>
            </a:r>
            <a:r>
              <a:rPr lang="pt-BR" i="1" dirty="0" err="1" smtClean="0">
                <a:solidFill>
                  <a:srgbClr val="0000FF"/>
                </a:solidFill>
              </a:rPr>
              <a:t>Layer</a:t>
            </a:r>
            <a:r>
              <a:rPr lang="pt-BR" i="1" dirty="0" smtClean="0">
                <a:solidFill>
                  <a:srgbClr val="0000FF"/>
                </a:solidFill>
              </a:rPr>
              <a:t> 2 </a:t>
            </a:r>
            <a:r>
              <a:rPr lang="pt-BR" i="1" dirty="0" err="1" smtClean="0">
                <a:solidFill>
                  <a:srgbClr val="0000FF"/>
                </a:solidFill>
              </a:rPr>
              <a:t>Tunneling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Protocol</a:t>
            </a:r>
            <a:r>
              <a:rPr lang="pt-BR" dirty="0" smtClean="0"/>
              <a:t>) da IETF (</a:t>
            </a:r>
            <a:r>
              <a:rPr lang="pt-BR" i="1" dirty="0" smtClean="0"/>
              <a:t>Internet </a:t>
            </a:r>
            <a:r>
              <a:rPr lang="pt-BR" i="1" dirty="0" err="1" smtClean="0"/>
              <a:t>Engineering</a:t>
            </a:r>
            <a:r>
              <a:rPr lang="pt-BR" i="1" dirty="0" smtClean="0"/>
              <a:t> </a:t>
            </a:r>
            <a:r>
              <a:rPr lang="pt-BR" i="1" dirty="0" err="1" smtClean="0"/>
              <a:t>Task</a:t>
            </a:r>
            <a:r>
              <a:rPr lang="pt-BR" i="1" dirty="0" smtClean="0"/>
              <a:t> Force</a:t>
            </a:r>
            <a:r>
              <a:rPr lang="pt-BR" dirty="0" smtClean="0"/>
              <a:t>) permite que o tráfego IP sejam criptografados e enviados através de canais de comunicação do Protocolo UDP (</a:t>
            </a:r>
            <a:r>
              <a:rPr lang="pt-BR" dirty="0" err="1" smtClean="0"/>
              <a:t>datagramas</a:t>
            </a:r>
            <a:r>
              <a:rPr lang="pt-BR" dirty="0" smtClean="0"/>
              <a:t>) sobre o L2TP.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Tunelamento em Nível 3 - IP sobre IP)</a:t>
            </a:r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Encapsulam pacotes IP de uma Intranet, com um cabeçalho adicional deste mesmo protocolo antes de enviá-los através da rede.</a:t>
            </a:r>
          </a:p>
          <a:p>
            <a:endParaRPr lang="pt-BR" dirty="0" smtClean="0"/>
          </a:p>
          <a:p>
            <a:r>
              <a:rPr lang="pt-BR" i="1" dirty="0" smtClean="0">
                <a:solidFill>
                  <a:srgbClr val="0000FF"/>
                </a:solidFill>
              </a:rPr>
              <a:t>IP </a:t>
            </a:r>
            <a:r>
              <a:rPr lang="pt-BR" i="1" dirty="0" err="1" smtClean="0">
                <a:solidFill>
                  <a:srgbClr val="0000FF"/>
                </a:solidFill>
              </a:rPr>
              <a:t>Security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Tunnel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Mode</a:t>
            </a:r>
            <a:r>
              <a:rPr lang="pt-BR" dirty="0" smtClean="0">
                <a:solidFill>
                  <a:srgbClr val="0000FF"/>
                </a:solidFill>
              </a:rPr>
              <a:t> (</a:t>
            </a:r>
            <a:r>
              <a:rPr lang="pt-BR" dirty="0" err="1" smtClean="0">
                <a:solidFill>
                  <a:srgbClr val="0000FF"/>
                </a:solidFill>
              </a:rPr>
              <a:t>IPSec</a:t>
            </a:r>
            <a:r>
              <a:rPr lang="pt-BR" dirty="0" smtClean="0">
                <a:solidFill>
                  <a:srgbClr val="0000FF"/>
                </a:solidFill>
              </a:rPr>
              <a:t>) </a:t>
            </a:r>
            <a:r>
              <a:rPr lang="pt-BR" dirty="0" smtClean="0"/>
              <a:t>da IETF permite que pacotes IP sejam criptografados e encapsulados com cabeçalho adicional deste mesmo protocolo para serem transportados numa rede IP pública (Internet) ou privada. </a:t>
            </a:r>
          </a:p>
          <a:p>
            <a:endParaRPr lang="pt-BR" dirty="0" smtClean="0"/>
          </a:p>
          <a:p>
            <a:r>
              <a:rPr lang="pt-BR" dirty="0" smtClean="0">
                <a:hlinkClick r:id="rId2"/>
              </a:rPr>
              <a:t>^</a:t>
            </a:r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CONFIABILIDADE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2910" y="1357298"/>
            <a:ext cx="76438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000" dirty="0" smtClean="0">
              <a:latin typeface="Arial Narrow" pitchFamily="34" charset="0"/>
            </a:endParaRPr>
          </a:p>
          <a:p>
            <a:pPr algn="just"/>
            <a:r>
              <a:rPr lang="pt-BR" sz="3000" dirty="0" smtClean="0">
                <a:latin typeface="Arial Narrow" pitchFamily="34" charset="0"/>
              </a:rPr>
              <a:t>Tendo </a:t>
            </a:r>
            <a:r>
              <a:rPr lang="pt-BR" sz="3000" dirty="0">
                <a:latin typeface="Arial Narrow" pitchFamily="34" charset="0"/>
              </a:rPr>
              <a:t>em vista que estarão sendo utilizados meios públicos </a:t>
            </a:r>
            <a:r>
              <a:rPr lang="pt-BR" sz="3000" dirty="0" smtClean="0">
                <a:latin typeface="Arial Narrow" pitchFamily="34" charset="0"/>
              </a:rPr>
              <a:t>de comunicação</a:t>
            </a:r>
            <a:r>
              <a:rPr lang="pt-BR" sz="3000" dirty="0">
                <a:latin typeface="Arial Narrow" pitchFamily="34" charset="0"/>
              </a:rPr>
              <a:t>, a tarefa de interceptar uma seqüência de dados </a:t>
            </a:r>
            <a:r>
              <a:rPr lang="pt-BR" sz="3000" dirty="0" smtClean="0">
                <a:latin typeface="Arial Narrow" pitchFamily="34" charset="0"/>
              </a:rPr>
              <a:t>é relativamente </a:t>
            </a:r>
            <a:r>
              <a:rPr lang="pt-BR" sz="3000" dirty="0">
                <a:latin typeface="Arial Narrow" pitchFamily="34" charset="0"/>
              </a:rPr>
              <a:t>simples. </a:t>
            </a:r>
            <a:endParaRPr lang="pt-BR" sz="3000" dirty="0" smtClean="0">
              <a:latin typeface="Arial Narrow" pitchFamily="34" charset="0"/>
            </a:endParaRPr>
          </a:p>
          <a:p>
            <a:pPr algn="just"/>
            <a:endParaRPr lang="pt-BR" sz="3000" dirty="0" smtClean="0">
              <a:latin typeface="Arial Narrow" pitchFamily="34" charset="0"/>
            </a:endParaRPr>
          </a:p>
          <a:p>
            <a:pPr algn="just"/>
            <a:r>
              <a:rPr lang="pt-BR" sz="3000" dirty="0" smtClean="0">
                <a:latin typeface="Arial Narrow" pitchFamily="34" charset="0"/>
              </a:rPr>
              <a:t>É </a:t>
            </a:r>
            <a:r>
              <a:rPr lang="pt-BR" sz="3000" dirty="0">
                <a:latin typeface="Arial Narrow" pitchFamily="34" charset="0"/>
              </a:rPr>
              <a:t>imprescindível que os dados que </a:t>
            </a:r>
            <a:r>
              <a:rPr lang="pt-BR" sz="3000" dirty="0" smtClean="0">
                <a:latin typeface="Arial Narrow" pitchFamily="34" charset="0"/>
              </a:rPr>
              <a:t>trafeguem sejam </a:t>
            </a:r>
            <a:r>
              <a:rPr lang="pt-BR" sz="3000" dirty="0">
                <a:latin typeface="Arial Narrow" pitchFamily="34" charset="0"/>
              </a:rPr>
              <a:t>absolutamente privados, de forma que, mesmo que </a:t>
            </a:r>
            <a:r>
              <a:rPr lang="pt-BR" sz="3000" dirty="0" smtClean="0">
                <a:latin typeface="Arial Narrow" pitchFamily="34" charset="0"/>
              </a:rPr>
              <a:t>sejam capturados</a:t>
            </a:r>
            <a:r>
              <a:rPr lang="pt-BR" sz="3000" dirty="0">
                <a:latin typeface="Arial Narrow" pitchFamily="34" charset="0"/>
              </a:rPr>
              <a:t>, não possam ser entendidos</a:t>
            </a:r>
            <a:r>
              <a:rPr lang="pt-BR" sz="3000" dirty="0" smtClean="0">
                <a:latin typeface="Arial Narrow" pitchFamily="34" charset="0"/>
              </a:rPr>
              <a:t>.</a:t>
            </a:r>
          </a:p>
          <a:p>
            <a:pPr algn="just"/>
            <a:endParaRPr lang="pt-BR" sz="3000" dirty="0" smtClean="0">
              <a:latin typeface="Arial Narrow" pitchFamily="34" charset="0"/>
            </a:endParaRPr>
          </a:p>
          <a:p>
            <a:pPr algn="just"/>
            <a:r>
              <a:rPr lang="pt-BR" sz="3000" dirty="0" smtClean="0">
                <a:latin typeface="Arial Narrow" pitchFamily="34" charset="0"/>
              </a:rPr>
              <a:t>Como se resolve:   </a:t>
            </a:r>
            <a:r>
              <a:rPr lang="pt-BR" sz="3000" dirty="0" smtClean="0">
                <a:solidFill>
                  <a:srgbClr val="0000FF"/>
                </a:solidFill>
                <a:latin typeface="Arial Narrow" pitchFamily="34" charset="0"/>
              </a:rPr>
              <a:t>Criptografia</a:t>
            </a:r>
            <a:endParaRPr lang="pt-BR" sz="30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2910" y="857232"/>
            <a:ext cx="3643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0000FF"/>
                </a:solidFill>
                <a:latin typeface="Arial Narrow" pitchFamily="34" charset="0"/>
              </a:rPr>
              <a:t>CONFIDENCIALIDADE</a:t>
            </a:r>
            <a:endParaRPr lang="pt-BR" sz="3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57224" y="1071546"/>
            <a:ext cx="65722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000" dirty="0" smtClean="0">
              <a:latin typeface="Arial Narrow" pitchFamily="34" charset="0"/>
            </a:endParaRPr>
          </a:p>
          <a:p>
            <a:pPr algn="just"/>
            <a:r>
              <a:rPr lang="pt-BR" sz="3000" dirty="0" smtClean="0">
                <a:latin typeface="Arial Narrow" pitchFamily="34" charset="0"/>
              </a:rPr>
              <a:t>Na </a:t>
            </a:r>
            <a:r>
              <a:rPr lang="pt-BR" sz="3000" dirty="0">
                <a:latin typeface="Arial Narrow" pitchFamily="34" charset="0"/>
              </a:rPr>
              <a:t>eventualidade dos dados serem capturados, </a:t>
            </a:r>
            <a:r>
              <a:rPr lang="pt-BR" sz="3000" dirty="0">
                <a:solidFill>
                  <a:srgbClr val="0000FF"/>
                </a:solidFill>
                <a:latin typeface="Arial Narrow" pitchFamily="34" charset="0"/>
              </a:rPr>
              <a:t>é necessário </a:t>
            </a:r>
            <a:r>
              <a:rPr lang="pt-BR" sz="3000" dirty="0" smtClean="0">
                <a:solidFill>
                  <a:srgbClr val="0000FF"/>
                </a:solidFill>
                <a:latin typeface="Arial Narrow" pitchFamily="34" charset="0"/>
              </a:rPr>
              <a:t>garantir que </a:t>
            </a:r>
            <a:r>
              <a:rPr lang="pt-BR" sz="3000" dirty="0">
                <a:solidFill>
                  <a:srgbClr val="0000FF"/>
                </a:solidFill>
                <a:latin typeface="Arial Narrow" pitchFamily="34" charset="0"/>
              </a:rPr>
              <a:t>estes não sejam adulterados e re-encaminhados</a:t>
            </a:r>
            <a:r>
              <a:rPr lang="pt-BR" sz="3000" dirty="0">
                <a:latin typeface="Arial Narrow" pitchFamily="34" charset="0"/>
              </a:rPr>
              <a:t>, de tal </a:t>
            </a:r>
            <a:r>
              <a:rPr lang="pt-BR" sz="3000" dirty="0" smtClean="0">
                <a:latin typeface="Arial Narrow" pitchFamily="34" charset="0"/>
              </a:rPr>
              <a:t>forma que </a:t>
            </a:r>
            <a:r>
              <a:rPr lang="pt-BR" sz="3000" dirty="0">
                <a:latin typeface="Arial Narrow" pitchFamily="34" charset="0"/>
              </a:rPr>
              <a:t>quaisquer tentativas nesse sentido não tenham </a:t>
            </a:r>
            <a:r>
              <a:rPr lang="pt-BR" sz="3000" dirty="0" smtClean="0">
                <a:latin typeface="Arial Narrow" pitchFamily="34" charset="0"/>
              </a:rPr>
              <a:t>sucesso, </a:t>
            </a:r>
            <a:r>
              <a:rPr lang="pt-BR" sz="3000" dirty="0" smtClean="0">
                <a:solidFill>
                  <a:srgbClr val="0000FF"/>
                </a:solidFill>
                <a:latin typeface="Arial Narrow" pitchFamily="34" charset="0"/>
              </a:rPr>
              <a:t>permitindo </a:t>
            </a:r>
            <a:r>
              <a:rPr lang="pt-BR" sz="3000" dirty="0">
                <a:solidFill>
                  <a:srgbClr val="0000FF"/>
                </a:solidFill>
                <a:latin typeface="Arial Narrow" pitchFamily="34" charset="0"/>
              </a:rPr>
              <a:t>que somente dados válidos sejam recebidos pelas</a:t>
            </a:r>
          </a:p>
          <a:p>
            <a:pPr algn="just"/>
            <a:r>
              <a:rPr lang="pt-BR" sz="3000" dirty="0">
                <a:solidFill>
                  <a:srgbClr val="0000FF"/>
                </a:solidFill>
                <a:latin typeface="Arial Narrow" pitchFamily="34" charset="0"/>
              </a:rPr>
              <a:t>aplicações suportadas pela VPN</a:t>
            </a:r>
            <a:r>
              <a:rPr lang="pt-BR" sz="3000" dirty="0" smtClean="0">
                <a:latin typeface="Arial Narrow" pitchFamily="34" charset="0"/>
              </a:rPr>
              <a:t>.</a:t>
            </a:r>
          </a:p>
          <a:p>
            <a:pPr algn="just"/>
            <a:endParaRPr lang="pt-BR" sz="3000" dirty="0" smtClean="0">
              <a:latin typeface="Arial Narrow" pitchFamily="34" charset="0"/>
            </a:endParaRPr>
          </a:p>
          <a:p>
            <a:pPr algn="just"/>
            <a:r>
              <a:rPr lang="pt-BR" sz="3000" dirty="0" smtClean="0">
                <a:latin typeface="Arial Narrow" pitchFamily="34" charset="0"/>
              </a:rPr>
              <a:t>Como se resolve:   </a:t>
            </a:r>
            <a:r>
              <a:rPr lang="pt-BR" sz="3000" dirty="0" err="1" smtClean="0">
                <a:solidFill>
                  <a:srgbClr val="0000FF"/>
                </a:solidFill>
                <a:latin typeface="Arial Narrow" pitchFamily="34" charset="0"/>
              </a:rPr>
              <a:t>Hash</a:t>
            </a:r>
            <a:r>
              <a:rPr lang="pt-BR" sz="3000" dirty="0" smtClean="0">
                <a:latin typeface="Arial Narrow" pitchFamily="34" charset="0"/>
              </a:rPr>
              <a:t>,  </a:t>
            </a:r>
            <a:r>
              <a:rPr lang="pt-BR" sz="3000" dirty="0" smtClean="0">
                <a:solidFill>
                  <a:srgbClr val="0000FF"/>
                </a:solidFill>
                <a:latin typeface="Arial Narrow" pitchFamily="34" charset="0"/>
              </a:rPr>
              <a:t>HMAC</a:t>
            </a:r>
            <a:endParaRPr lang="pt-BR" sz="30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57224" y="642918"/>
            <a:ext cx="2786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latin typeface="Arial Narrow" pitchFamily="34" charset="0"/>
              </a:rPr>
              <a:t>INTEGRIDADE</a:t>
            </a:r>
            <a:endParaRPr lang="pt-BR" sz="3000" b="1" dirty="0">
              <a:latin typeface="Arial Narrow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CONFIABILIDADE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CONFIABILIDADE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28662" y="1428736"/>
            <a:ext cx="59293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Arial Narrow" pitchFamily="34" charset="0"/>
              </a:rPr>
              <a:t>Somente usuários e equipamentos que tenham sido autorizados </a:t>
            </a:r>
            <a:r>
              <a:rPr lang="pt-BR" sz="3000" dirty="0" smtClean="0">
                <a:latin typeface="Arial Narrow" pitchFamily="34" charset="0"/>
              </a:rPr>
              <a:t>a fazer </a:t>
            </a:r>
            <a:r>
              <a:rPr lang="pt-BR" sz="3000" dirty="0">
                <a:latin typeface="Arial Narrow" pitchFamily="34" charset="0"/>
              </a:rPr>
              <a:t>parte de uma determinada VPN é que podem trocar dados </a:t>
            </a:r>
            <a:r>
              <a:rPr lang="pt-BR" sz="3000" dirty="0" smtClean="0">
                <a:latin typeface="Arial Narrow" pitchFamily="34" charset="0"/>
              </a:rPr>
              <a:t>entre si</a:t>
            </a:r>
            <a:r>
              <a:rPr lang="pt-BR" sz="3000" dirty="0">
                <a:latin typeface="Arial Narrow" pitchFamily="34" charset="0"/>
              </a:rPr>
              <a:t>; ou seja, um elemento de uma VPN somente reconhecerá </a:t>
            </a:r>
            <a:r>
              <a:rPr lang="pt-BR" sz="3000" dirty="0" smtClean="0">
                <a:latin typeface="Arial Narrow" pitchFamily="34" charset="0"/>
              </a:rPr>
              <a:t>dados originados por </a:t>
            </a:r>
            <a:r>
              <a:rPr lang="pt-BR" sz="3000" dirty="0">
                <a:latin typeface="Arial Narrow" pitchFamily="34" charset="0"/>
              </a:rPr>
              <a:t>um segundo elemento que seguramente </a:t>
            </a:r>
            <a:r>
              <a:rPr lang="pt-BR" sz="3000" dirty="0" smtClean="0">
                <a:latin typeface="Arial Narrow" pitchFamily="34" charset="0"/>
              </a:rPr>
              <a:t>tenha autorização </a:t>
            </a:r>
            <a:r>
              <a:rPr lang="pt-BR" sz="3000" dirty="0">
                <a:latin typeface="Arial Narrow" pitchFamily="34" charset="0"/>
              </a:rPr>
              <a:t>para fazer parte da VPN</a:t>
            </a:r>
            <a:r>
              <a:rPr lang="pt-BR" sz="3000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pt-BR" sz="3000" dirty="0" smtClean="0">
                <a:latin typeface="Arial Narrow" pitchFamily="34" charset="0"/>
              </a:rPr>
              <a:t>Como se resolve:    </a:t>
            </a:r>
            <a:r>
              <a:rPr lang="pt-BR" sz="3000" dirty="0" smtClean="0">
                <a:solidFill>
                  <a:srgbClr val="0000FF"/>
                </a:solidFill>
                <a:latin typeface="Arial Narrow" pitchFamily="34" charset="0"/>
              </a:rPr>
              <a:t>Certificados</a:t>
            </a:r>
            <a:endParaRPr lang="pt-BR" sz="30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28662" y="1000108"/>
            <a:ext cx="3857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0000FF"/>
                </a:solidFill>
                <a:latin typeface="Arial Narrow" pitchFamily="34" charset="0"/>
              </a:rPr>
              <a:t>AUTENTICIDADE</a:t>
            </a:r>
            <a:endParaRPr lang="pt-BR" sz="3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UTILIDADE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b="1" dirty="0" smtClean="0">
                <a:latin typeface="Arial Narrow" pitchFamily="34" charset="0"/>
              </a:rPr>
              <a:t>As </a:t>
            </a:r>
            <a:r>
              <a:rPr lang="pt-BR" b="1" dirty="0" err="1" smtClean="0">
                <a:latin typeface="Arial Narrow" pitchFamily="34" charset="0"/>
              </a:rPr>
              <a:t>VPNs</a:t>
            </a:r>
            <a:r>
              <a:rPr lang="pt-BR" b="1" dirty="0" smtClean="0">
                <a:latin typeface="Arial Narrow" pitchFamily="34" charset="0"/>
              </a:rPr>
              <a:t> podem se constituir numa alternativa segura para transmissão de dados através de redes públicas ou privadas, uma vez que já oferecem recursos de autenticação e criptografia com níveis variados de segurança, possibilitando </a:t>
            </a:r>
            <a:r>
              <a:rPr lang="pt-BR" b="1" dirty="0" smtClean="0">
                <a:solidFill>
                  <a:srgbClr val="0000FF"/>
                </a:solidFill>
                <a:latin typeface="Arial Narrow" pitchFamily="34" charset="0"/>
              </a:rPr>
              <a:t>eliminar os </a:t>
            </a:r>
            <a:r>
              <a:rPr lang="pt-BR" b="1" i="1" dirty="0" smtClean="0">
                <a:solidFill>
                  <a:srgbClr val="0000FF"/>
                </a:solidFill>
                <a:latin typeface="Arial Narrow" pitchFamily="34" charset="0"/>
              </a:rPr>
              <a:t>links</a:t>
            </a:r>
            <a:r>
              <a:rPr lang="pt-BR" b="1" dirty="0" smtClean="0">
                <a:solidFill>
                  <a:srgbClr val="0000FF"/>
                </a:solidFill>
                <a:latin typeface="Arial Narrow" pitchFamily="34" charset="0"/>
              </a:rPr>
              <a:t> dedicados de longa distância, de alto custo, na conexão de </a:t>
            </a:r>
            <a:r>
              <a:rPr lang="pt-BR" b="1" dirty="0" err="1" smtClean="0">
                <a:solidFill>
                  <a:srgbClr val="0000FF"/>
                </a:solidFill>
                <a:latin typeface="Arial Narrow" pitchFamily="34" charset="0"/>
              </a:rPr>
              <a:t>WANs</a:t>
            </a:r>
            <a:r>
              <a:rPr lang="pt-BR" b="1" dirty="0" smtClean="0">
                <a:latin typeface="Arial Narrow" pitchFamily="34" charset="0"/>
              </a:rPr>
              <a:t>.</a:t>
            </a:r>
            <a:endParaRPr lang="pt-BR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thinnetworks.com.br/eng/wp-content/uploads/2011/02/vpnb_samp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85926"/>
            <a:ext cx="4572032" cy="338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rgbClr val="0000FF"/>
                </a:solidFill>
                <a:latin typeface="Bauhaus 93" pitchFamily="82" charset="0"/>
              </a:rPr>
              <a:t>CONFIABILIDADE</a:t>
            </a:r>
            <a:endParaRPr lang="pt-BR" sz="3000" dirty="0">
              <a:solidFill>
                <a:srgbClr val="0000FF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Construir uma VPN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Configuração no Windows</a:t>
            </a:r>
          </a:p>
          <a:p>
            <a:endParaRPr lang="pt-BR" dirty="0" smtClean="0"/>
          </a:p>
          <a:p>
            <a:r>
              <a:rPr lang="pt-BR" dirty="0" err="1" smtClean="0"/>
              <a:t>IPSec</a:t>
            </a:r>
            <a:r>
              <a:rPr lang="pt-BR" dirty="0" smtClean="0"/>
              <a:t> (IP </a:t>
            </a:r>
            <a:r>
              <a:rPr lang="pt-BR" dirty="0" err="1" smtClean="0"/>
              <a:t>Security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 err="1" smtClean="0"/>
              <a:t>OpenVPN</a:t>
            </a:r>
            <a:r>
              <a:rPr lang="pt-BR" dirty="0" smtClean="0"/>
              <a:t>  (usa </a:t>
            </a:r>
            <a:r>
              <a:rPr lang="pt-BR" dirty="0" err="1" smtClean="0"/>
              <a:t>OpenSSL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Configurando uma </a:t>
            </a:r>
            <a:r>
              <a:rPr lang="pt-BR" dirty="0" err="1" smtClean="0"/>
              <a:t>vpn</a:t>
            </a:r>
            <a:r>
              <a:rPr lang="pt-BR" dirty="0" smtClean="0"/>
              <a:t> em </a:t>
            </a:r>
            <a:r>
              <a:rPr lang="pt-BR" dirty="0" err="1" smtClean="0"/>
              <a:t>windows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APLICAÇÃO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14282" y="500042"/>
            <a:ext cx="8429684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Em 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Conexões de rede </a:t>
            </a: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clicamos em 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Criar uma nova conexão</a:t>
            </a: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e na janela que se abre clicamos em 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Avançar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7" name="Imagem 6" descr="Prime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1643050"/>
            <a:ext cx="7397459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APLICAÇÃO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42876" y="500042"/>
            <a:ext cx="8501090" cy="1000132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Marcamos a opção 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Configurar uma conexão avançada </a:t>
            </a: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e clicamos em </a:t>
            </a:r>
            <a:r>
              <a:rPr lang="pt-BR" sz="3000" b="1" dirty="0">
                <a:latin typeface="Arial Narrow" pitchFamily="34" charset="0"/>
              </a:rPr>
              <a:t>A</a:t>
            </a:r>
            <a:r>
              <a:rPr kumimoji="0" lang="pt-BR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vançar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4" name="Imagem 3" descr="Prime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7397458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APLICAÇÃO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214282" y="500042"/>
            <a:ext cx="8358214" cy="1056180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Marcamos a opção 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Aceitar conexões de entrada </a:t>
            </a: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e clicamos em 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Avançar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4" name="Imagem 3" descr="Prime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250" y="1643050"/>
            <a:ext cx="739746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APLICAÇÃO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214282" y="571480"/>
            <a:ext cx="8358214" cy="1056180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Marcamos a opção 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Permitir conexões virtuais privadas </a:t>
            </a: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e clicamos em 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Avançar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4" name="Imagem 3" descr="Prime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823644"/>
            <a:ext cx="7397458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APLICAÇÃO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285720" y="428604"/>
            <a:ext cx="8429684" cy="15001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Nessa tela </a:t>
            </a:r>
            <a:r>
              <a:rPr kumimoji="0" lang="pt-BR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marcamos os usuários que terão acesso ao computador através da VPN</a:t>
            </a: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, para adicionar um novo usuário clicamos em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Adicionar 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4" name="Imagem 3" descr="Prime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7397458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APLICAÇÃO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0" y="500042"/>
            <a:ext cx="8643966" cy="13573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pt-BR" sz="3000" b="1" dirty="0">
                <a:latin typeface="Arial Narrow" pitchFamily="34" charset="0"/>
              </a:rPr>
              <a:t>Nome de usuário</a:t>
            </a:r>
            <a:r>
              <a:rPr lang="pt-BR" sz="3000" dirty="0">
                <a:latin typeface="Arial Narrow" pitchFamily="34" charset="0"/>
              </a:rPr>
              <a:t>, </a:t>
            </a:r>
            <a:r>
              <a:rPr lang="pt-BR" sz="3000" b="1" dirty="0">
                <a:latin typeface="Arial Narrow" pitchFamily="34" charset="0"/>
              </a:rPr>
              <a:t>Nome completo</a:t>
            </a:r>
            <a:r>
              <a:rPr lang="pt-BR" sz="3000" dirty="0">
                <a:latin typeface="Arial Narrow" pitchFamily="34" charset="0"/>
              </a:rPr>
              <a:t> dele e uma </a:t>
            </a:r>
            <a:r>
              <a:rPr lang="pt-BR" sz="3000" b="1" dirty="0">
                <a:latin typeface="Arial Narrow" pitchFamily="34" charset="0"/>
              </a:rPr>
              <a:t>Senha</a:t>
            </a:r>
            <a:r>
              <a:rPr lang="pt-BR" sz="3000" dirty="0">
                <a:latin typeface="Arial Narrow" pitchFamily="34" charset="0"/>
              </a:rPr>
              <a:t> para ter acesso ao computador, </a:t>
            </a:r>
            <a:r>
              <a:rPr lang="pt-BR" sz="3000" b="1" dirty="0">
                <a:latin typeface="Arial Narrow" pitchFamily="34" charset="0"/>
              </a:rPr>
              <a:t>Confirme a senha</a:t>
            </a:r>
            <a:r>
              <a:rPr lang="pt-BR" sz="3000" dirty="0">
                <a:latin typeface="Arial Narrow" pitchFamily="34" charset="0"/>
              </a:rPr>
              <a:t>, depois clique em </a:t>
            </a:r>
            <a:r>
              <a:rPr lang="pt-BR" sz="3000" b="1" dirty="0" smtClean="0">
                <a:latin typeface="Arial Narrow" pitchFamily="34" charset="0"/>
              </a:rPr>
              <a:t>OK</a:t>
            </a:r>
            <a:endParaRPr lang="pt-BR" sz="3000" dirty="0">
              <a:latin typeface="Arial Narrow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4" name="Imagem 3" descr="Prime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7397458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APLICAÇÃO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571480"/>
            <a:ext cx="65008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Damos um </a:t>
            </a:r>
            <a:r>
              <a:rPr kumimoji="0" lang="pt-BR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check</a:t>
            </a:r>
            <a:r>
              <a:rPr kumimoji="0" lang="pt-B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no usuário criado 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clicamos em </a:t>
            </a:r>
            <a:r>
              <a:rPr kumimoji="0" lang="pt-B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avançar</a:t>
            </a:r>
            <a:endParaRPr kumimoji="0" lang="pt-B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Imagem 3" descr="Primeir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7398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34" y="571480"/>
            <a:ext cx="5357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err="1">
                <a:latin typeface="Arial Narrow" pitchFamily="34" charset="0"/>
              </a:rPr>
              <a:t>VPNs</a:t>
            </a:r>
            <a:r>
              <a:rPr lang="pt-BR" sz="3000" dirty="0">
                <a:latin typeface="Arial Narrow" pitchFamily="34" charset="0"/>
              </a:rPr>
              <a:t> </a:t>
            </a:r>
            <a:r>
              <a:rPr lang="pt-BR" sz="3000" dirty="0" smtClean="0">
                <a:latin typeface="Arial Narrow" pitchFamily="34" charset="0"/>
              </a:rPr>
              <a:t> são </a:t>
            </a:r>
            <a:r>
              <a:rPr lang="pt-BR" sz="3000" dirty="0">
                <a:latin typeface="Arial Narrow" pitchFamily="34" charset="0"/>
              </a:rPr>
              <a:t>redes sobrepostas </a:t>
            </a:r>
            <a:r>
              <a:rPr lang="pt-BR" sz="3000" dirty="0" smtClean="0">
                <a:latin typeface="Arial Narrow" pitchFamily="34" charset="0"/>
              </a:rPr>
              <a:t>à Internet, </a:t>
            </a:r>
            <a:r>
              <a:rPr lang="pt-BR" sz="3000" dirty="0">
                <a:latin typeface="Arial Narrow" pitchFamily="34" charset="0"/>
              </a:rPr>
              <a:t>mas com a maioria das propriedades de redes privadas</a:t>
            </a:r>
            <a:r>
              <a:rPr lang="pt-BR" sz="3000" dirty="0" smtClean="0">
                <a:latin typeface="Arial Narrow" pitchFamily="34" charset="0"/>
              </a:rPr>
              <a:t>... </a:t>
            </a:r>
            <a:endParaRPr lang="pt-BR" sz="3000" dirty="0">
              <a:latin typeface="Arial Narrow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28926" y="3286124"/>
            <a:ext cx="57864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>
                <a:latin typeface="Arial Narrow" pitchFamily="34" charset="0"/>
              </a:rPr>
              <a:t>...são </a:t>
            </a:r>
            <a:r>
              <a:rPr lang="pt-BR" sz="3000" dirty="0">
                <a:solidFill>
                  <a:srgbClr val="0000FF"/>
                </a:solidFill>
                <a:latin typeface="Arial Narrow" pitchFamily="34" charset="0"/>
              </a:rPr>
              <a:t>túneis de criptografia entre pontos autorizados</a:t>
            </a:r>
            <a:r>
              <a:rPr lang="pt-BR" sz="3000" dirty="0">
                <a:latin typeface="Arial Narrow" pitchFamily="34" charset="0"/>
              </a:rPr>
              <a:t>, criados através da Internet ou </a:t>
            </a:r>
            <a:r>
              <a:rPr lang="pt-BR" sz="3000" dirty="0">
                <a:solidFill>
                  <a:srgbClr val="0000FF"/>
                </a:solidFill>
                <a:latin typeface="Arial Narrow" pitchFamily="34" charset="0"/>
              </a:rPr>
              <a:t>outras redes públicas </a:t>
            </a:r>
            <a:r>
              <a:rPr lang="pt-BR" sz="3000" dirty="0">
                <a:latin typeface="Arial Narrow" pitchFamily="34" charset="0"/>
              </a:rPr>
              <a:t>e/ou privadas para transferência de informações, de modo seguro, entre redes corporativas ou usuários remotos.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29388" y="0"/>
            <a:ext cx="228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DEFINIÇÃO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APLICAÇÃO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8596" y="642918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Arial Narrow" pitchFamily="34" charset="0"/>
              </a:rPr>
              <a:t>A </a:t>
            </a:r>
            <a:r>
              <a:rPr lang="pt-BR" sz="3000" b="1" dirty="0">
                <a:latin typeface="Arial Narrow" pitchFamily="34" charset="0"/>
              </a:rPr>
              <a:t>Conexão de entrada</a:t>
            </a:r>
            <a:r>
              <a:rPr lang="pt-BR" sz="3000" dirty="0">
                <a:latin typeface="Arial Narrow" pitchFamily="34" charset="0"/>
              </a:rPr>
              <a:t> na VPN foi criada, agora vamos criar o túnel para acessá-la. </a:t>
            </a:r>
          </a:p>
        </p:txBody>
      </p:sp>
      <p:pic>
        <p:nvPicPr>
          <p:cNvPr id="4" name="Imagem 3" descr="Primeir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7398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APLICAÇÃO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0034" y="571480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Arial Narrow" pitchFamily="34" charset="0"/>
              </a:rPr>
              <a:t>Em </a:t>
            </a:r>
            <a:r>
              <a:rPr lang="pt-BR" sz="3000" b="1" dirty="0">
                <a:latin typeface="Arial Narrow" pitchFamily="34" charset="0"/>
              </a:rPr>
              <a:t>Criar uma nova conexão</a:t>
            </a:r>
            <a:r>
              <a:rPr lang="pt-BR" sz="3000" dirty="0">
                <a:latin typeface="Arial Narrow" pitchFamily="34" charset="0"/>
              </a:rPr>
              <a:t> marcamos agora a opção </a:t>
            </a:r>
            <a:r>
              <a:rPr lang="pt-BR" sz="3000" b="1" dirty="0">
                <a:latin typeface="Arial Narrow" pitchFamily="34" charset="0"/>
              </a:rPr>
              <a:t>Conectar-me a uma rede em meu local de trabalho</a:t>
            </a:r>
            <a:r>
              <a:rPr lang="pt-BR" sz="3000" dirty="0">
                <a:latin typeface="Arial Narrow" pitchFamily="34" charset="0"/>
              </a:rPr>
              <a:t> e clicamos em </a:t>
            </a:r>
            <a:r>
              <a:rPr lang="pt-BR" sz="3000" b="1" dirty="0">
                <a:latin typeface="Arial Narrow" pitchFamily="34" charset="0"/>
              </a:rPr>
              <a:t>avançar</a:t>
            </a:r>
            <a:r>
              <a:rPr lang="pt-BR" sz="3000" b="1" u="sng" dirty="0">
                <a:latin typeface="Arial Narrow" pitchFamily="34" charset="0"/>
              </a:rPr>
              <a:t> </a:t>
            </a:r>
            <a:endParaRPr lang="pt-BR" sz="3000" dirty="0">
              <a:latin typeface="Arial Narrow" pitchFamily="34" charset="0"/>
            </a:endParaRPr>
          </a:p>
        </p:txBody>
      </p:sp>
      <p:pic>
        <p:nvPicPr>
          <p:cNvPr id="4" name="Imagem 3" descr="Primeir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2071678"/>
            <a:ext cx="7398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APLICAÇÃO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571480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Arial Narrow" pitchFamily="34" charset="0"/>
              </a:rPr>
              <a:t>Marcamos o tipo de conexão, </a:t>
            </a:r>
            <a:r>
              <a:rPr lang="pt-BR" sz="3000" b="1" dirty="0">
                <a:latin typeface="Arial Narrow" pitchFamily="34" charset="0"/>
              </a:rPr>
              <a:t>Conexão VPN (rede virtual privada)</a:t>
            </a:r>
            <a:r>
              <a:rPr lang="pt-BR" sz="3000" dirty="0">
                <a:latin typeface="Arial Narrow" pitchFamily="34" charset="0"/>
              </a:rPr>
              <a:t> e clicamos em </a:t>
            </a:r>
            <a:r>
              <a:rPr lang="pt-BR" sz="3000" b="1" dirty="0">
                <a:latin typeface="Arial Narrow" pitchFamily="34" charset="0"/>
              </a:rPr>
              <a:t>avançar </a:t>
            </a:r>
            <a:endParaRPr lang="pt-BR" sz="3000" dirty="0">
              <a:latin typeface="Arial Narrow" pitchFamily="34" charset="0"/>
            </a:endParaRPr>
          </a:p>
        </p:txBody>
      </p:sp>
      <p:pic>
        <p:nvPicPr>
          <p:cNvPr id="4" name="Imagem 3" descr="Primeir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7398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APLICAÇÃO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642918"/>
            <a:ext cx="65722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Nomeamos a conexão (</a:t>
            </a:r>
            <a:r>
              <a:rPr kumimoji="0" lang="pt-B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Nome da empresa</a:t>
            </a:r>
            <a:r>
              <a:rPr kumimoji="0" lang="pt-B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pt-B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e clicamos em </a:t>
            </a:r>
            <a:r>
              <a:rPr kumimoji="0" lang="pt-B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avançar</a:t>
            </a:r>
            <a:r>
              <a:rPr kumimoji="0" lang="pt-B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Imagem 3" descr="Primeir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1785926"/>
            <a:ext cx="7398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APLICAÇÃO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571480"/>
            <a:ext cx="74295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Aqui colocamos o </a:t>
            </a:r>
            <a:r>
              <a:rPr kumimoji="0" lang="pt-B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endereço IP</a:t>
            </a:r>
            <a:r>
              <a:rPr kumimoji="0" lang="pt-B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do servidor VPN, ou o domínio da internet depois clicamos em </a:t>
            </a:r>
            <a:r>
              <a:rPr kumimoji="0" lang="pt-B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avançar </a:t>
            </a:r>
            <a:endParaRPr kumimoji="0" lang="pt-B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" name="Imagem 3" descr="Primeir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7398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APLICAÇÃO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0034" y="571480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Arial Narrow" pitchFamily="34" charset="0"/>
              </a:rPr>
              <a:t>Aqui marcamos a opção </a:t>
            </a:r>
            <a:r>
              <a:rPr lang="pt-BR" sz="3000" b="1" dirty="0">
                <a:latin typeface="Arial Narrow" pitchFamily="34" charset="0"/>
              </a:rPr>
              <a:t>Adicionar um atalho para a conexão à área de trabalho </a:t>
            </a:r>
            <a:r>
              <a:rPr lang="pt-BR" sz="3000" dirty="0">
                <a:latin typeface="Arial Narrow" pitchFamily="34" charset="0"/>
              </a:rPr>
              <a:t>e para finalizar clicamos em </a:t>
            </a:r>
            <a:r>
              <a:rPr lang="pt-BR" sz="3000" b="1" dirty="0" smtClean="0">
                <a:latin typeface="Arial Narrow" pitchFamily="34" charset="0"/>
              </a:rPr>
              <a:t>Concluir</a:t>
            </a:r>
            <a:endParaRPr lang="pt-BR" sz="3000" dirty="0">
              <a:latin typeface="Arial Narrow" pitchFamily="34" charset="0"/>
            </a:endParaRPr>
          </a:p>
        </p:txBody>
      </p:sp>
      <p:pic>
        <p:nvPicPr>
          <p:cNvPr id="4" name="Imagem 3" descr="Primeir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2214554"/>
            <a:ext cx="7398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APLICAÇÃO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0034" y="500042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Arial Narrow" pitchFamily="34" charset="0"/>
              </a:rPr>
              <a:t>Entramos com o </a:t>
            </a:r>
            <a:r>
              <a:rPr lang="pt-BR" sz="3000" b="1" dirty="0">
                <a:latin typeface="Arial Narrow" pitchFamily="34" charset="0"/>
              </a:rPr>
              <a:t>Nome de usuário</a:t>
            </a:r>
            <a:r>
              <a:rPr lang="pt-BR" sz="3000" dirty="0">
                <a:latin typeface="Arial Narrow" pitchFamily="34" charset="0"/>
              </a:rPr>
              <a:t> e </a:t>
            </a:r>
            <a:r>
              <a:rPr lang="pt-BR" sz="3000" b="1" dirty="0">
                <a:latin typeface="Arial Narrow" pitchFamily="34" charset="0"/>
              </a:rPr>
              <a:t>Senha</a:t>
            </a:r>
            <a:r>
              <a:rPr lang="pt-BR" sz="3000" dirty="0">
                <a:latin typeface="Arial Narrow" pitchFamily="34" charset="0"/>
              </a:rPr>
              <a:t> cadastrados no servidor VPN e iniciamos a conexão em </a:t>
            </a:r>
            <a:r>
              <a:rPr lang="pt-BR" sz="3000" b="1" dirty="0">
                <a:latin typeface="Arial Narrow" pitchFamily="34" charset="0"/>
              </a:rPr>
              <a:t>Conectar-se</a:t>
            </a:r>
            <a:r>
              <a:rPr lang="pt-BR" sz="3000" dirty="0">
                <a:latin typeface="Arial Narrow" pitchFamily="34" charset="0"/>
              </a:rPr>
              <a:t> </a:t>
            </a:r>
          </a:p>
        </p:txBody>
      </p:sp>
      <p:pic>
        <p:nvPicPr>
          <p:cNvPr id="4" name="Imagem 3" descr="Primeir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2071678"/>
            <a:ext cx="7398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0694" y="1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CONCLUSÃO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pic>
        <p:nvPicPr>
          <p:cNvPr id="3" name="Imagem 2" descr="endia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143932" cy="515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IP </a:t>
            </a:r>
            <a:r>
              <a:rPr lang="pt-BR" dirty="0" err="1" smtClean="0"/>
              <a:t>Security</a:t>
            </a:r>
            <a:r>
              <a:rPr lang="pt-BR" dirty="0" smtClean="0"/>
              <a:t>  (</a:t>
            </a:r>
            <a:r>
              <a:rPr lang="pt-BR" dirty="0" err="1" smtClean="0"/>
              <a:t>IPSec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00166" y="2996952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>
                <a:latin typeface="Arial Narrow" pitchFamily="34" charset="0"/>
              </a:rPr>
              <a:t>Os </a:t>
            </a:r>
            <a:r>
              <a:rPr lang="pt-BR" sz="3000" dirty="0">
                <a:latin typeface="Arial Narrow" pitchFamily="34" charset="0"/>
              </a:rPr>
              <a:t>protocolos de </a:t>
            </a:r>
            <a:r>
              <a:rPr lang="pt-BR" sz="3000" dirty="0" err="1" smtClean="0">
                <a:latin typeface="Arial Narrow" pitchFamily="34" charset="0"/>
              </a:rPr>
              <a:t>VPNs</a:t>
            </a:r>
            <a:r>
              <a:rPr lang="pt-BR" sz="3000" dirty="0" smtClean="0">
                <a:latin typeface="Arial Narrow" pitchFamily="34" charset="0"/>
              </a:rPr>
              <a:t> são </a:t>
            </a:r>
            <a:r>
              <a:rPr lang="pt-BR" sz="3000" dirty="0">
                <a:latin typeface="Arial Narrow" pitchFamily="34" charset="0"/>
              </a:rPr>
              <a:t>os </a:t>
            </a:r>
            <a:r>
              <a:rPr lang="pt-BR" sz="3000" dirty="0" smtClean="0">
                <a:latin typeface="Arial Narrow" pitchFamily="34" charset="0"/>
              </a:rPr>
              <a:t>responsáveis </a:t>
            </a:r>
            <a:r>
              <a:rPr lang="pt-BR" sz="3000" dirty="0">
                <a:latin typeface="Arial Narrow" pitchFamily="34" charset="0"/>
              </a:rPr>
              <a:t>pela abertura e </a:t>
            </a:r>
            <a:r>
              <a:rPr lang="pt-BR" sz="3000" dirty="0">
                <a:solidFill>
                  <a:srgbClr val="0000FF"/>
                </a:solidFill>
                <a:latin typeface="Arial Narrow" pitchFamily="34" charset="0"/>
              </a:rPr>
              <a:t>gerenciamento das </a:t>
            </a:r>
            <a:r>
              <a:rPr lang="pt-BR" sz="3000" dirty="0" smtClean="0">
                <a:solidFill>
                  <a:srgbClr val="0000FF"/>
                </a:solidFill>
                <a:latin typeface="Arial Narrow" pitchFamily="34" charset="0"/>
              </a:rPr>
              <a:t>sessões de Túneis</a:t>
            </a:r>
            <a:r>
              <a:rPr lang="pt-BR" sz="3000" dirty="0" smtClean="0">
                <a:latin typeface="Arial Narrow" pitchFamily="34" charset="0"/>
              </a:rPr>
              <a:t>, devido serem diversos tipos, vamos destacar especificamente dois protocolos...</a:t>
            </a:r>
            <a:endParaRPr lang="pt-BR" sz="3000" dirty="0">
              <a:latin typeface="Arial Narrow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0694" y="0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FUNCIONAMENTO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:\Users\EvaristoCruz\Desktop\seminário\figura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143248"/>
            <a:ext cx="3600000" cy="2520000"/>
          </a:xfrm>
          <a:prstGeom prst="rect">
            <a:avLst/>
          </a:prstGeom>
          <a:noFill/>
          <a:ln w="9525">
            <a:solidFill>
              <a:schemeClr val="tx1">
                <a:alpha val="65000"/>
              </a:schemeClr>
            </a:solidFill>
            <a:miter lim="800000"/>
            <a:headEnd/>
            <a:tailEnd/>
          </a:ln>
        </p:spPr>
      </p:pic>
      <p:pic>
        <p:nvPicPr>
          <p:cNvPr id="4" name="Imagem 3" descr="C:\Users\EvaristoCruz\Desktop\seminário\FIGURA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3600000" cy="2520000"/>
          </a:xfrm>
          <a:prstGeom prst="rect">
            <a:avLst/>
          </a:prstGeom>
          <a:noFill/>
          <a:ln w="9525">
            <a:solidFill>
              <a:schemeClr val="tx1">
                <a:alpha val="69000"/>
              </a:schemeClr>
            </a:solidFill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572000" y="1142984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>
                <a:sym typeface="Wingdings" pitchFamily="2" charset="2"/>
              </a:rPr>
              <a:t> </a:t>
            </a:r>
            <a:r>
              <a:rPr lang="pt-BR" sz="3000" dirty="0">
                <a:latin typeface="Arial Narrow" pitchFamily="34" charset="0"/>
              </a:rPr>
              <a:t>exemplo de rede privada que conecta três locais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1472" y="3357562"/>
            <a:ext cx="42862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Arial Narrow" pitchFamily="34" charset="0"/>
              </a:rPr>
              <a:t>Um projeto comum </a:t>
            </a:r>
            <a:r>
              <a:rPr lang="pt-BR" sz="3000" dirty="0" smtClean="0">
                <a:latin typeface="Arial Narrow" pitchFamily="34" charset="0"/>
              </a:rPr>
              <a:t>é </a:t>
            </a:r>
            <a:r>
              <a:rPr lang="pt-BR" sz="3000" dirty="0">
                <a:solidFill>
                  <a:srgbClr val="0000FF"/>
                </a:solidFill>
                <a:latin typeface="Arial Narrow" pitchFamily="34" charset="0"/>
              </a:rPr>
              <a:t>equipar cada escritório com um firewall</a:t>
            </a:r>
            <a:r>
              <a:rPr lang="pt-BR" sz="3000" dirty="0">
                <a:latin typeface="Arial Narrow" pitchFamily="34" charset="0"/>
              </a:rPr>
              <a:t> e criar </a:t>
            </a:r>
            <a:r>
              <a:rPr lang="pt-BR" sz="3000" dirty="0" smtClean="0">
                <a:solidFill>
                  <a:srgbClr val="0000FF"/>
                </a:solidFill>
                <a:latin typeface="Arial Narrow" pitchFamily="34" charset="0"/>
              </a:rPr>
              <a:t>túneis </a:t>
            </a:r>
            <a:r>
              <a:rPr lang="pt-BR" sz="3000" dirty="0">
                <a:solidFill>
                  <a:srgbClr val="0000FF"/>
                </a:solidFill>
                <a:latin typeface="Arial Narrow" pitchFamily="34" charset="0"/>
              </a:rPr>
              <a:t>pela Internet</a:t>
            </a:r>
            <a:r>
              <a:rPr lang="pt-BR" sz="3000" dirty="0">
                <a:latin typeface="Arial Narrow" pitchFamily="34" charset="0"/>
              </a:rPr>
              <a:t> entre todos os pares de </a:t>
            </a:r>
            <a:r>
              <a:rPr lang="pt-BR" sz="3000" dirty="0" smtClean="0">
                <a:latin typeface="Arial Narrow" pitchFamily="34" charset="0"/>
              </a:rPr>
              <a:t>escritórios  </a:t>
            </a:r>
            <a:r>
              <a:rPr lang="pt-BR" sz="3000" dirty="0" smtClean="0">
                <a:latin typeface="Arial Narrow" pitchFamily="34" charset="0"/>
                <a:sym typeface="Wingdings" pitchFamily="2" charset="2"/>
              </a:rPr>
              <a:t></a:t>
            </a:r>
            <a:endParaRPr lang="pt-BR" sz="3000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429388" y="0"/>
            <a:ext cx="2286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DEFINIÇÃO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IPSec (IP Security)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pt-BR" dirty="0" smtClean="0"/>
          </a:p>
          <a:p>
            <a:pPr>
              <a:lnSpc>
                <a:spcPct val="90000"/>
              </a:lnSpc>
            </a:pPr>
            <a:endParaRPr lang="pt-BR" dirty="0" smtClean="0"/>
          </a:p>
          <a:p>
            <a:pPr>
              <a:lnSpc>
                <a:spcPct val="90000"/>
              </a:lnSpc>
            </a:pPr>
            <a:r>
              <a:rPr lang="pt-BR" dirty="0" err="1" smtClean="0"/>
              <a:t>IPSec</a:t>
            </a:r>
            <a:r>
              <a:rPr lang="pt-BR" dirty="0" smtClean="0"/>
              <a:t> </a:t>
            </a:r>
            <a:r>
              <a:rPr lang="pt-BR" dirty="0"/>
              <a:t>é o protocolo de comunicação em uma VPN.</a:t>
            </a:r>
          </a:p>
          <a:p>
            <a:pPr>
              <a:lnSpc>
                <a:spcPct val="90000"/>
              </a:lnSpc>
            </a:pPr>
            <a:endParaRPr lang="pt-BR" dirty="0"/>
          </a:p>
          <a:p>
            <a:pPr>
              <a:lnSpc>
                <a:spcPct val="90000"/>
              </a:lnSpc>
            </a:pPr>
            <a:endParaRPr lang="pt-BR" dirty="0" smtClean="0"/>
          </a:p>
          <a:p>
            <a:pPr>
              <a:lnSpc>
                <a:spcPct val="90000"/>
              </a:lnSpc>
            </a:pPr>
            <a:r>
              <a:rPr lang="pt-BR" dirty="0" err="1" smtClean="0"/>
              <a:t>IPSec</a:t>
            </a:r>
            <a:r>
              <a:rPr lang="pt-BR" dirty="0" smtClean="0"/>
              <a:t> </a:t>
            </a:r>
            <a:r>
              <a:rPr lang="pt-BR" dirty="0"/>
              <a:t>é um conjunto de padrões e protocolos para segurança relacionada a uma rede VPN criada sobre uma rede IP, e foi definido pelo grupo de trabalho denominado IP </a:t>
            </a:r>
            <a:r>
              <a:rPr lang="pt-BR" dirty="0" err="1"/>
              <a:t>Security</a:t>
            </a:r>
            <a:r>
              <a:rPr lang="pt-BR" dirty="0"/>
              <a:t>, do IETF.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Objetivos do IPSec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Oferecer </a:t>
            </a:r>
            <a:r>
              <a:rPr lang="pt-BR" dirty="0"/>
              <a:t>criptografia e autenticação para a camada de rede, em redes IP.</a:t>
            </a:r>
          </a:p>
          <a:p>
            <a:endParaRPr lang="pt-BR" dirty="0"/>
          </a:p>
          <a:p>
            <a:r>
              <a:rPr lang="pt-BR" dirty="0"/>
              <a:t>Proteger tráfego sobre o IP, em vez de outros que apenas protegem tráfego em camadas superiores (SSH, SSL, </a:t>
            </a:r>
            <a:r>
              <a:rPr lang="pt-BR" dirty="0" smtClean="0"/>
              <a:t>PGP, </a:t>
            </a:r>
            <a:r>
              <a:rPr lang="pt-BR" dirty="0" err="1" smtClean="0"/>
              <a:t>GnuPG</a:t>
            </a:r>
            <a:r>
              <a:rPr lang="pt-BR" dirty="0" smtClean="0"/>
              <a:t>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Objetivos do IPSec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z="2600"/>
          </a:p>
          <a:p>
            <a:r>
              <a:rPr lang="pt-BR" sz="2600"/>
              <a:t>Garantir segurança entre duas máquinas.</a:t>
            </a:r>
          </a:p>
          <a:p>
            <a:endParaRPr lang="pt-BR" sz="2600"/>
          </a:p>
          <a:p>
            <a:r>
              <a:rPr lang="pt-BR" sz="2600"/>
              <a:t>Não garante segurança das máquinas que estão na rede; a única coisa que faz é criptografar e garantir a segurança das informações (pacotes encapsulados) que estão passando pelo túnel.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Protocolos IPSec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600" b="0" dirty="0"/>
              <a:t>AH (Authentication Header)</a:t>
            </a:r>
            <a:r>
              <a:rPr lang="pt-BR" sz="26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pt-BR" sz="2600" dirty="0"/>
              <a:t>   Oferece serviço de </a:t>
            </a:r>
            <a:r>
              <a:rPr lang="pt-BR" sz="2600" dirty="0">
                <a:solidFill>
                  <a:srgbClr val="0000FF"/>
                </a:solidFill>
              </a:rPr>
              <a:t>autenticação</a:t>
            </a:r>
            <a:r>
              <a:rPr lang="pt-BR" sz="2600" dirty="0"/>
              <a:t> para o pacote.</a:t>
            </a:r>
          </a:p>
          <a:p>
            <a:endParaRPr lang="pt-BR" sz="2600" b="0" dirty="0" smtClean="0"/>
          </a:p>
          <a:p>
            <a:r>
              <a:rPr lang="pt-BR" sz="2600" b="0" dirty="0" smtClean="0"/>
              <a:t>ESP </a:t>
            </a:r>
            <a:r>
              <a:rPr lang="pt-BR" sz="2600" b="0" dirty="0"/>
              <a:t>(</a:t>
            </a:r>
            <a:r>
              <a:rPr lang="pt-BR" sz="2600" b="0" dirty="0" err="1"/>
              <a:t>Encapsulating</a:t>
            </a:r>
            <a:r>
              <a:rPr lang="pt-BR" sz="2600" b="0" dirty="0"/>
              <a:t> </a:t>
            </a:r>
            <a:r>
              <a:rPr lang="pt-BR" sz="2600" b="0" dirty="0" err="1"/>
              <a:t>Security</a:t>
            </a:r>
            <a:r>
              <a:rPr lang="pt-BR" sz="2600" b="0" dirty="0"/>
              <a:t> </a:t>
            </a:r>
            <a:r>
              <a:rPr lang="pt-BR" sz="2600" b="0" dirty="0" err="1"/>
              <a:t>Payload</a:t>
            </a:r>
            <a:r>
              <a:rPr lang="pt-BR" sz="2600" b="0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pt-BR" sz="2600" dirty="0"/>
              <a:t>   Oferece </a:t>
            </a:r>
            <a:r>
              <a:rPr lang="pt-BR" sz="2600" dirty="0">
                <a:solidFill>
                  <a:srgbClr val="0000FF"/>
                </a:solidFill>
              </a:rPr>
              <a:t>criptografia + autenticação</a:t>
            </a:r>
          </a:p>
          <a:p>
            <a:endParaRPr lang="pt-BR" sz="2600" b="0" dirty="0" smtClean="0"/>
          </a:p>
          <a:p>
            <a:r>
              <a:rPr lang="pt-BR" sz="2600" b="0" dirty="0" smtClean="0"/>
              <a:t>IKE </a:t>
            </a:r>
            <a:r>
              <a:rPr lang="pt-BR" sz="2600" b="0" dirty="0"/>
              <a:t>(Internet </a:t>
            </a:r>
            <a:r>
              <a:rPr lang="pt-BR" sz="2600" b="0" dirty="0" err="1"/>
              <a:t>Key</a:t>
            </a:r>
            <a:r>
              <a:rPr lang="pt-BR" sz="2600" b="0" dirty="0"/>
              <a:t> Exchange)</a:t>
            </a:r>
          </a:p>
          <a:p>
            <a:pPr>
              <a:buFont typeface="Wingdings" pitchFamily="2" charset="2"/>
              <a:buNone/>
            </a:pPr>
            <a:r>
              <a:rPr lang="pt-BR" sz="2600" dirty="0"/>
              <a:t>   </a:t>
            </a:r>
            <a:r>
              <a:rPr lang="pt-BR" sz="2600" dirty="0">
                <a:solidFill>
                  <a:srgbClr val="0000FF"/>
                </a:solidFill>
              </a:rPr>
              <a:t>Negocia parâmetros de conexão</a:t>
            </a:r>
            <a:r>
              <a:rPr lang="pt-BR" sz="2600" dirty="0"/>
              <a:t>, incluindo chaves, para os outros dois protocolos.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IPSec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pt-BR" b="0" dirty="0" smtClean="0"/>
          </a:p>
          <a:p>
            <a:pPr>
              <a:lnSpc>
                <a:spcPct val="90000"/>
              </a:lnSpc>
            </a:pPr>
            <a:r>
              <a:rPr lang="pt-BR" b="0" dirty="0" smtClean="0"/>
              <a:t>Todos </a:t>
            </a:r>
            <a:r>
              <a:rPr lang="pt-BR" b="0" dirty="0"/>
              <a:t>os protocolos utilizam UDP</a:t>
            </a:r>
            <a:r>
              <a:rPr lang="pt-BR" dirty="0"/>
              <a:t> </a:t>
            </a:r>
            <a:r>
              <a:rPr lang="pt-BR" dirty="0" smtClean="0"/>
              <a:t>na </a:t>
            </a:r>
            <a:r>
              <a:rPr lang="pt-BR" dirty="0"/>
              <a:t>porta 500.</a:t>
            </a:r>
          </a:p>
          <a:p>
            <a:pPr>
              <a:lnSpc>
                <a:spcPct val="90000"/>
              </a:lnSpc>
            </a:pPr>
            <a:endParaRPr lang="pt-BR" dirty="0" smtClean="0"/>
          </a:p>
          <a:p>
            <a:pPr>
              <a:lnSpc>
                <a:spcPct val="90000"/>
              </a:lnSpc>
            </a:pPr>
            <a:endParaRPr lang="pt-BR" dirty="0" smtClean="0"/>
          </a:p>
          <a:p>
            <a:pPr>
              <a:lnSpc>
                <a:spcPct val="90000"/>
              </a:lnSpc>
            </a:pPr>
            <a:r>
              <a:rPr lang="pt-BR" dirty="0" smtClean="0"/>
              <a:t>O </a:t>
            </a:r>
            <a:r>
              <a:rPr lang="pt-BR" dirty="0" err="1"/>
              <a:t>IPSec</a:t>
            </a:r>
            <a:r>
              <a:rPr lang="pt-BR" dirty="0"/>
              <a:t> especifica os cabeçalhos AH e ESP, que podem ser usados de forma independente ou em conjunto, de maneira que um pacote </a:t>
            </a:r>
            <a:r>
              <a:rPr lang="pt-BR" dirty="0" err="1"/>
              <a:t>IPSec</a:t>
            </a:r>
            <a:r>
              <a:rPr lang="pt-BR" dirty="0"/>
              <a:t> poderá apresentar somente um dos cabeçalhos (AH ou ESP), ou os dois.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IPSec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b="0" dirty="0" smtClean="0"/>
          </a:p>
          <a:p>
            <a:r>
              <a:rPr lang="pt-BR" b="0" dirty="0" smtClean="0">
                <a:solidFill>
                  <a:srgbClr val="0000FF"/>
                </a:solidFill>
              </a:rPr>
              <a:t>Não </a:t>
            </a:r>
            <a:r>
              <a:rPr lang="pt-BR" b="0" dirty="0">
                <a:solidFill>
                  <a:srgbClr val="0000FF"/>
                </a:solidFill>
              </a:rPr>
              <a:t>autentica mensagens entre usuários</a:t>
            </a:r>
            <a:r>
              <a:rPr lang="pt-BR" dirty="0">
                <a:solidFill>
                  <a:srgbClr val="0000FF"/>
                </a:solidFill>
              </a:rPr>
              <a:t> ou aplicações, no túnel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0" dirty="0">
                <a:solidFill>
                  <a:srgbClr val="0000FF"/>
                </a:solidFill>
              </a:rPr>
              <a:t>Autenticação é de computador para computador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/>
              <a:t>(autenticações somente de máquinas). Esse processo acontece na troca de </a:t>
            </a:r>
            <a:r>
              <a:rPr lang="pt-BR" b="0" dirty="0"/>
              <a:t>chaves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Trabalha na camada de rede, </a:t>
            </a:r>
            <a:r>
              <a:rPr lang="pt-BR" b="0" dirty="0">
                <a:solidFill>
                  <a:srgbClr val="0000FF"/>
                </a:solidFill>
              </a:rPr>
              <a:t>encapsulando o protocolo TCP</a:t>
            </a:r>
            <a:r>
              <a:rPr lang="pt-BR" dirty="0"/>
              <a:t>, ou outros, se necessário.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24744"/>
            <a:ext cx="721523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48042" y="-214338"/>
            <a:ext cx="5020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 smtClean="0">
                <a:latin typeface="Arial Narrow" pitchFamily="34" charset="0"/>
              </a:rPr>
              <a:t>Protocolo </a:t>
            </a:r>
            <a:r>
              <a:rPr lang="pt-BR" sz="6000" b="1" dirty="0" err="1" smtClean="0">
                <a:latin typeface="Arial Narrow" pitchFamily="34" charset="0"/>
              </a:rPr>
              <a:t>IPSec</a:t>
            </a:r>
            <a:endParaRPr lang="pt-BR" sz="6000" b="1" dirty="0">
              <a:latin typeface="Arial Narrow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4221088"/>
            <a:ext cx="500179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813253" y="3645024"/>
            <a:ext cx="1830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latin typeface="Arial Narrow" pitchFamily="34" charset="0"/>
              </a:rPr>
              <a:t>Modo </a:t>
            </a:r>
            <a:r>
              <a:rPr lang="pt-BR" sz="3000" dirty="0" smtClean="0">
                <a:latin typeface="Arial Narrow" pitchFamily="34" charset="0"/>
              </a:rPr>
              <a:t>Túnel</a:t>
            </a:r>
            <a:endParaRPr lang="pt-BR" sz="3000" dirty="0">
              <a:latin typeface="Arial Narrow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500694" y="0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FUNCIONAMENTO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00694" y="0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FUNCIONAMENTO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500042"/>
            <a:ext cx="77867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Arial Narrow" pitchFamily="34" charset="0"/>
              </a:rPr>
              <a:t>Um dos mecanismos utilizados para se implementar uma VPN é o </a:t>
            </a:r>
            <a:r>
              <a:rPr lang="pt-BR" sz="3000" i="1" dirty="0" err="1">
                <a:solidFill>
                  <a:srgbClr val="0000FF"/>
                </a:solidFill>
                <a:latin typeface="Arial Narrow" pitchFamily="34" charset="0"/>
              </a:rPr>
              <a:t>tunneling</a:t>
            </a:r>
            <a:r>
              <a:rPr lang="pt-BR" sz="3000" dirty="0">
                <a:latin typeface="Arial Narrow" pitchFamily="34" charset="0"/>
              </a:rPr>
              <a:t>, ou tunelamento, que é basicamente </a:t>
            </a:r>
            <a:r>
              <a:rPr lang="pt-BR" sz="3000" dirty="0">
                <a:solidFill>
                  <a:srgbClr val="0000FF"/>
                </a:solidFill>
                <a:latin typeface="Arial Narrow" pitchFamily="34" charset="0"/>
              </a:rPr>
              <a:t>uma forma de encapsular um protocolo dentro de outro, e formar um túnel privado </a:t>
            </a:r>
            <a:r>
              <a:rPr lang="pt-BR" sz="3000" dirty="0">
                <a:latin typeface="Arial Narrow" pitchFamily="34" charset="0"/>
              </a:rPr>
              <a:t>simulando uma conexão </a:t>
            </a:r>
            <a:r>
              <a:rPr lang="pt-BR" sz="3000" dirty="0" smtClean="0">
                <a:latin typeface="Arial Narrow" pitchFamily="34" charset="0"/>
              </a:rPr>
              <a:t>ponto a ponto</a:t>
            </a:r>
            <a:r>
              <a:rPr lang="pt-BR" sz="3000" dirty="0">
                <a:latin typeface="Arial Narrow" pitchFamily="34" charset="0"/>
              </a:rPr>
              <a:t>. 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928934"/>
            <a:ext cx="5911850" cy="3570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28662" y="571480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Arial Narrow" pitchFamily="34" charset="0"/>
              </a:rPr>
              <a:t>CONEXÃO DE COMPUTADORES NUMA </a:t>
            </a:r>
            <a:r>
              <a:rPr lang="pt-BR" sz="3000" b="1" dirty="0" smtClean="0">
                <a:latin typeface="Arial Narrow" pitchFamily="34" charset="0"/>
              </a:rPr>
              <a:t>INTRANET</a:t>
            </a:r>
            <a:endParaRPr lang="pt-BR" sz="3000" b="1" dirty="0">
              <a:latin typeface="Arial Narrow" pitchFamily="34" charset="0"/>
            </a:endParaRPr>
          </a:p>
        </p:txBody>
      </p:sp>
      <p:pic>
        <p:nvPicPr>
          <p:cNvPr id="5" name="Imagem 4" descr="http://www.rnp.br/newsgen/9811/images/fig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83582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286512" y="-24"/>
            <a:ext cx="2428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UTILIZAÇÃO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rnp.br/newsgen/9811/images/fig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5009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071538" y="642918"/>
            <a:ext cx="32147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Arial Narrow" pitchFamily="34" charset="0"/>
              </a:rPr>
              <a:t>ACESSO REMOTO VIA INTERNET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286512" y="-24"/>
            <a:ext cx="2428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UTILIZAÇÃO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rnp.br/newsgen/9811/images/fig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4296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714348" y="571480"/>
            <a:ext cx="41434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Arial Narrow" pitchFamily="34" charset="0"/>
              </a:rPr>
              <a:t>CONEXÃO DE LANS VIA INTERNET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286512" y="1"/>
            <a:ext cx="2428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>
                    <a:lumMod val="85000"/>
                  </a:schemeClr>
                </a:solidFill>
                <a:latin typeface="Bauhaus 93" pitchFamily="82" charset="0"/>
              </a:rPr>
              <a:t>UTILIZAÇÃO</a:t>
            </a:r>
            <a:endParaRPr lang="pt-BR" sz="3000" dirty="0">
              <a:solidFill>
                <a:schemeClr val="bg1">
                  <a:lumMod val="85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Ilustrando </a:t>
            </a:r>
            <a:r>
              <a:rPr lang="pt-BR" smtClean="0"/>
              <a:t>o túnel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7106" name="Picture 2" descr="http://www.rnp.br/newsgen/9811/images/fig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748883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336</TotalTime>
  <Words>1258</Words>
  <Application>Microsoft Office PowerPoint</Application>
  <PresentationFormat>Apresentação na tela (4:3)</PresentationFormat>
  <Paragraphs>170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Balcão Envidraçado</vt:lpstr>
      <vt:lpstr>Slide 1</vt:lpstr>
      <vt:lpstr>UTILIDADE</vt:lpstr>
      <vt:lpstr>Slide 3</vt:lpstr>
      <vt:lpstr>Slide 4</vt:lpstr>
      <vt:lpstr>Slide 5</vt:lpstr>
      <vt:lpstr>Slide 6</vt:lpstr>
      <vt:lpstr>Slide 7</vt:lpstr>
      <vt:lpstr>Slide 8</vt:lpstr>
      <vt:lpstr>Ilustrando o túnel</vt:lpstr>
      <vt:lpstr>O que é o Túnel</vt:lpstr>
      <vt:lpstr>VPN - Virtual Private Network</vt:lpstr>
      <vt:lpstr>Encapsulamento   Tunelamento</vt:lpstr>
      <vt:lpstr> Protocolos de tunelamento </vt:lpstr>
      <vt:lpstr>         Tunelamento em Nível 2 - Enlace  </vt:lpstr>
      <vt:lpstr>Protocolos de tunelamento – Nível 2</vt:lpstr>
      <vt:lpstr>   Tunelamento em Nível 3 - IP sobre IP)  </vt:lpstr>
      <vt:lpstr>Slide 17</vt:lpstr>
      <vt:lpstr>Slide 18</vt:lpstr>
      <vt:lpstr>Slide 19</vt:lpstr>
      <vt:lpstr>Slide 20</vt:lpstr>
      <vt:lpstr>Como Construir uma VPN</vt:lpstr>
      <vt:lpstr>Configurando uma vpn em windows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IP Security  (IPSec)</vt:lpstr>
      <vt:lpstr>Slide 39</vt:lpstr>
      <vt:lpstr>IPSec (IP Security)</vt:lpstr>
      <vt:lpstr>Objetivos do IPSec</vt:lpstr>
      <vt:lpstr>Objetivos do IPSec</vt:lpstr>
      <vt:lpstr>Protocolos IPSec</vt:lpstr>
      <vt:lpstr>IPSec</vt:lpstr>
      <vt:lpstr>IPSec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KeilaCruz</dc:creator>
  <cp:lastModifiedBy>bosco</cp:lastModifiedBy>
  <cp:revision>36</cp:revision>
  <dcterms:created xsi:type="dcterms:W3CDTF">2011-10-09T12:26:49Z</dcterms:created>
  <dcterms:modified xsi:type="dcterms:W3CDTF">2012-11-23T17:22:19Z</dcterms:modified>
</cp:coreProperties>
</file>