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6" r:id="rId10"/>
    <p:sldId id="271" r:id="rId11"/>
    <p:sldId id="275" r:id="rId12"/>
    <p:sldId id="272" r:id="rId13"/>
    <p:sldId id="278" r:id="rId14"/>
    <p:sldId id="289" r:id="rId15"/>
    <p:sldId id="273" r:id="rId16"/>
    <p:sldId id="274" r:id="rId17"/>
    <p:sldId id="257" r:id="rId18"/>
    <p:sldId id="260" r:id="rId19"/>
    <p:sldId id="279" r:id="rId20"/>
    <p:sldId id="280" r:id="rId21"/>
    <p:sldId id="281" r:id="rId22"/>
    <p:sldId id="291" r:id="rId23"/>
    <p:sldId id="290" r:id="rId24"/>
    <p:sldId id="292" r:id="rId25"/>
    <p:sldId id="282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45B90B-24FE-4077-82E4-A418D52771F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7D25AED-992E-491B-815E-AA2D6D1DC3BD}" type="datetimeFigureOut">
              <a:rPr lang="pt-BR" smtClean="0"/>
              <a:pPr/>
              <a:t>21/09/2012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Ambiente Cooperativo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prstClr val="black"/>
                </a:solidFill>
              </a:rPr>
              <a:t/>
            </a:r>
            <a:br>
              <a:rPr lang="pt-BR" dirty="0" smtClean="0">
                <a:solidFill>
                  <a:prstClr val="black"/>
                </a:solidFill>
              </a:rPr>
            </a:br>
            <a:r>
              <a:rPr lang="pt-BR" dirty="0" smtClean="0">
                <a:solidFill>
                  <a:prstClr val="black"/>
                </a:solidFill>
              </a:rPr>
              <a:t>O </a:t>
            </a:r>
            <a:r>
              <a:rPr lang="pt-BR" dirty="0">
                <a:solidFill>
                  <a:prstClr val="black"/>
                </a:solidFill>
              </a:rPr>
              <a:t>Ambiente </a:t>
            </a:r>
            <a:r>
              <a:rPr lang="pt-BR" dirty="0" smtClean="0">
                <a:solidFill>
                  <a:prstClr val="black"/>
                </a:solidFill>
              </a:rPr>
              <a:t>Cooperativo e a Diversidade de Conexões</a:t>
            </a:r>
            <a:br>
              <a:rPr lang="pt-BR" dirty="0" smtClean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sz="2800" dirty="0" smtClean="0"/>
              <a:t>Uma </a:t>
            </a:r>
            <a:r>
              <a:rPr lang="pt-BR" sz="2800" dirty="0" smtClean="0">
                <a:solidFill>
                  <a:srgbClr val="0000FF"/>
                </a:solidFill>
              </a:rPr>
              <a:t>filial</a:t>
            </a:r>
            <a:r>
              <a:rPr lang="pt-BR" sz="2800" dirty="0" smtClean="0"/>
              <a:t> que tenha acesso a </a:t>
            </a:r>
            <a:r>
              <a:rPr lang="pt-BR" sz="2800" dirty="0" smtClean="0">
                <a:solidFill>
                  <a:srgbClr val="0000FF"/>
                </a:solidFill>
              </a:rPr>
              <a:t>serviços como Intranet</a:t>
            </a:r>
            <a:r>
              <a:rPr lang="pt-BR" sz="2800" dirty="0" smtClean="0"/>
              <a:t>, </a:t>
            </a:r>
            <a:r>
              <a:rPr lang="pt-BR" sz="2800" dirty="0" smtClean="0">
                <a:solidFill>
                  <a:srgbClr val="0000FF"/>
                </a:solidFill>
              </a:rPr>
              <a:t>banco de dados financeiros</a:t>
            </a:r>
            <a:r>
              <a:rPr lang="pt-BR" sz="2800" dirty="0" smtClean="0"/>
              <a:t>, </a:t>
            </a:r>
            <a:r>
              <a:rPr lang="pt-BR" sz="2800" dirty="0" smtClean="0">
                <a:solidFill>
                  <a:srgbClr val="0000FF"/>
                </a:solidFill>
              </a:rPr>
              <a:t>sistema de logística </a:t>
            </a:r>
            <a:r>
              <a:rPr lang="pt-BR" sz="2800" dirty="0" smtClean="0"/>
              <a:t>de peças e o </a:t>
            </a:r>
            <a:r>
              <a:rPr lang="pt-BR" sz="2800" dirty="0" smtClean="0">
                <a:solidFill>
                  <a:srgbClr val="0000FF"/>
                </a:solidFill>
              </a:rPr>
              <a:t>serviço de </a:t>
            </a:r>
            <a:r>
              <a:rPr lang="pt-BR" sz="2800" dirty="0" err="1" smtClean="0">
                <a:solidFill>
                  <a:srgbClr val="0000FF"/>
                </a:solidFill>
              </a:rPr>
              <a:t>emails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Um </a:t>
            </a:r>
            <a:r>
              <a:rPr lang="pt-BR" sz="2800" dirty="0" smtClean="0">
                <a:solidFill>
                  <a:srgbClr val="0000FF"/>
                </a:solidFill>
              </a:rPr>
              <a:t>fornecedor A</a:t>
            </a:r>
            <a:r>
              <a:rPr lang="pt-BR" sz="2800" dirty="0" smtClean="0"/>
              <a:t>, que tenha acesso ao </a:t>
            </a:r>
            <a:r>
              <a:rPr lang="pt-BR" sz="2800" dirty="0" smtClean="0">
                <a:solidFill>
                  <a:srgbClr val="0000FF"/>
                </a:solidFill>
              </a:rPr>
              <a:t>sistema de logística</a:t>
            </a:r>
            <a:r>
              <a:rPr lang="pt-BR" sz="2800" dirty="0" smtClean="0"/>
              <a:t> de peças e ao </a:t>
            </a:r>
            <a:r>
              <a:rPr lang="pt-BR" sz="2800" dirty="0" smtClean="0">
                <a:solidFill>
                  <a:srgbClr val="0000FF"/>
                </a:solidFill>
              </a:rPr>
              <a:t>serviço de FTP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Um </a:t>
            </a:r>
            <a:r>
              <a:rPr lang="pt-BR" sz="2800" dirty="0" smtClean="0">
                <a:solidFill>
                  <a:srgbClr val="0000FF"/>
                </a:solidFill>
              </a:rPr>
              <a:t>fornecedor B</a:t>
            </a:r>
            <a:r>
              <a:rPr lang="pt-BR" sz="2800" dirty="0" smtClean="0"/>
              <a:t>, que tenha acesso somente ao </a:t>
            </a:r>
            <a:r>
              <a:rPr lang="pt-BR" sz="2800" dirty="0" smtClean="0">
                <a:solidFill>
                  <a:srgbClr val="0000FF"/>
                </a:solidFill>
              </a:rPr>
              <a:t>sistema de controle de estoques</a:t>
            </a:r>
            <a:r>
              <a:rPr lang="pt-BR" sz="2800" dirty="0" smtClean="0"/>
              <a:t>, para poder agilizar a reposição de peças.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9331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O Ambiente Cooperativo e a </a:t>
            </a:r>
            <a:r>
              <a:rPr lang="pt-BR" sz="4000" dirty="0" smtClean="0">
                <a:solidFill>
                  <a:prstClr val="black"/>
                </a:solidFill>
              </a:rPr>
              <a:t/>
            </a:r>
            <a:br>
              <a:rPr lang="pt-BR" sz="4000" dirty="0" smtClean="0">
                <a:solidFill>
                  <a:prstClr val="black"/>
                </a:solidFill>
              </a:rPr>
            </a:br>
            <a:r>
              <a:rPr lang="pt-BR" sz="4000" dirty="0" smtClean="0">
                <a:solidFill>
                  <a:prstClr val="black"/>
                </a:solidFill>
              </a:rPr>
              <a:t>Diversidade </a:t>
            </a:r>
            <a:r>
              <a:rPr lang="pt-BR" sz="4000" dirty="0">
                <a:solidFill>
                  <a:prstClr val="black"/>
                </a:solidFill>
              </a:rPr>
              <a:t>de Conexões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sz="2800" dirty="0" smtClean="0"/>
          </a:p>
          <a:p>
            <a:r>
              <a:rPr lang="pt-BR" sz="2800" dirty="0" smtClean="0"/>
              <a:t>Um </a:t>
            </a:r>
            <a:r>
              <a:rPr lang="pt-BR" sz="2800" dirty="0" smtClean="0">
                <a:solidFill>
                  <a:srgbClr val="0000FF"/>
                </a:solidFill>
              </a:rPr>
              <a:t>representante comercial</a:t>
            </a:r>
            <a:r>
              <a:rPr lang="pt-BR" sz="2800" dirty="0" smtClean="0"/>
              <a:t> tem acesso ao </a:t>
            </a:r>
            <a:r>
              <a:rPr lang="pt-BR" sz="2800" dirty="0" smtClean="0">
                <a:solidFill>
                  <a:srgbClr val="0000FF"/>
                </a:solidFill>
              </a:rPr>
              <a:t>sistema de estoques</a:t>
            </a:r>
            <a:r>
              <a:rPr lang="pt-BR" sz="2800" dirty="0" smtClean="0"/>
              <a:t>, ao </a:t>
            </a:r>
            <a:r>
              <a:rPr lang="pt-BR" sz="2800" dirty="0" smtClean="0">
                <a:solidFill>
                  <a:srgbClr val="0000FF"/>
                </a:solidFill>
              </a:rPr>
              <a:t>sistema de logística </a:t>
            </a:r>
            <a:r>
              <a:rPr lang="pt-BR" sz="2800" dirty="0" smtClean="0"/>
              <a:t>e ao </a:t>
            </a:r>
            <a:r>
              <a:rPr lang="pt-BR" sz="2800" dirty="0" smtClean="0">
                <a:solidFill>
                  <a:srgbClr val="0000FF"/>
                </a:solidFill>
              </a:rPr>
              <a:t>sistema de preços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O </a:t>
            </a:r>
            <a:r>
              <a:rPr lang="pt-BR" sz="2800" dirty="0" smtClean="0">
                <a:solidFill>
                  <a:srgbClr val="0000FF"/>
                </a:solidFill>
              </a:rPr>
              <a:t>clientes</a:t>
            </a:r>
            <a:r>
              <a:rPr lang="pt-BR" sz="2800" dirty="0" smtClean="0"/>
              <a:t> tem acesso ao </a:t>
            </a:r>
            <a:r>
              <a:rPr lang="pt-BR" sz="2800" dirty="0" smtClean="0">
                <a:solidFill>
                  <a:srgbClr val="0000FF"/>
                </a:solidFill>
              </a:rPr>
              <a:t>sistema de estoques e de preços</a:t>
            </a:r>
            <a:r>
              <a:rPr lang="pt-BR" sz="2800" dirty="0" smtClean="0"/>
              <a:t>, para poder verificar a disponibilidade e os preços dos produtos.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4640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Problemas no Ambientes Cooperativos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Perigo das triangulações.</a:t>
            </a:r>
          </a:p>
          <a:p>
            <a:endParaRPr lang="pt-BR" sz="2400" dirty="0"/>
          </a:p>
          <a:p>
            <a:r>
              <a:rPr lang="pt-BR" sz="2400" dirty="0" smtClean="0"/>
              <a:t>Aumento da complexidade em controlar os acessos em diferentes níveis.</a:t>
            </a:r>
          </a:p>
          <a:p>
            <a:endParaRPr lang="pt-BR" sz="2400" dirty="0"/>
          </a:p>
          <a:p>
            <a:r>
              <a:rPr lang="pt-BR" sz="2400" dirty="0" smtClean="0"/>
              <a:t>Os diferentes níveis de acesso somados ao perigo das triangulações.</a:t>
            </a:r>
          </a:p>
          <a:p>
            <a:endParaRPr lang="pt-BR" sz="2400" dirty="0"/>
          </a:p>
          <a:p>
            <a:r>
              <a:rPr lang="pt-BR" sz="2400" dirty="0" smtClean="0"/>
              <a:t>Os usuários da Internet podem chegar a uma organização, caso outras organizações tenham acesso.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34166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Triangulações</a:t>
            </a:r>
            <a:endParaRPr lang="pt-BR" dirty="0"/>
          </a:p>
        </p:txBody>
      </p:sp>
      <p:pic>
        <p:nvPicPr>
          <p:cNvPr id="3076" name="Picture 4" descr="C:\Users\bosco\Pictures\2012-03-16 triangulações\triangulações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81369"/>
            <a:ext cx="7620000" cy="46382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3630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Diversidade de Níveis de Acessos</a:t>
            </a:r>
            <a:endParaRPr lang="pt-BR" sz="3200" dirty="0"/>
          </a:p>
        </p:txBody>
      </p:sp>
      <p:pic>
        <p:nvPicPr>
          <p:cNvPr id="4099" name="Picture 3" descr="C:\Users\bosco\Pictures\2012-03-16 diversidade de conexões\diversidade de conexões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321" y="1600200"/>
            <a:ext cx="7147757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Modelo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sz="2800" dirty="0" smtClean="0"/>
          </a:p>
          <a:p>
            <a:r>
              <a:rPr lang="pt-BR" sz="2800" dirty="0" smtClean="0"/>
              <a:t>A divisão entre os </a:t>
            </a:r>
            <a:r>
              <a:rPr lang="pt-BR" sz="2800" dirty="0" smtClean="0">
                <a:solidFill>
                  <a:srgbClr val="7030A0"/>
                </a:solidFill>
              </a:rPr>
              <a:t>diferentes tipos de usuários</a:t>
            </a:r>
            <a:r>
              <a:rPr lang="pt-BR" sz="2800" dirty="0" smtClean="0"/>
              <a:t>, os </a:t>
            </a:r>
            <a:r>
              <a:rPr lang="pt-BR" sz="2800" dirty="0" smtClean="0">
                <a:solidFill>
                  <a:schemeClr val="accent3">
                    <a:lumMod val="75000"/>
                  </a:schemeClr>
                </a:solidFill>
              </a:rPr>
              <a:t>desafios a serem enfrentados no ambiente cooperativo </a:t>
            </a:r>
            <a:r>
              <a:rPr lang="pt-BR" sz="2800" dirty="0" smtClean="0"/>
              <a:t>e a 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</a:rPr>
              <a:t>complexidade que envolve a segurança</a:t>
            </a:r>
            <a:r>
              <a:rPr lang="pt-BR" sz="2800" dirty="0" smtClean="0"/>
              <a:t> desses ambientes são analisados, do ponto de vista de um </a:t>
            </a:r>
            <a:r>
              <a:rPr lang="pt-BR" sz="2800" dirty="0" smtClean="0">
                <a:solidFill>
                  <a:srgbClr val="0000FF"/>
                </a:solidFill>
              </a:rPr>
              <a:t>modelo de segurança </a:t>
            </a:r>
            <a:r>
              <a:rPr lang="pt-BR" sz="2800" dirty="0" smtClean="0"/>
              <a:t>para os ambientes cooperativos.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8029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Um Modelo de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800" dirty="0" smtClean="0"/>
              <a:t>O propósito do modelo é </a:t>
            </a:r>
            <a:r>
              <a:rPr lang="pt-BR" sz="2800" dirty="0" smtClean="0">
                <a:solidFill>
                  <a:srgbClr val="0000FF"/>
                </a:solidFill>
              </a:rPr>
              <a:t>como obter segurança</a:t>
            </a:r>
            <a:r>
              <a:rPr lang="pt-BR" sz="2800" dirty="0" smtClean="0"/>
              <a:t> em um ambiente cooperativo.</a:t>
            </a:r>
          </a:p>
          <a:p>
            <a:endParaRPr lang="pt-BR" sz="2800" dirty="0"/>
          </a:p>
          <a:p>
            <a:r>
              <a:rPr lang="pt-BR" sz="2800" dirty="0" smtClean="0">
                <a:solidFill>
                  <a:srgbClr val="0000FF"/>
                </a:solidFill>
              </a:rPr>
              <a:t>Gerenciar todo o processo de segurança</a:t>
            </a:r>
            <a:r>
              <a:rPr lang="pt-BR" sz="2800" dirty="0" smtClean="0"/>
              <a:t>, visualizando a situação da segurança em todos os seus aspectos.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119256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Fatores que justificam a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800" dirty="0" smtClean="0"/>
          </a:p>
          <a:p>
            <a:r>
              <a:rPr lang="pt-BR" sz="2800" dirty="0" smtClean="0"/>
              <a:t>Entender a natureza dos ataques é fundamental.</a:t>
            </a:r>
          </a:p>
          <a:p>
            <a:endParaRPr lang="pt-BR" sz="2800" dirty="0" smtClean="0"/>
          </a:p>
          <a:p>
            <a:r>
              <a:rPr lang="pt-BR" sz="2800" dirty="0" smtClean="0"/>
              <a:t>Fragilidade da tecnologia existente.</a:t>
            </a:r>
          </a:p>
          <a:p>
            <a:endParaRPr lang="pt-BR" sz="2800" dirty="0"/>
          </a:p>
          <a:p>
            <a:r>
              <a:rPr lang="pt-BR" sz="2800" dirty="0" smtClean="0"/>
              <a:t>Novas </a:t>
            </a:r>
            <a:r>
              <a:rPr lang="pt-BR" sz="2800" dirty="0"/>
              <a:t>tecnologias trazem novas </a:t>
            </a:r>
            <a:r>
              <a:rPr lang="pt-BR" sz="2800" dirty="0" smtClean="0"/>
              <a:t>vulnerabilidades.</a:t>
            </a:r>
          </a:p>
          <a:p>
            <a:endParaRPr lang="pt-BR" sz="2800" dirty="0"/>
          </a:p>
          <a:p>
            <a:r>
              <a:rPr lang="pt-BR" sz="2800" dirty="0"/>
              <a:t>Novas formas de ataques são </a:t>
            </a:r>
            <a:r>
              <a:rPr lang="pt-BR" sz="2800" dirty="0" smtClean="0"/>
              <a:t>criadas.</a:t>
            </a:r>
            <a:endParaRPr lang="pt-BR" sz="2800" dirty="0"/>
          </a:p>
          <a:p>
            <a:pPr marL="0" indent="0">
              <a:buNone/>
            </a:pPr>
            <a:endParaRPr lang="pt-BR" sz="2800" dirty="0" smtClean="0"/>
          </a:p>
          <a:p>
            <a:endParaRPr lang="pt-BR" sz="2800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100" dirty="0">
                <a:solidFill>
                  <a:srgbClr val="675E47"/>
                </a:solidFill>
              </a:rPr>
              <a:t>Fatores que justificam a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Aumento da conectividade resulta em novas possibilidades de ataques.</a:t>
            </a:r>
          </a:p>
          <a:p>
            <a:endParaRPr lang="pt-BR" sz="2800" dirty="0"/>
          </a:p>
          <a:p>
            <a:r>
              <a:rPr lang="pt-BR" sz="2800" dirty="0"/>
              <a:t>Existência de ataques direcionados como os </a:t>
            </a:r>
            <a:r>
              <a:rPr lang="pt-BR" sz="2800" dirty="0" err="1" smtClean="0"/>
              <a:t>oportunísticos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Fazer a </a:t>
            </a:r>
            <a:r>
              <a:rPr lang="pt-BR" sz="2800" dirty="0"/>
              <a:t>defesa é mais complexa do que o </a:t>
            </a:r>
            <a:r>
              <a:rPr lang="pt-BR" sz="2800" dirty="0" smtClean="0"/>
              <a:t>ataque.</a:t>
            </a:r>
          </a:p>
          <a:p>
            <a:endParaRPr lang="pt-BR" sz="2800" dirty="0"/>
          </a:p>
          <a:p>
            <a:r>
              <a:rPr lang="pt-BR" sz="2800" dirty="0"/>
              <a:t>Aumento dos crimes </a:t>
            </a:r>
            <a:r>
              <a:rPr lang="pt-BR" sz="2800" dirty="0" smtClean="0"/>
              <a:t>digitais.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100" dirty="0">
                <a:solidFill>
                  <a:srgbClr val="675E47"/>
                </a:solidFill>
              </a:rPr>
              <a:t>Fatores que justificam a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800" dirty="0" smtClean="0"/>
              <a:t>A falta de uma classificação das informações quanto ao seu valor e a sua confiabilidade, para a definição de uma estratégia de segurança.</a:t>
            </a:r>
          </a:p>
          <a:p>
            <a:endParaRPr lang="pt-BR" sz="2800" dirty="0"/>
          </a:p>
          <a:p>
            <a:r>
              <a:rPr lang="pt-BR" sz="2800" dirty="0" smtClean="0"/>
              <a:t>Controle de acesso mal definido.</a:t>
            </a:r>
          </a:p>
          <a:p>
            <a:endParaRPr lang="pt-BR" sz="2800" dirty="0"/>
          </a:p>
          <a:p>
            <a:r>
              <a:rPr lang="pt-BR" sz="2800" dirty="0" smtClean="0"/>
              <a:t>A Internet é um ambiente hostil, e portanto, não confiável.</a:t>
            </a:r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556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Importância da Tecnologia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114300" indent="0">
              <a:buNone/>
            </a:pPr>
            <a:endParaRPr lang="pt-BR" dirty="0"/>
          </a:p>
          <a:p>
            <a:r>
              <a:rPr lang="pt-BR" sz="2800" dirty="0" smtClean="0"/>
              <a:t>A dependência cada vez maior da Informática e da Telecomunicação para o sucesso das organizações resultou no surgimento do </a:t>
            </a:r>
            <a:r>
              <a:rPr lang="pt-BR" sz="2800" dirty="0" smtClean="0">
                <a:solidFill>
                  <a:srgbClr val="0000FF"/>
                </a:solidFill>
              </a:rPr>
              <a:t>ambiente cooperativo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Desafios com relação à segurança.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100" dirty="0">
                <a:solidFill>
                  <a:srgbClr val="675E47"/>
                </a:solidFill>
              </a:rPr>
              <a:t>Fatores que justificam a 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dirty="0" smtClean="0"/>
              <a:t>As </a:t>
            </a:r>
            <a:r>
              <a:rPr lang="pt-BR" sz="2800" dirty="0"/>
              <a:t>informações, as senhas e os </a:t>
            </a:r>
            <a:r>
              <a:rPr lang="pt-BR" sz="2800" dirty="0" err="1"/>
              <a:t>emails</a:t>
            </a:r>
            <a:r>
              <a:rPr lang="pt-BR" sz="2800" dirty="0"/>
              <a:t> que trafegam na rede podem ser capturados.</a:t>
            </a:r>
          </a:p>
          <a:p>
            <a:pPr marL="114300" indent="0">
              <a:buNone/>
            </a:pPr>
            <a:endParaRPr lang="pt-BR" sz="2800" dirty="0"/>
          </a:p>
          <a:p>
            <a:r>
              <a:rPr lang="pt-BR" sz="2800" dirty="0" smtClean="0"/>
              <a:t>A interação entre diferentes ambientes resulta na multiplicação dos pontos vulneráveis.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2379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abrangência da Segurança</a:t>
            </a:r>
            <a:endParaRPr lang="pt-BR" dirty="0"/>
          </a:p>
        </p:txBody>
      </p:sp>
      <p:pic>
        <p:nvPicPr>
          <p:cNvPr id="5122" name="Picture 2" descr="C:\Users\bosco\Pictures\2012-03-16 abrangencia da segurança\abrangencia da segurança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16349"/>
            <a:ext cx="7620000" cy="43683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174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x Funcionalidades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Segurança pode ser comprometida pelos seguintes fatores: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Exploração de </a:t>
            </a:r>
            <a:r>
              <a:rPr lang="pt-BR" dirty="0" smtClean="0">
                <a:solidFill>
                  <a:srgbClr val="0000FF"/>
                </a:solidFill>
              </a:rPr>
              <a:t>vulnerabilidades em </a:t>
            </a:r>
            <a:r>
              <a:rPr lang="pt-BR" dirty="0" err="1" smtClean="0">
                <a:solidFill>
                  <a:srgbClr val="0000FF"/>
                </a:solidFill>
              </a:rPr>
              <a:t>SOs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Exploração dos </a:t>
            </a:r>
            <a:r>
              <a:rPr lang="pt-BR" dirty="0" smtClean="0">
                <a:solidFill>
                  <a:srgbClr val="0000FF"/>
                </a:solidFill>
              </a:rPr>
              <a:t>aspectos humanos </a:t>
            </a:r>
            <a:r>
              <a:rPr lang="pt-BR" dirty="0" smtClean="0"/>
              <a:t>das pessoas envolvidas.</a:t>
            </a:r>
          </a:p>
          <a:p>
            <a:pPr lvl="1"/>
            <a:r>
              <a:rPr lang="pt-BR" dirty="0" smtClean="0"/>
              <a:t>Falha no </a:t>
            </a:r>
            <a:r>
              <a:rPr lang="pt-BR" dirty="0" smtClean="0">
                <a:solidFill>
                  <a:srgbClr val="0000FF"/>
                </a:solidFill>
              </a:rPr>
              <a:t>desenvolvimento e implementação de uma política de segurança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>
                <a:solidFill>
                  <a:srgbClr val="0000FF"/>
                </a:solidFill>
              </a:rPr>
              <a:t>Desenvolvimento de ataques </a:t>
            </a:r>
            <a:r>
              <a:rPr lang="pt-BR" dirty="0" smtClean="0"/>
              <a:t>mais sofisticados.</a:t>
            </a:r>
          </a:p>
          <a:p>
            <a:pPr lvl="1"/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Segurança é inversamente proporcional as funcionalidades </a:t>
            </a:r>
            <a:r>
              <a:rPr lang="pt-BR" dirty="0" smtClean="0"/>
              <a:t>(serviços, aplicativos, o aumento da complexidade das conexões, ...)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Aspectos da Segurança da Informação</a:t>
            </a:r>
            <a:endParaRPr lang="pt-BR" sz="3600" dirty="0"/>
          </a:p>
        </p:txBody>
      </p:sp>
      <p:pic>
        <p:nvPicPr>
          <p:cNvPr id="6146" name="Picture 2" descr="C:\Users\bosco\Pictures\2012-03-16 aspectos da segurança da informação\aspectos da segurança da informação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27076"/>
            <a:ext cx="7620000" cy="3546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Segurança x Produtividade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sz="2800" dirty="0" smtClean="0"/>
              <a:t>A administração da segurança deve ser dimensionada, sem que a produtividade dos usuários seja afetada. </a:t>
            </a:r>
          </a:p>
          <a:p>
            <a:endParaRPr lang="pt-BR" sz="2800" dirty="0" smtClean="0"/>
          </a:p>
          <a:p>
            <a:r>
              <a:rPr lang="pt-BR" sz="2800" dirty="0" smtClean="0"/>
              <a:t>Geralmente, </a:t>
            </a:r>
            <a:r>
              <a:rPr lang="pt-BR" sz="2800" dirty="0" smtClean="0">
                <a:solidFill>
                  <a:srgbClr val="0000FF"/>
                </a:solidFill>
              </a:rPr>
              <a:t>a segurança é antagônica à produtividade dos usuários</a:t>
            </a:r>
            <a:r>
              <a:rPr lang="pt-BR" sz="2800" dirty="0" smtClean="0"/>
              <a:t>, no sentido de que , quanto maiores as funcionalidades, mais vulnerabilidades existem.</a:t>
            </a:r>
            <a:endParaRPr lang="pt-BR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Final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800" dirty="0" smtClean="0"/>
              <a:t>A tentativa de estabelecer uma rede totalmente segura não é conveniente.</a:t>
            </a:r>
          </a:p>
          <a:p>
            <a:endParaRPr lang="pt-BR" sz="2800" dirty="0"/>
          </a:p>
          <a:p>
            <a:r>
              <a:rPr lang="pt-BR" sz="2800" dirty="0" smtClean="0"/>
              <a:t>As organizações devem definir </a:t>
            </a:r>
            <a:r>
              <a:rPr lang="pt-BR" sz="2800" dirty="0" smtClean="0">
                <a:solidFill>
                  <a:srgbClr val="0000FF"/>
                </a:solidFill>
              </a:rPr>
              <a:t>o nível de segurança, de acordo com suas necessidades</a:t>
            </a:r>
            <a:r>
              <a:rPr lang="pt-BR" sz="2800" dirty="0" smtClean="0"/>
              <a:t>, já assumindo riscos.</a:t>
            </a:r>
          </a:p>
          <a:p>
            <a:endParaRPr lang="pt-BR" sz="2800" dirty="0"/>
          </a:p>
          <a:p>
            <a:r>
              <a:rPr lang="pt-BR" sz="2800" dirty="0" smtClean="0"/>
              <a:t>Construir um </a:t>
            </a:r>
            <a:r>
              <a:rPr lang="pt-BR" sz="2800" dirty="0" smtClean="0">
                <a:solidFill>
                  <a:srgbClr val="0000FF"/>
                </a:solidFill>
              </a:rPr>
              <a:t>sistema altamente confiável</a:t>
            </a:r>
            <a:r>
              <a:rPr lang="pt-BR" sz="2800" dirty="0" smtClean="0"/>
              <a:t>, que seja capaz de dificultar ataques mais casuais. 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0289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Informática como parte </a:t>
            </a:r>
            <a:br>
              <a:rPr lang="pt-BR" dirty="0" smtClean="0"/>
            </a:br>
            <a:r>
              <a:rPr lang="pt-BR" dirty="0" smtClean="0"/>
              <a:t>dos Negócios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2400" dirty="0" smtClean="0">
                <a:solidFill>
                  <a:srgbClr val="0000FF"/>
                </a:solidFill>
              </a:rPr>
              <a:t>Aumento dos investimentos </a:t>
            </a:r>
            <a:r>
              <a:rPr lang="pt-BR" sz="2400" dirty="0" smtClean="0"/>
              <a:t>realizados na área de Tecnologia da Informação.</a:t>
            </a:r>
          </a:p>
          <a:p>
            <a:endParaRPr lang="pt-BR" sz="2400" dirty="0"/>
          </a:p>
          <a:p>
            <a:r>
              <a:rPr lang="pt-BR" sz="2400" dirty="0" smtClean="0">
                <a:solidFill>
                  <a:srgbClr val="0000FF"/>
                </a:solidFill>
              </a:rPr>
              <a:t>Tecnologia como expansão dos negócios</a:t>
            </a:r>
            <a:r>
              <a:rPr lang="pt-BR" sz="2400" dirty="0" smtClean="0"/>
              <a:t>.</a:t>
            </a:r>
          </a:p>
          <a:p>
            <a:endParaRPr lang="pt-BR" sz="2400" dirty="0"/>
          </a:p>
          <a:p>
            <a:r>
              <a:rPr lang="pt-BR" sz="2400" dirty="0" smtClean="0">
                <a:solidFill>
                  <a:srgbClr val="0000FF"/>
                </a:solidFill>
              </a:rPr>
              <a:t>Revolução Digital </a:t>
            </a:r>
            <a:r>
              <a:rPr lang="pt-BR" sz="2400" dirty="0" smtClean="0"/>
              <a:t>faz parte de todos.</a:t>
            </a:r>
          </a:p>
          <a:p>
            <a:endParaRPr lang="pt-BR" sz="2400" dirty="0"/>
          </a:p>
          <a:p>
            <a:r>
              <a:rPr lang="pt-BR" sz="2400" dirty="0" smtClean="0"/>
              <a:t>Pesquisas mostram que a </a:t>
            </a:r>
            <a:r>
              <a:rPr lang="pt-BR" sz="2400" dirty="0" smtClean="0">
                <a:solidFill>
                  <a:srgbClr val="0000FF"/>
                </a:solidFill>
              </a:rPr>
              <a:t>Internet é a mais importante ferramenta de negócios</a:t>
            </a:r>
            <a:r>
              <a:rPr lang="pt-BR" sz="2400" dirty="0" smtClean="0"/>
              <a:t>, hoje, curto e médio prazo.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28291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 fontScale="90000"/>
          </a:bodyPr>
          <a:lstStyle/>
          <a:p>
            <a:r>
              <a:rPr lang="pt-BR" sz="4000" dirty="0">
                <a:solidFill>
                  <a:prstClr val="black"/>
                </a:solidFill>
              </a:rPr>
              <a:t>A Informática como parte </a:t>
            </a:r>
            <a:br>
              <a:rPr lang="pt-BR" sz="4000" dirty="0">
                <a:solidFill>
                  <a:prstClr val="black"/>
                </a:solidFill>
              </a:rPr>
            </a:br>
            <a:r>
              <a:rPr lang="pt-BR" sz="4000" dirty="0">
                <a:solidFill>
                  <a:prstClr val="black"/>
                </a:solidFill>
              </a:rPr>
              <a:t>dos Negócios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dirty="0" smtClean="0"/>
              <a:t>Uma falha em algum dos componentes da Informática, pode afetar negativamente os negócios da organização.</a:t>
            </a:r>
          </a:p>
          <a:p>
            <a:endParaRPr lang="pt-BR" sz="2800" dirty="0"/>
          </a:p>
          <a:p>
            <a:r>
              <a:rPr lang="pt-BR" sz="2800" dirty="0" smtClean="0"/>
              <a:t>Época de grandes transformações tecnológicas, econômicas e mercadológicas: </a:t>
            </a:r>
            <a:r>
              <a:rPr lang="pt-BR" sz="2800" dirty="0" smtClean="0">
                <a:solidFill>
                  <a:srgbClr val="0000FF"/>
                </a:solidFill>
              </a:rPr>
              <a:t>fusões de organizações</a:t>
            </a:r>
            <a:r>
              <a:rPr lang="pt-BR" sz="2800" dirty="0" smtClean="0"/>
              <a:t> e </a:t>
            </a:r>
            <a:r>
              <a:rPr lang="pt-BR" sz="2800" dirty="0" smtClean="0">
                <a:solidFill>
                  <a:srgbClr val="0000FF"/>
                </a:solidFill>
              </a:rPr>
              <a:t>parcerias estratégicas </a:t>
            </a:r>
            <a:r>
              <a:rPr lang="pt-BR" sz="2800" dirty="0" smtClean="0"/>
              <a:t>implicam na fusão da infraestrutura de rede.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412844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>
                <a:solidFill>
                  <a:prstClr val="black"/>
                </a:solidFill>
              </a:rPr>
              <a:t>A Informática como parte </a:t>
            </a:r>
            <a:br>
              <a:rPr lang="pt-BR" sz="3600" dirty="0">
                <a:solidFill>
                  <a:prstClr val="black"/>
                </a:solidFill>
              </a:rPr>
            </a:br>
            <a:r>
              <a:rPr lang="pt-BR" sz="3600" dirty="0">
                <a:solidFill>
                  <a:prstClr val="black"/>
                </a:solidFill>
              </a:rPr>
              <a:t>dos Negócios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dirty="0">
                <a:solidFill>
                  <a:srgbClr val="0000FF"/>
                </a:solidFill>
              </a:rPr>
              <a:t>P</a:t>
            </a:r>
            <a:r>
              <a:rPr lang="pt-BR" sz="2800" dirty="0" smtClean="0">
                <a:solidFill>
                  <a:srgbClr val="0000FF"/>
                </a:solidFill>
              </a:rPr>
              <a:t>roblemas relacionados à segurança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O contexto atual de grandes transformações comerciais e mercadológicas, mais a importância da Internet, faz com que surja </a:t>
            </a:r>
            <a:r>
              <a:rPr lang="pt-BR" sz="2800" dirty="0" smtClean="0">
                <a:solidFill>
                  <a:srgbClr val="0000FF"/>
                </a:solidFill>
              </a:rPr>
              <a:t>um novo ambiente</a:t>
            </a:r>
            <a:r>
              <a:rPr lang="pt-BR" sz="2800" dirty="0" smtClean="0"/>
              <a:t>, no qual múltiplas organizações trocam informações por meio de integração de redes.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285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2800" dirty="0" smtClean="0"/>
              <a:t>Matrizes, </a:t>
            </a:r>
          </a:p>
          <a:p>
            <a:r>
              <a:rPr lang="pt-BR" sz="2800" dirty="0" smtClean="0"/>
              <a:t>Filiais, </a:t>
            </a:r>
          </a:p>
          <a:p>
            <a:r>
              <a:rPr lang="pt-BR" sz="2800" dirty="0" smtClean="0"/>
              <a:t>Clientes, </a:t>
            </a:r>
          </a:p>
          <a:p>
            <a:r>
              <a:rPr lang="pt-BR" sz="2800" dirty="0" smtClean="0"/>
              <a:t>Fornecedores, </a:t>
            </a:r>
          </a:p>
          <a:p>
            <a:r>
              <a:rPr lang="pt-BR" sz="2800" dirty="0" smtClean="0"/>
              <a:t>Parceiros Comerciais,</a:t>
            </a:r>
          </a:p>
          <a:p>
            <a:r>
              <a:rPr lang="pt-BR" sz="2800" dirty="0"/>
              <a:t>U</a:t>
            </a:r>
            <a:r>
              <a:rPr lang="pt-BR" sz="2800" dirty="0" smtClean="0"/>
              <a:t>suários Móveis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60433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prstClr val="black"/>
                </a:solidFill>
              </a:rPr>
              <a:t>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sz="2800" dirty="0" smtClean="0"/>
          </a:p>
          <a:p>
            <a:r>
              <a:rPr lang="pt-BR" sz="2800" dirty="0" smtClean="0"/>
              <a:t>A </a:t>
            </a:r>
            <a:r>
              <a:rPr lang="pt-BR" sz="2800" dirty="0" smtClean="0">
                <a:solidFill>
                  <a:srgbClr val="0000FF"/>
                </a:solidFill>
              </a:rPr>
              <a:t>complexidade </a:t>
            </a:r>
            <a:r>
              <a:rPr lang="pt-BR" sz="2800" dirty="0">
                <a:solidFill>
                  <a:srgbClr val="0000FF"/>
                </a:solidFill>
              </a:rPr>
              <a:t>da </a:t>
            </a:r>
            <a:r>
              <a:rPr lang="pt-BR" sz="2800" dirty="0" err="1" smtClean="0">
                <a:solidFill>
                  <a:srgbClr val="0000FF"/>
                </a:solidFill>
              </a:rPr>
              <a:t>infra-estrutura</a:t>
            </a:r>
            <a:r>
              <a:rPr lang="pt-BR" sz="2800" dirty="0" smtClean="0">
                <a:solidFill>
                  <a:srgbClr val="0000FF"/>
                </a:solidFill>
              </a:rPr>
              <a:t> de rede </a:t>
            </a:r>
            <a:r>
              <a:rPr lang="pt-BR" sz="2800" dirty="0" smtClean="0"/>
              <a:t>atinge níveis consideráveis.</a:t>
            </a:r>
          </a:p>
          <a:p>
            <a:endParaRPr lang="pt-BR" sz="2800" dirty="0"/>
          </a:p>
          <a:p>
            <a:r>
              <a:rPr lang="pt-BR" sz="2800" dirty="0" smtClean="0"/>
              <a:t>É preciso a </a:t>
            </a:r>
            <a:r>
              <a:rPr lang="pt-BR" sz="2800" dirty="0" smtClean="0">
                <a:solidFill>
                  <a:srgbClr val="0000FF"/>
                </a:solidFill>
              </a:rPr>
              <a:t>proteção das informações </a:t>
            </a:r>
            <a:r>
              <a:rPr lang="pt-BR" sz="2800" dirty="0" smtClean="0"/>
              <a:t>que fazem parte dessa rede.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7627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prstClr val="black"/>
                </a:solidFill>
              </a:rPr>
              <a:t>O Ambiente Cooperativo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sz="2800" dirty="0" smtClean="0"/>
          </a:p>
          <a:p>
            <a:r>
              <a:rPr lang="pt-BR" sz="2800" dirty="0" smtClean="0"/>
              <a:t>Caracterizado pela </a:t>
            </a:r>
            <a:r>
              <a:rPr lang="pt-BR" sz="2800" dirty="0" smtClean="0">
                <a:solidFill>
                  <a:srgbClr val="0000FF"/>
                </a:solidFill>
              </a:rPr>
              <a:t>integração dos mais diversos sistemas</a:t>
            </a:r>
            <a:r>
              <a:rPr lang="pt-BR" sz="2800" dirty="0" smtClean="0"/>
              <a:t> de diferentes organizações.</a:t>
            </a:r>
          </a:p>
          <a:p>
            <a:endParaRPr lang="pt-BR" sz="2800" dirty="0"/>
          </a:p>
          <a:p>
            <a:r>
              <a:rPr lang="pt-BR" sz="2800" dirty="0" smtClean="0"/>
              <a:t>As </a:t>
            </a:r>
            <a:r>
              <a:rPr lang="pt-BR" sz="2800" dirty="0" smtClean="0">
                <a:solidFill>
                  <a:srgbClr val="0000FF"/>
                </a:solidFill>
              </a:rPr>
              <a:t>partes envolvidas cooperam entre si</a:t>
            </a:r>
            <a:r>
              <a:rPr lang="pt-BR" sz="2800" dirty="0" smtClean="0"/>
              <a:t>, na busca de um objetivo comum:  rapidez e eficiência nos processos e realizações dos negócios.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32241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smtClean="0">
                <a:solidFill>
                  <a:prstClr val="black"/>
                </a:solidFill>
              </a:rPr>
              <a:t/>
            </a:r>
            <a:br>
              <a:rPr lang="pt-BR" sz="4000" dirty="0" smtClean="0">
                <a:solidFill>
                  <a:prstClr val="black"/>
                </a:solidFill>
              </a:rPr>
            </a:br>
            <a:r>
              <a:rPr lang="pt-BR" sz="4000" dirty="0" smtClean="0">
                <a:solidFill>
                  <a:prstClr val="black"/>
                </a:solidFill>
              </a:rPr>
              <a:t>O </a:t>
            </a:r>
            <a:r>
              <a:rPr lang="pt-BR" sz="4000" dirty="0">
                <a:solidFill>
                  <a:prstClr val="black"/>
                </a:solidFill>
              </a:rPr>
              <a:t>Ambiente Cooperativo e a </a:t>
            </a:r>
            <a:r>
              <a:rPr lang="pt-BR" sz="4000" dirty="0" smtClean="0">
                <a:solidFill>
                  <a:prstClr val="black"/>
                </a:solidFill>
              </a:rPr>
              <a:t/>
            </a:r>
            <a:br>
              <a:rPr lang="pt-BR" sz="4000" dirty="0" smtClean="0">
                <a:solidFill>
                  <a:prstClr val="black"/>
                </a:solidFill>
              </a:rPr>
            </a:br>
            <a:r>
              <a:rPr lang="pt-BR" sz="4000" dirty="0" smtClean="0">
                <a:solidFill>
                  <a:prstClr val="black"/>
                </a:solidFill>
              </a:rPr>
              <a:t>Diversidade </a:t>
            </a:r>
            <a:r>
              <a:rPr lang="pt-BR" sz="4000" dirty="0">
                <a:solidFill>
                  <a:prstClr val="black"/>
                </a:solidFill>
              </a:rPr>
              <a:t>de Conexões</a:t>
            </a:r>
            <a:br>
              <a:rPr lang="pt-BR" sz="4000" dirty="0">
                <a:solidFill>
                  <a:prstClr val="black"/>
                </a:solidFill>
              </a:rPr>
            </a:br>
            <a:endParaRPr lang="pt-BR" dirty="0"/>
          </a:p>
        </p:txBody>
      </p:sp>
      <p:pic>
        <p:nvPicPr>
          <p:cNvPr id="1027" name="Picture 3" descr="C:\Users\bosco\Pictures\2012-03-16 ambiente cooperativo 1\ambiente cooperativo 1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3528" y="1600200"/>
            <a:ext cx="5407343" cy="48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219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480</TotalTime>
  <Words>820</Words>
  <Application>Microsoft Office PowerPoint</Application>
  <PresentationFormat>Apresentação na tela (4:3)</PresentationFormat>
  <Paragraphs>143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Adjacência</vt:lpstr>
      <vt:lpstr>O Ambiente Cooperativo</vt:lpstr>
      <vt:lpstr>A Importância da Tecnologia da Informação</vt:lpstr>
      <vt:lpstr>A Informática como parte  dos Negócios</vt:lpstr>
      <vt:lpstr>A Informática como parte  dos Negócios</vt:lpstr>
      <vt:lpstr>A Informática como parte  dos Negócios</vt:lpstr>
      <vt:lpstr>O Ambiente Cooperativo</vt:lpstr>
      <vt:lpstr>O Ambiente Cooperativo</vt:lpstr>
      <vt:lpstr>O Ambiente Cooperativo</vt:lpstr>
      <vt:lpstr> O Ambiente Cooperativo e a  Diversidade de Conexões </vt:lpstr>
      <vt:lpstr> O Ambiente Cooperativo e a Diversidade de Conexões </vt:lpstr>
      <vt:lpstr>O Ambiente Cooperativo e a  Diversidade de Conexões</vt:lpstr>
      <vt:lpstr>Problemas no Ambientes Cooperativos</vt:lpstr>
      <vt:lpstr>Triangulações</vt:lpstr>
      <vt:lpstr>Diversidade de Níveis de Acessos</vt:lpstr>
      <vt:lpstr>Um Modelo de Segurança</vt:lpstr>
      <vt:lpstr>Um Modelo de Segurança</vt:lpstr>
      <vt:lpstr>Fatores que justificam a segurança</vt:lpstr>
      <vt:lpstr>Fatores que justificam a segurança</vt:lpstr>
      <vt:lpstr>Fatores que justificam a segurança</vt:lpstr>
      <vt:lpstr>Fatores que justificam a segurança</vt:lpstr>
      <vt:lpstr>A abrangência da Segurança</vt:lpstr>
      <vt:lpstr>Segurança x Funcionalidades</vt:lpstr>
      <vt:lpstr>Aspectos da Segurança da Informação</vt:lpstr>
      <vt:lpstr>Segurança x Produtividade</vt:lpstr>
      <vt:lpstr>Objetivo Final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Ambiente Cooperativo</dc:title>
  <dc:creator>Bosco</dc:creator>
  <cp:lastModifiedBy>bosco</cp:lastModifiedBy>
  <cp:revision>44</cp:revision>
  <dcterms:created xsi:type="dcterms:W3CDTF">2012-03-14T11:28:31Z</dcterms:created>
  <dcterms:modified xsi:type="dcterms:W3CDTF">2012-09-21T18:41:28Z</dcterms:modified>
</cp:coreProperties>
</file>