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84" r:id="rId3"/>
    <p:sldId id="285" r:id="rId4"/>
    <p:sldId id="286" r:id="rId5"/>
    <p:sldId id="299" r:id="rId6"/>
    <p:sldId id="287" r:id="rId7"/>
    <p:sldId id="288" r:id="rId8"/>
    <p:sldId id="289" r:id="rId9"/>
    <p:sldId id="283" r:id="rId10"/>
    <p:sldId id="282" r:id="rId11"/>
    <p:sldId id="291" r:id="rId12"/>
    <p:sldId id="290" r:id="rId13"/>
    <p:sldId id="292" r:id="rId14"/>
    <p:sldId id="293" r:id="rId15"/>
    <p:sldId id="294" r:id="rId16"/>
    <p:sldId id="296" r:id="rId17"/>
    <p:sldId id="297" r:id="rId18"/>
    <p:sldId id="295" r:id="rId19"/>
    <p:sldId id="271" r:id="rId20"/>
    <p:sldId id="256" r:id="rId21"/>
    <p:sldId id="281" r:id="rId22"/>
    <p:sldId id="273" r:id="rId23"/>
    <p:sldId id="275" r:id="rId24"/>
    <p:sldId id="268" r:id="rId25"/>
    <p:sldId id="266" r:id="rId26"/>
    <p:sldId id="263" r:id="rId27"/>
    <p:sldId id="262" r:id="rId28"/>
    <p:sldId id="264" r:id="rId29"/>
    <p:sldId id="265" r:id="rId30"/>
    <p:sldId id="267" r:id="rId31"/>
    <p:sldId id="276" r:id="rId32"/>
    <p:sldId id="277" r:id="rId33"/>
    <p:sldId id="278" r:id="rId34"/>
    <p:sldId id="279" r:id="rId35"/>
    <p:sldId id="280" r:id="rId36"/>
    <p:sldId id="298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1922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8504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6108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9174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32217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4323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3738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8300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8857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8101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74739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8845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oao Bosco M. Sobral\Documents\TCC-Tiago\FigurasTCC\FigurasTCC\fig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7704855" cy="53285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Fluxo Normal ou Ataque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537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ert.br/stats/incidentes/inc-sta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24744"/>
            <a:ext cx="7439025" cy="5271121"/>
          </a:xfrm>
          <a:prstGeom prst="rect">
            <a:avLst/>
          </a:prstGeom>
          <a:noFill/>
        </p:spPr>
      </p:pic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sz="2800" dirty="0" smtClean="0"/>
              <a:t>Estatísticas dos Incidentes Reportados ao </a:t>
            </a:r>
            <a:r>
              <a:rPr lang="pt-BR" sz="2800" b="1" dirty="0" smtClean="0">
                <a:solidFill>
                  <a:srgbClr val="0000FF"/>
                </a:solidFill>
              </a:rPr>
              <a:t>CERT.</a:t>
            </a:r>
            <a:r>
              <a:rPr lang="pt-BR" sz="2800" b="1" dirty="0" err="1" smtClean="0">
                <a:solidFill>
                  <a:srgbClr val="0000FF"/>
                </a:solidFill>
              </a:rPr>
              <a:t>br</a:t>
            </a:r>
            <a:r>
              <a:rPr lang="pt-BR" sz="2800" b="1" dirty="0" smtClean="0">
                <a:solidFill>
                  <a:srgbClr val="0000FF"/>
                </a:solidFill>
              </a:rPr>
              <a:t/>
            </a:r>
            <a:br>
              <a:rPr lang="pt-BR" sz="2800" b="1" dirty="0" smtClean="0">
                <a:solidFill>
                  <a:srgbClr val="0000FF"/>
                </a:solidFill>
              </a:rPr>
            </a:br>
            <a:r>
              <a:rPr lang="pt-BR" sz="2800" dirty="0" smtClean="0"/>
              <a:t>Valores acumulados: 1999 a 2013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Incidentes Reportados ao </a:t>
            </a:r>
            <a:r>
              <a:rPr lang="pt-BR" sz="3600" dirty="0" smtClean="0">
                <a:solidFill>
                  <a:srgbClr val="0000FF"/>
                </a:solidFill>
              </a:rPr>
              <a:t>CERT.</a:t>
            </a:r>
            <a:r>
              <a:rPr lang="pt-BR" sz="3600" dirty="0" err="1" smtClean="0">
                <a:solidFill>
                  <a:srgbClr val="0000FF"/>
                </a:solidFill>
              </a:rPr>
              <a:t>br</a:t>
            </a:r>
            <a:r>
              <a:rPr lang="pt-BR" sz="3600" dirty="0" smtClean="0">
                <a:solidFill>
                  <a:srgbClr val="0000FF"/>
                </a:solidFill>
              </a:rPr>
              <a:t> </a:t>
            </a:r>
            <a:br>
              <a:rPr lang="pt-BR" sz="3600" dirty="0" smtClean="0">
                <a:solidFill>
                  <a:srgbClr val="0000FF"/>
                </a:solidFill>
              </a:rPr>
            </a:br>
            <a:r>
              <a:rPr lang="pt-BR" sz="3600" dirty="0" smtClean="0"/>
              <a:t>Janeiro a Dezembro de 2013</a:t>
            </a:r>
            <a:endParaRPr lang="pt-BR" sz="3600" dirty="0"/>
          </a:p>
        </p:txBody>
      </p:sp>
      <p:pic>
        <p:nvPicPr>
          <p:cNvPr id="40962" name="Picture 2" descr="[tipos-ataque-acumulado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4000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[tipos-ataque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9144000" cy="3312368"/>
          </a:xfrm>
          <a:prstGeom prst="rect">
            <a:avLst/>
          </a:prstGeom>
          <a:noFill/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Tipos de Ataque</a:t>
            </a:r>
            <a:br>
              <a:rPr lang="pt-BR" sz="2400" dirty="0" smtClean="0"/>
            </a:br>
            <a:r>
              <a:rPr lang="pt-BR" sz="2400" dirty="0" smtClean="0">
                <a:solidFill>
                  <a:srgbClr val="0000FF"/>
                </a:solidFill>
              </a:rPr>
              <a:t>CERT.</a:t>
            </a:r>
            <a:r>
              <a:rPr lang="pt-BR" sz="2400" dirty="0" err="1" smtClean="0">
                <a:solidFill>
                  <a:srgbClr val="0000FF"/>
                </a:solidFill>
              </a:rPr>
              <a:t>br</a:t>
            </a:r>
            <a:endParaRPr lang="pt-BR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Incidentes Reportados ao </a:t>
            </a:r>
            <a:r>
              <a:rPr lang="pt-BR" sz="2400" dirty="0" smtClean="0">
                <a:solidFill>
                  <a:srgbClr val="0000FF"/>
                </a:solidFill>
              </a:rPr>
              <a:t>CERT.</a:t>
            </a:r>
            <a:r>
              <a:rPr lang="pt-BR" sz="2400" dirty="0" err="1" smtClean="0">
                <a:solidFill>
                  <a:srgbClr val="0000FF"/>
                </a:solidFill>
              </a:rPr>
              <a:t>br</a:t>
            </a:r>
            <a:r>
              <a:rPr lang="pt-BR" sz="2400" dirty="0" smtClean="0">
                <a:solidFill>
                  <a:srgbClr val="0000FF"/>
                </a:solidFill>
              </a:rPr>
              <a:t> </a:t>
            </a:r>
            <a:br>
              <a:rPr lang="pt-BR" sz="2400" dirty="0" smtClean="0">
                <a:solidFill>
                  <a:srgbClr val="0000FF"/>
                </a:solidFill>
              </a:rPr>
            </a:br>
            <a:r>
              <a:rPr lang="pt-BR" sz="2400" dirty="0" smtClean="0"/>
              <a:t>Janeiro a Dezembro de 2013</a:t>
            </a:r>
            <a:endParaRPr lang="pt-BR" sz="2400" dirty="0"/>
          </a:p>
        </p:txBody>
      </p:sp>
      <p:pic>
        <p:nvPicPr>
          <p:cNvPr id="41986" name="Picture 2" descr="[scan-portas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9144000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Incidentes Reportados ao </a:t>
            </a:r>
            <a:r>
              <a:rPr lang="pt-BR" sz="2400" dirty="0" smtClean="0">
                <a:solidFill>
                  <a:srgbClr val="0000FF"/>
                </a:solidFill>
              </a:rPr>
              <a:t>CERT.</a:t>
            </a:r>
            <a:r>
              <a:rPr lang="pt-BR" sz="2400" dirty="0" err="1" smtClean="0">
                <a:solidFill>
                  <a:srgbClr val="0000FF"/>
                </a:solidFill>
              </a:rPr>
              <a:t>br</a:t>
            </a:r>
            <a:r>
              <a:rPr lang="pt-BR" sz="2400" dirty="0" smtClean="0">
                <a:solidFill>
                  <a:srgbClr val="0000FF"/>
                </a:solidFill>
              </a:rPr>
              <a:t> </a:t>
            </a:r>
            <a:br>
              <a:rPr lang="pt-BR" sz="2400" dirty="0" smtClean="0">
                <a:solidFill>
                  <a:srgbClr val="0000FF"/>
                </a:solidFill>
              </a:rPr>
            </a:br>
            <a:r>
              <a:rPr lang="pt-BR" sz="2400" dirty="0" smtClean="0"/>
              <a:t>Janeiro a Dezembro de 2013</a:t>
            </a:r>
            <a:endParaRPr lang="pt-BR" sz="2400" dirty="0"/>
          </a:p>
        </p:txBody>
      </p:sp>
      <p:pic>
        <p:nvPicPr>
          <p:cNvPr id="43010" name="Picture 2" descr="[fraude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888"/>
            <a:ext cx="9144000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 smtClean="0"/>
              <a:t>Incidentes Reportados ao CERT.</a:t>
            </a:r>
            <a:r>
              <a:rPr lang="pt-BR" sz="2000" dirty="0" err="1" smtClean="0"/>
              <a:t>br</a:t>
            </a:r>
            <a:r>
              <a:rPr lang="pt-BR" sz="2000" dirty="0" smtClean="0"/>
              <a:t> </a:t>
            </a:r>
            <a:br>
              <a:rPr lang="pt-BR" sz="2000" dirty="0" smtClean="0"/>
            </a:br>
            <a:r>
              <a:rPr lang="pt-BR" sz="2000" dirty="0" smtClean="0"/>
              <a:t>Janeiro a Dezembro de 2013</a:t>
            </a:r>
            <a:endParaRPr lang="pt-BR" sz="2000" dirty="0"/>
          </a:p>
        </p:txBody>
      </p:sp>
      <p:pic>
        <p:nvPicPr>
          <p:cNvPr id="44034" name="Picture 2" descr="[top-atacantescc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8280920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CIDR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CIDR (de </a:t>
            </a:r>
            <a:r>
              <a:rPr lang="pt-BR" dirty="0" err="1" smtClean="0">
                <a:solidFill>
                  <a:srgbClr val="0000FF"/>
                </a:solidFill>
              </a:rPr>
              <a:t>Classless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err="1" smtClean="0">
                <a:solidFill>
                  <a:srgbClr val="0000FF"/>
                </a:solidFill>
              </a:rPr>
              <a:t>Inter-Domain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err="1" smtClean="0">
                <a:solidFill>
                  <a:srgbClr val="0000FF"/>
                </a:solidFill>
              </a:rPr>
              <a:t>Routing</a:t>
            </a:r>
            <a:r>
              <a:rPr lang="pt-BR" dirty="0" smtClean="0"/>
              <a:t>), foi introduzido em 1993, como um refinamento para a forma como o tráfego era conduzido pelas redes IP. </a:t>
            </a:r>
          </a:p>
          <a:p>
            <a:endParaRPr lang="pt-BR" dirty="0" smtClean="0"/>
          </a:p>
          <a:p>
            <a:r>
              <a:rPr lang="pt-BR" dirty="0" smtClean="0"/>
              <a:t>O CIDR está definido no RFC 1519.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CIDR (</a:t>
            </a:r>
            <a:r>
              <a:rPr lang="pt-BR" sz="2400" dirty="0" smtClean="0">
                <a:solidFill>
                  <a:srgbClr val="0000FF"/>
                </a:solidFill>
              </a:rPr>
              <a:t>CERT.</a:t>
            </a:r>
            <a:r>
              <a:rPr lang="pt-BR" sz="2400" dirty="0" err="1" smtClean="0">
                <a:solidFill>
                  <a:srgbClr val="0000FF"/>
                </a:solidFill>
              </a:rPr>
              <a:t>br</a:t>
            </a:r>
            <a:r>
              <a:rPr lang="pt-BR" sz="2400" dirty="0" smtClean="0"/>
              <a:t>)</a:t>
            </a:r>
            <a:endParaRPr lang="pt-BR" sz="2400" dirty="0"/>
          </a:p>
        </p:txBody>
      </p:sp>
      <p:pic>
        <p:nvPicPr>
          <p:cNvPr id="46082" name="Picture 2" descr="[top-atacantes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7915275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Incidentes Reportados ao CERT.</a:t>
            </a:r>
            <a:r>
              <a:rPr lang="pt-BR" sz="2400" dirty="0" err="1" smtClean="0"/>
              <a:t>br</a:t>
            </a:r>
            <a:r>
              <a:rPr lang="pt-BR" sz="2400" dirty="0" smtClean="0"/>
              <a:t> </a:t>
            </a:r>
            <a:br>
              <a:rPr lang="pt-BR" sz="2400" dirty="0" smtClean="0"/>
            </a:br>
            <a:r>
              <a:rPr lang="pt-BR" sz="2400" dirty="0" smtClean="0"/>
              <a:t>Janeiro a Dezembro de 2013</a:t>
            </a:r>
            <a:endParaRPr lang="pt-BR" sz="2400" dirty="0"/>
          </a:p>
        </p:txBody>
      </p:sp>
      <p:pic>
        <p:nvPicPr>
          <p:cNvPr id="45058" name="Picture 2" descr="[weekdays-incidentes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828092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oao Bosco M. Sobral\Documents\TCC-Tiago\FigurasTCC\FigurasTCC\fi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848872" cy="51125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Classificando um IDS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320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CGI.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0070C0"/>
                </a:solidFill>
              </a:rPr>
              <a:t>Comitê Gestor da Internet no Brasil </a:t>
            </a:r>
            <a:r>
              <a:rPr lang="pt-BR" dirty="0" smtClean="0"/>
              <a:t>tem a atribuição de estabelecer diretrizes estratégicas relacionadas ao uso e desenvolvimento da Internet no Brasil e diretrizes para a execução do registro de Nomes de Domínio, alocação de Endereço IP (Internet </a:t>
            </a:r>
            <a:r>
              <a:rPr lang="pt-BR" dirty="0" err="1" smtClean="0"/>
              <a:t>Protocol</a:t>
            </a:r>
            <a:r>
              <a:rPr lang="pt-BR" dirty="0" smtClean="0"/>
              <a:t>) e administração pertinente ao Domínio de Primeiro Nível ".</a:t>
            </a:r>
            <a:r>
              <a:rPr lang="pt-BR" dirty="0" err="1" smtClean="0"/>
              <a:t>br</a:t>
            </a:r>
            <a:r>
              <a:rPr lang="pt-BR" dirty="0" smtClean="0"/>
              <a:t>". 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I-IDS</a:t>
            </a:r>
            <a:endParaRPr lang="pt-BR" b="1" dirty="0">
              <a:solidFill>
                <a:srgbClr val="0000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2800" dirty="0" smtClean="0">
                <a:solidFill>
                  <a:srgbClr val="0070C0"/>
                </a:solidFill>
              </a:rPr>
              <a:t>Sistema de </a:t>
            </a:r>
            <a:r>
              <a:rPr lang="en-US" sz="2800" dirty="0" err="1" smtClean="0">
                <a:solidFill>
                  <a:srgbClr val="0070C0"/>
                </a:solidFill>
              </a:rPr>
              <a:t>Detec</a:t>
            </a:r>
            <a:r>
              <a:rPr lang="pt-BR" sz="2800" dirty="0" err="1" smtClean="0">
                <a:solidFill>
                  <a:srgbClr val="0070C0"/>
                </a:solidFill>
              </a:rPr>
              <a:t>ção</a:t>
            </a:r>
            <a:r>
              <a:rPr lang="pt-BR" sz="2800" dirty="0" smtClean="0">
                <a:solidFill>
                  <a:srgbClr val="0070C0"/>
                </a:solidFill>
              </a:rPr>
              <a:t> de Intrusão Baseado em Rede</a:t>
            </a:r>
            <a:br>
              <a:rPr lang="pt-BR" sz="2800" dirty="0" smtClean="0">
                <a:solidFill>
                  <a:srgbClr val="0070C0"/>
                </a:solidFill>
              </a:rPr>
            </a:br>
            <a:r>
              <a:rPr lang="pt-BR" sz="2800" dirty="0" smtClean="0">
                <a:solidFill>
                  <a:srgbClr val="0070C0"/>
                </a:solidFill>
              </a:rPr>
              <a:t/>
            </a:r>
            <a:br>
              <a:rPr lang="pt-BR" sz="2800" dirty="0" smtClean="0">
                <a:solidFill>
                  <a:srgbClr val="0070C0"/>
                </a:solidFill>
              </a:rPr>
            </a:br>
            <a:r>
              <a:rPr lang="pt-BR" sz="2800" dirty="0" smtClean="0">
                <a:solidFill>
                  <a:srgbClr val="0070C0"/>
                </a:solidFill>
              </a:rPr>
              <a:t>Igor V. M. de Lima - </a:t>
            </a:r>
            <a:r>
              <a:rPr lang="pt-BR" sz="2800" dirty="0" err="1" smtClean="0">
                <a:solidFill>
                  <a:srgbClr val="0070C0"/>
                </a:solidFill>
              </a:rPr>
              <a:t>M.Sc</a:t>
            </a:r>
            <a:r>
              <a:rPr lang="pt-BR" sz="2800" dirty="0" smtClean="0">
                <a:solidFill>
                  <a:srgbClr val="0070C0"/>
                </a:solidFill>
              </a:rPr>
              <a:t> - PPGCC 2005</a:t>
            </a:r>
            <a:br>
              <a:rPr lang="pt-BR" sz="2800" dirty="0" smtClean="0">
                <a:solidFill>
                  <a:srgbClr val="0070C0"/>
                </a:solidFill>
              </a:rPr>
            </a:br>
            <a:r>
              <a:rPr lang="pt-BR" sz="2800" dirty="0" smtClean="0">
                <a:solidFill>
                  <a:srgbClr val="0070C0"/>
                </a:solidFill>
              </a:rPr>
              <a:t>Prof. João Bosco M. Sobral </a:t>
            </a:r>
            <a:endParaRPr lang="pt-B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433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 de I-IDS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en-US" dirty="0" smtClean="0"/>
              <a:t>O I-IDS </a:t>
            </a:r>
            <a:r>
              <a:rPr lang="en-US" dirty="0" err="1" smtClean="0"/>
              <a:t>funciona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um </a:t>
            </a:r>
            <a:r>
              <a:rPr lang="en-US" b="1" dirty="0" smtClean="0">
                <a:solidFill>
                  <a:srgbClr val="0000FF"/>
                </a:solidFill>
              </a:rPr>
              <a:t>IDS </a:t>
            </a:r>
            <a:r>
              <a:rPr lang="en-US" b="1" dirty="0" err="1" smtClean="0">
                <a:solidFill>
                  <a:srgbClr val="0000FF"/>
                </a:solidFill>
              </a:rPr>
              <a:t>baseado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em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rede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protege</a:t>
            </a:r>
            <a:r>
              <a:rPr lang="en-US" dirty="0" smtClean="0"/>
              <a:t> um </a:t>
            </a:r>
            <a:r>
              <a:rPr lang="en-US" dirty="0" err="1" smtClean="0"/>
              <a:t>segmento</a:t>
            </a:r>
            <a:r>
              <a:rPr lang="en-US" dirty="0" smtClean="0"/>
              <a:t> de </a:t>
            </a:r>
            <a:r>
              <a:rPr lang="en-US" dirty="0" err="1" smtClean="0"/>
              <a:t>rede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um </a:t>
            </a:r>
            <a:r>
              <a:rPr lang="en-US" b="1" dirty="0" smtClean="0">
                <a:solidFill>
                  <a:srgbClr val="0000FF"/>
                </a:solidFill>
              </a:rPr>
              <a:t>IDS </a:t>
            </a:r>
            <a:r>
              <a:rPr lang="en-US" b="1" dirty="0" err="1" smtClean="0">
                <a:solidFill>
                  <a:srgbClr val="0000FF"/>
                </a:solidFill>
              </a:rPr>
              <a:t>baseado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em</a:t>
            </a:r>
            <a:r>
              <a:rPr lang="en-US" b="1" dirty="0" smtClean="0">
                <a:solidFill>
                  <a:srgbClr val="0000FF"/>
                </a:solidFill>
              </a:rPr>
              <a:t> host</a:t>
            </a:r>
            <a:r>
              <a:rPr lang="en-US" dirty="0" smtClean="0"/>
              <a:t>,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protege</a:t>
            </a:r>
            <a:r>
              <a:rPr lang="en-US" dirty="0" smtClean="0"/>
              <a:t> um </a:t>
            </a:r>
            <a:r>
              <a:rPr lang="en-US" dirty="0" err="1" smtClean="0"/>
              <a:t>computador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hospeda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94000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oao Bosco M. Sobral\Documents\TCC-Tiago\FigurasTCC\FigurasTCC\fig3 - Cóp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844824"/>
            <a:ext cx="6667500" cy="41044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Estrutura de Construção para IDS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666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oao Bosco M. Sobral\Documents\TCC-Tiago\FigurasTCC\FigurasTCC\fig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609725"/>
            <a:ext cx="5715000" cy="3638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RNA do I-IDS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042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Estrutura</a:t>
            </a:r>
            <a:r>
              <a:rPr lang="en-US" dirty="0" smtClean="0"/>
              <a:t> </a:t>
            </a:r>
            <a:r>
              <a:rPr lang="en-US" dirty="0" err="1" smtClean="0"/>
              <a:t>Funcional</a:t>
            </a:r>
            <a:r>
              <a:rPr lang="en-US" dirty="0" smtClean="0"/>
              <a:t> I-IDS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Tem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partes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comunicam</a:t>
            </a:r>
            <a:r>
              <a:rPr lang="en-US" dirty="0" smtClean="0"/>
              <a:t>:  </a:t>
            </a:r>
          </a:p>
          <a:p>
            <a:pPr lvl="1"/>
            <a:endParaRPr lang="en-US" b="1" dirty="0" smtClean="0">
              <a:solidFill>
                <a:srgbClr val="0000FF"/>
              </a:solidFill>
            </a:endParaRPr>
          </a:p>
          <a:p>
            <a:pPr lvl="1"/>
            <a:r>
              <a:rPr lang="en-US" b="1" dirty="0" err="1" smtClean="0">
                <a:solidFill>
                  <a:srgbClr val="0000FF"/>
                </a:solidFill>
              </a:rPr>
              <a:t>Módulo</a:t>
            </a:r>
            <a:r>
              <a:rPr lang="en-US" b="1" dirty="0" smtClean="0">
                <a:solidFill>
                  <a:srgbClr val="0000FF"/>
                </a:solidFill>
              </a:rPr>
              <a:t> de </a:t>
            </a:r>
            <a:r>
              <a:rPr lang="en-US" b="1" dirty="0" err="1" smtClean="0">
                <a:solidFill>
                  <a:srgbClr val="0000FF"/>
                </a:solidFill>
              </a:rPr>
              <a:t>Captura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– Um Sniffer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TCPdump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n-US" b="1" dirty="0" smtClean="0">
              <a:solidFill>
                <a:srgbClr val="0000FF"/>
              </a:solidFill>
            </a:endParaRP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Interface </a:t>
            </a:r>
            <a:r>
              <a:rPr lang="en-US" b="1" dirty="0" err="1" smtClean="0">
                <a:solidFill>
                  <a:srgbClr val="0000FF"/>
                </a:solidFill>
              </a:rPr>
              <a:t>Gráfica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- </a:t>
            </a:r>
            <a:r>
              <a:rPr lang="en-US" b="1" dirty="0" err="1" smtClean="0"/>
              <a:t>Treinamento</a:t>
            </a:r>
            <a:r>
              <a:rPr lang="en-US" dirty="0" smtClean="0"/>
              <a:t> e </a:t>
            </a:r>
            <a:r>
              <a:rPr lang="en-US" b="1" dirty="0" err="1" smtClean="0"/>
              <a:t>Análise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                      via </a:t>
            </a:r>
            <a:r>
              <a:rPr lang="en-US" dirty="0" err="1" smtClean="0"/>
              <a:t>uma</a:t>
            </a:r>
            <a:r>
              <a:rPr lang="en-US" dirty="0" smtClean="0"/>
              <a:t> RNA. 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19948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14300"/>
            <a:ext cx="847725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9176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/>
              <a:t>Exemplo de uma sessão capturada</a:t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/>
          </a:p>
          <a:p>
            <a:r>
              <a:rPr lang="pt-BR" sz="2800" dirty="0" smtClean="0"/>
              <a:t>A </a:t>
            </a:r>
            <a:r>
              <a:rPr lang="pt-BR" sz="2800" dirty="0"/>
              <a:t>primeira demonstração do funcionamento do I-IDS é mostrada no </a:t>
            </a:r>
            <a:r>
              <a:rPr lang="pt-BR" sz="2800" b="1" dirty="0" smtClean="0">
                <a:solidFill>
                  <a:srgbClr val="0000FF"/>
                </a:solidFill>
              </a:rPr>
              <a:t>Experimento 1</a:t>
            </a:r>
            <a:r>
              <a:rPr lang="pt-BR" sz="2800" dirty="0" smtClean="0"/>
              <a:t>, a seguir. </a:t>
            </a:r>
            <a:endParaRPr lang="pt-BR" sz="2800" dirty="0"/>
          </a:p>
          <a:p>
            <a:endParaRPr lang="pt-BR" sz="2800" dirty="0" smtClean="0"/>
          </a:p>
          <a:p>
            <a:r>
              <a:rPr lang="pt-BR" sz="2800" dirty="0"/>
              <a:t>O arquivo gerado pelo </a:t>
            </a:r>
            <a:r>
              <a:rPr lang="pt-BR" sz="2800" b="1" dirty="0"/>
              <a:t>módulo de captura </a:t>
            </a:r>
            <a:r>
              <a:rPr lang="pt-BR" sz="2800" dirty="0"/>
              <a:t>contém diversas sessões, como a que está mostrada na Tabela (1</a:t>
            </a:r>
            <a:r>
              <a:rPr lang="pt-BR" sz="2800" dirty="0" smtClean="0"/>
              <a:t>).</a:t>
            </a:r>
          </a:p>
          <a:p>
            <a:endParaRPr lang="pt-BR" sz="2800" dirty="0"/>
          </a:p>
          <a:p>
            <a:r>
              <a:rPr lang="pt-BR" sz="2800" dirty="0" smtClean="0"/>
              <a:t>Para </a:t>
            </a:r>
            <a:r>
              <a:rPr lang="pt-BR" sz="2800" dirty="0"/>
              <a:t>isso, supõe-se o exemplo da </a:t>
            </a:r>
            <a:r>
              <a:rPr lang="pt-BR" sz="2800" b="1" dirty="0"/>
              <a:t>Tabela (1)</a:t>
            </a:r>
            <a:r>
              <a:rPr lang="pt-BR" sz="2800" dirty="0"/>
              <a:t>, que representa uma </a:t>
            </a:r>
            <a:r>
              <a:rPr lang="pt-BR" sz="2800" b="1" dirty="0"/>
              <a:t>sessão capturada</a:t>
            </a:r>
            <a:r>
              <a:rPr lang="pt-BR" sz="2800" dirty="0"/>
              <a:t>, proveniente do </a:t>
            </a:r>
            <a:r>
              <a:rPr lang="pt-BR" sz="2800" b="1" dirty="0"/>
              <a:t>módulo de captura</a:t>
            </a:r>
            <a:r>
              <a:rPr lang="pt-BR" sz="2800" dirty="0"/>
              <a:t>, e que deve ser analisada pelo I-IDS</a:t>
            </a:r>
            <a:r>
              <a:rPr lang="pt-BR" sz="2800" dirty="0" smtClean="0"/>
              <a:t>.</a:t>
            </a:r>
          </a:p>
          <a:p>
            <a:endParaRPr lang="en-US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4583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0000FF"/>
                </a:solidFill>
              </a:rPr>
              <a:t>Experimento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114300" indent="0">
              <a:buNone/>
            </a:pPr>
            <a:endParaRPr lang="pt-BR" dirty="0"/>
          </a:p>
          <a:p>
            <a:r>
              <a:rPr lang="pt-BR" sz="3400" dirty="0"/>
              <a:t>Exemplo de uma sessão </a:t>
            </a:r>
            <a:r>
              <a:rPr lang="pt-BR" sz="3400" dirty="0" smtClean="0"/>
              <a:t>capturada</a:t>
            </a:r>
            <a:r>
              <a:rPr lang="pt-BR" sz="4500" dirty="0" smtClean="0"/>
              <a:t>:   </a:t>
            </a:r>
            <a:r>
              <a:rPr lang="pt-BR" sz="4500" b="1" dirty="0" smtClean="0">
                <a:solidFill>
                  <a:srgbClr val="0000FF"/>
                </a:solidFill>
              </a:rPr>
              <a:t>Tabela 1</a:t>
            </a:r>
            <a:endParaRPr lang="pt-BR" sz="4500" b="1" dirty="0">
              <a:solidFill>
                <a:srgbClr val="0000FF"/>
              </a:solidFill>
            </a:endParaRPr>
          </a:p>
          <a:p>
            <a:endParaRPr lang="pt-BR" sz="3400" dirty="0"/>
          </a:p>
          <a:p>
            <a:r>
              <a:rPr lang="pt-BR" sz="3400" dirty="0"/>
              <a:t>U</a:t>
            </a:r>
            <a:r>
              <a:rPr lang="pt-BR" sz="3400" dirty="0" smtClean="0"/>
              <a:t>ma </a:t>
            </a:r>
            <a:r>
              <a:rPr lang="pt-BR" sz="3400" dirty="0"/>
              <a:t>sessão capturada, proveniente do módulo de captura, e que deve ser analisada pelo I-IDS.</a:t>
            </a:r>
          </a:p>
          <a:p>
            <a:endParaRPr lang="pt-BR" sz="3400" dirty="0"/>
          </a:p>
          <a:p>
            <a:pPr marL="114300" indent="0">
              <a:buNone/>
            </a:pPr>
            <a:r>
              <a:rPr lang="pt-BR" sz="3400" dirty="0" smtClean="0"/>
              <a:t>      #####_</a:t>
            </a:r>
            <a:r>
              <a:rPr lang="pt-BR" sz="3400" dirty="0"/>
              <a:t>I-IDS_#####</a:t>
            </a:r>
          </a:p>
          <a:p>
            <a:pPr marL="114300" indent="0">
              <a:buNone/>
            </a:pPr>
            <a:r>
              <a:rPr lang="pt-BR" sz="3400" dirty="0" smtClean="0"/>
              <a:t>      TCP </a:t>
            </a:r>
            <a:r>
              <a:rPr lang="pt-BR" sz="3400" dirty="0"/>
              <a:t>10.1.1.11:2402 -&gt; 10.1.1.4:21</a:t>
            </a:r>
          </a:p>
          <a:p>
            <a:pPr marL="114300" indent="0">
              <a:buNone/>
            </a:pPr>
            <a:r>
              <a:rPr lang="pt-BR" sz="3400" dirty="0" smtClean="0"/>
              <a:t>       #####_</a:t>
            </a:r>
            <a:r>
              <a:rPr lang="pt-BR" sz="3400" dirty="0"/>
              <a:t>I-IDS_#####:24:</a:t>
            </a:r>
          </a:p>
          <a:p>
            <a:pPr marL="114300" indent="0">
              <a:buNone/>
            </a:pPr>
            <a:r>
              <a:rPr lang="pt-BR" sz="3400" dirty="0" smtClean="0"/>
              <a:t>       I-IDS-</a:t>
            </a:r>
            <a:r>
              <a:rPr lang="pt-BR" sz="3400" dirty="0"/>
              <a:t>&gt;USER </a:t>
            </a:r>
            <a:r>
              <a:rPr lang="pt-BR" sz="3400" dirty="0" err="1"/>
              <a:t>project</a:t>
            </a:r>
            <a:r>
              <a:rPr lang="pt-BR" sz="3400" dirty="0"/>
              <a:t>.</a:t>
            </a:r>
          </a:p>
          <a:p>
            <a:pPr marL="114300" indent="0">
              <a:buNone/>
            </a:pPr>
            <a:r>
              <a:rPr lang="pt-BR" sz="3400" dirty="0" smtClean="0"/>
              <a:t>       I-IDS</a:t>
            </a:r>
            <a:r>
              <a:rPr lang="pt-BR" sz="3400" dirty="0"/>
              <a:t>&lt;-220 </a:t>
            </a:r>
            <a:r>
              <a:rPr lang="pt-BR" sz="3400" dirty="0" err="1"/>
              <a:t>wolverine</a:t>
            </a:r>
            <a:r>
              <a:rPr lang="pt-BR" sz="3400" dirty="0"/>
              <a:t> FTP server (</a:t>
            </a:r>
            <a:r>
              <a:rPr lang="pt-BR" sz="3400" dirty="0" err="1"/>
              <a:t>Version</a:t>
            </a:r>
            <a:r>
              <a:rPr lang="pt-BR" sz="3400" dirty="0"/>
              <a:t> 6.20 </a:t>
            </a:r>
            <a:r>
              <a:rPr lang="pt-BR" sz="3400" dirty="0" err="1"/>
              <a:t>Tue</a:t>
            </a:r>
            <a:r>
              <a:rPr lang="pt-BR" sz="3400" dirty="0"/>
              <a:t> </a:t>
            </a:r>
            <a:r>
              <a:rPr lang="pt-BR" sz="3400" dirty="0" err="1"/>
              <a:t>Jun</a:t>
            </a:r>
            <a:r>
              <a:rPr lang="pt-BR" sz="3400" dirty="0"/>
              <a:t>) </a:t>
            </a:r>
            <a:r>
              <a:rPr lang="pt-BR" sz="3400" dirty="0" err="1"/>
              <a:t>ready</a:t>
            </a:r>
            <a:r>
              <a:rPr lang="pt-BR" sz="3400" dirty="0"/>
              <a:t>.</a:t>
            </a:r>
          </a:p>
          <a:p>
            <a:pPr marL="114300" indent="0">
              <a:buNone/>
            </a:pPr>
            <a:r>
              <a:rPr lang="pt-BR" sz="3400" dirty="0" smtClean="0"/>
              <a:t>       I-IDS</a:t>
            </a:r>
            <a:r>
              <a:rPr lang="pt-BR" sz="3400" dirty="0"/>
              <a:t>&lt;-331 </a:t>
            </a:r>
            <a:r>
              <a:rPr lang="pt-BR" sz="3400" dirty="0" err="1"/>
              <a:t>Password</a:t>
            </a:r>
            <a:r>
              <a:rPr lang="pt-BR" sz="3400" dirty="0"/>
              <a:t> </a:t>
            </a:r>
            <a:r>
              <a:rPr lang="pt-BR" sz="3400" dirty="0" err="1"/>
              <a:t>required</a:t>
            </a:r>
            <a:r>
              <a:rPr lang="pt-BR" sz="3400" dirty="0"/>
              <a:t> for </a:t>
            </a:r>
            <a:r>
              <a:rPr lang="pt-BR" sz="3400" dirty="0" err="1"/>
              <a:t>project</a:t>
            </a:r>
            <a:r>
              <a:rPr lang="pt-BR" sz="3400" dirty="0"/>
              <a:t>..</a:t>
            </a:r>
          </a:p>
          <a:p>
            <a:pPr marL="114300" indent="0">
              <a:buNone/>
            </a:pPr>
            <a:r>
              <a:rPr lang="pt-BR" sz="3400" dirty="0" smtClean="0"/>
              <a:t>       I-IDS-</a:t>
            </a:r>
            <a:r>
              <a:rPr lang="pt-BR" sz="3400" dirty="0"/>
              <a:t>&gt;PASS </a:t>
            </a:r>
            <a:r>
              <a:rPr lang="pt-BR" sz="3400" dirty="0" err="1"/>
              <a:t>project</a:t>
            </a:r>
            <a:r>
              <a:rPr lang="pt-BR" sz="3400" dirty="0"/>
              <a:t>.</a:t>
            </a:r>
          </a:p>
          <a:p>
            <a:pPr marL="114300" indent="0">
              <a:buNone/>
            </a:pPr>
            <a:r>
              <a:rPr lang="pt-BR" sz="3400" dirty="0" smtClean="0"/>
              <a:t>       I-IDS</a:t>
            </a:r>
            <a:r>
              <a:rPr lang="pt-BR" sz="3400" dirty="0"/>
              <a:t>&lt;-530 </a:t>
            </a:r>
            <a:r>
              <a:rPr lang="pt-BR" sz="3400" dirty="0" err="1"/>
              <a:t>Login</a:t>
            </a:r>
            <a:r>
              <a:rPr lang="pt-BR" sz="3400" dirty="0"/>
              <a:t> </a:t>
            </a:r>
            <a:r>
              <a:rPr lang="pt-BR" sz="3400" dirty="0" err="1"/>
              <a:t>incorrect</a:t>
            </a:r>
            <a:r>
              <a:rPr lang="pt-BR" sz="3400" dirty="0"/>
              <a:t>..</a:t>
            </a:r>
          </a:p>
          <a:p>
            <a:pPr marL="114300" indent="0">
              <a:buNone/>
            </a:pPr>
            <a:r>
              <a:rPr lang="pt-BR" sz="3400" dirty="0" smtClean="0"/>
              <a:t>       I-IDS-</a:t>
            </a:r>
            <a:r>
              <a:rPr lang="pt-BR" sz="3400" dirty="0"/>
              <a:t>&gt;USER </a:t>
            </a:r>
            <a:r>
              <a:rPr lang="pt-BR" sz="3400" dirty="0" err="1"/>
              <a:t>remote</a:t>
            </a:r>
            <a:r>
              <a:rPr lang="pt-BR" sz="3400" dirty="0"/>
              <a:t>.</a:t>
            </a:r>
          </a:p>
          <a:p>
            <a:pPr marL="114300" indent="0">
              <a:buNone/>
            </a:pPr>
            <a:r>
              <a:rPr lang="pt-BR" sz="3400" dirty="0" smtClean="0"/>
              <a:t>       I-IDS</a:t>
            </a:r>
            <a:r>
              <a:rPr lang="pt-BR" sz="3400" dirty="0"/>
              <a:t>&lt;-331 </a:t>
            </a:r>
            <a:r>
              <a:rPr lang="pt-BR" sz="3400" dirty="0" err="1"/>
              <a:t>Password</a:t>
            </a:r>
            <a:r>
              <a:rPr lang="pt-BR" sz="3400" dirty="0"/>
              <a:t> </a:t>
            </a:r>
            <a:r>
              <a:rPr lang="pt-BR" sz="3400" dirty="0" err="1"/>
              <a:t>required</a:t>
            </a:r>
            <a:r>
              <a:rPr lang="pt-BR" sz="3400" dirty="0"/>
              <a:t> for </a:t>
            </a:r>
            <a:r>
              <a:rPr lang="pt-BR" sz="3400" dirty="0" err="1"/>
              <a:t>remote</a:t>
            </a:r>
            <a:r>
              <a:rPr lang="pt-BR" sz="3400" dirty="0"/>
              <a:t>..</a:t>
            </a:r>
          </a:p>
          <a:p>
            <a:pPr marL="114300" indent="0">
              <a:buNone/>
            </a:pPr>
            <a:r>
              <a:rPr lang="pt-BR" sz="3400" dirty="0" smtClean="0"/>
              <a:t>       I-IDS-</a:t>
            </a:r>
            <a:r>
              <a:rPr lang="pt-BR" sz="3400" dirty="0"/>
              <a:t>&gt;PASS </a:t>
            </a:r>
            <a:r>
              <a:rPr lang="pt-BR" sz="3400" dirty="0" err="1"/>
              <a:t>remote</a:t>
            </a:r>
            <a:r>
              <a:rPr lang="pt-BR" sz="3400" dirty="0"/>
              <a:t>.</a:t>
            </a:r>
          </a:p>
          <a:p>
            <a:pPr marL="114300" indent="0">
              <a:buNone/>
            </a:pPr>
            <a:r>
              <a:rPr lang="pt-BR" sz="3400" dirty="0" smtClean="0"/>
              <a:t>       I-IDS</a:t>
            </a:r>
            <a:r>
              <a:rPr lang="pt-BR" sz="3400" dirty="0"/>
              <a:t>&lt;-530 </a:t>
            </a:r>
            <a:r>
              <a:rPr lang="pt-BR" sz="3400" dirty="0" err="1"/>
              <a:t>Login</a:t>
            </a:r>
            <a:r>
              <a:rPr lang="pt-BR" sz="3400" dirty="0"/>
              <a:t> </a:t>
            </a:r>
            <a:r>
              <a:rPr lang="pt-BR" sz="3400" dirty="0" err="1"/>
              <a:t>incorrect</a:t>
            </a:r>
            <a:r>
              <a:rPr lang="pt-BR" sz="3400" dirty="0"/>
              <a:t>..</a:t>
            </a:r>
          </a:p>
          <a:p>
            <a:pPr marL="114300" indent="0">
              <a:buNone/>
            </a:pPr>
            <a:r>
              <a:rPr lang="pt-BR" sz="3400" dirty="0" smtClean="0"/>
              <a:t>       I-IDS-</a:t>
            </a:r>
            <a:r>
              <a:rPr lang="pt-BR" sz="3400" dirty="0"/>
              <a:t>&gt;USER server.</a:t>
            </a:r>
          </a:p>
          <a:p>
            <a:pPr marL="114300" indent="0">
              <a:buNone/>
            </a:pPr>
            <a:r>
              <a:rPr lang="pt-BR" sz="3400" dirty="0" smtClean="0"/>
              <a:t>       I-IDS:END</a:t>
            </a:r>
            <a:endParaRPr lang="pt-BR" sz="3400" dirty="0"/>
          </a:p>
          <a:p>
            <a:endParaRPr lang="pt-BR" sz="2900" dirty="0" smtClean="0"/>
          </a:p>
        </p:txBody>
      </p:sp>
    </p:spTree>
    <p:extLst>
      <p:ext uri="{BB962C8B-B14F-4D97-AF65-F5344CB8AC3E}">
        <p14:creationId xmlns="" xmlns:p14="http://schemas.microsoft.com/office/powerpoint/2010/main" val="9248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0000FF"/>
                </a:solidFill>
              </a:rPr>
              <a:t>Experimento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3200" dirty="0" smtClean="0"/>
              <a:t>Tomando-se </a:t>
            </a:r>
            <a:r>
              <a:rPr lang="pt-BR" sz="3200" dirty="0"/>
              <a:t>a interface gráfica, deve ser solicitada a função </a:t>
            </a:r>
            <a:r>
              <a:rPr lang="pt-BR" sz="3200" b="1" dirty="0">
                <a:solidFill>
                  <a:srgbClr val="0000FF"/>
                </a:solidFill>
              </a:rPr>
              <a:t>"Iniciar </a:t>
            </a:r>
            <a:r>
              <a:rPr lang="pt-BR" sz="3200" b="1" dirty="0" smtClean="0">
                <a:solidFill>
                  <a:srgbClr val="0000FF"/>
                </a:solidFill>
              </a:rPr>
              <a:t>Tratamento“</a:t>
            </a:r>
            <a:r>
              <a:rPr lang="pt-BR" sz="3200" dirty="0" smtClean="0"/>
              <a:t>, </a:t>
            </a:r>
            <a:r>
              <a:rPr lang="pt-BR" sz="3200" dirty="0"/>
              <a:t>que identifica </a:t>
            </a:r>
            <a:r>
              <a:rPr lang="pt-BR" sz="3200" dirty="0" smtClean="0"/>
              <a:t>palavras-chaves</a:t>
            </a:r>
            <a:br>
              <a:rPr lang="pt-BR" sz="3200" dirty="0" smtClean="0"/>
            </a:br>
            <a:r>
              <a:rPr lang="pt-BR" sz="3200" dirty="0" smtClean="0"/>
              <a:t>dispostas </a:t>
            </a:r>
            <a:r>
              <a:rPr lang="pt-BR" sz="3200" dirty="0"/>
              <a:t>na </a:t>
            </a:r>
            <a:r>
              <a:rPr lang="pt-BR" sz="3200" dirty="0" smtClean="0"/>
              <a:t>sessão capturada. 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16448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0000FF"/>
                </a:solidFill>
              </a:rPr>
              <a:t>Experimento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No passo seguinte, deve ser solicitado a função </a:t>
            </a:r>
            <a:r>
              <a:rPr lang="pt-BR" b="1" dirty="0">
                <a:solidFill>
                  <a:srgbClr val="0000FF"/>
                </a:solidFill>
              </a:rPr>
              <a:t>"Gerar Entrada"</a:t>
            </a:r>
            <a:r>
              <a:rPr lang="pt-BR" dirty="0"/>
              <a:t>, resultando na </a:t>
            </a:r>
            <a:r>
              <a:rPr lang="pt-BR" b="1" dirty="0" smtClean="0"/>
              <a:t>sessão intermediária</a:t>
            </a:r>
            <a:r>
              <a:rPr lang="pt-BR" dirty="0" smtClean="0"/>
              <a:t>, </a:t>
            </a:r>
            <a:r>
              <a:rPr lang="pt-BR" dirty="0"/>
              <a:t>como exemplificada na Tabela (2), seguinte, onde se pode observar as seguintes palavras-chaves: </a:t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0070C0"/>
                </a:solidFill>
              </a:rPr>
              <a:t>USER </a:t>
            </a:r>
            <a:r>
              <a:rPr lang="pt-BR" dirty="0" err="1">
                <a:solidFill>
                  <a:srgbClr val="0070C0"/>
                </a:solidFill>
              </a:rPr>
              <a:t>project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/>
            </a:r>
            <a:br>
              <a:rPr lang="pt-BR" dirty="0" smtClean="0">
                <a:solidFill>
                  <a:srgbClr val="0070C0"/>
                </a:solidFill>
              </a:rPr>
            </a:br>
            <a:r>
              <a:rPr lang="pt-BR" dirty="0" smtClean="0">
                <a:solidFill>
                  <a:srgbClr val="0070C0"/>
                </a:solidFill>
              </a:rPr>
              <a:t>PASS </a:t>
            </a:r>
            <a:br>
              <a:rPr lang="pt-BR" dirty="0" smtClean="0">
                <a:solidFill>
                  <a:srgbClr val="0070C0"/>
                </a:solidFill>
              </a:rPr>
            </a:br>
            <a:r>
              <a:rPr lang="pt-BR" dirty="0" err="1" smtClean="0">
                <a:solidFill>
                  <a:srgbClr val="0070C0"/>
                </a:solidFill>
              </a:rPr>
              <a:t>Login</a:t>
            </a:r>
            <a:r>
              <a:rPr lang="pt-BR" dirty="0" smtClean="0">
                <a:solidFill>
                  <a:srgbClr val="0070C0"/>
                </a:solidFill>
              </a:rPr>
              <a:t> </a:t>
            </a:r>
            <a:r>
              <a:rPr lang="pt-BR" dirty="0" err="1">
                <a:solidFill>
                  <a:srgbClr val="0070C0"/>
                </a:solidFill>
              </a:rPr>
              <a:t>incorrect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/>
            </a:r>
            <a:br>
              <a:rPr lang="pt-BR" dirty="0" smtClean="0">
                <a:solidFill>
                  <a:srgbClr val="0070C0"/>
                </a:solidFill>
              </a:rPr>
            </a:br>
            <a:r>
              <a:rPr lang="pt-BR" dirty="0" smtClean="0">
                <a:solidFill>
                  <a:srgbClr val="0070C0"/>
                </a:solidFill>
              </a:rPr>
              <a:t>USER </a:t>
            </a:r>
            <a:r>
              <a:rPr lang="pt-BR" dirty="0" err="1">
                <a:solidFill>
                  <a:srgbClr val="0070C0"/>
                </a:solidFill>
              </a:rPr>
              <a:t>remote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/>
            </a:r>
            <a:br>
              <a:rPr lang="pt-BR" dirty="0" smtClean="0">
                <a:solidFill>
                  <a:srgbClr val="0070C0"/>
                </a:solidFill>
              </a:rPr>
            </a:br>
            <a:r>
              <a:rPr lang="pt-BR" dirty="0" smtClean="0">
                <a:solidFill>
                  <a:srgbClr val="0070C0"/>
                </a:solidFill>
              </a:rPr>
              <a:t>PASS </a:t>
            </a:r>
            <a:br>
              <a:rPr lang="pt-BR" dirty="0" smtClean="0">
                <a:solidFill>
                  <a:srgbClr val="0070C0"/>
                </a:solidFill>
              </a:rPr>
            </a:br>
            <a:r>
              <a:rPr lang="pt-BR" dirty="0" err="1" smtClean="0">
                <a:solidFill>
                  <a:srgbClr val="0070C0"/>
                </a:solidFill>
              </a:rPr>
              <a:t>Login</a:t>
            </a:r>
            <a:r>
              <a:rPr lang="pt-BR" dirty="0" smtClean="0">
                <a:solidFill>
                  <a:srgbClr val="0070C0"/>
                </a:solidFill>
              </a:rPr>
              <a:t> </a:t>
            </a:r>
            <a:r>
              <a:rPr lang="pt-BR" dirty="0" err="1">
                <a:solidFill>
                  <a:srgbClr val="0070C0"/>
                </a:solidFill>
              </a:rPr>
              <a:t>incorrect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/>
            </a:r>
            <a:br>
              <a:rPr lang="pt-BR" dirty="0" smtClean="0">
                <a:solidFill>
                  <a:srgbClr val="0070C0"/>
                </a:solidFill>
              </a:rPr>
            </a:br>
            <a:r>
              <a:rPr lang="pt-BR" dirty="0" smtClean="0">
                <a:solidFill>
                  <a:srgbClr val="0070C0"/>
                </a:solidFill>
              </a:rPr>
              <a:t>USER </a:t>
            </a:r>
            <a:r>
              <a:rPr lang="pt-BR" dirty="0">
                <a:solidFill>
                  <a:srgbClr val="0070C0"/>
                </a:solidFill>
              </a:rPr>
              <a:t>server </a:t>
            </a:r>
            <a:br>
              <a:rPr lang="pt-BR" dirty="0">
                <a:solidFill>
                  <a:srgbClr val="0070C0"/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 </a:t>
            </a:r>
            <a:r>
              <a:rPr lang="pt-BR" dirty="0"/>
              <a:t>mais o </a:t>
            </a:r>
            <a:r>
              <a:rPr lang="pt-BR" b="1" dirty="0"/>
              <a:t>vetor de estímulos</a:t>
            </a:r>
            <a:r>
              <a:rPr lang="pt-BR" dirty="0"/>
              <a:t>, que serve de </a:t>
            </a:r>
            <a:r>
              <a:rPr lang="pt-BR" b="1" dirty="0"/>
              <a:t>entrada para a RNA</a:t>
            </a:r>
            <a:r>
              <a:rPr lang="pt-BR" dirty="0"/>
              <a:t>, encontrado, visualmente, quando se solicita o botão </a:t>
            </a:r>
            <a:r>
              <a:rPr lang="pt-BR" b="1" dirty="0">
                <a:solidFill>
                  <a:srgbClr val="0000FF"/>
                </a:solidFill>
              </a:rPr>
              <a:t>"Arquivo".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6735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NIC.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b="1" dirty="0" smtClean="0">
                <a:solidFill>
                  <a:srgbClr val="0070C0"/>
                </a:solidFill>
              </a:rPr>
              <a:t>Núcleo de Informação e Coordenação do Ponto BR </a:t>
            </a:r>
            <a:r>
              <a:rPr lang="pt-BR" dirty="0" smtClean="0"/>
              <a:t>é uma entidade civil, sem fins lucrativos, que desde dezembro de 2005 implementa as decisões e projetos do Comitê Gestor da Internet no Brasil, conforme explicitado no comunicado ao público e no estatuto do NIC.br.</a:t>
            </a:r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rgbClr val="0000FF"/>
                </a:solidFill>
              </a:rPr>
              <a:t>Tabela 2 – Palavras-chave e Vetor de Estímulo</a:t>
            </a:r>
            <a:endParaRPr lang="pt-BR" sz="3200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655763" y="1052736"/>
            <a:ext cx="5940573" cy="56886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1200" u="sng" dirty="0"/>
              <a:t>#7</a:t>
            </a:r>
            <a:r>
              <a:rPr lang="pt-BR" sz="1200" dirty="0"/>
              <a:t>:24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TCP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21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USER</a:t>
            </a:r>
            <a:r>
              <a:rPr lang="pt-BR" sz="1200" dirty="0"/>
              <a:t> </a:t>
            </a:r>
            <a:r>
              <a:rPr lang="pt-BR" sz="1200" dirty="0" err="1"/>
              <a:t>project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PASS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 err="1"/>
              <a:t>Login</a:t>
            </a:r>
            <a:r>
              <a:rPr lang="pt-BR" sz="1200" dirty="0"/>
              <a:t> </a:t>
            </a:r>
            <a:r>
              <a:rPr lang="pt-BR" sz="1200" dirty="0" err="1"/>
              <a:t>incorrect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USER</a:t>
            </a:r>
            <a:r>
              <a:rPr lang="pt-BR" sz="1200" dirty="0"/>
              <a:t> </a:t>
            </a:r>
            <a:r>
              <a:rPr lang="pt-BR" sz="1200" dirty="0" err="1"/>
              <a:t>remote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PASS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 err="1"/>
              <a:t>Login</a:t>
            </a:r>
            <a:r>
              <a:rPr lang="pt-BR" sz="1200" dirty="0"/>
              <a:t> </a:t>
            </a:r>
            <a:r>
              <a:rPr lang="pt-BR" sz="1200" dirty="0" err="1"/>
              <a:t>incorrect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USER</a:t>
            </a:r>
            <a:r>
              <a:rPr lang="pt-BR" sz="1200" dirty="0"/>
              <a:t> server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1 0 1 0 1 0 1 0 1 0 1 0 1 0 </a:t>
            </a:r>
            <a:r>
              <a:rPr lang="pt-BR" sz="1200" dirty="0" smtClean="0"/>
              <a:t>1            </a:t>
            </a:r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0 0 0 0 0 0 0 1 1 1 1 1 1 1 0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0 0 0 0 1 1 0 0 1 0 0 1 0 1 0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1 1 0 1 0 1 1 1 0 0 0 1 0 0 0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0 1 1 0 0 0 1 1 0 1 1 0 1 0 0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0 0 0 0 1 1 0 0 1 0 0 1 0 1 0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1 1 0 1 0 1 1 1 0 0 0 1 0 0 0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0 1 1 0 0 0 1 1 0 1 1 0 1 0 0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0 0 0 0 1 1 0 0 1 0 0 1 0 1 0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364088" y="2852936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u="sng" dirty="0"/>
              <a:t>Exemplo de uma representação intermediária de uma sessão</a:t>
            </a:r>
          </a:p>
        </p:txBody>
      </p:sp>
    </p:spTree>
    <p:extLst>
      <p:ext uri="{BB962C8B-B14F-4D97-AF65-F5344CB8AC3E}">
        <p14:creationId xmlns="" xmlns:p14="http://schemas.microsoft.com/office/powerpoint/2010/main" val="214777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Resultado na Análise RNA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que é mostrado na </a:t>
            </a:r>
            <a:r>
              <a:rPr lang="pt-BR" dirty="0">
                <a:solidFill>
                  <a:srgbClr val="0000FF"/>
                </a:solidFill>
              </a:rPr>
              <a:t>Tabela 2</a:t>
            </a:r>
            <a:r>
              <a:rPr lang="pt-BR" dirty="0"/>
              <a:t> é usado para a função "Análise com RNA", resultando na </a:t>
            </a:r>
            <a:r>
              <a:rPr lang="pt-BR" dirty="0" smtClean="0"/>
              <a:t>área </a:t>
            </a:r>
            <a:r>
              <a:rPr lang="pt-BR" dirty="0"/>
              <a:t>de saída textual da </a:t>
            </a:r>
            <a:r>
              <a:rPr lang="pt-BR" dirty="0" smtClean="0"/>
              <a:t>interface,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um conjunto de valores</a:t>
            </a:r>
            <a:r>
              <a:rPr lang="pt-BR" dirty="0"/>
              <a:t>, onde </a:t>
            </a:r>
            <a:r>
              <a:rPr lang="pt-BR" dirty="0">
                <a:solidFill>
                  <a:srgbClr val="0070C0"/>
                </a:solidFill>
              </a:rPr>
              <a:t>cada valor representa o resultado da análise de uma sessão</a:t>
            </a: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16805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Pela </a:t>
            </a:r>
            <a:r>
              <a:rPr lang="pt-BR" dirty="0" err="1"/>
              <a:t>contrução</a:t>
            </a:r>
            <a:r>
              <a:rPr lang="pt-BR" dirty="0"/>
              <a:t> da RNA foi definido que valores no intervalo aberto (-1, 0) são consideradas atividades normais, </a:t>
            </a:r>
            <a:r>
              <a:rPr lang="pt-BR" dirty="0" err="1"/>
              <a:t>repesentadas</a:t>
            </a:r>
            <a:r>
              <a:rPr lang="pt-BR" dirty="0"/>
              <a:t> na cor verde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Enquanto </a:t>
            </a:r>
            <a:r>
              <a:rPr lang="pt-BR" dirty="0"/>
              <a:t>os valores no intervalo aberto (0, 1) são consideradas atividades intrusivas, representadas na cor vermelha. 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31533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00FF"/>
                </a:solidFill>
              </a:rPr>
              <a:t>Experimento 1 </a:t>
            </a:r>
            <a:br>
              <a:rPr lang="pt-BR" b="1" dirty="0" smtClean="0">
                <a:solidFill>
                  <a:srgbClr val="0000FF"/>
                </a:solidFill>
              </a:rPr>
            </a:br>
            <a:r>
              <a:rPr lang="en-US" dirty="0" err="1" smtClean="0">
                <a:solidFill>
                  <a:srgbClr val="C00000"/>
                </a:solidFill>
              </a:rPr>
              <a:t>Sess</a:t>
            </a:r>
            <a:r>
              <a:rPr lang="pt-BR" dirty="0" err="1" smtClean="0">
                <a:solidFill>
                  <a:srgbClr val="C00000"/>
                </a:solidFill>
              </a:rPr>
              <a:t>ão</a:t>
            </a:r>
            <a:r>
              <a:rPr lang="pt-BR" dirty="0" smtClean="0">
                <a:solidFill>
                  <a:srgbClr val="C00000"/>
                </a:solidFill>
              </a:rPr>
              <a:t> Capturada Intrusiva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No caso, do </a:t>
            </a:r>
            <a:r>
              <a:rPr lang="pt-BR" b="1" dirty="0" smtClean="0">
                <a:solidFill>
                  <a:srgbClr val="0000FF"/>
                </a:solidFill>
              </a:rPr>
              <a:t>Experimento 1</a:t>
            </a:r>
            <a:r>
              <a:rPr lang="pt-BR" dirty="0" smtClean="0"/>
              <a:t>, o resultado final deve ser visto na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linha 1 da área de saída textual da interface</a:t>
            </a:r>
            <a:r>
              <a:rPr lang="pt-BR" dirty="0" smtClean="0"/>
              <a:t>, a qual mostra um valor </a:t>
            </a:r>
            <a:r>
              <a:rPr lang="pt-BR" dirty="0" smtClean="0">
                <a:solidFill>
                  <a:srgbClr val="C00000"/>
                </a:solidFill>
              </a:rPr>
              <a:t>0,999492406845093</a:t>
            </a:r>
            <a:r>
              <a:rPr lang="pt-BR" dirty="0" smtClean="0"/>
              <a:t> (em vermelho), significando que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a sessão capturada é intrusiva</a:t>
            </a:r>
            <a:r>
              <a:rPr lang="pt-BR" dirty="0" smtClean="0"/>
              <a:t>. 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39343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 Ataque </a:t>
            </a:r>
            <a:r>
              <a:rPr lang="en-US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Mas</a:t>
            </a:r>
            <a:r>
              <a:rPr lang="pt-BR" dirty="0"/>
              <a:t>, que ataque poderia estar acontecendo </a:t>
            </a:r>
            <a:r>
              <a:rPr lang="pt-BR" dirty="0" smtClean="0"/>
              <a:t>?</a:t>
            </a:r>
          </a:p>
          <a:p>
            <a:endParaRPr lang="pt-BR" dirty="0"/>
          </a:p>
          <a:p>
            <a:r>
              <a:rPr lang="pt-BR" dirty="0" smtClean="0"/>
              <a:t>Neste </a:t>
            </a:r>
            <a:r>
              <a:rPr lang="pt-BR" dirty="0"/>
              <a:t>momento, é interessante, </a:t>
            </a:r>
            <a:r>
              <a:rPr lang="pt-BR" dirty="0">
                <a:solidFill>
                  <a:srgbClr val="C00000"/>
                </a:solidFill>
              </a:rPr>
              <a:t>identificar que tipo de ataque foi detectado</a:t>
            </a:r>
            <a:r>
              <a:rPr lang="pt-BR" dirty="0"/>
              <a:t>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Para </a:t>
            </a:r>
            <a:r>
              <a:rPr lang="pt-BR" dirty="0"/>
              <a:t>isso, é necessário </a:t>
            </a:r>
            <a:r>
              <a:rPr lang="pt-BR" dirty="0">
                <a:solidFill>
                  <a:srgbClr val="0000FF"/>
                </a:solidFill>
              </a:rPr>
              <a:t>visualizar a sessão capturada, observar as palavras-chaves e entender o contexto</a:t>
            </a:r>
            <a:r>
              <a:rPr lang="pt-BR" dirty="0"/>
              <a:t>, provavelmente, refletirá uma possível </a:t>
            </a:r>
            <a:r>
              <a:rPr lang="pt-BR" u="sng" dirty="0"/>
              <a:t>intrusão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02042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Sessão Capturada</a:t>
            </a:r>
            <a:br>
              <a:rPr lang="pt-BR" sz="3600" dirty="0" smtClean="0"/>
            </a:br>
            <a:r>
              <a:rPr lang="pt-BR" sz="3600" dirty="0" smtClean="0">
                <a:solidFill>
                  <a:srgbClr val="0000FF"/>
                </a:solidFill>
              </a:rPr>
              <a:t>Falsos Positivos - Falsos Negativos</a:t>
            </a:r>
            <a:endParaRPr lang="pt-BR" sz="3600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/>
              <a:t>Por </a:t>
            </a:r>
            <a:r>
              <a:rPr lang="pt-BR" b="1" dirty="0" smtClean="0">
                <a:solidFill>
                  <a:srgbClr val="0000FF"/>
                </a:solidFill>
              </a:rPr>
              <a:t>falso positivo</a:t>
            </a:r>
            <a:r>
              <a:rPr lang="pt-BR" dirty="0" smtClean="0"/>
              <a:t>, </a:t>
            </a:r>
            <a:r>
              <a:rPr lang="pt-BR" dirty="0"/>
              <a:t>fica caracterizada 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uma sessão </a:t>
            </a:r>
            <a:r>
              <a:rPr lang="pt-BR" u="sng" dirty="0">
                <a:solidFill>
                  <a:schemeClr val="accent3">
                    <a:lumMod val="75000"/>
                  </a:schemeClr>
                </a:solidFill>
              </a:rPr>
              <a:t>intrusiva</a:t>
            </a:r>
            <a:r>
              <a:rPr lang="pt-BR" dirty="0">
                <a:solidFill>
                  <a:srgbClr val="C00000"/>
                </a:solidFill>
              </a:rPr>
              <a:t>, </a:t>
            </a:r>
            <a:r>
              <a:rPr lang="pt-BR" dirty="0" smtClean="0">
                <a:solidFill>
                  <a:srgbClr val="C00000"/>
                </a:solidFill>
              </a:rPr>
              <a:t>mas </a:t>
            </a:r>
            <a:r>
              <a:rPr lang="pt-BR" dirty="0">
                <a:solidFill>
                  <a:srgbClr val="C00000"/>
                </a:solidFill>
              </a:rPr>
              <a:t>que não foi detectada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Por </a:t>
            </a:r>
            <a:r>
              <a:rPr lang="pt-BR" b="1" dirty="0" smtClean="0">
                <a:solidFill>
                  <a:srgbClr val="0000FF"/>
                </a:solidFill>
              </a:rPr>
              <a:t>falso negativo</a:t>
            </a:r>
            <a:r>
              <a:rPr lang="pt-BR" dirty="0" smtClean="0"/>
              <a:t>, </a:t>
            </a:r>
            <a:r>
              <a:rPr lang="pt-BR" dirty="0"/>
              <a:t>fica caracterizada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 uma sessão </a:t>
            </a:r>
            <a:r>
              <a:rPr lang="pt-BR" u="sng" dirty="0">
                <a:solidFill>
                  <a:schemeClr val="accent3">
                    <a:lumMod val="75000"/>
                  </a:schemeClr>
                </a:solidFill>
              </a:rPr>
              <a:t>normal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,  </a:t>
            </a:r>
            <a:r>
              <a:rPr lang="pt-BR" dirty="0" smtClean="0">
                <a:solidFill>
                  <a:srgbClr val="C00000"/>
                </a:solidFill>
              </a:rPr>
              <a:t>mas que </a:t>
            </a:r>
            <a:r>
              <a:rPr lang="pt-BR" dirty="0">
                <a:solidFill>
                  <a:srgbClr val="C00000"/>
                </a:solidFill>
              </a:rPr>
              <a:t>foi detectada como intrusiva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1784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I-IDS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RNA  treinada usando a base de ataques do SNORT.   RNA detecta </a:t>
            </a:r>
            <a:r>
              <a:rPr lang="pt-BR" dirty="0" smtClean="0">
                <a:solidFill>
                  <a:srgbClr val="0070C0"/>
                </a:solidFill>
              </a:rPr>
              <a:t>100% dos ataques SNORT capturados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RNA  treinada e testada considerando-se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ataques SNORT modificados</a:t>
            </a:r>
            <a:r>
              <a:rPr lang="pt-BR" dirty="0" smtClean="0"/>
              <a:t>.  RNA detecta </a:t>
            </a:r>
            <a:r>
              <a:rPr lang="pt-BR" dirty="0" smtClean="0">
                <a:solidFill>
                  <a:srgbClr val="0000FF"/>
                </a:solidFill>
              </a:rPr>
              <a:t>74% dos ataques capturados </a:t>
            </a:r>
            <a:r>
              <a:rPr lang="pt-BR" dirty="0" smtClean="0"/>
              <a:t>(SNORT + modificados).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Registro.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0070C0"/>
                </a:solidFill>
              </a:rPr>
              <a:t>Registro.</a:t>
            </a:r>
            <a:r>
              <a:rPr lang="pt-BR" dirty="0" err="1" smtClean="0">
                <a:solidFill>
                  <a:srgbClr val="0070C0"/>
                </a:solidFill>
              </a:rPr>
              <a:t>br</a:t>
            </a:r>
            <a:r>
              <a:rPr lang="pt-BR" dirty="0" smtClean="0"/>
              <a:t> é o departamento do NIC.</a:t>
            </a:r>
            <a:r>
              <a:rPr lang="pt-BR" dirty="0" err="1" smtClean="0"/>
              <a:t>br</a:t>
            </a:r>
            <a:r>
              <a:rPr lang="pt-BR" dirty="0" smtClean="0"/>
              <a:t> responsável pelas atividades de registro e manutenção dos nomes de domínios que usam o .br. </a:t>
            </a:r>
          </a:p>
          <a:p>
            <a:endParaRPr lang="pt-BR" dirty="0" smtClean="0"/>
          </a:p>
          <a:p>
            <a:r>
              <a:rPr lang="pt-BR" dirty="0" smtClean="0"/>
              <a:t>Também executa o </a:t>
            </a:r>
            <a:r>
              <a:rPr lang="pt-BR" dirty="0" smtClean="0">
                <a:solidFill>
                  <a:srgbClr val="0070C0"/>
                </a:solidFill>
              </a:rPr>
              <a:t>serviço de distribuição de endereços IPv4 e IPv6 </a:t>
            </a:r>
            <a:r>
              <a:rPr lang="pt-BR" dirty="0" smtClean="0"/>
              <a:t>e de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números de Sistemas Autônomos (ASN)</a:t>
            </a:r>
            <a:r>
              <a:rPr lang="pt-BR" dirty="0" smtClean="0"/>
              <a:t> no país.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4800" dirty="0" smtClean="0">
                <a:solidFill>
                  <a:srgbClr val="0000FF"/>
                </a:solidFill>
              </a:rPr>
              <a:t>Incidentes de Segurança Reportados</a:t>
            </a:r>
            <a:endParaRPr lang="pt-BR" sz="4800" dirty="0">
              <a:solidFill>
                <a:srgbClr val="0000FF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CERT.</a:t>
            </a:r>
            <a:r>
              <a:rPr lang="pt-BR" dirty="0" err="1" smtClean="0">
                <a:solidFill>
                  <a:srgbClr val="0070C0"/>
                </a:solidFill>
              </a:rPr>
              <a:t>br</a:t>
            </a:r>
            <a:r>
              <a:rPr lang="pt-BR" dirty="0" smtClean="0">
                <a:solidFill>
                  <a:srgbClr val="0070C0"/>
                </a:solidFill>
              </a:rPr>
              <a:t/>
            </a:r>
            <a:br>
              <a:rPr lang="pt-BR" dirty="0" smtClean="0">
                <a:solidFill>
                  <a:srgbClr val="0070C0"/>
                </a:solidFill>
              </a:rPr>
            </a:br>
            <a:r>
              <a:rPr lang="pt-BR" sz="2400" dirty="0" smtClean="0">
                <a:solidFill>
                  <a:srgbClr val="0070C0"/>
                </a:solidFill>
              </a:rPr>
              <a:t>1999-2013</a:t>
            </a:r>
            <a:endParaRPr lang="pt-BR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CETIC.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Criado em 2005, o </a:t>
            </a:r>
            <a:r>
              <a:rPr lang="pt-BR" dirty="0" smtClean="0">
                <a:solidFill>
                  <a:srgbClr val="0070C0"/>
                </a:solidFill>
              </a:rPr>
              <a:t>Centro de Estudos sobre as Tecnologias da Informação e da Comunicação (CETIC.</a:t>
            </a:r>
            <a:r>
              <a:rPr lang="pt-BR" dirty="0" err="1" smtClean="0">
                <a:solidFill>
                  <a:srgbClr val="0070C0"/>
                </a:solidFill>
              </a:rPr>
              <a:t>br</a:t>
            </a:r>
            <a:r>
              <a:rPr lang="pt-BR" dirty="0" smtClean="0">
                <a:solidFill>
                  <a:srgbClr val="0070C0"/>
                </a:solidFill>
              </a:rPr>
              <a:t>)</a:t>
            </a:r>
            <a:r>
              <a:rPr lang="pt-BR" dirty="0" smtClean="0"/>
              <a:t> é o departamento do NIC.</a:t>
            </a:r>
            <a:r>
              <a:rPr lang="pt-BR" dirty="0" err="1" smtClean="0"/>
              <a:t>br</a:t>
            </a:r>
            <a:r>
              <a:rPr lang="pt-BR" dirty="0" smtClean="0"/>
              <a:t> responsável pela coordenação e publicação de pesquisas sobre a disponibilidade e uso da Internet no Brasil. </a:t>
            </a:r>
          </a:p>
          <a:p>
            <a:endParaRPr lang="pt-BR" dirty="0" smtClean="0"/>
          </a:p>
          <a:p>
            <a:r>
              <a:rPr lang="pt-BR" dirty="0" smtClean="0"/>
              <a:t>Esses estudos são referência para a elaboração de políticas públicas que garantam o acesso da população às Tecnologias da Informação e da Comunicação (</a:t>
            </a:r>
            <a:r>
              <a:rPr lang="pt-BR" dirty="0" err="1" smtClean="0"/>
              <a:t>TICs</a:t>
            </a:r>
            <a:r>
              <a:rPr lang="pt-BR" dirty="0" smtClean="0"/>
              <a:t>), assim como para monitorar e avaliar o impacto socioeconômico das </a:t>
            </a:r>
            <a:r>
              <a:rPr lang="pt-BR" dirty="0" err="1" smtClean="0"/>
              <a:t>TICs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CEPTRO.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O CEPTRO.</a:t>
            </a:r>
            <a:r>
              <a:rPr lang="pt-BR" dirty="0" err="1" smtClean="0"/>
              <a:t>br</a:t>
            </a:r>
            <a:r>
              <a:rPr lang="pt-BR" dirty="0" smtClean="0"/>
              <a:t> é a área do NIC.</a:t>
            </a:r>
            <a:r>
              <a:rPr lang="pt-BR" dirty="0" err="1" smtClean="0"/>
              <a:t>br</a:t>
            </a:r>
            <a:r>
              <a:rPr lang="pt-BR" dirty="0" smtClean="0"/>
              <a:t> responsável por serviços e projetos relacionados principalmente à infraestrutura da Internet no Brasil e ao seu desenvolvimento.</a:t>
            </a:r>
          </a:p>
          <a:p>
            <a:endParaRPr lang="pt-BR" dirty="0" smtClean="0"/>
          </a:p>
          <a:p>
            <a:r>
              <a:rPr lang="pt-BR" dirty="0" smtClean="0"/>
              <a:t>A equipe desenvolve soluções em infraestrutura de redes, software e hardware, além de gerenciar projetos executados por parceiros externos.</a:t>
            </a:r>
          </a:p>
          <a:p>
            <a:endParaRPr lang="pt-BR" dirty="0" smtClean="0"/>
          </a:p>
          <a:p>
            <a:r>
              <a:rPr lang="pt-BR" dirty="0" smtClean="0"/>
              <a:t>Os Pontos de troca de Tráfego do </a:t>
            </a:r>
            <a:r>
              <a:rPr lang="pt-BR" dirty="0" err="1" smtClean="0"/>
              <a:t>PTTMetro</a:t>
            </a:r>
            <a:r>
              <a:rPr lang="pt-BR" dirty="0" smtClean="0"/>
              <a:t>, hoje em 12 localidades diferentes, são o serviço mais importante do CEPTRO, ajudando a organizar a infraestrutura da Internet no país, tornando-a mais </a:t>
            </a:r>
            <a:r>
              <a:rPr lang="pt-BR" dirty="0" err="1" smtClean="0"/>
              <a:t>resiliente</a:t>
            </a:r>
            <a:r>
              <a:rPr lang="pt-BR" dirty="0" smtClean="0"/>
              <a:t> e diminuindo seus custos. </a:t>
            </a:r>
          </a:p>
          <a:p>
            <a:endParaRPr lang="pt-BR" dirty="0" smtClean="0"/>
          </a:p>
          <a:p>
            <a:r>
              <a:rPr lang="pt-BR" dirty="0" smtClean="0"/>
              <a:t>A equipe atua também na medição da Qualidade da Internet, na divulgação da Hora Legal Brasileira via NTP, disseminando IPv6 no país, provendo o serviço de </a:t>
            </a:r>
            <a:r>
              <a:rPr lang="pt-BR" dirty="0" err="1" smtClean="0"/>
              <a:t>voIP</a:t>
            </a:r>
            <a:r>
              <a:rPr lang="pt-BR" dirty="0" smtClean="0"/>
              <a:t> </a:t>
            </a:r>
            <a:r>
              <a:rPr lang="pt-BR" dirty="0" err="1" smtClean="0"/>
              <a:t>Peering</a:t>
            </a:r>
            <a:r>
              <a:rPr lang="pt-BR" dirty="0" smtClean="0"/>
              <a:t>, realizando estudos sobre a Web, e em outras áreas.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W3C.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0070C0"/>
                </a:solidFill>
              </a:rPr>
              <a:t>Consórcio World </a:t>
            </a:r>
            <a:r>
              <a:rPr lang="pt-BR" dirty="0" err="1" smtClean="0">
                <a:solidFill>
                  <a:srgbClr val="0070C0"/>
                </a:solidFill>
              </a:rPr>
              <a:t>Wide</a:t>
            </a:r>
            <a:r>
              <a:rPr lang="pt-BR" dirty="0" smtClean="0">
                <a:solidFill>
                  <a:srgbClr val="0070C0"/>
                </a:solidFill>
              </a:rPr>
              <a:t> Web (W3C) </a:t>
            </a:r>
            <a:r>
              <a:rPr lang="pt-BR" dirty="0" smtClean="0"/>
              <a:t>é um consórcio internacional no qual organizações filiadas, uma equipe em tempo integral e o público trabalham juntos para desenvolver padrões para a Web.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Liderado pelo inventor da web </a:t>
            </a:r>
            <a:r>
              <a:rPr lang="pt-BR" dirty="0" err="1" smtClean="0"/>
              <a:t>Tim</a:t>
            </a:r>
            <a:r>
              <a:rPr lang="pt-BR" dirty="0" smtClean="0"/>
              <a:t> Berners-Lee e o CEO Jeffrey </a:t>
            </a:r>
            <a:r>
              <a:rPr lang="pt-BR" dirty="0" err="1" smtClean="0"/>
              <a:t>Jaffe</a:t>
            </a:r>
            <a:r>
              <a:rPr lang="pt-BR" dirty="0" smtClean="0"/>
              <a:t>, o W3C tem como missão Conduzir a World </a:t>
            </a:r>
            <a:r>
              <a:rPr lang="pt-BR" dirty="0" err="1" smtClean="0"/>
              <a:t>Wide</a:t>
            </a:r>
            <a:r>
              <a:rPr lang="pt-BR" dirty="0" smtClean="0"/>
              <a:t> Web para que atinja todo seu potencial, desenvolvendo protocolos e diretrizes que garantam seu crescimento de longo prazo.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CERT.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O CERT.</a:t>
            </a:r>
            <a:r>
              <a:rPr lang="pt-BR" dirty="0" err="1" smtClean="0"/>
              <a:t>br</a:t>
            </a:r>
            <a:r>
              <a:rPr lang="pt-BR" dirty="0" smtClean="0"/>
              <a:t> é o Grupo de Resposta a Incidentes de Segurança para a Internet brasileira, mantido pelo NIC.</a:t>
            </a:r>
            <a:r>
              <a:rPr lang="pt-BR" dirty="0" err="1" smtClean="0"/>
              <a:t>br</a:t>
            </a:r>
            <a:r>
              <a:rPr lang="pt-BR" dirty="0" smtClean="0"/>
              <a:t>, do Comitê Gestor da Internet no Brasil. É responsável por tratar incidentes de segurança em computadores que envolvam redes conectadas à Internet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1447</Words>
  <Application>Microsoft Office PowerPoint</Application>
  <PresentationFormat>Apresentação na tela (4:3)</PresentationFormat>
  <Paragraphs>149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Tema do Office</vt:lpstr>
      <vt:lpstr>Fluxo Normal ou Ataque</vt:lpstr>
      <vt:lpstr>CGI.br</vt:lpstr>
      <vt:lpstr>NIC.br</vt:lpstr>
      <vt:lpstr>Registro.br</vt:lpstr>
      <vt:lpstr>Incidentes de Segurança Reportados</vt:lpstr>
      <vt:lpstr>CETIC.br</vt:lpstr>
      <vt:lpstr>CEPTRO.br</vt:lpstr>
      <vt:lpstr>W3C.br</vt:lpstr>
      <vt:lpstr>CERT.br</vt:lpstr>
      <vt:lpstr>Estatísticas dos Incidentes Reportados ao CERT.br Valores acumulados: 1999 a 2013</vt:lpstr>
      <vt:lpstr>Incidentes Reportados ao CERT.br  Janeiro a Dezembro de 2013</vt:lpstr>
      <vt:lpstr>Tipos de Ataque CERT.br</vt:lpstr>
      <vt:lpstr>Incidentes Reportados ao CERT.br  Janeiro a Dezembro de 2013</vt:lpstr>
      <vt:lpstr>Incidentes Reportados ao CERT.br  Janeiro a Dezembro de 2013</vt:lpstr>
      <vt:lpstr>Incidentes Reportados ao CERT.br  Janeiro a Dezembro de 2013</vt:lpstr>
      <vt:lpstr>CIDR</vt:lpstr>
      <vt:lpstr>CIDR (CERT.br)</vt:lpstr>
      <vt:lpstr>Incidentes Reportados ao CERT.br  Janeiro a Dezembro de 2013</vt:lpstr>
      <vt:lpstr>Classificando um IDS</vt:lpstr>
      <vt:lpstr>I-IDS</vt:lpstr>
      <vt:lpstr>Tipo de I-IDS</vt:lpstr>
      <vt:lpstr>Estrutura de Construção para IDS</vt:lpstr>
      <vt:lpstr>RNA do I-IDS</vt:lpstr>
      <vt:lpstr>Estrutura Funcional I-IDS</vt:lpstr>
      <vt:lpstr>Slide 25</vt:lpstr>
      <vt:lpstr>Exemplo de uma sessão capturada </vt:lpstr>
      <vt:lpstr>Experimento 1</vt:lpstr>
      <vt:lpstr>Experimento 1</vt:lpstr>
      <vt:lpstr>Experimento 1</vt:lpstr>
      <vt:lpstr>Tabela 2 – Palavras-chave e Vetor de Estímulo</vt:lpstr>
      <vt:lpstr>Resultado na Análise RNA</vt:lpstr>
      <vt:lpstr>Slide 32</vt:lpstr>
      <vt:lpstr>Experimento 1  Sessão Capturada Intrusiva</vt:lpstr>
      <vt:lpstr>Qual Ataque ?</vt:lpstr>
      <vt:lpstr>Sessão Capturada Falsos Positivos - Falsos Negativos</vt:lpstr>
      <vt:lpstr>I-IDS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I-IDS</dc:title>
  <dc:creator>Joao Bosco M. Sobral</dc:creator>
  <cp:lastModifiedBy>bosco</cp:lastModifiedBy>
  <cp:revision>19</cp:revision>
  <dcterms:created xsi:type="dcterms:W3CDTF">2014-06-16T11:52:55Z</dcterms:created>
  <dcterms:modified xsi:type="dcterms:W3CDTF">2014-06-27T20:02:51Z</dcterms:modified>
</cp:coreProperties>
</file>