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57" r:id="rId7"/>
    <p:sldId id="258" r:id="rId8"/>
    <p:sldId id="260" r:id="rId9"/>
    <p:sldId id="294" r:id="rId10"/>
    <p:sldId id="279" r:id="rId11"/>
    <p:sldId id="295" r:id="rId12"/>
    <p:sldId id="293" r:id="rId13"/>
    <p:sldId id="285" r:id="rId14"/>
    <p:sldId id="292" r:id="rId15"/>
    <p:sldId id="286" r:id="rId16"/>
    <p:sldId id="287" r:id="rId17"/>
    <p:sldId id="289" r:id="rId18"/>
    <p:sldId id="288" r:id="rId19"/>
    <p:sldId id="290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96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97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27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54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17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29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42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60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11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40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74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0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6B46A-A9EE-4F06-B087-D3A01E62D058}" type="datetimeFigureOut">
              <a:rPr lang="pt-BR" smtClean="0"/>
              <a:t>24/10/2014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5AFFE-E17F-49E6-B36F-D1460C768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67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safeweb.com.br/pca/CA/Legisla&#231;&#227;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INFRAESTRUTURA DE GERENCIAMENTO DE </a:t>
            </a:r>
            <a:r>
              <a:rPr lang="en-US" dirty="0" smtClean="0"/>
              <a:t>PRIVILÉGIOS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pt-BR" dirty="0" err="1" smtClean="0"/>
              <a:t>Privilege</a:t>
            </a:r>
            <a:r>
              <a:rPr lang="pt-BR" dirty="0" smtClean="0"/>
              <a:t> </a:t>
            </a:r>
            <a:r>
              <a:rPr lang="pt-BR" dirty="0"/>
              <a:t>Management </a:t>
            </a:r>
            <a:r>
              <a:rPr lang="pt-BR" dirty="0" err="1" smtClean="0"/>
              <a:t>Infrastructure</a:t>
            </a:r>
            <a:r>
              <a:rPr lang="pt-BR" dirty="0" smtClean="0"/>
              <a:t>)</a:t>
            </a:r>
            <a:r>
              <a:rPr lang="pt-BR" dirty="0"/>
              <a:t/>
            </a:r>
            <a:br>
              <a:rPr lang="pt-BR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CERTIFICADO DE </a:t>
            </a:r>
            <a:r>
              <a:rPr lang="pt-BR" dirty="0" smtClean="0"/>
              <a:t>ATRIBUTOS</a:t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61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Certificado</a:t>
            </a:r>
            <a:r>
              <a:rPr lang="en-US" dirty="0" smtClean="0"/>
              <a:t> de </a:t>
            </a:r>
            <a:r>
              <a:rPr lang="en-US" dirty="0" err="1" smtClean="0"/>
              <a:t>Atributo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>
                <a:solidFill>
                  <a:prstClr val="black"/>
                </a:solidFill>
              </a:rPr>
              <a:t>Podem </a:t>
            </a:r>
            <a:r>
              <a:rPr lang="pt-BR" u="sng" dirty="0">
                <a:solidFill>
                  <a:prstClr val="black"/>
                </a:solidFill>
              </a:rPr>
              <a:t>provar</a:t>
            </a:r>
            <a:r>
              <a:rPr lang="pt-BR" dirty="0">
                <a:solidFill>
                  <a:prstClr val="black"/>
                </a:solidFill>
              </a:rPr>
              <a:t>, no mundo eletrônico, </a:t>
            </a:r>
            <a:r>
              <a:rPr lang="pt-BR" u="sng" dirty="0">
                <a:solidFill>
                  <a:prstClr val="black"/>
                </a:solidFill>
              </a:rPr>
              <a:t>suas titulações</a:t>
            </a:r>
            <a:r>
              <a:rPr lang="pt-BR" dirty="0">
                <a:solidFill>
                  <a:prstClr val="black"/>
                </a:solidFill>
              </a:rPr>
              <a:t> através de </a:t>
            </a:r>
            <a:r>
              <a:rPr lang="pt-BR" dirty="0">
                <a:solidFill>
                  <a:srgbClr val="0033CC"/>
                </a:solidFill>
              </a:rPr>
              <a:t>Certificado de Atributos </a:t>
            </a:r>
            <a:r>
              <a:rPr lang="pt-BR" dirty="0">
                <a:solidFill>
                  <a:prstClr val="black"/>
                </a:solidFill>
              </a:rPr>
              <a:t>emitidos pelos </a:t>
            </a:r>
            <a:r>
              <a:rPr lang="pt-BR" u="sng" dirty="0">
                <a:solidFill>
                  <a:prstClr val="black"/>
                </a:solidFill>
              </a:rPr>
              <a:t>conselhos profissionais </a:t>
            </a:r>
            <a:r>
              <a:rPr lang="pt-BR" dirty="0">
                <a:solidFill>
                  <a:prstClr val="black"/>
                </a:solidFill>
              </a:rPr>
              <a:t>respectivos.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Funcionários e Servidores:    Podem </a:t>
            </a:r>
            <a:r>
              <a:rPr lang="pt-BR" u="sng" dirty="0">
                <a:solidFill>
                  <a:prstClr val="black"/>
                </a:solidFill>
              </a:rPr>
              <a:t>provar seus atributos e autorizações</a:t>
            </a:r>
            <a:r>
              <a:rPr lang="pt-BR" dirty="0">
                <a:solidFill>
                  <a:prstClr val="black"/>
                </a:solidFill>
              </a:rPr>
              <a:t> para acessos, operações e ações em sistemas. 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072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EEA - Entidade Emissora de </a:t>
            </a:r>
            <a:br>
              <a:rPr lang="pt-BR" dirty="0" smtClean="0"/>
            </a:br>
            <a:r>
              <a:rPr lang="pt-BR" dirty="0" smtClean="0"/>
              <a:t>Certificado de Atributo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a </a:t>
            </a:r>
            <a:r>
              <a:rPr lang="pt-BR" dirty="0" smtClean="0"/>
              <a:t>instituição com a responsabilidade de </a:t>
            </a:r>
            <a:r>
              <a:rPr lang="pt-BR" dirty="0" smtClean="0">
                <a:solidFill>
                  <a:srgbClr val="0033CC"/>
                </a:solidFill>
              </a:rPr>
              <a:t>emissão de um Certificado de Atributo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Uma </a:t>
            </a:r>
            <a:r>
              <a:rPr lang="pt-BR" dirty="0" smtClean="0">
                <a:solidFill>
                  <a:srgbClr val="0033CC"/>
                </a:solidFill>
              </a:rPr>
              <a:t>EEA</a:t>
            </a:r>
            <a:r>
              <a:rPr lang="pt-BR" dirty="0" smtClean="0"/>
              <a:t> possui </a:t>
            </a:r>
            <a:r>
              <a:rPr lang="pt-BR" dirty="0" smtClean="0"/>
              <a:t>o direito de </a:t>
            </a:r>
            <a:r>
              <a:rPr lang="pt-BR" dirty="0" smtClean="0">
                <a:solidFill>
                  <a:srgbClr val="00B050"/>
                </a:solidFill>
              </a:rPr>
              <a:t>qualificar o titular do Certificado de Atributo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27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9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IGP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pt-BR" sz="18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0033CC"/>
                </a:solidFill>
              </a:rPr>
              <a:t>Entidade </a:t>
            </a:r>
            <a:r>
              <a:rPr lang="pt-BR" dirty="0">
                <a:solidFill>
                  <a:srgbClr val="0033CC"/>
                </a:solidFill>
              </a:rPr>
              <a:t>Final</a:t>
            </a:r>
            <a:r>
              <a:rPr lang="pt-BR" dirty="0">
                <a:solidFill>
                  <a:prstClr val="black"/>
                </a:solidFill>
              </a:rPr>
              <a:t>: É representada pelos usuários finais, como os </a:t>
            </a:r>
            <a:r>
              <a:rPr lang="pt-BR" u="sng" dirty="0">
                <a:solidFill>
                  <a:prstClr val="black"/>
                </a:solidFill>
              </a:rPr>
              <a:t>titulares dos certificados de atributos</a:t>
            </a:r>
            <a:r>
              <a:rPr lang="pt-BR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pt-BR" dirty="0">
              <a:solidFill>
                <a:srgbClr val="0033CC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pt-BR" dirty="0">
                <a:solidFill>
                  <a:srgbClr val="0033CC"/>
                </a:solidFill>
              </a:rPr>
              <a:t>Autoridade de Atributos (AA)</a:t>
            </a:r>
            <a:r>
              <a:rPr lang="pt-BR" dirty="0"/>
              <a:t>:</a:t>
            </a:r>
            <a:r>
              <a:rPr lang="pt-BR" dirty="0">
                <a:solidFill>
                  <a:srgbClr val="0033CC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Responsável por toda a parte de </a:t>
            </a:r>
            <a:r>
              <a:rPr lang="pt-BR" u="sng" dirty="0"/>
              <a:t>gerenciamentos dos certificados, atribuição e revogação</a:t>
            </a:r>
            <a:r>
              <a:rPr lang="pt-BR" dirty="0">
                <a:solidFill>
                  <a:prstClr val="black"/>
                </a:solidFill>
              </a:rPr>
              <a:t>. </a:t>
            </a:r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r>
              <a:rPr lang="pt-BR" dirty="0" smtClean="0">
                <a:solidFill>
                  <a:prstClr val="black"/>
                </a:solidFill>
              </a:rPr>
              <a:t>Trabalha </a:t>
            </a:r>
            <a:r>
              <a:rPr lang="pt-BR" dirty="0">
                <a:solidFill>
                  <a:prstClr val="black"/>
                </a:solidFill>
              </a:rPr>
              <a:t>de forma </a:t>
            </a:r>
            <a:r>
              <a:rPr lang="pt-BR" dirty="0">
                <a:solidFill>
                  <a:srgbClr val="0033CC"/>
                </a:solidFill>
              </a:rPr>
              <a:t>semelhante a AC</a:t>
            </a:r>
            <a:r>
              <a:rPr lang="pt-BR" dirty="0">
                <a:solidFill>
                  <a:prstClr val="black"/>
                </a:solidFill>
              </a:rPr>
              <a:t>, mas apenas para </a:t>
            </a:r>
            <a:r>
              <a:rPr lang="pt-BR" u="sng" dirty="0">
                <a:solidFill>
                  <a:prstClr val="black"/>
                </a:solidFill>
              </a:rPr>
              <a:t>certificados de atributo</a:t>
            </a:r>
            <a:r>
              <a:rPr lang="pt-BR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pt-BR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AA e a apresentação de CA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568952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0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pt-BR" dirty="0">
                <a:solidFill>
                  <a:srgbClr val="0033CC"/>
                </a:solidFill>
              </a:rPr>
              <a:t>Fonte de Autoridade (FA): </a:t>
            </a:r>
            <a:r>
              <a:rPr lang="pt-BR" dirty="0">
                <a:solidFill>
                  <a:prstClr val="black"/>
                </a:solidFill>
              </a:rPr>
              <a:t>Num ambiente onde haja uma hierarquia de Autoridades de Atributos a Fonte de Autoridade seria considerada a entidade raiz dessa hierarquia. </a:t>
            </a:r>
            <a:endParaRPr lang="pt-BR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pt-BR" dirty="0">
                <a:solidFill>
                  <a:srgbClr val="0033CC"/>
                </a:solidFill>
              </a:rPr>
              <a:t>Verificador de Privilégios</a:t>
            </a:r>
            <a:r>
              <a:rPr lang="pt-BR" dirty="0"/>
              <a:t>: </a:t>
            </a:r>
            <a:r>
              <a:rPr lang="pt-BR" dirty="0">
                <a:solidFill>
                  <a:prstClr val="black"/>
                </a:solidFill>
              </a:rPr>
              <a:t>Verifica se os certificados quando um objeto é solicitado está dentro dos padrões de segurança exigidos, validando o certificado e liberando o acesso do usuário ao objeto.</a:t>
            </a:r>
          </a:p>
          <a:p>
            <a:pPr marL="0" lvl="0" indent="0">
              <a:spcBef>
                <a:spcPts val="0"/>
              </a:spcBef>
              <a:buNone/>
            </a:pPr>
            <a:endParaRPr lang="pt-BR"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pt-BR" sz="17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pt-BR" dirty="0" smtClean="0">
                <a:solidFill>
                  <a:srgbClr val="0033CC"/>
                </a:solidFill>
              </a:rPr>
              <a:t>Objeto</a:t>
            </a:r>
            <a:r>
              <a:rPr lang="pt-BR" dirty="0">
                <a:solidFill>
                  <a:prstClr val="black"/>
                </a:solidFill>
              </a:rPr>
              <a:t>: </a:t>
            </a:r>
            <a:r>
              <a:rPr lang="pt-BR" dirty="0" smtClean="0">
                <a:solidFill>
                  <a:prstClr val="black"/>
                </a:solidFill>
              </a:rPr>
              <a:t> É </a:t>
            </a:r>
            <a:r>
              <a:rPr lang="pt-BR" dirty="0">
                <a:solidFill>
                  <a:prstClr val="black"/>
                </a:solidFill>
              </a:rPr>
              <a:t>o </a:t>
            </a:r>
            <a:r>
              <a:rPr lang="pt-BR" u="sng" dirty="0">
                <a:solidFill>
                  <a:prstClr val="black"/>
                </a:solidFill>
              </a:rPr>
              <a:t>recurso a ser acessado </a:t>
            </a:r>
            <a:r>
              <a:rPr lang="pt-BR" dirty="0">
                <a:solidFill>
                  <a:prstClr val="black"/>
                </a:solidFill>
              </a:rPr>
              <a:t>e obtido, possuindo métodos de acesso bem definidos que são controlados pelo </a:t>
            </a:r>
            <a:r>
              <a:rPr lang="pt-BR" u="sng" dirty="0">
                <a:solidFill>
                  <a:prstClr val="black"/>
                </a:solidFill>
              </a:rPr>
              <a:t>verificador de privilégio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endParaRPr lang="pt-BR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pt-BR" dirty="0" smtClean="0">
                <a:solidFill>
                  <a:srgbClr val="0033CC"/>
                </a:solidFill>
              </a:rPr>
              <a:t>Repositório</a:t>
            </a:r>
            <a:r>
              <a:rPr lang="pt-BR" dirty="0">
                <a:solidFill>
                  <a:prstClr val="black"/>
                </a:solidFill>
              </a:rPr>
              <a:t>: </a:t>
            </a:r>
            <a:r>
              <a:rPr lang="pt-BR" dirty="0" smtClean="0">
                <a:solidFill>
                  <a:prstClr val="black"/>
                </a:solidFill>
              </a:rPr>
              <a:t> Local </a:t>
            </a:r>
            <a:r>
              <a:rPr lang="pt-BR" dirty="0">
                <a:solidFill>
                  <a:prstClr val="black"/>
                </a:solidFill>
              </a:rPr>
              <a:t>onde ficam armazenados tanto os certificados como a Lista de Certificados Revogados. 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69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>
                <a:solidFill>
                  <a:srgbClr val="0033CC"/>
                </a:solidFill>
              </a:rPr>
              <a:t>certificado de atributo </a:t>
            </a:r>
            <a:r>
              <a:rPr lang="pt-BR" dirty="0"/>
              <a:t>é uma </a:t>
            </a:r>
            <a:r>
              <a:rPr lang="pt-BR" u="sng" dirty="0"/>
              <a:t>estrutura separada do certificado de chave pública</a:t>
            </a:r>
            <a:r>
              <a:rPr lang="pt-BR" dirty="0"/>
              <a:t> de um sujeito, o qual </a:t>
            </a:r>
            <a:r>
              <a:rPr lang="pt-BR" u="sng" dirty="0"/>
              <a:t>pode ter múltiplos certificados de atributo</a:t>
            </a:r>
            <a:r>
              <a:rPr lang="pt-BR" dirty="0"/>
              <a:t> associado com cada um de seus certificados de chave pública.</a:t>
            </a:r>
          </a:p>
        </p:txBody>
      </p:sp>
    </p:spTree>
    <p:extLst>
      <p:ext uri="{BB962C8B-B14F-4D97-AF65-F5344CB8AC3E}">
        <p14:creationId xmlns:p14="http://schemas.microsoft.com/office/powerpoint/2010/main" val="10045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Analogia:  Passaporte x Visto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O </a:t>
            </a:r>
            <a:r>
              <a:rPr lang="pt-BR" dirty="0">
                <a:solidFill>
                  <a:srgbClr val="0033CC"/>
                </a:solidFill>
              </a:rPr>
              <a:t>passaporte</a:t>
            </a:r>
            <a:r>
              <a:rPr lang="pt-BR" dirty="0"/>
              <a:t> </a:t>
            </a:r>
            <a:r>
              <a:rPr lang="pt-BR" dirty="0" smtClean="0"/>
              <a:t>é análogo ao </a:t>
            </a:r>
            <a:r>
              <a:rPr lang="pt-BR" u="sng" dirty="0"/>
              <a:t>certificado de chave pública</a:t>
            </a:r>
            <a:r>
              <a:rPr lang="pt-BR" dirty="0"/>
              <a:t> que não somente fornece </a:t>
            </a:r>
            <a:r>
              <a:rPr lang="pt-BR" dirty="0" smtClean="0"/>
              <a:t>as </a:t>
            </a:r>
            <a:r>
              <a:rPr lang="pt-BR" dirty="0"/>
              <a:t>informações do titular como </a:t>
            </a:r>
            <a:r>
              <a:rPr lang="pt-BR" u="sng" dirty="0"/>
              <a:t>autentica</a:t>
            </a:r>
            <a:r>
              <a:rPr lang="pt-BR" dirty="0"/>
              <a:t> sua existência e tem um </a:t>
            </a:r>
            <a:r>
              <a:rPr lang="pt-BR" u="sng" dirty="0"/>
              <a:t>prazo de validade relativamente longo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 </a:t>
            </a:r>
            <a:r>
              <a:rPr lang="pt-BR" dirty="0"/>
              <a:t>o </a:t>
            </a:r>
            <a:r>
              <a:rPr lang="pt-BR" dirty="0">
                <a:solidFill>
                  <a:srgbClr val="0033CC"/>
                </a:solidFill>
              </a:rPr>
              <a:t>visto</a:t>
            </a:r>
            <a:r>
              <a:rPr lang="pt-BR" dirty="0"/>
              <a:t> </a:t>
            </a:r>
            <a:r>
              <a:rPr lang="pt-BR" dirty="0" smtClean="0"/>
              <a:t>é análogo ao </a:t>
            </a:r>
            <a:r>
              <a:rPr lang="pt-BR" u="sng" dirty="0" smtClean="0"/>
              <a:t>certificado </a:t>
            </a:r>
            <a:r>
              <a:rPr lang="pt-BR" u="sng" dirty="0"/>
              <a:t>de </a:t>
            </a:r>
            <a:r>
              <a:rPr lang="pt-BR" u="sng" dirty="0" smtClean="0"/>
              <a:t>atributos </a:t>
            </a:r>
            <a:r>
              <a:rPr lang="pt-BR" dirty="0"/>
              <a:t>que ele contém, dando lhe </a:t>
            </a:r>
            <a:r>
              <a:rPr lang="pt-BR" dirty="0">
                <a:solidFill>
                  <a:srgbClr val="0033CC"/>
                </a:solidFill>
              </a:rPr>
              <a:t>acesso e privilégios </a:t>
            </a:r>
            <a:r>
              <a:rPr lang="pt-BR" dirty="0"/>
              <a:t>a determinados serviços </a:t>
            </a:r>
            <a:r>
              <a:rPr lang="pt-BR" dirty="0" smtClean="0"/>
              <a:t>e, geralmente, </a:t>
            </a:r>
            <a:r>
              <a:rPr lang="pt-BR" dirty="0"/>
              <a:t>com </a:t>
            </a:r>
            <a:r>
              <a:rPr lang="pt-BR" u="sng" dirty="0"/>
              <a:t>curto período de duração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6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ICP x IGP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Apesar </a:t>
            </a:r>
            <a:r>
              <a:rPr lang="pt-BR" dirty="0"/>
              <a:t>de estarem relacionados </a:t>
            </a:r>
            <a:r>
              <a:rPr lang="pt-BR" u="sng" dirty="0"/>
              <a:t>não há exigência de que uma mesma autoridade emita tanto o certificado de chave pública como o certificado de </a:t>
            </a:r>
            <a:r>
              <a:rPr lang="pt-BR" u="sng" dirty="0" smtClean="0"/>
              <a:t>atributo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IGP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Surgiu </a:t>
            </a:r>
            <a:r>
              <a:rPr lang="pt-BR" dirty="0"/>
              <a:t>com a necessidade de oferecer um serviço forte de </a:t>
            </a:r>
            <a:r>
              <a:rPr lang="pt-BR" dirty="0">
                <a:solidFill>
                  <a:srgbClr val="0033CC"/>
                </a:solidFill>
              </a:rPr>
              <a:t>autorização independente de autenticação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Apesar do certificado de chave </a:t>
            </a:r>
            <a:r>
              <a:rPr lang="pt-BR" dirty="0" smtClean="0"/>
              <a:t>pública oferecer </a:t>
            </a:r>
            <a:r>
              <a:rPr lang="pt-BR" dirty="0"/>
              <a:t>esse tipo de serviço, tanto como informações adicionais do titular do certificado, </a:t>
            </a:r>
            <a:r>
              <a:rPr lang="pt-BR" u="sng" dirty="0"/>
              <a:t>através da utilização de extensões</a:t>
            </a:r>
            <a:r>
              <a:rPr lang="pt-BR" dirty="0"/>
              <a:t>, seu uso </a:t>
            </a:r>
            <a:r>
              <a:rPr lang="pt-BR" dirty="0" smtClean="0"/>
              <a:t>tem alguns </a:t>
            </a:r>
            <a:r>
              <a:rPr lang="pt-BR" dirty="0">
                <a:solidFill>
                  <a:srgbClr val="C00000"/>
                </a:solidFill>
              </a:rPr>
              <a:t>aspectos negativos </a:t>
            </a:r>
            <a:r>
              <a:rPr lang="pt-BR" dirty="0"/>
              <a:t>envolvidos.</a:t>
            </a:r>
          </a:p>
        </p:txBody>
      </p:sp>
    </p:spTree>
    <p:extLst>
      <p:ext uri="{BB962C8B-B14F-4D97-AF65-F5344CB8AC3E}">
        <p14:creationId xmlns:p14="http://schemas.microsoft.com/office/powerpoint/2010/main" val="38469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Mercado 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Visa uma solução </a:t>
            </a:r>
            <a:r>
              <a:rPr lang="pt-BR" i="1" dirty="0" err="1" smtClean="0"/>
              <a:t>cloud</a:t>
            </a:r>
            <a:r>
              <a:rPr lang="pt-BR" dirty="0" smtClean="0"/>
              <a:t> para </a:t>
            </a:r>
            <a:r>
              <a:rPr lang="pt-BR" u="sng" dirty="0" smtClean="0"/>
              <a:t>autenticação</a:t>
            </a:r>
            <a:r>
              <a:rPr lang="pt-BR" dirty="0" smtClean="0"/>
              <a:t> e </a:t>
            </a:r>
            <a:r>
              <a:rPr lang="pt-BR" u="sng" dirty="0" smtClean="0"/>
              <a:t>autorização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Integrando as </a:t>
            </a:r>
            <a:r>
              <a:rPr lang="pt-BR" u="sng" dirty="0" smtClean="0"/>
              <a:t>tecnologias de certificado digital</a:t>
            </a:r>
            <a:r>
              <a:rPr lang="pt-BR" dirty="0" smtClean="0"/>
              <a:t> e de </a:t>
            </a:r>
            <a:r>
              <a:rPr lang="pt-BR" u="sng" dirty="0" smtClean="0"/>
              <a:t>certificado de atributo</a:t>
            </a:r>
            <a:r>
              <a:rPr lang="pt-BR" dirty="0" smtClean="0"/>
              <a:t> para autenticação em sistemas seguros.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060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</a:t>
            </a:r>
            <a:r>
              <a:rPr lang="pt-BR" dirty="0" smtClean="0"/>
              <a:t>s três </a:t>
            </a:r>
            <a:r>
              <a:rPr lang="pt-BR" dirty="0" err="1" smtClean="0"/>
              <a:t>A´s</a:t>
            </a:r>
            <a:r>
              <a:rPr lang="pt-BR" dirty="0" smtClean="0"/>
              <a:t> dos Sistemas Seguros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implementação de soluções computacionais, de Internet ou não, exigem a implementação de técnicas de segurança da informação que envolvem </a:t>
            </a:r>
            <a:r>
              <a:rPr lang="pt-BR" u="sng" dirty="0" smtClean="0"/>
              <a:t>três aspectos essenciais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pPr marL="400050" lvl="1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Autenticação</a:t>
            </a:r>
            <a:r>
              <a:rPr lang="pt-BR" dirty="0" smtClean="0"/>
              <a:t>,  processo de validação da identidade do usuário. </a:t>
            </a:r>
          </a:p>
          <a:p>
            <a:pPr marL="400050" lvl="1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Autorização</a:t>
            </a:r>
            <a:r>
              <a:rPr lang="pt-BR" dirty="0" smtClean="0"/>
              <a:t>,  processo de verificação das permissões do usuário. </a:t>
            </a:r>
          </a:p>
          <a:p>
            <a:pPr marL="400050" lvl="1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Auditoria</a:t>
            </a:r>
            <a:r>
              <a:rPr lang="pt-BR" dirty="0" smtClean="0"/>
              <a:t>,  processo de análise sobre ações realizadas.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0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Os três </a:t>
            </a:r>
            <a:r>
              <a:rPr lang="pt-BR" dirty="0" err="1">
                <a:solidFill>
                  <a:prstClr val="black"/>
                </a:solidFill>
              </a:rPr>
              <a:t>A´s</a:t>
            </a:r>
            <a:r>
              <a:rPr lang="pt-BR" dirty="0">
                <a:solidFill>
                  <a:prstClr val="black"/>
                </a:solidFill>
              </a:rPr>
              <a:t> dos Sistemas Seguros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 utilização de </a:t>
            </a:r>
            <a:r>
              <a:rPr lang="pt-BR" u="sng" dirty="0" smtClean="0"/>
              <a:t>Certificado Digital</a:t>
            </a:r>
            <a:r>
              <a:rPr lang="pt-BR" dirty="0" smtClean="0"/>
              <a:t> e de </a:t>
            </a:r>
            <a:r>
              <a:rPr lang="pt-BR" u="sng" dirty="0" smtClean="0"/>
              <a:t>Certificado de Atributo</a:t>
            </a:r>
            <a:r>
              <a:rPr lang="pt-BR" dirty="0" smtClean="0"/>
              <a:t> englobam estes três aspectos, resolvendo questões fundamentais para a segurança da informação.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36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 CD x 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solidFill>
                  <a:prstClr val="black"/>
                </a:solidFill>
              </a:rPr>
              <a:t>Quem </a:t>
            </a:r>
            <a:r>
              <a:rPr lang="pt-BR" dirty="0">
                <a:solidFill>
                  <a:prstClr val="black"/>
                </a:solidFill>
              </a:rPr>
              <a:t>eu sou </a:t>
            </a:r>
            <a:r>
              <a:rPr lang="pt-BR" dirty="0" smtClean="0">
                <a:solidFill>
                  <a:prstClr val="black"/>
                </a:solidFill>
              </a:rPr>
              <a:t>?    ►</a:t>
            </a:r>
            <a:r>
              <a:rPr lang="pt-BR" dirty="0">
                <a:solidFill>
                  <a:prstClr val="black"/>
                </a:solidFill>
              </a:rPr>
              <a:t> 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u="sng" dirty="0" smtClean="0">
                <a:solidFill>
                  <a:prstClr val="black"/>
                </a:solidFill>
              </a:rPr>
              <a:t>certificado </a:t>
            </a:r>
            <a:r>
              <a:rPr lang="pt-BR" u="sng" dirty="0" smtClean="0">
                <a:solidFill>
                  <a:prstClr val="black"/>
                </a:solidFill>
              </a:rPr>
              <a:t>digital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O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que eu posso fazer ? 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dirty="0" smtClean="0">
                <a:solidFill>
                  <a:prstClr val="black"/>
                </a:solidFill>
              </a:rPr>
              <a:t>►</a:t>
            </a:r>
            <a:r>
              <a:rPr lang="pt-BR" dirty="0">
                <a:solidFill>
                  <a:srgbClr val="0033CC"/>
                </a:solidFill>
              </a:rPr>
              <a:t> certificado de </a:t>
            </a:r>
            <a:r>
              <a:rPr lang="pt-BR" dirty="0" smtClean="0">
                <a:solidFill>
                  <a:srgbClr val="0033CC"/>
                </a:solidFill>
              </a:rPr>
              <a:t>atributo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O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que eu fiz ?  </a:t>
            </a:r>
            <a:r>
              <a:rPr lang="pt-BR" dirty="0" smtClean="0">
                <a:solidFill>
                  <a:prstClr val="black"/>
                </a:solidFill>
              </a:rPr>
              <a:t>►</a:t>
            </a:r>
            <a:r>
              <a:rPr lang="pt-BR" dirty="0">
                <a:solidFill>
                  <a:prstClr val="black"/>
                </a:solidFill>
              </a:rPr>
              <a:t> </a:t>
            </a:r>
            <a:r>
              <a:rPr lang="pt-BR" u="sng" dirty="0">
                <a:solidFill>
                  <a:prstClr val="black"/>
                </a:solidFill>
              </a:rPr>
              <a:t>certificado </a:t>
            </a:r>
            <a:r>
              <a:rPr lang="pt-BR" u="sng" dirty="0" smtClean="0">
                <a:solidFill>
                  <a:prstClr val="black"/>
                </a:solidFill>
              </a:rPr>
              <a:t>digital</a:t>
            </a:r>
          </a:p>
          <a:p>
            <a:pPr marL="0" lvl="0" indent="0">
              <a:buNone/>
            </a:pPr>
            <a:endParaRPr lang="pt-BR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E</a:t>
            </a:r>
            <a:r>
              <a:rPr lang="pt-BR" dirty="0" smtClean="0">
                <a:solidFill>
                  <a:prstClr val="black"/>
                </a:solidFill>
              </a:rPr>
              <a:t>u </a:t>
            </a:r>
            <a:r>
              <a:rPr lang="pt-BR" dirty="0">
                <a:solidFill>
                  <a:prstClr val="black"/>
                </a:solidFill>
              </a:rPr>
              <a:t>estava autorizado ? 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dirty="0" smtClean="0">
                <a:solidFill>
                  <a:prstClr val="black"/>
                </a:solidFill>
              </a:rPr>
              <a:t>►</a:t>
            </a:r>
            <a:r>
              <a:rPr lang="pt-BR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srgbClr val="0033CC"/>
                </a:solidFill>
              </a:rPr>
              <a:t>certificado de atributo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8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 de Auditoria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u="sng" dirty="0" smtClean="0"/>
              <a:t>Validade</a:t>
            </a:r>
            <a:r>
              <a:rPr lang="pt-BR" dirty="0" smtClean="0"/>
              <a:t> do Certificado de Atributo.</a:t>
            </a:r>
          </a:p>
          <a:p>
            <a:endParaRPr lang="pt-BR" dirty="0"/>
          </a:p>
          <a:p>
            <a:r>
              <a:rPr lang="pt-BR" u="sng" dirty="0" smtClean="0"/>
              <a:t>Atualização</a:t>
            </a:r>
            <a:r>
              <a:rPr lang="pt-BR" dirty="0" smtClean="0"/>
              <a:t> da Lista de Certificados </a:t>
            </a:r>
            <a:r>
              <a:rPr lang="pt-BR" dirty="0"/>
              <a:t>R</a:t>
            </a:r>
            <a:r>
              <a:rPr lang="pt-BR" dirty="0" smtClean="0"/>
              <a:t>evogados em tempo real.</a:t>
            </a:r>
          </a:p>
          <a:p>
            <a:endParaRPr lang="pt-BR" dirty="0"/>
          </a:p>
          <a:p>
            <a:r>
              <a:rPr lang="pt-BR" u="sng" dirty="0" smtClean="0"/>
              <a:t>Verificação</a:t>
            </a:r>
            <a:r>
              <a:rPr lang="pt-BR" dirty="0" smtClean="0"/>
              <a:t> automática de </a:t>
            </a:r>
            <a:r>
              <a:rPr lang="pt-BR" dirty="0" smtClean="0">
                <a:solidFill>
                  <a:srgbClr val="0070C0"/>
                </a:solidFill>
              </a:rPr>
              <a:t>atributos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70C0"/>
                </a:solidFill>
              </a:rPr>
              <a:t>permissões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35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</a:t>
            </a:r>
            <a:r>
              <a:rPr lang="pt-BR" dirty="0" smtClean="0"/>
              <a:t>adrões Internacionais </a:t>
            </a:r>
            <a:br>
              <a:rPr lang="pt-BR" dirty="0" smtClean="0"/>
            </a:br>
            <a:r>
              <a:rPr lang="pt-BR" dirty="0" smtClean="0"/>
              <a:t>(ISO/IEC 17799:2005)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São considerados as seguintes propriedades: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B050"/>
                </a:solidFill>
              </a:rPr>
              <a:t>Confidencialidade</a:t>
            </a:r>
            <a:r>
              <a:rPr lang="pt-BR" dirty="0" smtClean="0"/>
              <a:t>  - Propriedade que limita o acesso à informação tão somente às entidades legítimas, ou seja, àquelas autorizadas pelo proprietário da informação.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05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Padrões Internacionais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(ISO/IEC 17799:2005)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B050"/>
                </a:solidFill>
              </a:rPr>
              <a:t>Integridade</a:t>
            </a:r>
            <a:r>
              <a:rPr lang="pt-BR" dirty="0" smtClean="0"/>
              <a:t> - Propriedade que garante que a informação manipulada mantenha todas as características originais estabelecidas pelo proprietário da informação, incluindo controle de mudanças e garantia do seu ciclo de vida (nascimento, manutenção e destruição).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06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Padrões Internacionais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(ISO/IEC 17799:2005)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B050"/>
                </a:solidFill>
              </a:rPr>
              <a:t>Disponibilidade</a:t>
            </a:r>
            <a:r>
              <a:rPr lang="pt-BR" dirty="0" smtClean="0"/>
              <a:t> - Propriedade que garante que a informação esteja sempre disponível para o uso legítimo, ou seja, por aqueles usuários autorizados pelo proprietário da informação.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983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Padrões Internacionais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(ISO/IEC 17799:2005)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B050"/>
                </a:solidFill>
              </a:rPr>
              <a:t>Autenticidade</a:t>
            </a:r>
            <a:r>
              <a:rPr lang="pt-BR" dirty="0" smtClean="0"/>
              <a:t> - Propriedade que garante que a informação é proveniente da fonte anunciada e que não foi alvo de alteração ao longo de sua vida.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95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prstClr val="black"/>
                </a:solidFill>
              </a:rPr>
              <a:t>Padrões Internacionais </a:t>
            </a:r>
            <a:br>
              <a:rPr lang="pt-BR" dirty="0">
                <a:solidFill>
                  <a:prstClr val="black"/>
                </a:solidFill>
              </a:rPr>
            </a:br>
            <a:r>
              <a:rPr lang="pt-BR" dirty="0">
                <a:solidFill>
                  <a:prstClr val="black"/>
                </a:solidFill>
              </a:rPr>
              <a:t>(ISO/IEC 17799:2005)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B050"/>
                </a:solidFill>
              </a:rPr>
              <a:t>Irretratabilidade</a:t>
            </a:r>
            <a:r>
              <a:rPr lang="pt-BR" dirty="0" smtClean="0"/>
              <a:t> ou </a:t>
            </a:r>
            <a:r>
              <a:rPr lang="pt-BR" dirty="0">
                <a:solidFill>
                  <a:srgbClr val="00B050"/>
                </a:solidFill>
              </a:rPr>
              <a:t>N</a:t>
            </a:r>
            <a:r>
              <a:rPr lang="pt-BR" dirty="0" smtClean="0">
                <a:solidFill>
                  <a:srgbClr val="00B050"/>
                </a:solidFill>
              </a:rPr>
              <a:t>ão </a:t>
            </a:r>
            <a:r>
              <a:rPr lang="pt-BR" dirty="0">
                <a:solidFill>
                  <a:srgbClr val="00B050"/>
                </a:solidFill>
              </a:rPr>
              <a:t>R</a:t>
            </a:r>
            <a:r>
              <a:rPr lang="pt-BR" dirty="0" smtClean="0">
                <a:solidFill>
                  <a:srgbClr val="00B050"/>
                </a:solidFill>
              </a:rPr>
              <a:t>epúdio  </a:t>
            </a:r>
            <a:r>
              <a:rPr lang="pt-BR" dirty="0" smtClean="0"/>
              <a:t>-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Propriedade que garante a impossibilidade de negar a autoria em relação a uma transação anteriormente realizada.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7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ICP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C00000"/>
                </a:solidFill>
              </a:rPr>
              <a:t>aspecto negativo:</a:t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/>
              <a:t>C</a:t>
            </a:r>
            <a:r>
              <a:rPr lang="pt-BR" dirty="0" smtClean="0"/>
              <a:t>omplexidade </a:t>
            </a:r>
            <a:r>
              <a:rPr lang="pt-BR" dirty="0"/>
              <a:t>para se obter informações sobre as autorizações de um determinado usuário torna-se maior </a:t>
            </a:r>
            <a:r>
              <a:rPr lang="pt-BR" u="sng" dirty="0"/>
              <a:t>quando a entidade certificadora não tem acesso a esses dados na hora de emitir seu certificado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7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u="sng" dirty="0" smtClean="0"/>
              <a:t>Para suportar essas propriedades</a:t>
            </a:r>
            <a:r>
              <a:rPr lang="pt-BR" dirty="0" smtClean="0"/>
              <a:t>, levando-se em consideração todos os aspectos que envolvem a segurança da informação, devem ser utilizados os seguintes </a:t>
            </a:r>
            <a:r>
              <a:rPr lang="pt-BR" u="sng" dirty="0" smtClean="0"/>
              <a:t>recursos</a:t>
            </a:r>
            <a:r>
              <a:rPr lang="pt-BR" dirty="0" smtClean="0"/>
              <a:t> e </a:t>
            </a:r>
            <a:r>
              <a:rPr lang="pt-BR" u="sng" dirty="0" smtClean="0"/>
              <a:t>tecnologias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00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>
                <a:solidFill>
                  <a:srgbClr val="0033CC"/>
                </a:solidFill>
              </a:rPr>
              <a:t>Certificado Digital</a:t>
            </a:r>
          </a:p>
          <a:p>
            <a:pPr marL="0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Utilizado como mecanismo de autenticação de curto e longo prazo. Isto é, na identificação do usuário no acesso a sistemas e para comprovação da autoria das ações realizadas pelo usuário.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953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33CC"/>
                </a:solidFill>
              </a:rPr>
              <a:t>Assinatura Digital</a:t>
            </a:r>
          </a:p>
          <a:p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Utilizada com dois propósitos distintos: validade jurídica dos documentos observando os padrões da ICP-Brasil e para garantir responsabilidade e integridade aos processos.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83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33CC"/>
                </a:solidFill>
              </a:rPr>
              <a:t>Certificado de Atributo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Utilizado para garantir poderes do usuário no acesso a sistemas e para garantir poderes do autor ao atribuir validade jurídica aos documentos. </a:t>
            </a:r>
          </a:p>
          <a:p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O Certificado de Atributo também é utilizado como padrão de interoperabilidade, por ser um documento com padrão universal e validade jurídica.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953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33CC"/>
                </a:solidFill>
              </a:rPr>
              <a:t>Carimbo de Tempo</a:t>
            </a:r>
          </a:p>
          <a:p>
            <a:endParaRPr lang="pt-BR" dirty="0">
              <a:solidFill>
                <a:srgbClr val="0033CC"/>
              </a:solidFill>
            </a:endParaRPr>
          </a:p>
          <a:p>
            <a:pPr marL="400050" lvl="1" indent="0">
              <a:buNone/>
            </a:pPr>
            <a:r>
              <a:rPr lang="pt-BR" dirty="0" smtClean="0"/>
              <a:t>Utilizado como garantia temporal de documentos e eventos, isto é, garantir que um determinado documento existia na data e hora determinada, além de garantir a ordem cronológica da ocorrência de ações dos eventos.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1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33CC"/>
              </a:solidFill>
            </a:endParaRPr>
          </a:p>
          <a:p>
            <a:r>
              <a:rPr lang="pt-BR" dirty="0" smtClean="0">
                <a:solidFill>
                  <a:srgbClr val="0033CC"/>
                </a:solidFill>
              </a:rPr>
              <a:t>Criptografia</a:t>
            </a:r>
            <a:r>
              <a:rPr lang="pt-BR" dirty="0" smtClean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Utilizada para garantir confidencialidade aos processos sigilosos e garantir sigilo às informações publicadas nos ambientes computacionais.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98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Recursos e Tecnologias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33CC"/>
                </a:solidFill>
              </a:rPr>
              <a:t>Protocolo Criptográfico </a:t>
            </a:r>
          </a:p>
          <a:p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Utilizado para modelar as ações necessárias para caracterizar um sistema seguro e imune a fraudes. </a:t>
            </a:r>
          </a:p>
          <a:p>
            <a:pPr marL="400050" lvl="1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O protocolo criptográfico representa para a segurança da informação o mesmo que o esqueleto representa para o corpo humano, sem o qual não há sustentação.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98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Legislação para 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Certificado </a:t>
            </a:r>
            <a:r>
              <a:rPr lang="pt-BR" dirty="0"/>
              <a:t>de </a:t>
            </a:r>
            <a:r>
              <a:rPr lang="pt-BR" dirty="0" smtClean="0"/>
              <a:t>Atributo (CA)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RESOLUÇÃO </a:t>
            </a:r>
            <a:r>
              <a:rPr lang="pt-BR" dirty="0"/>
              <a:t>No 93, DE 05 DE JULHO DE 2012.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>
                <a:hlinkClick r:id="rId2"/>
              </a:rPr>
              <a:t>://portal.safeweb.com.br/pca/CA/Legislação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23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ICP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Outro </a:t>
            </a:r>
            <a:r>
              <a:rPr lang="pt-BR" dirty="0" smtClean="0">
                <a:solidFill>
                  <a:srgbClr val="C00000"/>
                </a:solidFill>
              </a:rPr>
              <a:t>aspecto negativo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Os </a:t>
            </a:r>
            <a:r>
              <a:rPr lang="pt-BR" dirty="0"/>
              <a:t>certificados de chave pública emitidos </a:t>
            </a:r>
            <a:r>
              <a:rPr lang="pt-BR" dirty="0" smtClean="0"/>
              <a:t>por uma </a:t>
            </a:r>
            <a:r>
              <a:rPr lang="pt-BR" dirty="0"/>
              <a:t>AC </a:t>
            </a:r>
            <a:r>
              <a:rPr lang="pt-BR" dirty="0" smtClean="0"/>
              <a:t>de uma ICP, pode possuir </a:t>
            </a:r>
            <a:r>
              <a:rPr lang="pt-BR" dirty="0">
                <a:solidFill>
                  <a:srgbClr val="0033CC"/>
                </a:solidFill>
              </a:rPr>
              <a:t>um tempo de vida geralmente maior do que as informações e atributos</a:t>
            </a:r>
            <a:r>
              <a:rPr lang="pt-BR" dirty="0"/>
              <a:t> fornecidos.</a:t>
            </a:r>
          </a:p>
        </p:txBody>
      </p:sp>
    </p:spTree>
    <p:extLst>
      <p:ext uri="{BB962C8B-B14F-4D97-AF65-F5344CB8AC3E}">
        <p14:creationId xmlns:p14="http://schemas.microsoft.com/office/powerpoint/2010/main" val="11956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IGP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Devido </a:t>
            </a:r>
            <a:r>
              <a:rPr lang="pt-BR" dirty="0"/>
              <a:t>a isso foi criado a IGP que através de um certificado chamado de certificado de atributos (</a:t>
            </a:r>
            <a:r>
              <a:rPr lang="pt-BR" i="1" dirty="0">
                <a:solidFill>
                  <a:srgbClr val="0033CC"/>
                </a:solidFill>
              </a:rPr>
              <a:t>CA – Atribute </a:t>
            </a:r>
            <a:r>
              <a:rPr lang="pt-BR" i="1" dirty="0" err="1">
                <a:solidFill>
                  <a:srgbClr val="0033CC"/>
                </a:solidFill>
              </a:rPr>
              <a:t>Certificate</a:t>
            </a:r>
            <a:r>
              <a:rPr lang="pt-BR" dirty="0"/>
              <a:t>) atribui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privilégios independentes das infraestruturas de chave publica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2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IGP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IGP o conjunto de recursos e serviços disponibilizado para gestão de </a:t>
            </a:r>
            <a:r>
              <a:rPr lang="pt-BR" u="sng" dirty="0" smtClean="0">
                <a:solidFill>
                  <a:srgbClr val="0070C0"/>
                </a:solidFill>
              </a:rPr>
              <a:t>Certificado de Atributos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Entidade Emissora de Certificado de Atributo (EEA).</a:t>
            </a: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Software utilizado pela EEA na gestão de Certificados de Atributos.</a:t>
            </a: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Conjunto de Certificados de Atributos emitidos pela EEA.</a:t>
            </a: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Base de privilégios disponível para uso da EEA.</a:t>
            </a: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Repositório de Certificados de Atributos emitidos e revogados.</a:t>
            </a:r>
          </a:p>
          <a:p>
            <a:pPr lvl="1"/>
            <a:r>
              <a:rPr lang="pt-BR" dirty="0" smtClean="0">
                <a:solidFill>
                  <a:srgbClr val="0033CC"/>
                </a:solidFill>
              </a:rPr>
              <a:t>Solução de </a:t>
            </a:r>
            <a:r>
              <a:rPr lang="pt-BR" u="sng" dirty="0" smtClean="0">
                <a:solidFill>
                  <a:srgbClr val="0033CC"/>
                </a:solidFill>
              </a:rPr>
              <a:t>autorização</a:t>
            </a:r>
            <a:r>
              <a:rPr lang="pt-BR" dirty="0" smtClean="0">
                <a:solidFill>
                  <a:srgbClr val="0033CC"/>
                </a:solidFill>
              </a:rPr>
              <a:t> e </a:t>
            </a:r>
            <a:r>
              <a:rPr lang="pt-BR" u="sng" dirty="0" smtClean="0">
                <a:solidFill>
                  <a:srgbClr val="0033CC"/>
                </a:solidFill>
              </a:rPr>
              <a:t>verificação</a:t>
            </a:r>
            <a:r>
              <a:rPr lang="pt-BR" dirty="0" smtClean="0">
                <a:solidFill>
                  <a:srgbClr val="0033CC"/>
                </a:solidFill>
              </a:rPr>
              <a:t> de privilégios.</a:t>
            </a:r>
            <a:endParaRPr lang="pt-BR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Certificado de Atributo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3500" dirty="0" smtClean="0"/>
              <a:t>É </a:t>
            </a:r>
            <a:r>
              <a:rPr lang="pt-BR" sz="3500" dirty="0" smtClean="0"/>
              <a:t>um </a:t>
            </a:r>
            <a:r>
              <a:rPr lang="pt-BR" sz="3500" dirty="0" smtClean="0">
                <a:solidFill>
                  <a:srgbClr val="0033CC"/>
                </a:solidFill>
              </a:rPr>
              <a:t>documento eletrônico assinado digitalmente</a:t>
            </a:r>
            <a:r>
              <a:rPr lang="pt-BR" sz="3500" dirty="0" smtClean="0"/>
              <a:t> e que contém qualificações do seu titular atribuídas </a:t>
            </a:r>
            <a:r>
              <a:rPr lang="pt-BR" sz="3500" dirty="0" smtClean="0"/>
              <a:t>(atributos) por </a:t>
            </a:r>
            <a:r>
              <a:rPr lang="pt-BR" sz="3500" dirty="0" smtClean="0"/>
              <a:t>uma </a:t>
            </a:r>
            <a:r>
              <a:rPr lang="pt-BR" sz="3500" dirty="0" smtClean="0">
                <a:solidFill>
                  <a:srgbClr val="0033CC"/>
                </a:solidFill>
              </a:rPr>
              <a:t>Entidade Emissora de Certificado de Atributo </a:t>
            </a:r>
            <a:r>
              <a:rPr lang="pt-BR" sz="3500" dirty="0" smtClean="0"/>
              <a:t>(</a:t>
            </a:r>
            <a:r>
              <a:rPr lang="pt-BR" sz="3500" dirty="0" smtClean="0">
                <a:solidFill>
                  <a:srgbClr val="00B050"/>
                </a:solidFill>
              </a:rPr>
              <a:t>EEA</a:t>
            </a:r>
            <a:r>
              <a:rPr lang="pt-BR" sz="3500" dirty="0" smtClean="0"/>
              <a:t>). </a:t>
            </a:r>
          </a:p>
          <a:p>
            <a:endParaRPr lang="pt-BR" sz="3500" dirty="0"/>
          </a:p>
          <a:p>
            <a:pPr lvl="2"/>
            <a:r>
              <a:rPr lang="pt-BR" sz="3500" dirty="0" smtClean="0"/>
              <a:t>Médicos</a:t>
            </a:r>
            <a:endParaRPr lang="pt-BR" sz="3500" dirty="0" smtClean="0"/>
          </a:p>
          <a:p>
            <a:pPr lvl="2"/>
            <a:r>
              <a:rPr lang="pt-BR" sz="3500" dirty="0" smtClean="0"/>
              <a:t>Advogados</a:t>
            </a:r>
            <a:endParaRPr lang="pt-BR" sz="3500" dirty="0"/>
          </a:p>
          <a:p>
            <a:pPr lvl="2"/>
            <a:r>
              <a:rPr lang="pt-BR" sz="3500" dirty="0" smtClean="0"/>
              <a:t> Contadores</a:t>
            </a:r>
            <a:endParaRPr lang="pt-BR" sz="3500" dirty="0" smtClean="0"/>
          </a:p>
          <a:p>
            <a:pPr lvl="2"/>
            <a:r>
              <a:rPr lang="pt-BR" sz="3500" dirty="0" smtClean="0"/>
              <a:t>Engenheiros</a:t>
            </a:r>
          </a:p>
          <a:p>
            <a:pPr lvl="2"/>
            <a:r>
              <a:rPr lang="pt-BR" sz="3500" dirty="0" smtClean="0"/>
              <a:t>Estudantes</a:t>
            </a:r>
            <a:endParaRPr lang="pt-BR" sz="35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2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EEA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33CC"/>
                </a:solidFill>
              </a:rPr>
              <a:t>CFM</a:t>
            </a:r>
            <a:r>
              <a:rPr lang="pt-BR" dirty="0" smtClean="0"/>
              <a:t> qualifica </a:t>
            </a:r>
            <a:r>
              <a:rPr lang="pt-BR" dirty="0" smtClean="0"/>
              <a:t>médicos</a:t>
            </a:r>
            <a:endParaRPr lang="pt-BR" dirty="0" smtClean="0"/>
          </a:p>
          <a:p>
            <a:r>
              <a:rPr lang="pt-BR" dirty="0" smtClean="0">
                <a:solidFill>
                  <a:srgbClr val="00B050"/>
                </a:solidFill>
              </a:rPr>
              <a:t>OAB</a:t>
            </a:r>
            <a:r>
              <a:rPr lang="pt-BR" dirty="0" smtClean="0"/>
              <a:t> </a:t>
            </a:r>
            <a:r>
              <a:rPr lang="pt-BR" dirty="0"/>
              <a:t>qualifica </a:t>
            </a:r>
            <a:r>
              <a:rPr lang="pt-BR" dirty="0" smtClean="0"/>
              <a:t>advogados</a:t>
            </a:r>
            <a:endParaRPr lang="pt-BR" dirty="0" smtClean="0"/>
          </a:p>
          <a:p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CFC</a:t>
            </a:r>
            <a:r>
              <a:rPr lang="pt-BR" dirty="0"/>
              <a:t> qualifica </a:t>
            </a:r>
            <a:r>
              <a:rPr lang="pt-BR" dirty="0" smtClean="0"/>
              <a:t>contadores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CFE</a:t>
            </a:r>
            <a:r>
              <a:rPr lang="pt-BR" dirty="0" smtClean="0"/>
              <a:t> qualifica engenheiros</a:t>
            </a:r>
            <a:endParaRPr lang="pt-BR" dirty="0" smtClean="0"/>
          </a:p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</a:t>
            </a:r>
            <a:r>
              <a:rPr lang="pt-BR" dirty="0" smtClean="0"/>
              <a:t> qualifica estudantes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EEA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Ao assinar um Certificado de Atributo com um Certificado Digital padrão ICP-Brasil é atribuído ao mesmo prerrogativas legais. </a:t>
            </a:r>
          </a:p>
          <a:p>
            <a:endParaRPr lang="pt-BR" dirty="0"/>
          </a:p>
          <a:p>
            <a:r>
              <a:rPr lang="pt-BR" dirty="0"/>
              <a:t>U</a:t>
            </a:r>
            <a:r>
              <a:rPr lang="pt-BR" dirty="0" smtClean="0"/>
              <a:t>m </a:t>
            </a:r>
            <a:r>
              <a:rPr lang="pt-BR" dirty="0" smtClean="0">
                <a:solidFill>
                  <a:srgbClr val="0033CC"/>
                </a:solidFill>
              </a:rPr>
              <a:t>Certificado de Atributo é um documento eletrônico</a:t>
            </a:r>
            <a:r>
              <a:rPr lang="pt-BR" dirty="0" smtClean="0"/>
              <a:t> e quando assinado digitalmente passa a ter </a:t>
            </a:r>
            <a:r>
              <a:rPr lang="pt-BR" dirty="0" smtClean="0">
                <a:solidFill>
                  <a:srgbClr val="00B050"/>
                </a:solidFill>
              </a:rPr>
              <a:t>validade jurídica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89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983</Words>
  <Application>Microsoft Office PowerPoint</Application>
  <PresentationFormat>Apresentação na tela (4:3)</PresentationFormat>
  <Paragraphs>161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 INFRAESTRUTURA DE GERENCIAMENTO DE PRIVILÉGIOS  (Privilege Management Infrastructure)   </vt:lpstr>
      <vt:lpstr>IGP</vt:lpstr>
      <vt:lpstr>ICP</vt:lpstr>
      <vt:lpstr>ICP</vt:lpstr>
      <vt:lpstr>IGP</vt:lpstr>
      <vt:lpstr>IGP</vt:lpstr>
      <vt:lpstr>Certificado de Atributo </vt:lpstr>
      <vt:lpstr>Exemplos de EEA</vt:lpstr>
      <vt:lpstr>EEA</vt:lpstr>
      <vt:lpstr>Certificado de Atributo</vt:lpstr>
      <vt:lpstr>EEA - Entidade Emissora de  Certificado de Atributo</vt:lpstr>
      <vt:lpstr>Apresentação do PowerPoint</vt:lpstr>
      <vt:lpstr>IGP</vt:lpstr>
      <vt:lpstr>AA e a apresentação de CA</vt:lpstr>
      <vt:lpstr>Apresentação do PowerPoint</vt:lpstr>
      <vt:lpstr>Apresentação do PowerPoint</vt:lpstr>
      <vt:lpstr>CA</vt:lpstr>
      <vt:lpstr>Analogia:  Passaporte x Visto</vt:lpstr>
      <vt:lpstr>ICP x IGP</vt:lpstr>
      <vt:lpstr>Mercado Atual</vt:lpstr>
      <vt:lpstr>Os três A´s dos Sistemas Seguros</vt:lpstr>
      <vt:lpstr>Os três A´s dos Sistemas Seguros</vt:lpstr>
      <vt:lpstr>Contextualização CD x CA</vt:lpstr>
      <vt:lpstr>Recursos de Auditoria</vt:lpstr>
      <vt:lpstr>Padrões Internacionais  (ISO/IEC 17799:2005) </vt:lpstr>
      <vt:lpstr>Padrões Internacionais  (ISO/IEC 17799:2005) </vt:lpstr>
      <vt:lpstr>Padrões Internacionais  (ISO/IEC 17799:2005) </vt:lpstr>
      <vt:lpstr>Padrões Internacionais  (ISO/IEC 17799:2005) </vt:lpstr>
      <vt:lpstr>Padrões Internacionais  (ISO/IEC 17799:2005) </vt:lpstr>
      <vt:lpstr>Recursos </vt:lpstr>
      <vt:lpstr>Recursos e Tecnologias</vt:lpstr>
      <vt:lpstr>Recursos e Tecnologias</vt:lpstr>
      <vt:lpstr>Recursos e Tecnologias</vt:lpstr>
      <vt:lpstr>Recursos e Tecnologias</vt:lpstr>
      <vt:lpstr>Recursos e Tecnologias</vt:lpstr>
      <vt:lpstr>Recursos e Tecnologias</vt:lpstr>
      <vt:lpstr>Legislação para CA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INFRAESTRUTURA DE GERENCIAMENTO DE PRIVILÉGIOS</dc:title>
  <dc:creator>Joao Bosco M. Sobral</dc:creator>
  <cp:lastModifiedBy>Joao Bosco M. Sobral</cp:lastModifiedBy>
  <cp:revision>14</cp:revision>
  <dcterms:created xsi:type="dcterms:W3CDTF">2014-10-24T12:21:30Z</dcterms:created>
  <dcterms:modified xsi:type="dcterms:W3CDTF">2014-10-24T18:32:08Z</dcterms:modified>
</cp:coreProperties>
</file>