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3" r:id="rId9"/>
    <p:sldId id="274" r:id="rId10"/>
    <p:sldId id="264" r:id="rId11"/>
    <p:sldId id="266" r:id="rId12"/>
    <p:sldId id="285" r:id="rId13"/>
    <p:sldId id="267" r:id="rId14"/>
    <p:sldId id="265" r:id="rId15"/>
    <p:sldId id="268" r:id="rId16"/>
    <p:sldId id="272" r:id="rId17"/>
    <p:sldId id="271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7" r:id="rId28"/>
    <p:sldId id="282" r:id="rId29"/>
    <p:sldId id="284" r:id="rId30"/>
    <p:sldId id="286" r:id="rId31"/>
    <p:sldId id="288" r:id="rId32"/>
    <p:sldId id="289" r:id="rId33"/>
    <p:sldId id="290" r:id="rId34"/>
    <p:sldId id="291" r:id="rId35"/>
    <p:sldId id="292" r:id="rId36"/>
    <p:sldId id="313" r:id="rId37"/>
    <p:sldId id="314" r:id="rId38"/>
    <p:sldId id="293" r:id="rId39"/>
    <p:sldId id="294" r:id="rId40"/>
    <p:sldId id="297" r:id="rId41"/>
    <p:sldId id="311" r:id="rId42"/>
    <p:sldId id="310" r:id="rId43"/>
    <p:sldId id="295" r:id="rId44"/>
    <p:sldId id="296" r:id="rId45"/>
    <p:sldId id="298" r:id="rId46"/>
    <p:sldId id="301" r:id="rId47"/>
    <p:sldId id="302" r:id="rId48"/>
    <p:sldId id="303" r:id="rId49"/>
    <p:sldId id="300" r:id="rId50"/>
    <p:sldId id="299" r:id="rId51"/>
    <p:sldId id="304" r:id="rId52"/>
    <p:sldId id="305" r:id="rId53"/>
    <p:sldId id="306" r:id="rId54"/>
    <p:sldId id="307" r:id="rId55"/>
    <p:sldId id="308" r:id="rId56"/>
    <p:sldId id="309" r:id="rId57"/>
    <p:sldId id="312" r:id="rId5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9BA52-3DA1-4D22-9FF1-1174D99F59F1}" type="datetimeFigureOut">
              <a:rPr lang="pt-BR" smtClean="0"/>
              <a:pPr/>
              <a:t>11/11/2011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AC2E-434C-479C-A9F3-226104BD97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Estrutura_alg%C3%A9brica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Grupo_(matem%C3%A1tica)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njunt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Opera%C3%A7%C3%A3o_bin%C3%A1ri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ssociatividade" TargetMode="External"/><Relationship Id="rId2" Type="http://schemas.openxmlformats.org/officeDocument/2006/relationships/hyperlink" Target="http://pt.wikipedia.org/wiki/Axiom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Elemento_inverso" TargetMode="External"/><Relationship Id="rId4" Type="http://schemas.openxmlformats.org/officeDocument/2006/relationships/hyperlink" Target="http://pt.wikipedia.org/wiki/Identidad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Opera%C3%A7%C3%A3o_bin%C3%A1ri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ubo_de_Rubi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Grupo_de_permuta%C3%A7%C3%A3o" TargetMode="External"/><Relationship Id="rId4" Type="http://schemas.openxmlformats.org/officeDocument/2006/relationships/hyperlink" Target="http://pt.wikipedia.org/wiki/Puzzle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Teoria_dos_grupos" TargetMode="External"/><Relationship Id="rId3" Type="http://schemas.openxmlformats.org/officeDocument/2006/relationships/hyperlink" Target="http://pt.wikipedia.org/wiki/%C3%81lgebra_abstrata" TargetMode="External"/><Relationship Id="rId7" Type="http://schemas.openxmlformats.org/officeDocument/2006/relationships/hyperlink" Target="http://pt.wikipedia.org/wiki/N%C3%BAmero_complex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N%C3%BAmero_real" TargetMode="External"/><Relationship Id="rId5" Type="http://schemas.openxmlformats.org/officeDocument/2006/relationships/hyperlink" Target="http://pt.wikipedia.org/wiki/Logaritmo" TargetMode="External"/><Relationship Id="rId4" Type="http://schemas.openxmlformats.org/officeDocument/2006/relationships/hyperlink" Target="http://pt.wikipedia.org/wiki/Grupo_(matem%C3%A1tica)" TargetMode="External"/><Relationship Id="rId9" Type="http://schemas.openxmlformats.org/officeDocument/2006/relationships/hyperlink" Target="http://pt.wikipedia.org/wiki/Conjunto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Grupo_(matem%C3%A1tica)" TargetMode="External"/><Relationship Id="rId2" Type="http://schemas.openxmlformats.org/officeDocument/2006/relationships/hyperlink" Target="http://pt.wikipedia.org/wiki/N%C3%BAmeros_pares_e_%C3%ADmpa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Subgrupo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Grupo_c%C3%ADclico" TargetMode="External"/><Relationship Id="rId2" Type="http://schemas.openxmlformats.org/officeDocument/2006/relationships/hyperlink" Target="http://pt.wikipedia.org/wiki/Conjunto_gerador_de_um_grup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onjunto_finito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Teoria_de_grupos" TargetMode="External"/><Relationship Id="rId2" Type="http://schemas.openxmlformats.org/officeDocument/2006/relationships/hyperlink" Target="http://pt.wikipedia.org/wiki/Logaritmo_discret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t.wikipedia.org/wiki/Criptografia" TargetMode="External"/><Relationship Id="rId4" Type="http://schemas.openxmlformats.org/officeDocument/2006/relationships/hyperlink" Target="http://pt.wikipedia.org/wiki/Grupo_(matem%C3%A1tica)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Matem%C3%A1tica" TargetMode="External"/><Relationship Id="rId2" Type="http://schemas.openxmlformats.org/officeDocument/2006/relationships/hyperlink" Target="http://pt.wikipedia.org/wiki/Criptografia_assim%C3%A9tr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urva_el%C3%ADptic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Fun%C3%A7%C3%A3o" TargetMode="External"/><Relationship Id="rId2" Type="http://schemas.openxmlformats.org/officeDocument/2006/relationships/hyperlink" Target="http://pt.wikipedia.org/wiki/Matem%C3%A1tic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RS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/index.php?title=Victor_Miller&amp;action=edit&amp;redlink=1" TargetMode="External"/><Relationship Id="rId2" Type="http://schemas.openxmlformats.org/officeDocument/2006/relationships/hyperlink" Target="http://pt.wikipedia.org/w/index.php?title=Neal_Koblitz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1985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Chave_(criptografia)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urva_el%C3%ADptica" TargetMode="External"/><Relationship Id="rId2" Type="http://schemas.openxmlformats.org/officeDocument/2006/relationships/hyperlink" Target="http://pt.wikipedia.org/wiki/Logaritmo_discret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Corpo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Aritm%C3%A9tica_modular" TargetMode="External"/><Relationship Id="rId2" Type="http://schemas.openxmlformats.org/officeDocument/2006/relationships/hyperlink" Target="http://pt.wikipedia.org/wiki/Inteir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iki/Grupo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Contradom%C3%ADnio" TargetMode="External"/><Relationship Id="rId2" Type="http://schemas.openxmlformats.org/officeDocument/2006/relationships/hyperlink" Target="http://pt.wikipedia.org/wiki/Dom%C3%ADnio_(matem%C3%A1tica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Expoente" TargetMode="External"/><Relationship Id="rId5" Type="http://schemas.openxmlformats.org/officeDocument/2006/relationships/hyperlink" Target="http://pt.wikipedia.org/wiki/Fun%C3%A7%C3%A3o_cont%C3%ADnua" TargetMode="External"/><Relationship Id="rId4" Type="http://schemas.openxmlformats.org/officeDocument/2006/relationships/hyperlink" Target="http://pt.wikipedia.org/wiki/Fun%C3%A7%C3%A3o_bijectiv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Potencia%C3%A7%C3%A3o" TargetMode="External"/><Relationship Id="rId2" Type="http://schemas.openxmlformats.org/officeDocument/2006/relationships/hyperlink" Target="http://pt.wikipedia.org/wiki/Opera%C3%A7%C3%A3o_(matem%C3%A1tica)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Fun%C3%A7%C3%A3o_invers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Curvas Elípticas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Logaritmos Discretos </a:t>
            </a:r>
            <a:r>
              <a:rPr lang="pt-BR" b="1" smtClean="0"/>
              <a:t>e Grupos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Teoria dos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</a:t>
            </a:r>
            <a:r>
              <a:rPr lang="pt-BR" b="1" dirty="0" smtClean="0"/>
              <a:t>teoria dos grupos</a:t>
            </a:r>
            <a:r>
              <a:rPr lang="pt-BR" dirty="0" smtClean="0"/>
              <a:t> é o ramo que estuda as </a:t>
            </a:r>
            <a:r>
              <a:rPr lang="pt-BR" dirty="0" smtClean="0">
                <a:hlinkClick r:id="rId3" tooltip="Estrutura algébrica"/>
              </a:rPr>
              <a:t>estruturas algébricas</a:t>
            </a:r>
            <a:r>
              <a:rPr lang="pt-BR" dirty="0" smtClean="0"/>
              <a:t> chamadas de </a:t>
            </a:r>
            <a:r>
              <a:rPr lang="pt-BR" dirty="0" smtClean="0">
                <a:hlinkClick r:id="rId4" tooltip="Grupo (matemática)"/>
              </a:rPr>
              <a:t>grupos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b="1" dirty="0" smtClean="0"/>
              <a:t>Teoria dos grupos </a:t>
            </a:r>
            <a:r>
              <a:rPr lang="pt-BR" dirty="0" smtClean="0"/>
              <a:t>é o ramo da matemática que responde a questão, </a:t>
            </a:r>
            <a:r>
              <a:rPr lang="pt-BR" b="1" dirty="0" smtClean="0"/>
              <a:t>"O que é simetria?"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um </a:t>
            </a:r>
            <a:r>
              <a:rPr lang="pt-BR" b="1" dirty="0" smtClean="0"/>
              <a:t>grupo</a:t>
            </a:r>
            <a:r>
              <a:rPr lang="pt-BR" dirty="0" smtClean="0"/>
              <a:t> é um </a:t>
            </a:r>
            <a:r>
              <a:rPr lang="pt-BR" dirty="0" smtClean="0">
                <a:hlinkClick r:id="rId3" tooltip="Conjunto"/>
              </a:rPr>
              <a:t>conjunto</a:t>
            </a:r>
            <a:r>
              <a:rPr lang="pt-BR" dirty="0" smtClean="0"/>
              <a:t> de elementos associados a uma </a:t>
            </a:r>
            <a:r>
              <a:rPr lang="pt-BR" dirty="0" smtClean="0">
                <a:hlinkClick r:id="rId4" tooltip="Operação binária"/>
              </a:rPr>
              <a:t>operação</a:t>
            </a:r>
            <a:r>
              <a:rPr lang="pt-BR" dirty="0" smtClean="0"/>
              <a:t> que combina dois elementos quaisquer para formar um terceiro.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Para se qualificar como grupo o conjunto e a operação devem satisfazer algumas condições chamadas </a:t>
            </a:r>
            <a:r>
              <a:rPr lang="pt-BR" dirty="0" smtClean="0">
                <a:hlinkClick r:id="rId2" tooltip="Axioma"/>
              </a:rPr>
              <a:t>axiomas</a:t>
            </a:r>
            <a:r>
              <a:rPr lang="pt-BR" dirty="0" smtClean="0"/>
              <a:t> de grupo: </a:t>
            </a:r>
            <a:r>
              <a:rPr lang="pt-BR" dirty="0" smtClean="0">
                <a:hlinkClick r:id="rId3" tooltip="Associatividade"/>
              </a:rPr>
              <a:t>associatividade</a:t>
            </a:r>
            <a:r>
              <a:rPr lang="pt-BR" dirty="0" smtClean="0"/>
              <a:t>, </a:t>
            </a:r>
            <a:r>
              <a:rPr lang="pt-BR" dirty="0" smtClean="0">
                <a:hlinkClick r:id="rId4" tooltip="Identidade"/>
              </a:rPr>
              <a:t>identidade</a:t>
            </a:r>
            <a:r>
              <a:rPr lang="pt-BR" dirty="0" smtClean="0"/>
              <a:t> e </a:t>
            </a:r>
            <a:r>
              <a:rPr lang="pt-BR" dirty="0" smtClean="0">
                <a:hlinkClick r:id="rId5" tooltip="Elemento inverso"/>
              </a:rPr>
              <a:t>elementos inversos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Grupo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Seja G um conjunto e * uma </a:t>
            </a:r>
            <a:r>
              <a:rPr lang="pt-BR" sz="2600" dirty="0" smtClean="0">
                <a:hlinkClick r:id="rId2" tooltip="Operação binária"/>
              </a:rPr>
              <a:t>operação binária</a:t>
            </a:r>
            <a:r>
              <a:rPr lang="pt-BR" sz="2600" dirty="0" smtClean="0"/>
              <a:t> definida sobre G, o par ordenado (G,*) é um grupo se são satisfeitas as seguintes propriedades:</a:t>
            </a:r>
          </a:p>
          <a:p>
            <a:pPr lvl="2">
              <a:buNone/>
            </a:pPr>
            <a:r>
              <a:rPr lang="pt-BR" b="1" dirty="0" smtClean="0"/>
              <a:t>Associatividade:</a:t>
            </a:r>
            <a:r>
              <a:rPr lang="pt-BR" dirty="0" smtClean="0"/>
              <a:t> Quaisquer elementos </a:t>
            </a:r>
            <a:r>
              <a:rPr lang="pt-BR" i="1" dirty="0" smtClean="0"/>
              <a:t>a,b,c</a:t>
            </a:r>
            <a:r>
              <a:rPr lang="pt-BR" dirty="0" smtClean="0"/>
              <a:t> pertencentes a G, (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b</a:t>
            </a:r>
            <a:r>
              <a:rPr lang="pt-BR" dirty="0" smtClean="0"/>
              <a:t>) * </a:t>
            </a:r>
            <a:r>
              <a:rPr lang="pt-BR" i="1" dirty="0" smtClean="0"/>
              <a:t>c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 * (</a:t>
            </a:r>
            <a:r>
              <a:rPr lang="pt-BR" i="1" dirty="0" smtClean="0"/>
              <a:t>b</a:t>
            </a:r>
            <a:r>
              <a:rPr lang="pt-BR" dirty="0" smtClean="0"/>
              <a:t> * </a:t>
            </a:r>
            <a:r>
              <a:rPr lang="pt-BR" i="1" dirty="0" smtClean="0"/>
              <a:t>c</a:t>
            </a:r>
            <a:r>
              <a:rPr lang="pt-BR" dirty="0" smtClean="0"/>
              <a:t>)</a:t>
            </a:r>
          </a:p>
          <a:p>
            <a:pPr lvl="2">
              <a:buNone/>
            </a:pPr>
            <a:r>
              <a:rPr lang="pt-BR" b="1" dirty="0" smtClean="0"/>
              <a:t>Existência do elemento neutro:</a:t>
            </a:r>
            <a:r>
              <a:rPr lang="pt-BR" dirty="0" smtClean="0"/>
              <a:t> Existe um elemento </a:t>
            </a:r>
            <a:r>
              <a:rPr lang="pt-BR" i="1" dirty="0" smtClean="0"/>
              <a:t>e</a:t>
            </a:r>
            <a:r>
              <a:rPr lang="pt-BR" dirty="0" smtClean="0"/>
              <a:t> em G tal que </a:t>
            </a:r>
            <a:r>
              <a:rPr lang="pt-BR" i="1" dirty="0" smtClean="0"/>
              <a:t>e</a:t>
            </a:r>
            <a:r>
              <a:rPr lang="pt-BR" dirty="0" smtClean="0"/>
              <a:t> * </a:t>
            </a:r>
            <a:r>
              <a:rPr lang="pt-BR" i="1" dirty="0" smtClean="0"/>
              <a:t>a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e</a:t>
            </a:r>
            <a:r>
              <a:rPr lang="pt-BR" dirty="0" smtClean="0"/>
              <a:t> = </a:t>
            </a:r>
            <a:r>
              <a:rPr lang="pt-BR" i="1" dirty="0" smtClean="0"/>
              <a:t>a</a:t>
            </a:r>
            <a:r>
              <a:rPr lang="pt-BR" dirty="0" smtClean="0"/>
              <a:t>, para todo a pertencente a G.</a:t>
            </a:r>
          </a:p>
          <a:p>
            <a:pPr lvl="2">
              <a:buNone/>
            </a:pPr>
            <a:r>
              <a:rPr lang="pt-BR" b="1" dirty="0" smtClean="0"/>
              <a:t>Existência do elemento simétrico:</a:t>
            </a:r>
            <a:r>
              <a:rPr lang="pt-BR" dirty="0" smtClean="0"/>
              <a:t> Para qualquer elemento </a:t>
            </a:r>
            <a:r>
              <a:rPr lang="pt-BR" i="1" dirty="0" smtClean="0"/>
              <a:t>a</a:t>
            </a:r>
            <a:r>
              <a:rPr lang="pt-BR" dirty="0" smtClean="0"/>
              <a:t> em G, existe outro elemento </a:t>
            </a:r>
            <a:r>
              <a:rPr lang="pt-BR" i="1" dirty="0" smtClean="0"/>
              <a:t>a'</a:t>
            </a:r>
            <a:r>
              <a:rPr lang="pt-BR" dirty="0" smtClean="0"/>
              <a:t> em G, tal que, </a:t>
            </a:r>
            <a:r>
              <a:rPr lang="pt-BR" i="1" dirty="0" smtClean="0"/>
              <a:t>a</a:t>
            </a:r>
            <a:r>
              <a:rPr lang="pt-BR" dirty="0" smtClean="0"/>
              <a:t> * </a:t>
            </a:r>
            <a:r>
              <a:rPr lang="pt-BR" i="1" dirty="0" smtClean="0"/>
              <a:t>a</a:t>
            </a:r>
            <a:r>
              <a:rPr lang="pt-BR" dirty="0" smtClean="0"/>
              <a:t>' = </a:t>
            </a:r>
            <a:r>
              <a:rPr lang="pt-BR" i="1" dirty="0" smtClean="0"/>
              <a:t>a</a:t>
            </a:r>
            <a:r>
              <a:rPr lang="pt-BR" dirty="0" smtClean="0"/>
              <a:t>' * </a:t>
            </a:r>
            <a:r>
              <a:rPr lang="pt-BR" i="1" dirty="0" smtClean="0"/>
              <a:t>a</a:t>
            </a:r>
            <a:r>
              <a:rPr lang="pt-BR" dirty="0" smtClean="0"/>
              <a:t> = </a:t>
            </a:r>
            <a:r>
              <a:rPr lang="pt-BR" i="1" dirty="0" smtClean="0"/>
              <a:t>e</a:t>
            </a:r>
            <a:r>
              <a:rPr lang="pt-BR" dirty="0" smtClean="0"/>
              <a:t>, onde e é o elemento neutro previamente mencionado.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exemplo do Puzzle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772816"/>
            <a:ext cx="367240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907704" y="5301207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Até mesmo o </a:t>
            </a:r>
            <a:r>
              <a:rPr lang="pt-BR" dirty="0" smtClean="0">
                <a:hlinkClick r:id="rId3" tooltip="Cubo de Rubik"/>
              </a:rPr>
              <a:t>cubo de </a:t>
            </a:r>
            <a:r>
              <a:rPr lang="pt-BR" dirty="0" err="1" smtClean="0">
                <a:hlinkClick r:id="rId3" tooltip="Cubo de Rubik"/>
              </a:rPr>
              <a:t>Rubik</a:t>
            </a:r>
            <a:r>
              <a:rPr lang="pt-BR" dirty="0" smtClean="0"/>
              <a:t> pode ser visto como um </a:t>
            </a:r>
            <a:r>
              <a:rPr lang="pt-BR" i="1" dirty="0" smtClean="0">
                <a:hlinkClick r:id="rId4" tooltip="Puzzle"/>
              </a:rPr>
              <a:t>puzzle</a:t>
            </a:r>
            <a:r>
              <a:rPr lang="pt-BR" dirty="0" smtClean="0"/>
              <a:t> referente a um determinado </a:t>
            </a:r>
            <a:r>
              <a:rPr lang="pt-BR" dirty="0" smtClean="0">
                <a:hlinkClick r:id="rId5" tooltip="Grupo de permutação"/>
              </a:rPr>
              <a:t>grupo de permutação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Na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especialmente em </a:t>
            </a:r>
            <a:r>
              <a:rPr lang="pt-BR" dirty="0" smtClean="0">
                <a:hlinkClick r:id="rId3" tooltip="Álgebra abstrata"/>
              </a:rPr>
              <a:t>álgebra abstrata</a:t>
            </a:r>
            <a:r>
              <a:rPr lang="pt-BR" dirty="0" smtClean="0"/>
              <a:t> e suas aplicações, </a:t>
            </a:r>
            <a:r>
              <a:rPr lang="pt-BR" b="1" dirty="0" smtClean="0"/>
              <a:t>logaritmos discretos</a:t>
            </a:r>
            <a:r>
              <a:rPr lang="pt-BR" dirty="0" smtClean="0"/>
              <a:t> são </a:t>
            </a:r>
            <a:r>
              <a:rPr lang="pt-BR" dirty="0" smtClean="0">
                <a:hlinkClick r:id="rId4" tooltip="Grupo (matemática)"/>
              </a:rPr>
              <a:t>grupos</a:t>
            </a:r>
            <a:r>
              <a:rPr lang="pt-BR" dirty="0" smtClean="0"/>
              <a:t> análogos a </a:t>
            </a:r>
            <a:r>
              <a:rPr lang="pt-BR" dirty="0" smtClean="0">
                <a:hlinkClick r:id="rId5" tooltip="Logaritmo"/>
              </a:rPr>
              <a:t>logaritmos</a:t>
            </a:r>
            <a:r>
              <a:rPr lang="pt-BR" dirty="0" smtClean="0"/>
              <a:t> naturais. </a:t>
            </a:r>
          </a:p>
          <a:p>
            <a:endParaRPr lang="pt-BR" dirty="0"/>
          </a:p>
          <a:p>
            <a:r>
              <a:rPr lang="pt-BR" dirty="0" smtClean="0"/>
              <a:t>Em particular, </a:t>
            </a:r>
            <a:r>
              <a:rPr lang="pt-BR" b="1" dirty="0" smtClean="0"/>
              <a:t>um logaritmo </a:t>
            </a:r>
            <a:r>
              <a:rPr lang="pt-BR" b="1" dirty="0" err="1" smtClean="0"/>
              <a:t>log</a:t>
            </a:r>
            <a:r>
              <a:rPr lang="pt-BR" b="1" i="1" baseline="-25000" dirty="0" err="1" smtClean="0"/>
              <a:t>b</a:t>
            </a:r>
            <a:r>
              <a:rPr lang="pt-BR" b="1" dirty="0" smtClean="0"/>
              <a:t>(</a:t>
            </a:r>
            <a:r>
              <a:rPr lang="pt-BR" b="1" i="1" dirty="0"/>
              <a:t>a</a:t>
            </a:r>
            <a:r>
              <a:rPr lang="pt-BR" b="1" dirty="0" smtClean="0"/>
              <a:t>) é a solução de uma equação</a:t>
            </a:r>
            <a:r>
              <a:rPr lang="pt-BR" dirty="0" smtClean="0"/>
              <a:t> </a:t>
            </a:r>
            <a:r>
              <a:rPr lang="pt-BR" b="1" i="1" dirty="0" err="1"/>
              <a:t>b</a:t>
            </a:r>
            <a:r>
              <a:rPr lang="pt-BR" b="1" i="1" baseline="30000" dirty="0" err="1" smtClean="0"/>
              <a:t>x</a:t>
            </a:r>
            <a:r>
              <a:rPr lang="pt-BR" b="1" dirty="0" smtClean="0"/>
              <a:t> = </a:t>
            </a:r>
            <a:r>
              <a:rPr lang="pt-BR" b="1" i="1" dirty="0"/>
              <a:t>a</a:t>
            </a:r>
            <a:r>
              <a:rPr lang="pt-BR" dirty="0" smtClean="0"/>
              <a:t> sobre os </a:t>
            </a:r>
            <a:r>
              <a:rPr lang="pt-BR" dirty="0" smtClean="0">
                <a:hlinkClick r:id="rId6" tooltip="Número real"/>
              </a:rPr>
              <a:t>reais</a:t>
            </a:r>
            <a:r>
              <a:rPr lang="pt-BR" dirty="0" smtClean="0"/>
              <a:t> ou </a:t>
            </a:r>
            <a:r>
              <a:rPr lang="pt-BR" dirty="0" smtClean="0">
                <a:hlinkClick r:id="rId7" tooltip="Número complexo"/>
              </a:rPr>
              <a:t>complexos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Em </a:t>
            </a:r>
            <a:r>
              <a:rPr lang="pt-BR" dirty="0" smtClean="0">
                <a:hlinkClick r:id="rId8" tooltip="Teoria dos grupos"/>
              </a:rPr>
              <a:t>teoria dos grupos</a:t>
            </a:r>
            <a:r>
              <a:rPr lang="pt-BR" dirty="0" smtClean="0"/>
              <a:t>, um </a:t>
            </a:r>
            <a:r>
              <a:rPr lang="pt-BR" b="1" dirty="0" smtClean="0"/>
              <a:t>conjunto gerador de um grupo</a:t>
            </a:r>
            <a:r>
              <a:rPr lang="pt-BR" dirty="0" smtClean="0"/>
              <a:t> G é um </a:t>
            </a:r>
            <a:r>
              <a:rPr lang="pt-BR" dirty="0" smtClean="0">
                <a:hlinkClick r:id="rId9" tooltip="Conjunto"/>
              </a:rPr>
              <a:t>subconjunto</a:t>
            </a:r>
            <a:r>
              <a:rPr lang="pt-BR" dirty="0" smtClean="0"/>
              <a:t> S de G tal que todos os elementos de G se escrevem como produto de elementos de S e dos seus inversos.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subgrupo de gerado pelo elemento 2 é o subgrupo dos números </a:t>
            </a:r>
            <a:r>
              <a:rPr lang="pt-BR" dirty="0" smtClean="0">
                <a:hlinkClick r:id="rId2" tooltip="Números pares e ímpares"/>
              </a:rPr>
              <a:t>pares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Se S é um subconjunto de um </a:t>
            </a:r>
            <a:r>
              <a:rPr lang="pt-BR" dirty="0" smtClean="0">
                <a:hlinkClick r:id="rId3" tooltip="Grupo (matemática)"/>
              </a:rPr>
              <a:t>grupo</a:t>
            </a:r>
            <a:r>
              <a:rPr lang="pt-BR" dirty="0" smtClean="0"/>
              <a:t>, o </a:t>
            </a:r>
            <a:r>
              <a:rPr lang="pt-BR" dirty="0" smtClean="0">
                <a:hlinkClick r:id="rId4" tooltip="Subgrupo"/>
              </a:rPr>
              <a:t>subgrupo</a:t>
            </a:r>
            <a:r>
              <a:rPr lang="pt-BR" dirty="0" smtClean="0"/>
              <a:t> de G </a:t>
            </a:r>
            <a:r>
              <a:rPr lang="pt-BR" b="1" dirty="0" smtClean="0"/>
              <a:t>gerado</a:t>
            </a:r>
            <a:r>
              <a:rPr lang="pt-BR" dirty="0" smtClean="0"/>
              <a:t> por S, representado por &lt; </a:t>
            </a:r>
            <a:r>
              <a:rPr lang="pt-BR" i="1" dirty="0" smtClean="0"/>
              <a:t>S</a:t>
            </a:r>
            <a:r>
              <a:rPr lang="pt-BR" dirty="0" smtClean="0"/>
              <a:t> &gt;, é o conjunto de todos os elementos de G se escrevem como produto de elementos de S e dos seus inversos munido das mesmas operações que G.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grupo G diz-se </a:t>
            </a:r>
            <a:r>
              <a:rPr lang="pt-BR" b="1" dirty="0" smtClean="0"/>
              <a:t>cíclico</a:t>
            </a:r>
            <a:r>
              <a:rPr lang="pt-BR" dirty="0" smtClean="0"/>
              <a:t> se for </a:t>
            </a:r>
            <a:r>
              <a:rPr lang="pt-BR" dirty="0" smtClean="0">
                <a:hlinkClick r:id="rId2" tooltip="Conjunto gerador de um grupo"/>
              </a:rPr>
              <a:t>gerado</a:t>
            </a:r>
            <a:r>
              <a:rPr lang="pt-BR" dirty="0" smtClean="0"/>
              <a:t> por um único elemento.</a:t>
            </a:r>
          </a:p>
          <a:p>
            <a:endParaRPr lang="pt-BR" dirty="0"/>
          </a:p>
          <a:p>
            <a:r>
              <a:rPr lang="pt-BR" dirty="0" smtClean="0"/>
              <a:t>De maneira análoga, se </a:t>
            </a:r>
            <a:r>
              <a:rPr lang="pt-BR" b="1" i="1" dirty="0" smtClean="0"/>
              <a:t>g</a:t>
            </a:r>
            <a:r>
              <a:rPr lang="pt-BR" dirty="0" smtClean="0"/>
              <a:t> e </a:t>
            </a:r>
            <a:r>
              <a:rPr lang="pt-BR" b="1" i="1" dirty="0" smtClean="0"/>
              <a:t>h</a:t>
            </a:r>
            <a:r>
              <a:rPr lang="pt-BR" dirty="0" smtClean="0"/>
              <a:t> são elementos de um </a:t>
            </a:r>
            <a:r>
              <a:rPr lang="pt-BR" dirty="0" smtClean="0">
                <a:hlinkClick r:id="rId3" tooltip="Grupo cíclico"/>
              </a:rPr>
              <a:t>grupo cíclico</a:t>
            </a:r>
            <a:r>
              <a:rPr lang="pt-BR" dirty="0" smtClean="0"/>
              <a:t> </a:t>
            </a:r>
            <a:r>
              <a:rPr lang="pt-BR" dirty="0" smtClean="0">
                <a:hlinkClick r:id="rId4" tooltip="Conjunto finito"/>
              </a:rPr>
              <a:t>finito</a:t>
            </a:r>
            <a:r>
              <a:rPr lang="pt-BR" dirty="0" smtClean="0"/>
              <a:t> </a:t>
            </a:r>
            <a:r>
              <a:rPr lang="pt-BR" i="1" dirty="0" smtClean="0"/>
              <a:t>G,</a:t>
            </a:r>
            <a:r>
              <a:rPr lang="pt-BR" dirty="0" smtClean="0"/>
              <a:t> então a </a:t>
            </a:r>
            <a:r>
              <a:rPr lang="pt-BR" b="1" dirty="0" smtClean="0"/>
              <a:t>solução </a:t>
            </a:r>
            <a:r>
              <a:rPr lang="pt-BR" b="1" i="1" dirty="0" smtClean="0"/>
              <a:t>x</a:t>
            </a:r>
            <a:r>
              <a:rPr lang="pt-BR" b="1" dirty="0" smtClean="0"/>
              <a:t> </a:t>
            </a:r>
            <a:r>
              <a:rPr lang="pt-BR" dirty="0" smtClean="0"/>
              <a:t>da equação </a:t>
            </a:r>
            <a:r>
              <a:rPr lang="pt-BR" b="1" i="1" dirty="0" err="1" smtClean="0"/>
              <a:t>g</a:t>
            </a:r>
            <a:r>
              <a:rPr lang="pt-BR" b="1" i="1" baseline="30000" dirty="0" err="1" smtClean="0"/>
              <a:t>x</a:t>
            </a:r>
            <a:r>
              <a:rPr lang="pt-BR" b="1" dirty="0" smtClean="0"/>
              <a:t> = </a:t>
            </a:r>
            <a:r>
              <a:rPr lang="pt-BR" b="1" i="1" dirty="0" smtClean="0"/>
              <a:t>h</a:t>
            </a:r>
            <a:r>
              <a:rPr lang="pt-BR" dirty="0" smtClean="0"/>
              <a:t> é chamada </a:t>
            </a:r>
            <a:r>
              <a:rPr lang="pt-BR" b="1" dirty="0" smtClean="0"/>
              <a:t>logaritmo discreto na base </a:t>
            </a:r>
            <a:r>
              <a:rPr lang="pt-BR" b="1" i="1" dirty="0" smtClean="0"/>
              <a:t>g</a:t>
            </a:r>
            <a:r>
              <a:rPr lang="pt-BR" b="1" dirty="0" smtClean="0"/>
              <a:t> de </a:t>
            </a:r>
            <a:r>
              <a:rPr lang="pt-BR" b="1" i="1" dirty="0" smtClean="0"/>
              <a:t>h</a:t>
            </a:r>
            <a:r>
              <a:rPr lang="pt-BR" dirty="0" smtClean="0"/>
              <a:t> no grupo </a:t>
            </a:r>
            <a:r>
              <a:rPr lang="pt-BR" i="1" dirty="0" smtClean="0"/>
              <a:t>G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Logaritmos Discretos são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</a:t>
            </a:r>
            <a:r>
              <a:rPr lang="pt-BR" dirty="0" smtClean="0">
                <a:hlinkClick r:id="rId2" tooltip="Logaritmo discreto"/>
              </a:rPr>
              <a:t>logaritmo discreto</a:t>
            </a:r>
            <a:r>
              <a:rPr lang="pt-BR" dirty="0" smtClean="0"/>
              <a:t> é uma noção relacionada na </a:t>
            </a:r>
            <a:r>
              <a:rPr lang="pt-BR" u="sng" dirty="0" smtClean="0">
                <a:solidFill>
                  <a:srgbClr val="0000FF"/>
                </a:solidFill>
                <a:hlinkClick r:id="rId3" tooltip="Teoria de grupos"/>
              </a:rPr>
              <a:t>teoria de grupos</a:t>
            </a:r>
            <a:r>
              <a:rPr lang="pt-BR" u="sng" dirty="0" smtClean="0">
                <a:solidFill>
                  <a:srgbClr val="0000FF"/>
                </a:solidFill>
              </a:rPr>
              <a:t> finitos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C00000"/>
                </a:solidFill>
              </a:rPr>
              <a:t>Para alguns </a:t>
            </a:r>
            <a:r>
              <a:rPr lang="pt-BR" dirty="0" smtClean="0">
                <a:hlinkClick r:id="rId4" tooltip="Grupo (matemática)"/>
              </a:rPr>
              <a:t>grupos finitos</a:t>
            </a:r>
            <a:r>
              <a:rPr lang="pt-BR" dirty="0" smtClean="0"/>
              <a:t>, </a:t>
            </a:r>
            <a:r>
              <a:rPr lang="pt-BR" b="1" dirty="0" smtClean="0"/>
              <a:t>logaritmo discreto </a:t>
            </a:r>
            <a:r>
              <a:rPr lang="pt-BR" dirty="0" smtClean="0"/>
              <a:t>é  </a:t>
            </a:r>
            <a:r>
              <a:rPr lang="pt-BR" b="1" dirty="0" smtClean="0"/>
              <a:t>muito difícil de ser calculado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C00000"/>
                </a:solidFill>
              </a:rPr>
              <a:t>enquanto </a:t>
            </a:r>
            <a:r>
              <a:rPr lang="pt-BR" b="1" dirty="0" smtClean="0"/>
              <a:t>exponenciais discretas são bem fáceis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</a:t>
            </a:r>
            <a:r>
              <a:rPr lang="pt-BR" b="1" dirty="0" smtClean="0"/>
              <a:t>assimetria</a:t>
            </a:r>
            <a:r>
              <a:rPr lang="pt-BR" dirty="0" smtClean="0"/>
              <a:t> tem aplicações em </a:t>
            </a:r>
            <a:r>
              <a:rPr lang="pt-BR" dirty="0" smtClean="0">
                <a:hlinkClick r:id="rId5" tooltip="Criptografia"/>
              </a:rPr>
              <a:t>criptografia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r>
              <a:rPr lang="pt-BR" dirty="0" smtClean="0"/>
              <a:t>, ou </a:t>
            </a:r>
            <a:r>
              <a:rPr lang="pt-BR" b="1" i="1" dirty="0" smtClean="0"/>
              <a:t>ECC</a:t>
            </a:r>
            <a:r>
              <a:rPr lang="pt-BR" dirty="0" smtClean="0"/>
              <a:t>, das iniciais em </a:t>
            </a:r>
            <a:r>
              <a:rPr lang="pt-BR" dirty="0" err="1" smtClean="0"/>
              <a:t>inglës</a:t>
            </a:r>
            <a:r>
              <a:rPr lang="pt-BR" dirty="0" smtClean="0"/>
              <a:t> </a:t>
            </a:r>
            <a:r>
              <a:rPr lang="pt-BR" i="1" dirty="0" err="1" smtClean="0"/>
              <a:t>Eliptic</a:t>
            </a:r>
            <a:r>
              <a:rPr lang="pt-BR" i="1" dirty="0" smtClean="0"/>
              <a:t> Curve </a:t>
            </a:r>
            <a:r>
              <a:rPr lang="pt-BR" i="1" dirty="0" err="1" smtClean="0"/>
              <a:t>Cryptography</a:t>
            </a:r>
            <a:r>
              <a:rPr lang="pt-BR" dirty="0" smtClean="0"/>
              <a:t>, é uma variante da </a:t>
            </a:r>
            <a:r>
              <a:rPr lang="pt-BR" dirty="0" smtClean="0">
                <a:hlinkClick r:id="rId2" tooltip="Criptografia assimétrica"/>
              </a:rPr>
              <a:t>criptografia assimétrica</a:t>
            </a:r>
            <a:r>
              <a:rPr lang="pt-BR" dirty="0" smtClean="0"/>
              <a:t> ou de chave pública, baseada na </a:t>
            </a:r>
            <a:r>
              <a:rPr lang="pt-BR" dirty="0" smtClean="0">
                <a:hlinkClick r:id="rId3" tooltip="Matemática"/>
              </a:rPr>
              <a:t>matemática</a:t>
            </a:r>
            <a:r>
              <a:rPr lang="pt-BR" dirty="0" smtClean="0"/>
              <a:t> das </a:t>
            </a:r>
            <a:r>
              <a:rPr lang="pt-BR" dirty="0" smtClean="0">
                <a:hlinkClick r:id="rId4" tooltip="Curva elíptica"/>
              </a:rPr>
              <a:t>curvas elípticas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Logaritmos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Na </a:t>
            </a:r>
            <a:r>
              <a:rPr lang="pt-BR" dirty="0" smtClean="0">
                <a:hlinkClick r:id="rId2" tooltip="Matemática"/>
              </a:rPr>
              <a:t>matemática</a:t>
            </a:r>
            <a:r>
              <a:rPr lang="pt-BR" dirty="0" smtClean="0"/>
              <a:t>, o </a:t>
            </a:r>
            <a:r>
              <a:rPr lang="pt-BR" b="1" dirty="0" smtClean="0"/>
              <a:t>logaritmo</a:t>
            </a:r>
            <a:r>
              <a:rPr lang="pt-BR" dirty="0" smtClean="0"/>
              <a:t> (do grego: logos= razão e </a:t>
            </a:r>
            <a:r>
              <a:rPr lang="pt-BR" dirty="0" err="1" smtClean="0"/>
              <a:t>arithmos</a:t>
            </a:r>
            <a:r>
              <a:rPr lang="pt-BR" dirty="0" smtClean="0"/>
              <a:t>= número, ou de reconhecimento com a sigla </a:t>
            </a:r>
            <a:r>
              <a:rPr lang="pt-BR" dirty="0" err="1" smtClean="0"/>
              <a:t>A.F.HÓRUS</a:t>
            </a:r>
            <a:r>
              <a:rPr lang="pt-BR" dirty="0" smtClean="0"/>
              <a:t>), de </a:t>
            </a:r>
            <a:r>
              <a:rPr lang="pt-BR" b="1" dirty="0" smtClean="0"/>
              <a:t>base </a:t>
            </a:r>
            <a:r>
              <a:rPr lang="pt-BR" b="1" i="1" dirty="0" smtClean="0"/>
              <a:t>b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FF"/>
                </a:solidFill>
              </a:rPr>
              <a:t>maior que zero e diferente de 1</a:t>
            </a:r>
            <a:r>
              <a:rPr lang="pt-BR" dirty="0" smtClean="0"/>
              <a:t>, é uma </a:t>
            </a:r>
            <a:r>
              <a:rPr lang="pt-BR" dirty="0" smtClean="0">
                <a:hlinkClick r:id="rId3" tooltip="Função"/>
              </a:rPr>
              <a:t>função</a:t>
            </a:r>
            <a:r>
              <a:rPr lang="pt-BR" dirty="0" smtClean="0"/>
              <a:t> , como a seguir: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Criptografía</a:t>
            </a:r>
            <a:r>
              <a:rPr lang="pt-BR" b="1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Seus criadores argumentam que a </a:t>
            </a:r>
            <a:r>
              <a:rPr lang="pt-BR" b="1" dirty="0" smtClean="0"/>
              <a:t>ECC</a:t>
            </a:r>
            <a:r>
              <a:rPr lang="pt-BR" dirty="0" smtClean="0"/>
              <a:t> pode </a:t>
            </a:r>
            <a:r>
              <a:rPr lang="pt-BR" b="1" dirty="0" smtClean="0"/>
              <a:t>ser mais rápida </a:t>
            </a:r>
            <a:r>
              <a:rPr lang="pt-BR" dirty="0" smtClean="0"/>
              <a:t>e usar </a:t>
            </a:r>
            <a:r>
              <a:rPr lang="pt-BR" b="1" dirty="0" smtClean="0"/>
              <a:t>chaves mais curtas</a:t>
            </a:r>
            <a:r>
              <a:rPr lang="pt-BR" dirty="0" smtClean="0"/>
              <a:t> do que os métodos antigos -- como </a:t>
            </a:r>
            <a:r>
              <a:rPr lang="pt-BR" dirty="0" smtClean="0">
                <a:hlinkClick r:id="rId2" tooltip="RSA"/>
              </a:rPr>
              <a:t>RSA</a:t>
            </a:r>
            <a:r>
              <a:rPr lang="pt-BR" dirty="0" smtClean="0"/>
              <a:t> --, e proporcionar ao mesmo tempo um nível de segurança equivalente. 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</a:t>
            </a:r>
            <a:r>
              <a:rPr lang="pt-BR" dirty="0" smtClean="0"/>
              <a:t>urvas </a:t>
            </a:r>
            <a:r>
              <a:rPr lang="pt-BR" dirty="0"/>
              <a:t>E</a:t>
            </a:r>
            <a:r>
              <a:rPr lang="pt-BR" dirty="0" smtClean="0"/>
              <a:t>lípticas em Criptografia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utilização de </a:t>
            </a:r>
            <a:r>
              <a:rPr lang="pt-BR" b="1" dirty="0" smtClean="0"/>
              <a:t>curvas elípticas em criptografia </a:t>
            </a:r>
            <a:r>
              <a:rPr lang="pt-BR" dirty="0" smtClean="0"/>
              <a:t>foi proposta de modo independente por </a:t>
            </a:r>
            <a:r>
              <a:rPr lang="pt-BR" dirty="0" err="1" smtClean="0">
                <a:hlinkClick r:id="rId2" tooltip="Neal Koblitz (página não existe)"/>
              </a:rPr>
              <a:t>Neal</a:t>
            </a:r>
            <a:r>
              <a:rPr lang="pt-BR" dirty="0" smtClean="0">
                <a:hlinkClick r:id="rId2" tooltip="Neal Koblitz (página não existe)"/>
              </a:rPr>
              <a:t> </a:t>
            </a:r>
            <a:r>
              <a:rPr lang="pt-BR" dirty="0" err="1" smtClean="0">
                <a:hlinkClick r:id="rId2" tooltip="Neal Koblitz (página não existe)"/>
              </a:rPr>
              <a:t>Koblitz</a:t>
            </a:r>
            <a:r>
              <a:rPr lang="pt-BR" dirty="0" smtClean="0"/>
              <a:t> e </a:t>
            </a:r>
            <a:r>
              <a:rPr lang="pt-BR" dirty="0" smtClean="0">
                <a:hlinkClick r:id="rId3" tooltip="Victor Miller (página não existe)"/>
              </a:rPr>
              <a:t>Victor Miller</a:t>
            </a:r>
            <a:r>
              <a:rPr lang="pt-BR" dirty="0" smtClean="0"/>
              <a:t> em </a:t>
            </a:r>
            <a:r>
              <a:rPr lang="pt-BR" dirty="0" smtClean="0">
                <a:hlinkClick r:id="rId4" tooltip="1985"/>
              </a:rPr>
              <a:t>1985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</a:t>
            </a:r>
            <a:r>
              <a:rPr lang="pt-BR" dirty="0" smtClean="0"/>
              <a:t>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 criptografia assimétrica ou de chave pública usa duas </a:t>
            </a:r>
            <a:r>
              <a:rPr lang="pt-BR" dirty="0" smtClean="0">
                <a:hlinkClick r:id="rId2" tooltip="Chave (criptografia)"/>
              </a:rPr>
              <a:t>chaves</a:t>
            </a:r>
            <a:r>
              <a:rPr lang="pt-BR" dirty="0" smtClean="0"/>
              <a:t> distintas: uma delas pode ser pública, a outra é privada. </a:t>
            </a:r>
          </a:p>
          <a:p>
            <a:endParaRPr lang="pt-BR" dirty="0"/>
          </a:p>
          <a:p>
            <a:r>
              <a:rPr lang="pt-BR" dirty="0" smtClean="0"/>
              <a:t>A posse da chave pública não proporciona informação suficiente para se determinar qual é a chave privada.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</a:t>
            </a:r>
            <a:r>
              <a:rPr lang="pt-BR" dirty="0" smtClean="0"/>
              <a:t>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Existem várias versões de criptografia de curvas elípticas. </a:t>
            </a:r>
          </a:p>
          <a:p>
            <a:endParaRPr lang="pt-BR" dirty="0"/>
          </a:p>
          <a:p>
            <a:r>
              <a:rPr lang="pt-BR" dirty="0" smtClean="0"/>
              <a:t>Todas elas, com pequenas variações se baseiam na crença amplamente aceita da dificuldade de se resolver o problema de um </a:t>
            </a:r>
            <a:r>
              <a:rPr lang="pt-BR" dirty="0" smtClean="0">
                <a:hlinkClick r:id="rId2" tooltip="Logaritmo discreto"/>
              </a:rPr>
              <a:t>logaritmo discreto</a:t>
            </a:r>
            <a:r>
              <a:rPr lang="pt-BR" dirty="0" smtClean="0"/>
              <a:t> para o grupo de uma </a:t>
            </a:r>
            <a:r>
              <a:rPr lang="pt-BR" dirty="0" smtClean="0">
                <a:hlinkClick r:id="rId3" tooltip="Curva elíptica"/>
              </a:rPr>
              <a:t>curva elíptica</a:t>
            </a:r>
            <a:r>
              <a:rPr lang="pt-BR" dirty="0" smtClean="0"/>
              <a:t> sobre alguns </a:t>
            </a:r>
            <a:r>
              <a:rPr lang="pt-BR" u="sng" dirty="0" smtClean="0">
                <a:solidFill>
                  <a:srgbClr val="0000FF"/>
                </a:solidFill>
              </a:rPr>
              <a:t>grupos</a:t>
            </a:r>
            <a:r>
              <a:rPr lang="pt-BR" u="sng" dirty="0" smtClean="0">
                <a:solidFill>
                  <a:srgbClr val="0000FF"/>
                </a:solidFill>
                <a:hlinkClick r:id="rId4" tooltip="Corpo"/>
              </a:rPr>
              <a:t> </a:t>
            </a:r>
            <a:r>
              <a:rPr lang="pt-BR" dirty="0" smtClean="0">
                <a:hlinkClick r:id="rId4" tooltip="Corpo"/>
              </a:rPr>
              <a:t>finitos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Criptografía</a:t>
            </a:r>
            <a:r>
              <a:rPr lang="pt-BR" dirty="0" smtClean="0"/>
              <a:t> de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Os grupos finitos mais usados para isso são os </a:t>
            </a:r>
            <a:r>
              <a:rPr lang="pt-BR" dirty="0" smtClean="0">
                <a:hlinkClick r:id="rId2" tooltip="Inteiro"/>
              </a:rPr>
              <a:t>inteiros</a:t>
            </a:r>
            <a:r>
              <a:rPr lang="pt-BR" dirty="0" smtClean="0"/>
              <a:t> módulo </a:t>
            </a:r>
            <a:r>
              <a:rPr lang="pt-BR" u="sng" dirty="0" smtClean="0">
                <a:solidFill>
                  <a:srgbClr val="0000FF"/>
                </a:solidFill>
              </a:rPr>
              <a:t>um número primo</a:t>
            </a:r>
            <a:r>
              <a:rPr lang="pt-BR" dirty="0" smtClean="0"/>
              <a:t>,  denotado por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</a:t>
            </a:r>
            <a:r>
              <a:rPr lang="pt-BR" baseline="-25000" dirty="0" smtClean="0"/>
              <a:t>  -</a:t>
            </a:r>
            <a:r>
              <a:rPr lang="pt-BR" dirty="0" smtClean="0"/>
              <a:t>  ver </a:t>
            </a:r>
            <a:r>
              <a:rPr lang="pt-BR" dirty="0" smtClean="0">
                <a:hlinkClick r:id="rId3" tooltip="Aritmética modular"/>
              </a:rPr>
              <a:t>aritmética modular</a:t>
            </a:r>
            <a:r>
              <a:rPr lang="pt-BR" dirty="0" smtClean="0"/>
              <a:t>, </a:t>
            </a:r>
          </a:p>
          <a:p>
            <a:endParaRPr lang="pt-BR" dirty="0" smtClean="0"/>
          </a:p>
          <a:p>
            <a:r>
              <a:rPr lang="pt-BR" dirty="0" smtClean="0"/>
              <a:t>Ou um </a:t>
            </a:r>
            <a:r>
              <a:rPr lang="pt-BR" dirty="0" smtClean="0">
                <a:hlinkClick r:id="rId4" tooltip="Grupo"/>
              </a:rPr>
              <a:t>grupo de </a:t>
            </a:r>
            <a:r>
              <a:rPr lang="pt-BR" dirty="0" err="1" smtClean="0">
                <a:hlinkClick r:id="rId4" tooltip="Grupo"/>
              </a:rPr>
              <a:t>Galois</a:t>
            </a:r>
            <a:r>
              <a:rPr lang="pt-BR" dirty="0" smtClean="0"/>
              <a:t> cujo tamanho seja potência de 2.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Curvas Elípticas e Grupos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Sistemas criptográficos geralmente utilizam grupos algébricos. </a:t>
            </a:r>
          </a:p>
          <a:p>
            <a:endParaRPr lang="pt-BR" dirty="0"/>
          </a:p>
          <a:p>
            <a:r>
              <a:rPr lang="pt-BR" b="1" dirty="0" smtClean="0"/>
              <a:t>Curvas elípticas </a:t>
            </a:r>
            <a:r>
              <a:rPr lang="pt-BR" dirty="0" smtClean="0"/>
              <a:t>podem ser usadas para formar um </a:t>
            </a:r>
            <a:r>
              <a:rPr lang="pt-BR" b="1" dirty="0" smtClean="0"/>
              <a:t>grupo</a:t>
            </a:r>
            <a:r>
              <a:rPr lang="pt-BR" dirty="0" smtClean="0"/>
              <a:t>. 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 (R)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b="1" dirty="0" smtClean="0"/>
              <a:t>curva elíptica em R </a:t>
            </a:r>
            <a:r>
              <a:rPr lang="pt-BR" dirty="0" smtClean="0"/>
              <a:t>pode ser definida como o conjunto de pontos </a:t>
            </a:r>
            <a:r>
              <a:rPr lang="pt-BR" dirty="0" smtClean="0">
                <a:solidFill>
                  <a:srgbClr val="0000FF"/>
                </a:solidFill>
              </a:rPr>
              <a:t>(x,y) </a:t>
            </a:r>
            <a:r>
              <a:rPr lang="pt-BR" dirty="0" smtClean="0"/>
              <a:t>que satisfaça a seguinte equação: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  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</a:t>
            </a:r>
            <a:r>
              <a:rPr lang="pt-BR" dirty="0" smtClean="0"/>
              <a:t>, onde </a:t>
            </a:r>
            <a:r>
              <a:rPr lang="pt-BR" dirty="0" smtClean="0">
                <a:solidFill>
                  <a:srgbClr val="0000FF"/>
                </a:solidFill>
              </a:rPr>
              <a:t>a </a:t>
            </a:r>
            <a:r>
              <a:rPr lang="pt-BR" dirty="0" smtClean="0"/>
              <a:t>e </a:t>
            </a:r>
            <a:r>
              <a:rPr lang="pt-BR" dirty="0" smtClean="0">
                <a:solidFill>
                  <a:srgbClr val="0000FF"/>
                </a:solidFill>
              </a:rPr>
              <a:t>b</a:t>
            </a:r>
            <a:r>
              <a:rPr lang="pt-BR" dirty="0" smtClean="0"/>
              <a:t> são constantes reais, assim como as variáveis </a:t>
            </a:r>
            <a:r>
              <a:rPr lang="pt-BR" dirty="0" smtClean="0">
                <a:solidFill>
                  <a:srgbClr val="0000FF"/>
                </a:solidFill>
              </a:rPr>
              <a:t>x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0000FF"/>
                </a:solidFill>
              </a:rPr>
              <a:t>y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Corpos em 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>
                <a:solidFill>
                  <a:srgbClr val="0000FF"/>
                </a:solidFill>
              </a:rPr>
              <a:t>conjunto R dos números reais é um grupo</a:t>
            </a:r>
            <a:r>
              <a:rPr lang="pt-BR" dirty="0" smtClean="0"/>
              <a:t>, mas em uma definição mais abrangente </a:t>
            </a:r>
            <a:r>
              <a:rPr lang="pt-BR" dirty="0" smtClean="0">
                <a:solidFill>
                  <a:srgbClr val="0000FF"/>
                </a:solidFill>
              </a:rPr>
              <a:t>R é um corpo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corpo</a:t>
            </a:r>
            <a:r>
              <a:rPr lang="pt-BR" dirty="0" smtClean="0"/>
              <a:t> é uma estrutura algébrica que </a:t>
            </a:r>
            <a:r>
              <a:rPr lang="pt-BR" dirty="0" smtClean="0">
                <a:solidFill>
                  <a:srgbClr val="0000FF"/>
                </a:solidFill>
              </a:rPr>
              <a:t>estende a definição de grupo</a:t>
            </a:r>
            <a:r>
              <a:rPr lang="pt-BR" dirty="0" smtClean="0"/>
              <a:t> e é a base para a definição de um </a:t>
            </a:r>
            <a:r>
              <a:rPr lang="pt-BR" b="1" dirty="0" smtClean="0"/>
              <a:t>Espaço Vetorial em R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corpo</a:t>
            </a:r>
            <a:r>
              <a:rPr lang="pt-BR" dirty="0" smtClean="0"/>
              <a:t> é algumas vezes referenciado na literatura como um </a:t>
            </a:r>
            <a:r>
              <a:rPr lang="pt-BR" dirty="0" smtClean="0">
                <a:solidFill>
                  <a:srgbClr val="0000FF"/>
                </a:solidFill>
              </a:rPr>
              <a:t>campo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Se o polinômio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</a:t>
            </a:r>
            <a:r>
              <a:rPr lang="pt-BR" dirty="0" smtClean="0"/>
              <a:t>não contém raízes múltiplas, ou de forma equivalente,  se </a:t>
            </a:r>
            <a:r>
              <a:rPr lang="pt-BR" dirty="0" smtClean="0">
                <a:solidFill>
                  <a:srgbClr val="0000FF"/>
                </a:solidFill>
              </a:rPr>
              <a:t>4a³ + 27b² </a:t>
            </a:r>
            <a:r>
              <a:rPr lang="pt-BR" dirty="0" smtClean="0">
                <a:solidFill>
                  <a:srgbClr val="C00000"/>
                </a:solidFill>
              </a:rPr>
              <a:t>é diferente de zero</a:t>
            </a:r>
            <a:r>
              <a:rPr lang="pt-BR" dirty="0" smtClean="0"/>
              <a:t>, então </a:t>
            </a:r>
            <a:r>
              <a:rPr lang="pt-BR" b="1" dirty="0" smtClean="0"/>
              <a:t>a curva elíptica:    </a:t>
            </a:r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 </a:t>
            </a:r>
            <a:r>
              <a:rPr lang="pt-BR" dirty="0" smtClean="0">
                <a:solidFill>
                  <a:srgbClr val="0000FF"/>
                </a:solidFill>
              </a:rPr>
              <a:t>(curva simplificada a partir de uma definição mais geral de </a:t>
            </a:r>
            <a:r>
              <a:rPr lang="pt-BR" dirty="0" err="1" smtClean="0"/>
              <a:t>Weierstrass</a:t>
            </a:r>
            <a:r>
              <a:rPr lang="pt-BR" dirty="0" smtClean="0"/>
              <a:t>,  </a:t>
            </a:r>
            <a:r>
              <a:rPr lang="pt-BR" b="1" dirty="0" smtClean="0"/>
              <a:t>pode ser usada para formar um </a:t>
            </a:r>
            <a:r>
              <a:rPr lang="pt-BR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Curvas Elípticas sobre os</a:t>
            </a:r>
            <a:br>
              <a:rPr lang="pt-BR" dirty="0" smtClean="0"/>
            </a:br>
            <a:r>
              <a:rPr lang="pt-BR" dirty="0" smtClean="0"/>
              <a:t> Números Reais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57575" y="2196306"/>
            <a:ext cx="22288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</a:t>
            </a:r>
            <a:r>
              <a:rPr lang="pt-BR" dirty="0" err="1" smtClean="0"/>
              <a:t>Logaritmica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38450" y="2648744"/>
            <a:ext cx="34671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Grupo na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u="sng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 é formado pelos </a:t>
            </a:r>
            <a:r>
              <a:rPr lang="pt-BR" dirty="0" smtClean="0">
                <a:solidFill>
                  <a:srgbClr val="0000FF"/>
                </a:solidFill>
              </a:rPr>
              <a:t>pontos definidos pela curva elíptica</a:t>
            </a:r>
            <a:r>
              <a:rPr lang="pt-BR" dirty="0" smtClean="0"/>
              <a:t> juntamente com </a:t>
            </a:r>
            <a:r>
              <a:rPr lang="pt-BR" dirty="0" smtClean="0">
                <a:solidFill>
                  <a:srgbClr val="0000FF"/>
                </a:solidFill>
              </a:rPr>
              <a:t>um ponto especial </a:t>
            </a:r>
            <a:r>
              <a:rPr lang="pt-BR" b="1" i="1" dirty="0" smtClean="0"/>
              <a:t>O</a:t>
            </a:r>
            <a:r>
              <a:rPr lang="pt-BR" dirty="0" smtClean="0">
                <a:solidFill>
                  <a:srgbClr val="0000FF"/>
                </a:solidFill>
              </a:rPr>
              <a:t>, </a:t>
            </a:r>
            <a:r>
              <a:rPr lang="pt-BR" dirty="0" smtClean="0"/>
              <a:t>chamado de </a:t>
            </a:r>
            <a:r>
              <a:rPr lang="pt-BR" dirty="0" smtClean="0">
                <a:solidFill>
                  <a:srgbClr val="0000FF"/>
                </a:solidFill>
              </a:rPr>
              <a:t>ponto no infinito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Criptografia Assimétrica e Curvas Elípticas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 smtClean="0">
                <a:solidFill>
                  <a:srgbClr val="0000FF"/>
                </a:solidFill>
              </a:rPr>
              <a:t>sistema de criptografia assimétrica </a:t>
            </a:r>
            <a:r>
              <a:rPr lang="pt-BR" dirty="0" smtClean="0"/>
              <a:t>baseado em um </a:t>
            </a:r>
            <a:r>
              <a:rPr lang="pt-BR" dirty="0" smtClean="0">
                <a:solidFill>
                  <a:srgbClr val="0000FF"/>
                </a:solidFill>
              </a:rPr>
              <a:t>grupo de curvas elípticas sobre um corpo finito</a:t>
            </a:r>
            <a:r>
              <a:rPr lang="pt-BR" dirty="0" smtClean="0"/>
              <a:t> foi primeiramente proposto, de maneira independente, por </a:t>
            </a:r>
            <a:r>
              <a:rPr lang="pt-BR" dirty="0" err="1" smtClean="0"/>
              <a:t>Koblitz</a:t>
            </a:r>
            <a:r>
              <a:rPr lang="pt-BR" dirty="0" smtClean="0"/>
              <a:t> [12 </a:t>
            </a:r>
            <a:r>
              <a:rPr lang="pt-BR" i="1" dirty="0" smtClean="0"/>
              <a:t>apud 1] e Miller [13] em 1985. 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Criptografia Assimétrica e Curvas Elípticas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Concentra-se </a:t>
            </a:r>
            <a:r>
              <a:rPr lang="pt-BR" dirty="0" smtClean="0"/>
              <a:t>no:</a:t>
            </a:r>
            <a:br>
              <a:rPr lang="pt-BR" dirty="0" smtClean="0"/>
            </a:br>
            <a:endParaRPr lang="pt-BR" dirty="0" smtClean="0"/>
          </a:p>
          <a:p>
            <a:pPr lvl="1"/>
            <a:r>
              <a:rPr lang="pt-BR" dirty="0">
                <a:solidFill>
                  <a:srgbClr val="0000FF"/>
                </a:solidFill>
              </a:rPr>
              <a:t>P</a:t>
            </a:r>
            <a:r>
              <a:rPr lang="pt-BR" dirty="0" smtClean="0">
                <a:solidFill>
                  <a:srgbClr val="0000FF"/>
                </a:solidFill>
              </a:rPr>
              <a:t>roblema </a:t>
            </a:r>
            <a:r>
              <a:rPr lang="pt-BR" dirty="0" smtClean="0">
                <a:solidFill>
                  <a:srgbClr val="0000FF"/>
                </a:solidFill>
              </a:rPr>
              <a:t>do logaritmo </a:t>
            </a:r>
            <a:r>
              <a:rPr lang="pt-BR" dirty="0" smtClean="0">
                <a:solidFill>
                  <a:srgbClr val="0000FF"/>
                </a:solidFill>
              </a:rPr>
              <a:t>discreto;</a:t>
            </a:r>
            <a:br>
              <a:rPr lang="pt-BR" dirty="0" smtClean="0">
                <a:solidFill>
                  <a:srgbClr val="0000FF"/>
                </a:solidFill>
              </a:rPr>
            </a:br>
            <a:endParaRPr lang="pt-BR" dirty="0" smtClean="0">
              <a:solidFill>
                <a:srgbClr val="0000FF"/>
              </a:solidFill>
            </a:endParaRPr>
          </a:p>
          <a:p>
            <a:pPr lvl="1"/>
            <a:r>
              <a:rPr lang="pt-BR" dirty="0" smtClean="0">
                <a:solidFill>
                  <a:srgbClr val="0000FF"/>
                </a:solidFill>
              </a:rPr>
              <a:t>Ou </a:t>
            </a:r>
            <a:r>
              <a:rPr lang="pt-BR" dirty="0" smtClean="0"/>
              <a:t>num </a:t>
            </a:r>
            <a:r>
              <a:rPr lang="pt-BR" dirty="0" smtClean="0">
                <a:solidFill>
                  <a:srgbClr val="0000FF"/>
                </a:solidFill>
              </a:rPr>
              <a:t>grupo formado pelos pontos de uma curva elíptica</a:t>
            </a:r>
            <a:r>
              <a:rPr lang="pt-BR" dirty="0" smtClean="0"/>
              <a:t> definida em torno de um </a:t>
            </a:r>
            <a:r>
              <a:rPr lang="pt-BR" b="1" dirty="0" smtClean="0"/>
              <a:t>corpo</a:t>
            </a:r>
            <a:r>
              <a:rPr lang="pt-BR" dirty="0" smtClean="0"/>
              <a:t> </a:t>
            </a:r>
            <a:r>
              <a:rPr lang="pt-BR" b="1" dirty="0" smtClean="0"/>
              <a:t>de </a:t>
            </a:r>
            <a:r>
              <a:rPr lang="pt-BR" b="1" dirty="0" err="1" smtClean="0"/>
              <a:t>Galois</a:t>
            </a:r>
            <a:r>
              <a:rPr lang="pt-BR" b="1" dirty="0" smtClean="0"/>
              <a:t> </a:t>
            </a:r>
            <a:r>
              <a:rPr lang="pt-BR" dirty="0" smtClean="0"/>
              <a:t>[14]. 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Criptografia Assimétrica e Curvas Elípticas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</a:rPr>
              <a:t>O melhor algoritmo </a:t>
            </a:r>
            <a:r>
              <a:rPr lang="pt-BR" dirty="0" smtClean="0"/>
              <a:t>conhecido para </a:t>
            </a:r>
            <a:r>
              <a:rPr lang="pt-BR" b="1" dirty="0" smtClean="0"/>
              <a:t>resolução deste problema tem complexidade exponencia</a:t>
            </a:r>
            <a:r>
              <a:rPr lang="pt-BR" dirty="0" smtClean="0"/>
              <a:t>l, o que confere um </a:t>
            </a:r>
            <a:r>
              <a:rPr lang="pt-BR" dirty="0" smtClean="0">
                <a:solidFill>
                  <a:srgbClr val="0000FF"/>
                </a:solidFill>
              </a:rPr>
              <a:t>alto grau de segurança ao sistema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uma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definição de uma </a:t>
            </a:r>
            <a:r>
              <a:rPr lang="pt-BR" dirty="0" smtClean="0">
                <a:solidFill>
                  <a:srgbClr val="0000FF"/>
                </a:solidFill>
              </a:rPr>
              <a:t>curva elíptica </a:t>
            </a:r>
            <a:r>
              <a:rPr lang="pt-BR" dirty="0" smtClean="0"/>
              <a:t>é a seguinte (os conceitos matemáticos não detalhados neste trabalho poderão ser </a:t>
            </a:r>
            <a:r>
              <a:rPr lang="pt-BR" dirty="0" smtClean="0"/>
              <a:t>consultados à parte.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Definição de uma Curva Elíptica 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i="1" dirty="0" smtClean="0"/>
              <a:t>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criptografia de curva elíptica utiliza curvas elípticas em que as </a:t>
            </a:r>
            <a:r>
              <a:rPr lang="pt-BR" dirty="0" smtClean="0">
                <a:solidFill>
                  <a:srgbClr val="0000FF"/>
                </a:solidFill>
              </a:rPr>
              <a:t>variáveis e coeficientes são todos restritos a elementos de um</a:t>
            </a:r>
            <a:r>
              <a:rPr lang="pt-BR" dirty="0" smtClean="0"/>
              <a:t> </a:t>
            </a:r>
            <a:r>
              <a:rPr lang="pt-BR" b="1" dirty="0" smtClean="0"/>
              <a:t>corpo finito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i="1" dirty="0" smtClean="0"/>
              <a:t>Duas famílias de curvas elípticas são usadas nas aplicações criptográficas:  </a:t>
            </a:r>
          </a:p>
          <a:p>
            <a:pPr>
              <a:buNone/>
            </a:pPr>
            <a:endParaRPr lang="pt-BR" i="1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Definição de uma Curva Elíptica 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err="1" smtClean="0"/>
              <a:t>Z</a:t>
            </a:r>
            <a:r>
              <a:rPr lang="pt-BR" b="1" baseline="-25000" dirty="0" err="1"/>
              <a:t>p</a:t>
            </a:r>
            <a:r>
              <a:rPr lang="pt-BR" dirty="0" smtClean="0"/>
              <a:t> </a:t>
            </a:r>
            <a:r>
              <a:rPr lang="pt-BR" dirty="0" smtClean="0"/>
              <a:t>, onde </a:t>
            </a:r>
            <a:r>
              <a:rPr lang="pt-BR" b="1" dirty="0" smtClean="0"/>
              <a:t>p</a:t>
            </a:r>
            <a:r>
              <a:rPr lang="pt-BR" dirty="0" smtClean="0"/>
              <a:t> é número primo grande, em que usa uma </a:t>
            </a:r>
            <a:r>
              <a:rPr lang="pt-BR" dirty="0" smtClean="0">
                <a:solidFill>
                  <a:srgbClr val="0000FF"/>
                </a:solidFill>
              </a:rPr>
              <a:t>equação cúbica em que todas as variáveis e coeficientes assumem valores no conjunto de inteiros de 0 até p-1</a:t>
            </a:r>
            <a:r>
              <a:rPr lang="pt-BR" dirty="0" smtClean="0"/>
              <a:t>, e em que os cálculos são realizados </a:t>
            </a:r>
            <a:r>
              <a:rPr lang="pt-BR" dirty="0" smtClean="0">
                <a:solidFill>
                  <a:srgbClr val="0000FF"/>
                </a:solidFill>
              </a:rPr>
              <a:t>módulo p</a:t>
            </a:r>
            <a:r>
              <a:rPr lang="pt-BR" dirty="0" smtClean="0"/>
              <a:t>.</a:t>
            </a:r>
          </a:p>
          <a:p>
            <a:endParaRPr lang="pt-BR" baseline="-25000" dirty="0"/>
          </a:p>
          <a:p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b, tem se </a:t>
            </a:r>
            <a:r>
              <a:rPr lang="pt-BR" dirty="0" err="1" smtClean="0">
                <a:solidFill>
                  <a:srgbClr val="C00000"/>
                </a:solidFill>
              </a:rPr>
              <a:t>Z</a:t>
            </a:r>
            <a:r>
              <a:rPr lang="pt-BR" baseline="-25000" dirty="0" err="1" smtClean="0">
                <a:solidFill>
                  <a:srgbClr val="C00000"/>
                </a:solidFill>
              </a:rPr>
              <a:t>p</a:t>
            </a:r>
            <a:r>
              <a:rPr lang="pt-BR" dirty="0" smtClean="0">
                <a:solidFill>
                  <a:srgbClr val="C00000"/>
                </a:solidFill>
              </a:rPr>
              <a:t>= </a:t>
            </a:r>
            <a:r>
              <a:rPr lang="pt-BR" dirty="0" err="1" smtClean="0">
                <a:solidFill>
                  <a:srgbClr val="C00000"/>
                </a:solidFill>
              </a:rPr>
              <a:t>E</a:t>
            </a:r>
            <a:r>
              <a:rPr lang="pt-BR" baseline="-25000" dirty="0" err="1" smtClean="0">
                <a:solidFill>
                  <a:srgbClr val="C00000"/>
                </a:solidFill>
              </a:rPr>
              <a:t>p</a:t>
            </a:r>
            <a:r>
              <a:rPr lang="pt-BR" dirty="0" smtClean="0">
                <a:solidFill>
                  <a:srgbClr val="C00000"/>
                </a:solidFill>
              </a:rPr>
              <a:t>(a,b)</a:t>
            </a:r>
            <a:endParaRPr lang="pt-BR" baseline="-25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é um Grupo </a:t>
            </a:r>
            <a:r>
              <a:rPr lang="pt-BR" dirty="0" err="1" smtClean="0"/>
              <a:t>Abeliano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i="1" dirty="0" smtClean="0"/>
              <a:t>O grupo é </a:t>
            </a:r>
            <a:r>
              <a:rPr lang="pt-BR" b="1" i="1" dirty="0" smtClean="0"/>
              <a:t>( 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 , + , O )</a:t>
            </a:r>
            <a:endParaRPr lang="pt-BR" dirty="0" smtClean="0"/>
          </a:p>
          <a:p>
            <a:r>
              <a:rPr lang="pt-BR" dirty="0" smtClean="0"/>
              <a:t>Fechamento</a:t>
            </a:r>
          </a:p>
          <a:p>
            <a:r>
              <a:rPr lang="pt-BR" dirty="0" smtClean="0"/>
              <a:t>Associativo</a:t>
            </a:r>
          </a:p>
          <a:p>
            <a:r>
              <a:rPr lang="pt-BR" dirty="0" smtClean="0"/>
              <a:t>Elemento identidade </a:t>
            </a:r>
            <a:r>
              <a:rPr lang="pt-BR" b="1" i="1" dirty="0" smtClean="0"/>
              <a:t>O</a:t>
            </a:r>
            <a:endParaRPr lang="pt-BR" dirty="0" smtClean="0"/>
          </a:p>
          <a:p>
            <a:r>
              <a:rPr lang="pt-BR" dirty="0" smtClean="0"/>
              <a:t>Elemento inverso (simetria)</a:t>
            </a:r>
          </a:p>
          <a:p>
            <a:r>
              <a:rPr lang="pt-BR" dirty="0" smtClean="0"/>
              <a:t>Comutativo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uma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Uma curva elíptica simplificada sobre o </a:t>
            </a:r>
            <a:r>
              <a:rPr lang="pt-BR" dirty="0" smtClean="0"/>
              <a:t>corpo </a:t>
            </a:r>
            <a:r>
              <a:rPr lang="pt-BR" i="1" dirty="0" smtClean="0"/>
              <a:t>K é definida pela </a:t>
            </a:r>
            <a:r>
              <a:rPr lang="pt-BR" b="1" i="1" dirty="0" smtClean="0"/>
              <a:t>equação de </a:t>
            </a:r>
            <a:r>
              <a:rPr lang="pt-BR" b="1" i="1" dirty="0" err="1" smtClean="0"/>
              <a:t>Weierstrass</a:t>
            </a:r>
            <a:r>
              <a:rPr lang="pt-BR" b="1" i="1" dirty="0" smtClean="0"/>
              <a:t>. </a:t>
            </a:r>
          </a:p>
          <a:p>
            <a:endParaRPr lang="pt-BR" b="1" i="1" dirty="0" smtClean="0"/>
          </a:p>
          <a:p>
            <a:pPr>
              <a:buNone/>
            </a:pPr>
            <a:r>
              <a:rPr lang="pt-BR" i="1" dirty="0" smtClean="0"/>
              <a:t>  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A curva elíptica:    </a:t>
            </a:r>
            <a:r>
              <a:rPr lang="pt-BR" dirty="0" err="1" smtClean="0">
                <a:solidFill>
                  <a:srgbClr val="C00000"/>
                </a:solidFill>
              </a:rPr>
              <a:t>y²</a:t>
            </a:r>
            <a:r>
              <a:rPr lang="pt-BR" dirty="0" smtClean="0">
                <a:solidFill>
                  <a:srgbClr val="C00000"/>
                </a:solidFill>
              </a:rPr>
              <a:t> = </a:t>
            </a:r>
            <a:r>
              <a:rPr lang="pt-BR" dirty="0" err="1" smtClean="0">
                <a:solidFill>
                  <a:srgbClr val="C00000"/>
                </a:solidFill>
              </a:rPr>
              <a:t>x³</a:t>
            </a:r>
            <a:r>
              <a:rPr lang="pt-BR" dirty="0" smtClean="0">
                <a:solidFill>
                  <a:srgbClr val="C00000"/>
                </a:solidFill>
              </a:rPr>
              <a:t> + </a:t>
            </a:r>
            <a:r>
              <a:rPr lang="pt-BR" dirty="0" err="1" smtClean="0">
                <a:solidFill>
                  <a:srgbClr val="C00000"/>
                </a:solidFill>
              </a:rPr>
              <a:t>ax</a:t>
            </a:r>
            <a:r>
              <a:rPr lang="pt-BR" dirty="0" smtClean="0">
                <a:solidFill>
                  <a:srgbClr val="C00000"/>
                </a:solidFill>
              </a:rPr>
              <a:t> + b </a:t>
            </a:r>
            <a:r>
              <a:rPr lang="pt-BR" dirty="0" smtClean="0">
                <a:solidFill>
                  <a:srgbClr val="0000FF"/>
                </a:solidFill>
              </a:rPr>
              <a:t>(curva simplificada a partir de uma definição mais geral de </a:t>
            </a:r>
            <a:r>
              <a:rPr lang="pt-BR" i="1" dirty="0" err="1" smtClean="0"/>
              <a:t>Weierstrass</a:t>
            </a:r>
            <a:r>
              <a:rPr lang="pt-BR" dirty="0" smtClean="0"/>
              <a:t>,  </a:t>
            </a:r>
            <a:r>
              <a:rPr lang="pt-BR" b="1" dirty="0" smtClean="0"/>
              <a:t>pode ser usada para formar um </a:t>
            </a:r>
            <a:r>
              <a:rPr lang="pt-BR" dirty="0" smtClean="0">
                <a:solidFill>
                  <a:srgbClr val="0000FF"/>
                </a:solidFill>
              </a:rPr>
              <a:t>grupo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Onde a,b pertencem a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r>
              <a:rPr lang="pt-BR" dirty="0" smtClean="0"/>
              <a:t> , o polinômio não tenha raízes múltiplas, isto é, </a:t>
            </a:r>
            <a:r>
              <a:rPr lang="pt-BR" dirty="0" smtClean="0">
                <a:solidFill>
                  <a:srgbClr val="0000FF"/>
                </a:solidFill>
              </a:rPr>
              <a:t>4a³ + 27b² (</a:t>
            </a:r>
            <a:r>
              <a:rPr lang="pt-BR" dirty="0" err="1" smtClean="0">
                <a:solidFill>
                  <a:srgbClr val="0000FF"/>
                </a:solidFill>
              </a:rPr>
              <a:t>mod</a:t>
            </a:r>
            <a:r>
              <a:rPr lang="pt-BR" dirty="0" smtClean="0">
                <a:solidFill>
                  <a:srgbClr val="0000FF"/>
                </a:solidFill>
              </a:rPr>
              <a:t> p) &lt;&gt; 0 </a:t>
            </a:r>
            <a:r>
              <a:rPr lang="pt-BR" dirty="0" smtClean="0"/>
              <a:t>e ainda um elemento </a:t>
            </a:r>
            <a:r>
              <a:rPr lang="pt-BR" b="1" i="1" dirty="0" smtClean="0"/>
              <a:t>0 </a:t>
            </a:r>
            <a:r>
              <a:rPr lang="pt-BR" i="1" dirty="0" smtClean="0"/>
              <a:t>chamado </a:t>
            </a:r>
            <a:r>
              <a:rPr lang="pt-BR" b="1" i="1" dirty="0" smtClean="0"/>
              <a:t>ponto no infinito.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Logaritmos em várias bases &gt;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V</a:t>
            </a:r>
            <a:r>
              <a:rPr lang="pt-BR" dirty="0" smtClean="0">
                <a:solidFill>
                  <a:srgbClr val="FF0000"/>
                </a:solidFill>
              </a:rPr>
              <a:t>ermelho</a:t>
            </a:r>
            <a:r>
              <a:rPr lang="pt-BR" dirty="0" smtClean="0"/>
              <a:t> representa a base b = </a:t>
            </a:r>
            <a:r>
              <a:rPr lang="pt-BR" dirty="0" smtClean="0">
                <a:solidFill>
                  <a:srgbClr val="0000FF"/>
                </a:solidFill>
              </a:rPr>
              <a:t>e</a:t>
            </a:r>
            <a:r>
              <a:rPr lang="pt-BR" dirty="0" smtClean="0"/>
              <a:t> = 2,171828 ... </a:t>
            </a:r>
          </a:p>
          <a:p>
            <a:endParaRPr lang="pt-BR" dirty="0"/>
          </a:p>
          <a:p>
            <a:r>
              <a:rPr lang="pt-BR" dirty="0">
                <a:solidFill>
                  <a:srgbClr val="00B050"/>
                </a:solidFill>
              </a:rPr>
              <a:t>V</a:t>
            </a:r>
            <a:r>
              <a:rPr lang="pt-BR" dirty="0" smtClean="0">
                <a:solidFill>
                  <a:srgbClr val="00B050"/>
                </a:solidFill>
              </a:rPr>
              <a:t>erde</a:t>
            </a:r>
            <a:r>
              <a:rPr lang="pt-BR" dirty="0" smtClean="0"/>
              <a:t> a base b = 10, </a:t>
            </a:r>
            <a:endParaRPr lang="pt-BR" dirty="0"/>
          </a:p>
          <a:p>
            <a:endParaRPr lang="pt-BR" dirty="0" smtClean="0"/>
          </a:p>
          <a:p>
            <a:r>
              <a:rPr lang="pt-BR" dirty="0">
                <a:solidFill>
                  <a:srgbClr val="9966FF"/>
                </a:solidFill>
              </a:rPr>
              <a:t>L</a:t>
            </a:r>
            <a:r>
              <a:rPr lang="pt-BR" dirty="0" smtClean="0">
                <a:solidFill>
                  <a:srgbClr val="9966FF"/>
                </a:solidFill>
              </a:rPr>
              <a:t>ilás </a:t>
            </a:r>
            <a:r>
              <a:rPr lang="pt-BR" dirty="0" smtClean="0"/>
              <a:t>a base b = 1,7. </a:t>
            </a:r>
          </a:p>
          <a:p>
            <a:endParaRPr lang="pt-BR" dirty="0"/>
          </a:p>
          <a:p>
            <a:r>
              <a:rPr lang="pt-BR" dirty="0" smtClean="0"/>
              <a:t>Note como logaritmos de todas as bases passam pelo ponto (1, 0). Ou seja, </a:t>
            </a:r>
            <a:r>
              <a:rPr lang="pt-BR" dirty="0" err="1" smtClean="0"/>
              <a:t>log</a:t>
            </a:r>
            <a:r>
              <a:rPr lang="pt-BR" baseline="-25000" dirty="0" err="1"/>
              <a:t>b</a:t>
            </a:r>
            <a:r>
              <a:rPr lang="pt-BR" dirty="0" smtClean="0"/>
              <a:t> 1 = 0, para todo b diferente de 0.</a:t>
            </a:r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O conjunto </a:t>
            </a:r>
            <a:r>
              <a:rPr lang="pt-BR" i="1" dirty="0" smtClean="0"/>
              <a:t>E(</a:t>
            </a:r>
            <a:r>
              <a:rPr lang="pt-BR" i="1" dirty="0" err="1" smtClean="0"/>
              <a:t>Z</a:t>
            </a:r>
            <a:r>
              <a:rPr lang="pt-BR" i="1" baseline="-25000" dirty="0" err="1" smtClean="0"/>
              <a:t>p</a:t>
            </a:r>
            <a:r>
              <a:rPr lang="pt-BR" i="1" dirty="0" smtClean="0"/>
              <a:t>) = </a:t>
            </a:r>
            <a:r>
              <a:rPr lang="pt-BR" i="1" dirty="0" err="1" smtClean="0"/>
              <a:t>E</a:t>
            </a:r>
            <a:r>
              <a:rPr lang="pt-BR" i="1" baseline="-25000" dirty="0" err="1" smtClean="0"/>
              <a:t>p</a:t>
            </a:r>
            <a:r>
              <a:rPr lang="pt-BR" i="1" dirty="0" smtClean="0"/>
              <a:t>(a,b) consiste em todos os pontos (a,b) que satisfazem a equação </a:t>
            </a:r>
            <a:r>
              <a:rPr lang="pt-BR" b="1" dirty="0" smtClean="0"/>
              <a:t>:    </a:t>
            </a:r>
            <a:br>
              <a:rPr lang="pt-BR" b="1" dirty="0" smtClean="0"/>
            </a:br>
            <a:r>
              <a:rPr lang="pt-BR" b="1" dirty="0" smtClean="0"/>
              <a:t>                   </a:t>
            </a:r>
            <a:br>
              <a:rPr lang="pt-BR" b="1" dirty="0" smtClean="0"/>
            </a:br>
            <a:r>
              <a:rPr lang="pt-BR" b="1" dirty="0" smtClean="0"/>
              <a:t>                       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</a:t>
            </a:r>
          </a:p>
          <a:p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>
                <a:solidFill>
                  <a:srgbClr val="C00000"/>
                </a:solidFill>
              </a:rPr>
              <a:t>Ou  </a:t>
            </a:r>
            <a:r>
              <a:rPr lang="pt-BR" dirty="0" smtClean="0">
                <a:solidFill>
                  <a:srgbClr val="0000FF"/>
                </a:solidFill>
              </a:rPr>
              <a:t>y = Raiz Quadrada (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)</a:t>
            </a:r>
            <a:r>
              <a:rPr lang="pt-BR" dirty="0" smtClean="0">
                <a:solidFill>
                  <a:srgbClr val="C00000"/>
                </a:solidFill>
              </a:rPr>
              <a:t>.</a:t>
            </a:r>
          </a:p>
          <a:p>
            <a:endParaRPr lang="pt-BR" dirty="0" smtClean="0">
              <a:solidFill>
                <a:srgbClr val="C00000"/>
              </a:solidFill>
            </a:endParaRPr>
          </a:p>
          <a:p>
            <a:r>
              <a:rPr lang="pt-BR" dirty="0" smtClean="0"/>
              <a:t>Para determinar a e b , o gráfico consiste de dois valores y  (um positivo e um negativo) para cada valor de x.</a:t>
            </a:r>
          </a:p>
          <a:p>
            <a:endParaRPr lang="pt-BR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Cada curva é simétrica em relação a y=0.</a:t>
            </a:r>
          </a:p>
          <a:p>
            <a:endParaRPr lang="pt-BR" dirty="0" smtClean="0"/>
          </a:p>
          <a:p>
            <a:r>
              <a:rPr lang="pt-BR" dirty="0" smtClean="0"/>
              <a:t>Ver figuras 10.9 do capítulo 10 (</a:t>
            </a:r>
            <a:r>
              <a:rPr lang="pt-BR" dirty="0" err="1" smtClean="0"/>
              <a:t>Stallings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i="1" dirty="0" smtClean="0"/>
          </a:p>
          <a:p>
            <a:r>
              <a:rPr lang="pt-BR" i="1" dirty="0" smtClean="0"/>
              <a:t>Onde </a:t>
            </a:r>
            <a:r>
              <a:rPr lang="pt-BR" b="1" i="1" dirty="0" smtClean="0"/>
              <a:t>E(a,b) = 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i="1" dirty="0" smtClean="0"/>
              <a:t> consiste de todos os pontos </a:t>
            </a:r>
            <a:r>
              <a:rPr lang="pt-BR" b="1" i="1" dirty="0" smtClean="0"/>
              <a:t>(x,y) </a:t>
            </a:r>
            <a:r>
              <a:rPr lang="pt-BR" i="1" dirty="0" smtClean="0"/>
              <a:t>tais que </a:t>
            </a:r>
            <a:r>
              <a:rPr lang="pt-BR" b="1" i="1" dirty="0" smtClean="0"/>
              <a:t>x, y</a:t>
            </a:r>
            <a:r>
              <a:rPr lang="pt-BR" i="1" dirty="0" smtClean="0"/>
              <a:t>, que satisfazem a equação,  </a:t>
            </a:r>
            <a:r>
              <a:rPr lang="pt-BR" dirty="0" err="1" smtClean="0">
                <a:solidFill>
                  <a:srgbClr val="0000FF"/>
                </a:solidFill>
              </a:rPr>
              <a:t>y²</a:t>
            </a:r>
            <a:r>
              <a:rPr lang="pt-BR" dirty="0" smtClean="0">
                <a:solidFill>
                  <a:srgbClr val="0000FF"/>
                </a:solidFill>
              </a:rPr>
              <a:t> = </a:t>
            </a:r>
            <a:r>
              <a:rPr lang="pt-BR" dirty="0" err="1" smtClean="0">
                <a:solidFill>
                  <a:srgbClr val="0000FF"/>
                </a:solidFill>
              </a:rPr>
              <a:t>x³</a:t>
            </a:r>
            <a:r>
              <a:rPr lang="pt-BR" dirty="0" smtClean="0">
                <a:solidFill>
                  <a:srgbClr val="0000FF"/>
                </a:solidFill>
              </a:rPr>
              <a:t> + </a:t>
            </a:r>
            <a:r>
              <a:rPr lang="pt-BR" dirty="0" err="1" smtClean="0">
                <a:solidFill>
                  <a:srgbClr val="0000FF"/>
                </a:solidFill>
              </a:rPr>
              <a:t>ax</a:t>
            </a:r>
            <a:r>
              <a:rPr lang="pt-BR" dirty="0" smtClean="0">
                <a:solidFill>
                  <a:srgbClr val="0000FF"/>
                </a:solidFill>
              </a:rPr>
              <a:t> + b </a:t>
            </a:r>
            <a:r>
              <a:rPr lang="pt-BR" dirty="0" smtClean="0">
                <a:solidFill>
                  <a:srgbClr val="C00000"/>
                </a:solidFill>
              </a:rPr>
              <a:t>, </a:t>
            </a:r>
            <a:r>
              <a:rPr lang="pt-BR" i="1" dirty="0" smtClean="0"/>
              <a:t>juntamente com o ponto </a:t>
            </a:r>
            <a:r>
              <a:rPr lang="pt-BR" b="1" i="1" dirty="0" smtClean="0"/>
              <a:t>0. </a:t>
            </a:r>
          </a:p>
          <a:p>
            <a:endParaRPr lang="pt-BR" b="1" i="1" dirty="0" smtClean="0"/>
          </a:p>
          <a:p>
            <a:r>
              <a:rPr lang="pt-BR" i="1" dirty="0" smtClean="0"/>
              <a:t>Usar um valor diferente do par </a:t>
            </a:r>
            <a:r>
              <a:rPr lang="pt-BR" b="1" i="1" dirty="0" smtClean="0"/>
              <a:t>(a,b) </a:t>
            </a:r>
            <a:r>
              <a:rPr lang="pt-BR" i="1" dirty="0" smtClean="0"/>
              <a:t>resulta em um conjunto </a:t>
            </a:r>
            <a:r>
              <a:rPr lang="pt-BR" b="1" i="1" dirty="0" smtClean="0"/>
              <a:t>E(a,b) = E 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baseline="-25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Existe uma regra para </a:t>
            </a:r>
            <a:r>
              <a:rPr lang="pt-BR" b="1" dirty="0" smtClean="0"/>
              <a:t>somar dois pontos pertencentes a uma curva elíptica</a:t>
            </a:r>
            <a:r>
              <a:rPr lang="pt-BR" dirty="0" smtClean="0"/>
              <a:t>, de tal forma que esta </a:t>
            </a:r>
            <a:r>
              <a:rPr lang="pt-BR" b="1" dirty="0" smtClean="0"/>
              <a:t>soma seja um terceiro ponto sobre a mesma curva</a:t>
            </a:r>
            <a:r>
              <a:rPr lang="pt-BR" dirty="0" smtClean="0"/>
              <a:t>.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conjunto de pontos </a:t>
            </a:r>
            <a:r>
              <a:rPr lang="pt-BR" b="1" i="1" dirty="0" smtClean="0"/>
              <a:t>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i="1" dirty="0" smtClean="0"/>
              <a:t>, juntamente com a operação de soma, formam um grupo </a:t>
            </a:r>
            <a:r>
              <a:rPr lang="pt-BR" i="1" dirty="0" err="1" smtClean="0"/>
              <a:t>abeliano</a:t>
            </a:r>
            <a:r>
              <a:rPr lang="pt-BR" i="1" dirty="0" smtClean="0"/>
              <a:t>, onde o ponto no infinito </a:t>
            </a:r>
            <a:r>
              <a:rPr lang="pt-BR" b="1" i="1" dirty="0" smtClean="0"/>
              <a:t>0 é o elemento neutro.</a:t>
            </a:r>
          </a:p>
          <a:p>
            <a:endParaRPr lang="pt-BR" b="1" i="1" dirty="0" smtClean="0"/>
          </a:p>
          <a:p>
            <a:r>
              <a:rPr lang="pt-BR" i="1" dirty="0" smtClean="0"/>
              <a:t>O grupo é </a:t>
            </a:r>
            <a:r>
              <a:rPr lang="pt-BR" b="1" i="1" dirty="0" smtClean="0"/>
              <a:t>( </a:t>
            </a:r>
            <a:r>
              <a:rPr lang="pt-BR" b="1" i="1" dirty="0" err="1" smtClean="0"/>
              <a:t>E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(a,b) , + , O )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Sejam, pois</a:t>
            </a:r>
            <a:r>
              <a:rPr lang="pt-BR" b="1" dirty="0" smtClean="0"/>
              <a:t>, P = (</a:t>
            </a:r>
            <a:r>
              <a:rPr lang="pt-BR" b="1" i="1" dirty="0" smtClean="0"/>
              <a:t>x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) </a:t>
            </a:r>
            <a:r>
              <a:rPr lang="pt-BR" i="1" dirty="0" smtClean="0"/>
              <a:t>e </a:t>
            </a:r>
            <a:r>
              <a:rPr lang="pt-BR" b="1" i="1" dirty="0" smtClean="0"/>
              <a:t>Q = (x</a:t>
            </a:r>
            <a:r>
              <a:rPr lang="pt-BR" b="1" i="1" baseline="-25000" dirty="0" smtClean="0"/>
              <a:t>2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dois pontos distintos tomados em uma curva elíptica </a:t>
            </a:r>
            <a:r>
              <a:rPr lang="pt-BR" b="1" i="1" dirty="0" smtClean="0"/>
              <a:t>E</a:t>
            </a:r>
            <a:r>
              <a:rPr lang="pt-BR" i="1" dirty="0" smtClean="0"/>
              <a:t>. </a:t>
            </a:r>
          </a:p>
          <a:p>
            <a:endParaRPr lang="pt-BR" i="1" dirty="0" smtClean="0"/>
          </a:p>
          <a:p>
            <a:r>
              <a:rPr lang="pt-BR" i="1" dirty="0" smtClean="0"/>
              <a:t>A soma de </a:t>
            </a:r>
            <a:r>
              <a:rPr lang="pt-BR" b="1" i="1" dirty="0" smtClean="0"/>
              <a:t>P</a:t>
            </a:r>
            <a:r>
              <a:rPr lang="pt-BR" i="1" dirty="0" smtClean="0"/>
              <a:t> e </a:t>
            </a:r>
            <a:r>
              <a:rPr lang="pt-BR" b="1" i="1" dirty="0" smtClean="0"/>
              <a:t>Q</a:t>
            </a:r>
            <a:r>
              <a:rPr lang="pt-BR" i="1" dirty="0" smtClean="0"/>
              <a:t>, denotada por </a:t>
            </a:r>
            <a:br>
              <a:rPr lang="pt-BR" i="1" dirty="0" smtClean="0"/>
            </a:br>
            <a:r>
              <a:rPr lang="pt-BR" b="1" i="1" dirty="0" smtClean="0"/>
              <a:t>R = (x</a:t>
            </a:r>
            <a:r>
              <a:rPr lang="pt-BR" b="1" i="1" baseline="-25000" dirty="0" smtClean="0"/>
              <a:t>3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y</a:t>
            </a:r>
            <a:r>
              <a:rPr lang="pt-BR" b="1" i="1" baseline="-25000" dirty="0" smtClean="0"/>
              <a:t>3</a:t>
            </a:r>
            <a:r>
              <a:rPr lang="pt-BR" b="1" i="1" dirty="0" smtClean="0"/>
              <a:t>) </a:t>
            </a:r>
            <a:r>
              <a:rPr lang="pt-BR" i="1" dirty="0" smtClean="0"/>
              <a:t>, está n</a:t>
            </a:r>
            <a:r>
              <a:rPr lang="pt-BR" dirty="0" smtClean="0"/>
              <a:t>o Grupo </a:t>
            </a:r>
            <a:r>
              <a:rPr lang="pt-BR" b="1" i="1" dirty="0" smtClean="0"/>
              <a:t>E(</a:t>
            </a:r>
            <a:r>
              <a:rPr lang="pt-BR" b="1" i="1" dirty="0" err="1" smtClean="0"/>
              <a:t>Z</a:t>
            </a:r>
            <a:r>
              <a:rPr lang="pt-BR" b="1" i="1" baseline="-25000" dirty="0" err="1" smtClean="0"/>
              <a:t>p</a:t>
            </a:r>
            <a:r>
              <a:rPr lang="pt-BR" b="1" i="1" dirty="0" smtClean="0"/>
              <a:t>)</a:t>
            </a:r>
            <a:r>
              <a:rPr lang="pt-BR" sz="4000" i="1" dirty="0" smtClean="0"/>
              <a:t> </a:t>
            </a:r>
            <a:r>
              <a:rPr lang="pt-BR" i="1" dirty="0" smtClean="0"/>
              <a:t>é definida através do </a:t>
            </a:r>
            <a:r>
              <a:rPr lang="pt-BR" i="1" dirty="0" err="1" smtClean="0"/>
              <a:t>traçamento</a:t>
            </a:r>
            <a:r>
              <a:rPr lang="pt-BR" i="1" dirty="0" smtClean="0"/>
              <a:t> de uma linha que atravesse </a:t>
            </a:r>
            <a:r>
              <a:rPr lang="pt-BR" b="1" i="1" dirty="0" smtClean="0"/>
              <a:t>P</a:t>
            </a:r>
            <a:r>
              <a:rPr lang="pt-BR" i="1" dirty="0" smtClean="0"/>
              <a:t> e </a:t>
            </a:r>
            <a:r>
              <a:rPr lang="pt-BR" b="1" i="1" dirty="0" smtClean="0"/>
              <a:t>Q</a:t>
            </a:r>
            <a:r>
              <a:rPr lang="pt-BR" i="1" dirty="0" smtClean="0"/>
              <a:t>.</a:t>
            </a:r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linha intercepta a curva elíptica </a:t>
            </a:r>
            <a:r>
              <a:rPr lang="pt-BR" i="1" dirty="0" smtClean="0"/>
              <a:t>E em um terceiro ponto, onde R é a reflexão (propriedade reflexiva, simetria) deste ponto sobre o eixo x. </a:t>
            </a:r>
          </a:p>
          <a:p>
            <a:endParaRPr lang="pt-BR" i="1" dirty="0" smtClean="0"/>
          </a:p>
          <a:p>
            <a:r>
              <a:rPr lang="pt-BR" i="1" dirty="0" smtClean="0"/>
              <a:t>Este ponto R é portanto o resultado da operação de soma P + Q. 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Se P = (</a:t>
            </a:r>
            <a:r>
              <a:rPr lang="pt-BR" i="1" dirty="0" smtClean="0"/>
              <a:t>x</a:t>
            </a:r>
            <a:r>
              <a:rPr lang="pt-BR" i="1" baseline="-25000" dirty="0" smtClean="0"/>
              <a:t>1</a:t>
            </a:r>
            <a:r>
              <a:rPr lang="pt-BR" i="1" baseline="30000" dirty="0" smtClean="0"/>
              <a:t> </a:t>
            </a:r>
            <a:r>
              <a:rPr lang="pt-BR" i="1" dirty="0" smtClean="0"/>
              <a:t>; y</a:t>
            </a:r>
            <a:r>
              <a:rPr lang="pt-BR" i="1" baseline="-25000" dirty="0" smtClean="0"/>
              <a:t>1</a:t>
            </a:r>
            <a:r>
              <a:rPr lang="pt-BR" i="1" dirty="0" smtClean="0"/>
              <a:t>), então o dobro de P, denotado por R = (x</a:t>
            </a:r>
            <a:r>
              <a:rPr lang="pt-BR" i="1" baseline="-25000" dirty="0" smtClean="0"/>
              <a:t>3</a:t>
            </a:r>
            <a:r>
              <a:rPr lang="pt-BR" i="1" baseline="30000" dirty="0" smtClean="0"/>
              <a:t> </a:t>
            </a:r>
            <a:r>
              <a:rPr lang="pt-BR" i="1" dirty="0" smtClean="0"/>
              <a:t>; y</a:t>
            </a:r>
            <a:r>
              <a:rPr lang="pt-BR" i="1" baseline="-25000" dirty="0" smtClean="0"/>
              <a:t>3</a:t>
            </a:r>
            <a:r>
              <a:rPr lang="pt-BR" i="1" dirty="0" smtClean="0"/>
              <a:t>) define-se pelo </a:t>
            </a:r>
            <a:r>
              <a:rPr lang="pt-BR" i="1" dirty="0" err="1" smtClean="0"/>
              <a:t>traçamento</a:t>
            </a:r>
            <a:r>
              <a:rPr lang="pt-BR" i="1" dirty="0" smtClean="0"/>
              <a:t> de uma reta tangente à curva elíptica no ponto P.</a:t>
            </a:r>
          </a:p>
          <a:p>
            <a:endParaRPr lang="pt-BR" i="1" dirty="0" smtClean="0"/>
          </a:p>
          <a:p>
            <a:r>
              <a:rPr lang="pt-BR" i="1" dirty="0" smtClean="0"/>
              <a:t>Esta reta intercepta a curva em um segundo ponto, cuja reflexão sobre o eixo x é o ponto R [14]. </a:t>
            </a:r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Adicionando pontos na EC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figura seguinte ilustra a adição de pontos diferentes e do mesmo ponto numa curva elíptica, conforme definida acima. 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Adicionando pontos na EC 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64434" y="1052736"/>
            <a:ext cx="6415131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Três curvas para três bases diferentes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41682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286000" y="5373216"/>
            <a:ext cx="5382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b = 2 (curva amarela),    b = e &gt; 1 (</a:t>
            </a:r>
            <a:r>
              <a:rPr lang="pt-BR" sz="2000" b="1" dirty="0" smtClean="0"/>
              <a:t>curva vermelha</a:t>
            </a:r>
            <a:r>
              <a:rPr lang="pt-BR" sz="2000" dirty="0" smtClean="0"/>
              <a:t>)            </a:t>
            </a:r>
            <a:br>
              <a:rPr lang="pt-BR" sz="2000" dirty="0" smtClean="0"/>
            </a:br>
            <a:r>
              <a:rPr lang="pt-BR" sz="2000" dirty="0" smtClean="0"/>
              <a:t>                        b = 0,5 &lt; 1 (</a:t>
            </a:r>
            <a:r>
              <a:rPr lang="pt-BR" sz="2000" b="1" dirty="0" smtClean="0"/>
              <a:t>curva azul</a:t>
            </a:r>
            <a:r>
              <a:rPr lang="pt-BR" sz="2000" dirty="0" smtClean="0"/>
              <a:t>).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Formando o Grupo </a:t>
            </a:r>
            <a:r>
              <a:rPr lang="pt-BR" dirty="0" err="1" smtClean="0"/>
              <a:t>Z</a:t>
            </a:r>
            <a:r>
              <a:rPr lang="pt-BR" baseline="-25000" dirty="0" err="1" smtClean="0"/>
              <a:t>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Esta linha intercepta a curva elíptica </a:t>
            </a:r>
            <a:r>
              <a:rPr lang="pt-BR" i="1" dirty="0" smtClean="0"/>
              <a:t>E em um terceiro ponto, onde R é a reflexão deste ponto sobre o eixo x. </a:t>
            </a:r>
          </a:p>
          <a:p>
            <a:endParaRPr lang="pt-BR" i="1" dirty="0" smtClean="0"/>
          </a:p>
          <a:p>
            <a:r>
              <a:rPr lang="pt-BR" i="1" dirty="0" smtClean="0"/>
              <a:t>Este ponto R é, portanto, o resultado da operação de soma P + Q.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/>
              <a:t>Implementação do Sistema de Criptografia 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Usando os conceitos de curvas elípticas num sistema de criptografia.</a:t>
            </a:r>
          </a:p>
          <a:p>
            <a:endParaRPr lang="pt-BR" dirty="0" smtClean="0"/>
          </a:p>
          <a:p>
            <a:r>
              <a:rPr lang="pt-BR" dirty="0" smtClean="0"/>
              <a:t>Uma curva elíptica e um ponto P na curva são escolhidos e tornados públicos. </a:t>
            </a:r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 um interlocutor </a:t>
            </a:r>
            <a:r>
              <a:rPr lang="pt-BR" b="1" dirty="0" smtClean="0"/>
              <a:t>A deseja se comunicar com B.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Então, </a:t>
            </a:r>
            <a:r>
              <a:rPr lang="pt-BR" b="1" dirty="0" smtClean="0"/>
              <a:t>A</a:t>
            </a:r>
            <a:r>
              <a:rPr lang="pt-BR" dirty="0" smtClean="0"/>
              <a:t> escolhe um inteiro </a:t>
            </a:r>
            <a:r>
              <a:rPr lang="pt-BR" b="1" i="1" dirty="0" smtClean="0"/>
              <a:t>a</a:t>
            </a:r>
            <a:r>
              <a:rPr lang="pt-BR" i="1" dirty="0" smtClean="0"/>
              <a:t> e torna público o ponto </a:t>
            </a:r>
            <a:r>
              <a:rPr lang="pt-BR" b="1" i="1" dirty="0" smtClean="0"/>
              <a:t>aP.</a:t>
            </a:r>
            <a:endParaRPr lang="pt-BR" i="1" dirty="0" smtClean="0"/>
          </a:p>
          <a:p>
            <a:endParaRPr lang="pt-BR" i="1" dirty="0" smtClean="0"/>
          </a:p>
          <a:p>
            <a:r>
              <a:rPr lang="pt-BR" b="1" i="1" dirty="0" smtClean="0"/>
              <a:t>A</a:t>
            </a:r>
            <a:r>
              <a:rPr lang="pt-BR" i="1" dirty="0" smtClean="0"/>
              <a:t> mantém o número </a:t>
            </a:r>
            <a:r>
              <a:rPr lang="pt-BR" b="1" i="1" dirty="0" smtClean="0"/>
              <a:t>a</a:t>
            </a:r>
            <a:r>
              <a:rPr lang="pt-BR" i="1" dirty="0" smtClean="0"/>
              <a:t> secreto. </a:t>
            </a:r>
          </a:p>
          <a:p>
            <a:endParaRPr lang="pt-BR" i="1" dirty="0" smtClean="0"/>
          </a:p>
          <a:p>
            <a:r>
              <a:rPr lang="pt-BR" i="1" dirty="0" smtClean="0"/>
              <a:t>Assume-se que </a:t>
            </a:r>
            <a:r>
              <a:rPr lang="pt-BR" b="1" i="1" dirty="0" smtClean="0"/>
              <a:t>uma mensagem M é composta de pares ordenados de elementos num grupo</a:t>
            </a:r>
            <a:r>
              <a:rPr lang="pt-BR" i="1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Para transmitir a mensagem </a:t>
            </a:r>
            <a:r>
              <a:rPr lang="pt-BR" b="1" dirty="0" smtClean="0"/>
              <a:t>M = (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para Alice, </a:t>
            </a:r>
          </a:p>
          <a:p>
            <a:endParaRPr lang="pt-BR" i="1" dirty="0" smtClean="0"/>
          </a:p>
          <a:p>
            <a:r>
              <a:rPr lang="pt-BR" i="1" dirty="0" smtClean="0"/>
              <a:t>Bob escolhe um inteiro aleatório </a:t>
            </a:r>
            <a:r>
              <a:rPr lang="pt-BR" b="1" i="1" dirty="0" smtClean="0"/>
              <a:t>k </a:t>
            </a:r>
            <a:r>
              <a:rPr lang="pt-BR" i="1" dirty="0" smtClean="0"/>
              <a:t>e calcula os pontos </a:t>
            </a:r>
            <a:r>
              <a:rPr lang="pt-BR" b="1" i="1" dirty="0" err="1" smtClean="0"/>
              <a:t>kP</a:t>
            </a:r>
            <a:r>
              <a:rPr lang="pt-BR" i="1" dirty="0" smtClean="0"/>
              <a:t> e </a:t>
            </a:r>
            <a:r>
              <a:rPr lang="pt-BR" b="1" i="1" dirty="0" err="1" smtClean="0"/>
              <a:t>akP</a:t>
            </a:r>
            <a:r>
              <a:rPr lang="pt-BR" i="1" dirty="0" smtClean="0"/>
              <a:t> = </a:t>
            </a:r>
            <a:r>
              <a:rPr lang="pt-BR" b="1" i="1" dirty="0" smtClean="0"/>
              <a:t>(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b="1" i="1" dirty="0" smtClean="0"/>
              <a:t>)</a:t>
            </a:r>
            <a:r>
              <a:rPr lang="pt-BR" i="1" dirty="0" smtClean="0"/>
              <a:t>.</a:t>
            </a:r>
          </a:p>
          <a:p>
            <a:endParaRPr lang="pt-BR" b="1" i="1" dirty="0" smtClean="0"/>
          </a:p>
          <a:p>
            <a:r>
              <a:rPr lang="pt-BR" dirty="0" smtClean="0"/>
              <a:t>Um </a:t>
            </a:r>
            <a:r>
              <a:rPr lang="pt-BR" b="1" i="1" dirty="0" smtClean="0"/>
              <a:t>k</a:t>
            </a:r>
            <a:r>
              <a:rPr lang="pt-BR" i="1" dirty="0" smtClean="0"/>
              <a:t> diferente deve ser adotado para cada nova mensagem </a:t>
            </a:r>
            <a:r>
              <a:rPr lang="pt-BR" b="1" i="1" dirty="0" smtClean="0"/>
              <a:t>M</a:t>
            </a:r>
            <a:r>
              <a:rPr lang="pt-BR" i="1" dirty="0" smtClean="0"/>
              <a:t>. </a:t>
            </a:r>
            <a:r>
              <a:rPr lang="pt-BR" b="1" i="1" dirty="0" smtClean="0"/>
              <a:t> </a:t>
            </a:r>
            <a:endParaRPr lang="pt-BR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Então, Bob envia para Alice o ponto </a:t>
            </a:r>
            <a:r>
              <a:rPr lang="pt-BR" b="1" i="1" dirty="0" err="1" smtClean="0"/>
              <a:t>kP</a:t>
            </a:r>
            <a:r>
              <a:rPr lang="pt-BR" i="1" dirty="0" smtClean="0"/>
              <a:t> e o corpo de elementos </a:t>
            </a:r>
            <a:r>
              <a:rPr lang="pt-BR" b="1" i="1" dirty="0" smtClean="0"/>
              <a:t>(m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= (M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x</a:t>
            </a:r>
            <a:r>
              <a:rPr lang="pt-BR" b="1" i="1" baseline="-25000" dirty="0" smtClean="0"/>
              <a:t>k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y</a:t>
            </a:r>
            <a:r>
              <a:rPr lang="pt-BR" b="1" i="1" baseline="-25000" dirty="0" smtClean="0"/>
              <a:t>k</a:t>
            </a:r>
            <a:r>
              <a:rPr lang="pt-BR" b="1" i="1" dirty="0" smtClean="0"/>
              <a:t>)</a:t>
            </a:r>
            <a:r>
              <a:rPr lang="pt-BR" i="1" dirty="0" smtClean="0"/>
              <a:t>. </a:t>
            </a:r>
          </a:p>
          <a:p>
            <a:endParaRPr lang="pt-BR" i="1" dirty="0" smtClean="0"/>
          </a:p>
          <a:p>
            <a:r>
              <a:rPr lang="pt-BR" dirty="0" smtClean="0"/>
              <a:t>A mensagem original </a:t>
            </a:r>
            <a:r>
              <a:rPr lang="pt-BR" b="1" dirty="0" smtClean="0"/>
              <a:t>(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;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) </a:t>
            </a:r>
            <a:r>
              <a:rPr lang="pt-BR" i="1" dirty="0" smtClean="0"/>
              <a:t>pode ser decifrada por Alice. </a:t>
            </a:r>
          </a:p>
          <a:p>
            <a:endParaRPr lang="pt-BR" i="1" dirty="0" smtClean="0"/>
          </a:p>
          <a:p>
            <a:r>
              <a:rPr lang="pt-BR" dirty="0" smtClean="0"/>
              <a:t>Usando sua chave secreta </a:t>
            </a:r>
            <a:r>
              <a:rPr lang="pt-BR" b="1" i="1" dirty="0" smtClean="0"/>
              <a:t>a</a:t>
            </a:r>
            <a:r>
              <a:rPr lang="pt-BR" i="1" dirty="0" smtClean="0"/>
              <a:t>, através do cálculo de </a:t>
            </a:r>
            <a:r>
              <a:rPr lang="pt-BR" b="1" i="1" dirty="0" err="1" smtClean="0"/>
              <a:t>akP</a:t>
            </a:r>
            <a:r>
              <a:rPr lang="pt-BR" i="1" dirty="0" smtClean="0"/>
              <a:t> a fim de obter os pontos 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30000" dirty="0" smtClean="0"/>
              <a:t> </a:t>
            </a:r>
            <a:r>
              <a:rPr lang="pt-BR" i="1" dirty="0" smtClean="0"/>
              <a:t>e 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i="1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>Implementação do Sistema de Criptografia 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mensagem cifrada pode ser decifrada através da divisão, obtendo </a:t>
            </a:r>
            <a:r>
              <a:rPr lang="pt-BR" b="1" i="1" dirty="0" smtClean="0"/>
              <a:t>M</a:t>
            </a:r>
            <a:r>
              <a:rPr lang="pt-BR" b="1" i="1" baseline="-25000" dirty="0" smtClean="0"/>
              <a:t>1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= m</a:t>
            </a:r>
            <a:r>
              <a:rPr lang="pt-BR" b="1" i="1" baseline="-25000" dirty="0" smtClean="0"/>
              <a:t>1</a:t>
            </a:r>
            <a:r>
              <a:rPr lang="pt-BR" b="1" i="1" dirty="0" smtClean="0"/>
              <a:t>/</a:t>
            </a:r>
            <a:r>
              <a:rPr lang="pt-BR" b="1" i="1" dirty="0" err="1" smtClean="0"/>
              <a:t>x</a:t>
            </a:r>
            <a:r>
              <a:rPr lang="pt-BR" b="1" i="1" baseline="-25000" dirty="0" err="1" smtClean="0"/>
              <a:t>k</a:t>
            </a:r>
            <a:r>
              <a:rPr lang="pt-BR" b="1" i="1" baseline="-25000" dirty="0" smtClean="0"/>
              <a:t>   </a:t>
            </a:r>
            <a:r>
              <a:rPr lang="pt-BR" i="1" dirty="0" smtClean="0"/>
              <a:t>e </a:t>
            </a:r>
            <a:br>
              <a:rPr lang="pt-BR" i="1" dirty="0" smtClean="0"/>
            </a:br>
            <a:r>
              <a:rPr lang="pt-BR" b="1" i="1" dirty="0" smtClean="0"/>
              <a:t>M</a:t>
            </a:r>
            <a:r>
              <a:rPr lang="pt-BR" b="1" i="1" baseline="-25000" dirty="0" smtClean="0"/>
              <a:t>2</a:t>
            </a:r>
            <a:r>
              <a:rPr lang="pt-BR" b="1" i="1" baseline="30000" dirty="0" smtClean="0"/>
              <a:t> </a:t>
            </a:r>
            <a:r>
              <a:rPr lang="pt-BR" b="1" i="1" dirty="0" smtClean="0"/>
              <a:t>= m</a:t>
            </a:r>
            <a:r>
              <a:rPr lang="pt-BR" b="1" i="1" baseline="-25000" dirty="0" smtClean="0"/>
              <a:t>2</a:t>
            </a:r>
            <a:r>
              <a:rPr lang="pt-BR" b="1" i="1" dirty="0" smtClean="0"/>
              <a:t>/</a:t>
            </a:r>
            <a:r>
              <a:rPr lang="pt-BR" b="1" i="1" dirty="0" err="1" smtClean="0"/>
              <a:t>y</a:t>
            </a:r>
            <a:r>
              <a:rPr lang="pt-BR" b="1" i="1" baseline="-25000" dirty="0" err="1" smtClean="0"/>
              <a:t>k</a:t>
            </a:r>
            <a:r>
              <a:rPr lang="pt-BR" b="1" i="1" baseline="-25000" dirty="0" smtClean="0"/>
              <a:t>  .</a:t>
            </a:r>
            <a:endParaRPr lang="pt-BR" b="1" baseline="-25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As curvas elípticas provêm uma dificuldade maior para o problema do logaritmo discreto, ...</a:t>
            </a:r>
          </a:p>
          <a:p>
            <a:endParaRPr lang="pt-BR" dirty="0" smtClean="0"/>
          </a:p>
          <a:p>
            <a:r>
              <a:rPr lang="pt-BR" dirty="0" smtClean="0"/>
              <a:t>...  se comparadas às técnicas comumente usadas de fatoração de números primos grandes ou o sistema </a:t>
            </a:r>
            <a:r>
              <a:rPr lang="pt-BR" dirty="0" err="1" smtClean="0"/>
              <a:t>Diffie-Hellman</a:t>
            </a:r>
            <a:r>
              <a:rPr lang="pt-BR" dirty="0" smtClean="0"/>
              <a:t>. </a:t>
            </a:r>
          </a:p>
          <a:p>
            <a:endParaRPr lang="pt-BR" dirty="0" smtClean="0"/>
          </a:p>
          <a:p>
            <a:r>
              <a:rPr lang="pt-BR" dirty="0" smtClean="0"/>
              <a:t>Isso significa que, </a:t>
            </a:r>
            <a:r>
              <a:rPr lang="pt-BR" dirty="0" smtClean="0">
                <a:solidFill>
                  <a:srgbClr val="0000FF"/>
                </a:solidFill>
              </a:rPr>
              <a:t>para chaves de tamanhos menores, um sistema baseado em curvas elípticas mostra ter um nível de segurança comparável ao sistema RSA </a:t>
            </a:r>
            <a:r>
              <a:rPr lang="pt-BR" b="1" dirty="0" smtClean="0"/>
              <a:t>com chaves substancialmente maiores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Criptografia de Curva Elíptica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b="1" dirty="0" smtClean="0"/>
              <a:t>Análogo elíptico do Acordo de </a:t>
            </a:r>
            <a:r>
              <a:rPr lang="pt-BR" b="1" dirty="0" err="1" smtClean="0"/>
              <a:t>Diffie-Hellman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mtClean="0"/>
              <a:t>           </a:t>
            </a:r>
            <a:br>
              <a:rPr lang="pt-BR" smtClean="0"/>
            </a:br>
            <a:r>
              <a:rPr lang="pt-BR" smtClean="0"/>
              <a:t>           </a:t>
            </a:r>
            <a:r>
              <a:rPr lang="pt-BR" dirty="0" smtClean="0"/>
              <a:t>(paginas 221,222, 223, </a:t>
            </a:r>
            <a:r>
              <a:rPr lang="pt-BR" dirty="0" err="1" smtClean="0"/>
              <a:t>Stallings</a:t>
            </a:r>
            <a:r>
              <a:rPr lang="pt-BR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Características da Função </a:t>
            </a:r>
            <a:r>
              <a:rPr lang="pt-BR" dirty="0" err="1" smtClean="0"/>
              <a:t>Logaritma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hlinkClick r:id="rId2" tooltip="Domínio (matemática)"/>
              </a:rPr>
              <a:t>Domínio</a:t>
            </a:r>
            <a:r>
              <a:rPr lang="pt-BR" dirty="0" smtClean="0"/>
              <a:t>  : Reais no eixo-x &gt; 0.</a:t>
            </a:r>
          </a:p>
          <a:p>
            <a:r>
              <a:rPr lang="pt-BR" dirty="0" smtClean="0">
                <a:hlinkClick r:id="rId3" tooltip="Contradomínio"/>
              </a:rPr>
              <a:t>Contradomínio</a:t>
            </a:r>
            <a:r>
              <a:rPr lang="pt-BR" dirty="0" smtClean="0"/>
              <a:t> : Reais no eixo-y , </a:t>
            </a:r>
          </a:p>
          <a:p>
            <a:r>
              <a:rPr lang="pt-BR" dirty="0">
                <a:hlinkClick r:id="rId4" tooltip="Função bijectiva"/>
              </a:rPr>
              <a:t>B</a:t>
            </a:r>
            <a:r>
              <a:rPr lang="pt-BR" dirty="0" smtClean="0">
                <a:hlinkClick r:id="rId4" tooltip="Função bijectiva"/>
              </a:rPr>
              <a:t>ijetora</a:t>
            </a:r>
            <a:r>
              <a:rPr lang="pt-BR" dirty="0" smtClean="0"/>
              <a:t> ,</a:t>
            </a:r>
          </a:p>
          <a:p>
            <a:r>
              <a:rPr lang="pt-BR" dirty="0">
                <a:hlinkClick r:id="rId5" tooltip="Função contínua"/>
              </a:rPr>
              <a:t>C</a:t>
            </a:r>
            <a:r>
              <a:rPr lang="pt-BR" dirty="0" smtClean="0">
                <a:hlinkClick r:id="rId5" tooltip="Função contínua"/>
              </a:rPr>
              <a:t>ontínua</a:t>
            </a:r>
            <a:r>
              <a:rPr lang="pt-BR" dirty="0" smtClean="0"/>
              <a:t> </a:t>
            </a:r>
            <a:endParaRPr lang="pt-BR" dirty="0"/>
          </a:p>
          <a:p>
            <a:r>
              <a:rPr lang="pt-BR" dirty="0"/>
              <a:t>Q</a:t>
            </a:r>
            <a:r>
              <a:rPr lang="pt-BR" dirty="0" smtClean="0"/>
              <a:t>ue retorna o </a:t>
            </a:r>
            <a:r>
              <a:rPr lang="pt-BR" dirty="0" smtClean="0">
                <a:hlinkClick r:id="rId6" tooltip="Expoente"/>
              </a:rPr>
              <a:t>expoente</a:t>
            </a:r>
            <a:r>
              <a:rPr lang="pt-BR" dirty="0" smtClean="0"/>
              <a:t> na equação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  <a:r>
              <a:rPr lang="pt-BR" dirty="0" smtClean="0"/>
              <a:t>.</a:t>
            </a:r>
          </a:p>
          <a:p>
            <a:r>
              <a:rPr lang="pt-BR" dirty="0" smtClean="0"/>
              <a:t>Usualmente é escrito como </a:t>
            </a:r>
            <a:r>
              <a:rPr lang="pt-BR" dirty="0" err="1" smtClean="0"/>
              <a:t>log</a:t>
            </a:r>
            <a:r>
              <a:rPr lang="pt-BR" i="1" baseline="-25000" dirty="0" err="1" smtClean="0"/>
              <a:t>b</a:t>
            </a:r>
            <a:r>
              <a:rPr lang="pt-BR" dirty="0" smtClean="0"/>
              <a:t> </a:t>
            </a:r>
            <a:r>
              <a:rPr lang="pt-BR" i="1" dirty="0" smtClean="0"/>
              <a:t>x</a:t>
            </a:r>
            <a:r>
              <a:rPr lang="pt-BR" dirty="0" smtClean="0"/>
              <a:t> = </a:t>
            </a:r>
            <a:r>
              <a:rPr lang="pt-BR" i="1" dirty="0" smtClean="0"/>
              <a:t>n</a:t>
            </a:r>
            <a:r>
              <a:rPr lang="pt-BR" dirty="0" smtClean="0"/>
              <a:t>.</a:t>
            </a:r>
          </a:p>
          <a:p>
            <a:r>
              <a:rPr lang="pt-BR" dirty="0" smtClean="0"/>
              <a:t>Por exemplo: 3</a:t>
            </a:r>
            <a:r>
              <a:rPr lang="pt-BR" baseline="30000" dirty="0" smtClean="0"/>
              <a:t>4</a:t>
            </a:r>
            <a:r>
              <a:rPr lang="pt-BR" dirty="0" smtClean="0"/>
              <a:t> = 81, portanto </a:t>
            </a:r>
            <a:r>
              <a:rPr lang="pt-BR" i="1" dirty="0" smtClean="0"/>
              <a:t>log</a:t>
            </a:r>
            <a:r>
              <a:rPr lang="pt-BR" baseline="-25000" dirty="0" smtClean="0"/>
              <a:t>3</a:t>
            </a:r>
            <a:r>
              <a:rPr lang="pt-BR" dirty="0" smtClean="0"/>
              <a:t>81 = 4.</a:t>
            </a:r>
          </a:p>
          <a:p>
            <a:r>
              <a:rPr lang="pt-BR" b="1" dirty="0" smtClean="0"/>
              <a:t>Em termos simples, o logaritmo é o expoente que uma dada base deve ter para produzir certa potência.</a:t>
            </a:r>
            <a:r>
              <a:rPr lang="pt-BR" dirty="0" smtClean="0"/>
              <a:t>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Três Funções Relacionadas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Logaritmo,   </a:t>
            </a:r>
            <a:r>
              <a:rPr lang="pt-BR" dirty="0" err="1" smtClean="0"/>
              <a:t>log</a:t>
            </a:r>
            <a:r>
              <a:rPr lang="pt-BR" baseline="-25000" dirty="0" err="1"/>
              <a:t>b</a:t>
            </a:r>
            <a:r>
              <a:rPr lang="pt-BR" dirty="0" smtClean="0"/>
              <a:t> x = n</a:t>
            </a:r>
            <a:r>
              <a:rPr lang="pt-BR" baseline="-25000" dirty="0" smtClean="0"/>
              <a:t> </a:t>
            </a:r>
          </a:p>
          <a:p>
            <a:endParaRPr lang="pt-BR" dirty="0" smtClean="0"/>
          </a:p>
          <a:p>
            <a:r>
              <a:rPr lang="pt-BR" dirty="0" err="1" smtClean="0"/>
              <a:t>Exponenciação</a:t>
            </a:r>
            <a:r>
              <a:rPr lang="pt-BR" dirty="0" smtClean="0"/>
              <a:t>,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</a:p>
          <a:p>
            <a:endParaRPr lang="pt-BR" dirty="0" smtClean="0"/>
          </a:p>
          <a:p>
            <a:r>
              <a:rPr lang="pt-BR" dirty="0" smtClean="0"/>
              <a:t> A </a:t>
            </a:r>
            <a:r>
              <a:rPr lang="pt-BR" b="1" dirty="0" smtClean="0"/>
              <a:t>radiciação</a:t>
            </a:r>
            <a:r>
              <a:rPr lang="pt-BR" dirty="0" smtClean="0"/>
              <a:t> é uma </a:t>
            </a:r>
            <a:r>
              <a:rPr lang="pt-BR" dirty="0" smtClean="0">
                <a:hlinkClick r:id="rId2" tooltip="Operação (matemática)"/>
              </a:rPr>
              <a:t>operação matemática</a:t>
            </a:r>
            <a:r>
              <a:rPr lang="pt-BR" dirty="0" smtClean="0"/>
              <a:t> oposta à </a:t>
            </a:r>
            <a:r>
              <a:rPr lang="pt-BR" dirty="0" smtClean="0">
                <a:hlinkClick r:id="rId3" tooltip="Potenciação"/>
              </a:rPr>
              <a:t>potenciação</a:t>
            </a:r>
            <a:r>
              <a:rPr lang="pt-BR" dirty="0" smtClean="0"/>
              <a:t> (ou </a:t>
            </a:r>
            <a:r>
              <a:rPr lang="pt-BR" dirty="0" err="1" smtClean="0"/>
              <a:t>exponenciação</a:t>
            </a:r>
            <a:r>
              <a:rPr lang="pt-BR" dirty="0" smtClean="0"/>
              <a:t>).</a:t>
            </a:r>
            <a:endParaRPr lang="pt-B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Para cada base (</a:t>
            </a:r>
            <a:r>
              <a:rPr lang="pt-BR" i="1" dirty="0" smtClean="0"/>
              <a:t>b</a:t>
            </a:r>
            <a:r>
              <a:rPr lang="pt-BR" dirty="0" smtClean="0"/>
              <a:t> em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), existe uma função logaritmo e uma função exponencial; elas são as </a:t>
            </a:r>
            <a:r>
              <a:rPr lang="pt-BR" dirty="0" smtClean="0">
                <a:hlinkClick r:id="rId2" tooltip="Função inversa"/>
              </a:rPr>
              <a:t>funções inversas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Com </a:t>
            </a:r>
            <a:r>
              <a:rPr lang="pt-BR" i="1" dirty="0" err="1" smtClean="0"/>
              <a:t>b</a:t>
            </a:r>
            <a:r>
              <a:rPr lang="pt-BR" i="1" baseline="30000" dirty="0" err="1" smtClean="0"/>
              <a:t>n</a:t>
            </a:r>
            <a:r>
              <a:rPr lang="pt-BR" dirty="0" smtClean="0"/>
              <a:t> = </a:t>
            </a:r>
            <a:r>
              <a:rPr lang="pt-BR" i="1" dirty="0" smtClean="0"/>
              <a:t>x</a:t>
            </a:r>
            <a:r>
              <a:rPr lang="pt-BR" dirty="0"/>
              <a:t> </a:t>
            </a:r>
            <a:r>
              <a:rPr lang="pt-BR" dirty="0" smtClean="0"/>
              <a:t>: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/>
              <a:t>Exponenciais</a:t>
            </a:r>
            <a:r>
              <a:rPr lang="pt-BR" dirty="0" smtClean="0"/>
              <a:t> determinam </a:t>
            </a:r>
            <a:r>
              <a:rPr lang="pt-BR" i="1" dirty="0" smtClean="0"/>
              <a:t>x</a:t>
            </a:r>
            <a:r>
              <a:rPr lang="pt-BR" dirty="0" smtClean="0"/>
              <a:t> quando dado </a:t>
            </a:r>
            <a:r>
              <a:rPr lang="pt-BR" i="1" dirty="0" smtClean="0"/>
              <a:t>n</a:t>
            </a:r>
            <a:r>
              <a:rPr lang="pt-BR" dirty="0" smtClean="0"/>
              <a:t>; para encontrar </a:t>
            </a:r>
            <a:r>
              <a:rPr lang="pt-BR" i="1" dirty="0" smtClean="0"/>
              <a:t>x</a:t>
            </a:r>
            <a:r>
              <a:rPr lang="pt-BR" dirty="0" smtClean="0"/>
              <a:t>, se multiplica </a:t>
            </a:r>
            <a:r>
              <a:rPr lang="pt-BR" i="1" dirty="0" smtClean="0"/>
              <a:t>b</a:t>
            </a:r>
            <a:r>
              <a:rPr lang="pt-BR" dirty="0" smtClean="0"/>
              <a:t> por </a:t>
            </a:r>
            <a:r>
              <a:rPr lang="pt-BR" i="1" dirty="0" smtClean="0"/>
              <a:t>b</a:t>
            </a:r>
            <a:r>
              <a:rPr lang="pt-BR" dirty="0" smtClean="0"/>
              <a:t>, </a:t>
            </a:r>
            <a:r>
              <a:rPr lang="pt-BR" i="1" dirty="0" smtClean="0"/>
              <a:t>n</a:t>
            </a:r>
            <a:r>
              <a:rPr lang="pt-BR" dirty="0" smtClean="0"/>
              <a:t> vezes. </a:t>
            </a:r>
          </a:p>
          <a:p>
            <a:endParaRPr lang="pt-BR" dirty="0"/>
          </a:p>
          <a:p>
            <a:r>
              <a:rPr lang="pt-BR" b="1" dirty="0" smtClean="0"/>
              <a:t>Logaritmos</a:t>
            </a:r>
            <a:r>
              <a:rPr lang="pt-BR" dirty="0" smtClean="0"/>
              <a:t> determinam </a:t>
            </a:r>
            <a:r>
              <a:rPr lang="pt-BR" i="1" dirty="0" smtClean="0"/>
              <a:t>n</a:t>
            </a:r>
            <a:r>
              <a:rPr lang="pt-BR" dirty="0" smtClean="0"/>
              <a:t> quando dado </a:t>
            </a:r>
            <a:r>
              <a:rPr lang="pt-BR" i="1" dirty="0" smtClean="0"/>
              <a:t>x</a:t>
            </a:r>
            <a:r>
              <a:rPr lang="pt-BR" dirty="0" smtClean="0"/>
              <a:t>; </a:t>
            </a:r>
          </a:p>
          <a:p>
            <a:pPr>
              <a:buNone/>
            </a:pPr>
            <a:r>
              <a:rPr lang="pt-BR" i="1" dirty="0"/>
              <a:t> </a:t>
            </a:r>
            <a:r>
              <a:rPr lang="pt-BR" i="1" dirty="0" smtClean="0"/>
              <a:t>   n</a:t>
            </a:r>
            <a:r>
              <a:rPr lang="pt-BR" dirty="0" smtClean="0"/>
              <a:t> é o número de vezes que </a:t>
            </a:r>
            <a:r>
              <a:rPr lang="pt-BR" i="1" dirty="0" smtClean="0"/>
              <a:t>x</a:t>
            </a:r>
            <a:r>
              <a:rPr lang="pt-BR" dirty="0" smtClean="0"/>
              <a:t> precisa ser dividido por </a:t>
            </a:r>
            <a:r>
              <a:rPr lang="pt-BR" i="1" dirty="0" smtClean="0"/>
              <a:t>b</a:t>
            </a:r>
            <a:r>
              <a:rPr lang="pt-BR" dirty="0" smtClean="0"/>
              <a:t> para se obter 1.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2206</Words>
  <Application>Microsoft Office PowerPoint</Application>
  <PresentationFormat>Apresentação na tela (4:3)</PresentationFormat>
  <Paragraphs>268</Paragraphs>
  <Slides>57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57</vt:i4>
      </vt:variant>
    </vt:vector>
  </HeadingPairs>
  <TitlesOfParts>
    <vt:vector size="58" baseType="lpstr">
      <vt:lpstr>Tema do Office</vt:lpstr>
      <vt:lpstr> Curvas Elípticas</vt:lpstr>
      <vt:lpstr>Logaritmos</vt:lpstr>
      <vt:lpstr>Função Logaritmica</vt:lpstr>
      <vt:lpstr>Logaritmos em várias bases &gt; 1</vt:lpstr>
      <vt:lpstr>Três curvas para três bases diferentes</vt:lpstr>
      <vt:lpstr>Características da Função Logaritma</vt:lpstr>
      <vt:lpstr>Três Funções Relacionadas</vt:lpstr>
      <vt:lpstr>Slide 8</vt:lpstr>
      <vt:lpstr>Slide 9</vt:lpstr>
      <vt:lpstr>Teoria dos Grupos</vt:lpstr>
      <vt:lpstr>Grupo</vt:lpstr>
      <vt:lpstr>Grupo</vt:lpstr>
      <vt:lpstr>Definição de Grupo</vt:lpstr>
      <vt:lpstr>O exemplo do Puzzle</vt:lpstr>
      <vt:lpstr>Logaritmos Discretos são Grupos</vt:lpstr>
      <vt:lpstr>Logaritmos Discretos são Grupos</vt:lpstr>
      <vt:lpstr>Logaritmos Discretos são Grupos</vt:lpstr>
      <vt:lpstr>Logaritmos Discretos são Grupos</vt:lpstr>
      <vt:lpstr>Criptografía de Curvas Elípticas</vt:lpstr>
      <vt:lpstr>Criptografía de Curvas Elípticas</vt:lpstr>
      <vt:lpstr>Curvas Elípticas em Criptografia</vt:lpstr>
      <vt:lpstr>Criptografia de Curvas Elípticas</vt:lpstr>
      <vt:lpstr>Criptografia de Curvas Elípticas</vt:lpstr>
      <vt:lpstr>Criptografía de Curvas Elípticas</vt:lpstr>
      <vt:lpstr>Curvas Elípticas e Grupos</vt:lpstr>
      <vt:lpstr>Curvas Elípticas sobre os  Números Reais (R)</vt:lpstr>
      <vt:lpstr>Corpos em R</vt:lpstr>
      <vt:lpstr>Curvas Elípticas sobre os  Números Reais</vt:lpstr>
      <vt:lpstr>Curvas Elípticas sobre os  Números Reais</vt:lpstr>
      <vt:lpstr>Grupo na Curva Elíptica</vt:lpstr>
      <vt:lpstr>Criptografia Assimétrica e Curvas Elípticas</vt:lpstr>
      <vt:lpstr>Criptografia Assimétrica e Curvas Elípticas</vt:lpstr>
      <vt:lpstr>Criptografia Assimétrica e Curvas Elípticas</vt:lpstr>
      <vt:lpstr>Definição de uma Curva Elíptica</vt:lpstr>
      <vt:lpstr> Definição de uma Curva Elíptica  . </vt:lpstr>
      <vt:lpstr> Definição de uma Curva Elíptica  </vt:lpstr>
      <vt:lpstr>Zp é um Grupo Abeliano</vt:lpstr>
      <vt:lpstr>Definição de uma Curva Elíptica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Formando o Grupo Zp</vt:lpstr>
      <vt:lpstr>Adicionando pontos na EC </vt:lpstr>
      <vt:lpstr>Adicionando pontos na EC </vt:lpstr>
      <vt:lpstr>Formando o Grupo Zp</vt:lpstr>
      <vt:lpstr>Implementação do Sistema de Criptografia </vt:lpstr>
      <vt:lpstr>Implementação do Sistema de Criptografia </vt:lpstr>
      <vt:lpstr>Implementação do Sistema de Criptografia </vt:lpstr>
      <vt:lpstr>Implementação do Sistema de Criptografia </vt:lpstr>
      <vt:lpstr>Implementação do Sistema de Criptografia </vt:lpstr>
      <vt:lpstr>Conclusão</vt:lpstr>
      <vt:lpstr>Criptografia de Curva Elíptica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Logaritmo </dc:title>
  <dc:creator>bosco</dc:creator>
  <cp:lastModifiedBy>Bosco</cp:lastModifiedBy>
  <cp:revision>84</cp:revision>
  <dcterms:created xsi:type="dcterms:W3CDTF">2011-09-11T17:44:17Z</dcterms:created>
  <dcterms:modified xsi:type="dcterms:W3CDTF">2011-11-11T20:34:38Z</dcterms:modified>
</cp:coreProperties>
</file>