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</p:sldMasterIdLst>
  <p:notesMasterIdLst>
    <p:notesMasterId r:id="rId58"/>
  </p:notesMasterIdLst>
  <p:sldIdLst>
    <p:sldId id="257" r:id="rId3"/>
    <p:sldId id="258" r:id="rId4"/>
    <p:sldId id="259" r:id="rId5"/>
    <p:sldId id="260" r:id="rId6"/>
    <p:sldId id="261" r:id="rId7"/>
    <p:sldId id="278" r:id="rId8"/>
    <p:sldId id="262" r:id="rId9"/>
    <p:sldId id="263" r:id="rId10"/>
    <p:sldId id="32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9" r:id="rId21"/>
    <p:sldId id="280" r:id="rId22"/>
    <p:sldId id="281" r:id="rId23"/>
    <p:sldId id="318" r:id="rId24"/>
    <p:sldId id="324" r:id="rId25"/>
    <p:sldId id="319" r:id="rId26"/>
    <p:sldId id="320" r:id="rId27"/>
    <p:sldId id="321" r:id="rId28"/>
    <p:sldId id="322" r:id="rId29"/>
    <p:sldId id="323" r:id="rId30"/>
    <p:sldId id="283" r:id="rId31"/>
    <p:sldId id="285" r:id="rId32"/>
    <p:sldId id="286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2" r:id="rId52"/>
    <p:sldId id="313" r:id="rId53"/>
    <p:sldId id="333" r:id="rId54"/>
    <p:sldId id="335" r:id="rId55"/>
    <p:sldId id="334" r:id="rId56"/>
    <p:sldId id="275" r:id="rId5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8899D-1C0F-4854-AB30-AFC29EF30D1A}" type="datetimeFigureOut">
              <a:rPr lang="pt-BR" smtClean="0"/>
              <a:t>21/03/2014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68B6F-0E1E-4E1D-AB4F-58E00EB706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61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F53E5-F0C7-4017-8D64-65FE823AF56B}" type="slidenum">
              <a:rPr lang="pt-BR" smtClean="0">
                <a:solidFill>
                  <a:prstClr val="black"/>
                </a:solidFill>
              </a:rPr>
              <a:pPr/>
              <a:t>13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4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3BD7CE0-3EDB-422D-BA44-CF097228DE30}" type="datetimeFigureOut">
              <a:rPr lang="pt-BR" smtClean="0"/>
              <a:pPr/>
              <a:t>21/03/2014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EBDDC3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C9B971-F841-4EFD-9E1C-4C0D86F0BE4D}" type="slidenum">
              <a:rPr lang="pt-BR" smtClean="0">
                <a:solidFill>
                  <a:srgbClr val="EBDDC3"/>
                </a:solidFill>
              </a:rPr>
              <a:pPr/>
              <a:t>‹nº›</a:t>
            </a:fld>
            <a:endParaRPr lang="pt-BR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32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21/03/2014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30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21/03/2014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863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Maio de 2007</a:t>
            </a:r>
            <a:endParaRPr lang="pt-BR">
              <a:solidFill>
                <a:srgbClr val="000000"/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000000"/>
                </a:solidFill>
              </a:rPr>
              <a:t>Segurança da Informação</a:t>
            </a:r>
            <a:br>
              <a:rPr lang="pt-BR" smtClean="0">
                <a:solidFill>
                  <a:srgbClr val="000000"/>
                </a:solidFill>
              </a:rPr>
            </a:br>
            <a:r>
              <a:rPr lang="pt-BR" smtClean="0">
                <a:solidFill>
                  <a:srgbClr val="000000"/>
                </a:solidFill>
              </a:rPr>
              <a:t>Prof. João Bosco M. Sobral</a:t>
            </a:r>
            <a:endParaRPr lang="pt-BR">
              <a:solidFill>
                <a:srgbClr val="000000"/>
              </a:solidFill>
            </a:endParaRPr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24330C08-20DE-4F7E-8E38-0D988F39C1A6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F74D1-8E70-4ADA-B2A1-462B7653C496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3DA4E-9064-404E-A0BE-E2E2AB75EB48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7454EDE5-E693-4595-A910-360BD2004895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14074-1EC9-4419-852E-4245EB7B9CFD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C283F-877F-4F9F-A8E4-EE9CD247CBD8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1DBAE-EF16-4ABE-9439-1F4935B7E766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21/03/2014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08583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90027-5A95-418A-ABF7-55274E7D8596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E9E8DB-2F95-46F1-8AFF-A2C700343FC5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70395-AD00-4570-A967-1D1223C072CF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21/03/2014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56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21/03/2014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589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21/03/2014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72848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21/03/2014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97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21/03/2014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C9B971-F841-4EFD-9E1C-4C0D86F0BE4D}" type="slidenum">
              <a:rPr lang="pt-BR" smtClean="0">
                <a:solidFill>
                  <a:srgbClr val="775F55"/>
                </a:solidFill>
              </a:rPr>
              <a:pPr/>
              <a:t>‹nº›</a:t>
            </a:fld>
            <a:endParaRPr 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316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21/03/2014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382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21/03/2014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23505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21/03/2014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02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BD7CE0-3EDB-422D-BA44-CF097228DE30}" type="datetimeFigureOut">
              <a:rPr lang="pt-BR" smtClean="0">
                <a:solidFill>
                  <a:srgbClr val="775F55"/>
                </a:solidFill>
              </a:rPr>
              <a:pPr/>
              <a:t>21/03/2014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C9B971-F841-4EFD-9E1C-4C0D86F0BE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neier.com/twofish.html" TargetMode="External"/><Relationship Id="rId2" Type="http://schemas.openxmlformats.org/officeDocument/2006/relationships/hyperlink" Target="http://www.truecrypt.org/docs/twofish" TargetMode="Externa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ecrypt.org/docs/serpent#Y155" TargetMode="External"/><Relationship Id="rId2" Type="http://schemas.openxmlformats.org/officeDocument/2006/relationships/hyperlink" Target="http://www.truecrypt.org/docs/modes-of-operation" TargetMode="Externa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Imagem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6" b="13636"/>
          <a:stretch>
            <a:fillRect/>
          </a:stretch>
        </p:blipFill>
        <p:spPr/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0C08-20DE-4F7E-8E38-0D988F39C1A6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117154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</a:t>
            </a:r>
            <a:r>
              <a:rPr lang="pt-BR" sz="2400" dirty="0" err="1" smtClean="0"/>
              <a:t>éc</a:t>
            </a:r>
            <a:r>
              <a:rPr lang="en-US" sz="2400" dirty="0" err="1" smtClean="0"/>
              <a:t>nicas</a:t>
            </a:r>
            <a:r>
              <a:rPr lang="en-US" sz="2400" dirty="0" smtClean="0"/>
              <a:t> </a:t>
            </a:r>
            <a:r>
              <a:rPr lang="en-US" sz="2400" dirty="0" err="1" smtClean="0"/>
              <a:t>Modernas</a:t>
            </a:r>
            <a:r>
              <a:rPr lang="en-US" sz="2400" dirty="0" smtClean="0"/>
              <a:t> de </a:t>
            </a:r>
            <a:r>
              <a:rPr lang="en-US" sz="2400" dirty="0" err="1" smtClean="0"/>
              <a:t>Criptografia</a:t>
            </a:r>
            <a:r>
              <a:rPr lang="en-US" sz="2400" dirty="0" smtClean="0"/>
              <a:t> </a:t>
            </a:r>
            <a:endParaRPr lang="pt-BR" sz="2400" dirty="0"/>
          </a:p>
        </p:txBody>
      </p:sp>
      <p:sp>
        <p:nvSpPr>
          <p:cNvPr id="6" name="Subtítulo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endParaRPr lang="pt-BR" dirty="0" smtClean="0">
              <a:solidFill>
                <a:srgbClr val="C00000"/>
              </a:solidFill>
            </a:endParaRPr>
          </a:p>
          <a:p>
            <a:r>
              <a:rPr lang="pt-BR" sz="2400" dirty="0" smtClean="0">
                <a:solidFill>
                  <a:srgbClr val="C00000"/>
                </a:solidFill>
              </a:rPr>
              <a:t>Criptografia </a:t>
            </a:r>
            <a:r>
              <a:rPr lang="pt-BR" sz="2400" dirty="0" smtClean="0">
                <a:solidFill>
                  <a:srgbClr val="C00000"/>
                </a:solidFill>
              </a:rPr>
              <a:t>Simétrica</a:t>
            </a:r>
            <a:endParaRPr lang="pt-B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65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Criptoanálise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Tenta </a:t>
            </a:r>
            <a:r>
              <a:rPr lang="pt-BR" dirty="0" smtClean="0">
                <a:solidFill>
                  <a:srgbClr val="0000FF"/>
                </a:solidFill>
              </a:rPr>
              <a:t>deduzir um texto claro específico </a:t>
            </a:r>
            <a:r>
              <a:rPr lang="pt-BR" dirty="0" smtClean="0"/>
              <a:t>ou </a:t>
            </a:r>
            <a:r>
              <a:rPr lang="pt-BR" dirty="0" smtClean="0">
                <a:solidFill>
                  <a:srgbClr val="0000FF"/>
                </a:solidFill>
              </a:rPr>
              <a:t>quebrar a chave </a:t>
            </a:r>
            <a:r>
              <a:rPr lang="pt-BR" dirty="0" smtClean="0"/>
              <a:t>utilizada.</a:t>
            </a:r>
          </a:p>
          <a:p>
            <a:endParaRPr lang="pt-BR" dirty="0" smtClean="0"/>
          </a:p>
          <a:p>
            <a:r>
              <a:rPr lang="pt-BR" dirty="0" smtClean="0"/>
              <a:t>Serve para </a:t>
            </a:r>
            <a:r>
              <a:rPr lang="pt-BR" dirty="0" smtClean="0">
                <a:solidFill>
                  <a:srgbClr val="0070C0"/>
                </a:solidFill>
              </a:rPr>
              <a:t>testar a segurança </a:t>
            </a:r>
            <a:r>
              <a:rPr lang="pt-BR" dirty="0" smtClean="0"/>
              <a:t>de um novo algoritmo projetado.</a:t>
            </a:r>
          </a:p>
          <a:p>
            <a:endParaRPr lang="pt-BR" dirty="0"/>
          </a:p>
          <a:p>
            <a:r>
              <a:rPr lang="pt-BR" dirty="0" smtClean="0"/>
              <a:t>Serve para </a:t>
            </a:r>
            <a:r>
              <a:rPr lang="pt-BR" dirty="0" smtClean="0">
                <a:solidFill>
                  <a:srgbClr val="0070C0"/>
                </a:solidFill>
              </a:rPr>
              <a:t>fazer ataques </a:t>
            </a:r>
            <a:r>
              <a:rPr lang="pt-BR" dirty="0" smtClean="0"/>
              <a:t>a mensagens criptografas.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912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Modelo</a:t>
            </a:r>
            <a:r>
              <a:rPr lang="en-US" dirty="0" smtClean="0"/>
              <a:t> de </a:t>
            </a:r>
            <a:r>
              <a:rPr lang="en-US" dirty="0" err="1" smtClean="0"/>
              <a:t>Cripto-Sistema</a:t>
            </a:r>
            <a:r>
              <a:rPr lang="en-US" dirty="0" smtClean="0"/>
              <a:t> </a:t>
            </a:r>
            <a:r>
              <a:rPr lang="en-US" dirty="0" err="1" smtClean="0"/>
              <a:t>Convencional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280921" cy="90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386013"/>
            <a:ext cx="8208913" cy="11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501008"/>
            <a:ext cx="820891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797152"/>
            <a:ext cx="8208914" cy="172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45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24069-E5D7-4D2B-8828-EFC3F265F902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pt-BR" smtClean="0">
              <a:solidFill>
                <a:srgbClr val="000000"/>
              </a:solidFill>
            </a:endParaRPr>
          </a:p>
        </p:txBody>
      </p:sp>
      <p:pic>
        <p:nvPicPr>
          <p:cNvPr id="30723" name="Picture 6" descr="modelo-cripto-bas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56895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989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649072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980728"/>
            <a:ext cx="964907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2132856"/>
            <a:ext cx="963902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212976"/>
            <a:ext cx="964907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78" y="4221088"/>
            <a:ext cx="964907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5301208"/>
            <a:ext cx="963902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309320"/>
            <a:ext cx="9639022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C00000"/>
                </a:solidFill>
              </a:rPr>
              <a:t>Força Bruta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Na maioria da vezes o </a:t>
            </a:r>
            <a:r>
              <a:rPr lang="pt-BR" dirty="0" smtClean="0">
                <a:solidFill>
                  <a:srgbClr val="0070C0"/>
                </a:solidFill>
              </a:rPr>
              <a:t>algoritmo é conhecido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O que pode tornar a </a:t>
            </a:r>
            <a:r>
              <a:rPr lang="pt-BR" dirty="0" err="1" smtClean="0">
                <a:solidFill>
                  <a:srgbClr val="C00000"/>
                </a:solidFill>
              </a:rPr>
              <a:t>criptoanálise</a:t>
            </a:r>
            <a:r>
              <a:rPr lang="pt-BR" dirty="0" smtClean="0">
                <a:solidFill>
                  <a:srgbClr val="C00000"/>
                </a:solidFill>
              </a:rPr>
              <a:t> impraticável </a:t>
            </a:r>
            <a:r>
              <a:rPr lang="pt-BR" dirty="0" smtClean="0"/>
              <a:t>é o uso de </a:t>
            </a:r>
            <a:r>
              <a:rPr lang="pt-BR" dirty="0" smtClean="0">
                <a:solidFill>
                  <a:srgbClr val="0000FF"/>
                </a:solidFill>
              </a:rPr>
              <a:t>um algoritmo que emprega uma chave de tamanho considerável</a:t>
            </a:r>
            <a:r>
              <a:rPr lang="pt-BR" dirty="0" smtClean="0"/>
              <a:t>. </a:t>
            </a:r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02644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Ataque por Força Bruta para obter uma chave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 smtClean="0"/>
              <a:t>Tentativa de </a:t>
            </a:r>
            <a:r>
              <a:rPr lang="pt-BR" dirty="0" smtClean="0">
                <a:solidFill>
                  <a:srgbClr val="0000FF"/>
                </a:solidFill>
              </a:rPr>
              <a:t>usar cada chave possível</a:t>
            </a:r>
            <a:r>
              <a:rPr lang="pt-BR" dirty="0" smtClean="0"/>
              <a:t> até que uma, proporcione uma tradução do texto cifrado para o texto legível. </a:t>
            </a:r>
          </a:p>
          <a:p>
            <a:endParaRPr lang="pt-BR" dirty="0"/>
          </a:p>
          <a:p>
            <a:r>
              <a:rPr lang="pt-BR" u="sng" dirty="0" smtClean="0"/>
              <a:t>Na média</a:t>
            </a:r>
            <a:r>
              <a:rPr lang="pt-BR" dirty="0" smtClean="0"/>
              <a:t>, </a:t>
            </a:r>
            <a:r>
              <a:rPr lang="pt-BR" dirty="0" smtClean="0">
                <a:solidFill>
                  <a:srgbClr val="0000FF"/>
                </a:solidFill>
              </a:rPr>
              <a:t>metade de todas as chaves possíveis precisa ser experimentada </a:t>
            </a:r>
            <a:r>
              <a:rPr lang="pt-BR" dirty="0" smtClean="0"/>
              <a:t>para se conseguir sucesso.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470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Tempo para descoberta de Chave</a:t>
            </a:r>
            <a:endParaRPr lang="pt-BR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40769"/>
            <a:ext cx="9144001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1440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91440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40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 smtClean="0">
                <a:solidFill>
                  <a:srgbClr val="C00000"/>
                </a:solidFill>
              </a:rPr>
              <a:t>Criptoanálise</a:t>
            </a:r>
            <a:r>
              <a:rPr lang="pt-BR" dirty="0" smtClean="0">
                <a:solidFill>
                  <a:srgbClr val="C00000"/>
                </a:solidFill>
              </a:rPr>
              <a:t> e Tipos de Ataques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pt-BR" sz="2400" dirty="0" smtClean="0">
              <a:solidFill>
                <a:srgbClr val="0000FF"/>
              </a:solidFill>
            </a:endParaRPr>
          </a:p>
          <a:p>
            <a:r>
              <a:rPr lang="pt-BR" sz="2400" dirty="0" smtClean="0">
                <a:solidFill>
                  <a:srgbClr val="0000FF"/>
                </a:solidFill>
              </a:rPr>
              <a:t>http</a:t>
            </a:r>
            <a:r>
              <a:rPr lang="pt-BR" sz="2400" dirty="0">
                <a:solidFill>
                  <a:srgbClr val="0000FF"/>
                </a:solidFill>
              </a:rPr>
              <a:t>://www.inf.ufsc.br/~</a:t>
            </a:r>
            <a:r>
              <a:rPr lang="pt-BR" sz="2400" dirty="0" smtClean="0">
                <a:solidFill>
                  <a:srgbClr val="0000FF"/>
                </a:solidFill>
              </a:rPr>
              <a:t>bosco/ensino/ine5680/cripto-aplic-prot-2014-1.html</a:t>
            </a:r>
          </a:p>
        </p:txBody>
      </p:sp>
    </p:spTree>
    <p:extLst>
      <p:ext uri="{BB962C8B-B14F-4D97-AF65-F5344CB8AC3E}">
        <p14:creationId xmlns:p14="http://schemas.microsoft.com/office/powerpoint/2010/main" val="12198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/>
                </a:solidFill>
              </a:rPr>
              <a:t>Definição digna </a:t>
            </a:r>
            <a:r>
              <a:rPr lang="pt-BR" dirty="0">
                <a:solidFill>
                  <a:prstClr val="black"/>
                </a:solidFill>
              </a:rPr>
              <a:t>de nota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Um esquema de criptografia é </a:t>
            </a:r>
            <a:r>
              <a:rPr lang="pt-BR" u="sng" dirty="0" smtClean="0">
                <a:solidFill>
                  <a:srgbClr val="0000FF"/>
                </a:solidFill>
              </a:rPr>
              <a:t>Computacionalmente seguro</a:t>
            </a:r>
          </a:p>
          <a:p>
            <a:endParaRPr lang="pt-BR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0000FF"/>
                </a:solidFill>
              </a:rPr>
              <a:t>    </a:t>
            </a:r>
            <a:r>
              <a:rPr lang="pt-BR" dirty="0" smtClean="0"/>
              <a:t>Se um dos critérios for atendido:</a:t>
            </a:r>
            <a:br>
              <a:rPr lang="pt-BR" dirty="0" smtClean="0"/>
            </a:br>
            <a:r>
              <a:rPr lang="pt-BR" dirty="0" smtClean="0">
                <a:solidFill>
                  <a:srgbClr val="0000FF"/>
                </a:solidFill>
              </a:rPr>
              <a:t>       </a:t>
            </a:r>
            <a:br>
              <a:rPr lang="pt-BR" dirty="0" smtClean="0">
                <a:solidFill>
                  <a:srgbClr val="0000FF"/>
                </a:solidFill>
              </a:rPr>
            </a:br>
            <a:r>
              <a:rPr lang="pt-BR" dirty="0" smtClean="0">
                <a:solidFill>
                  <a:srgbClr val="0000FF"/>
                </a:solidFill>
              </a:rPr>
              <a:t>       - 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Custo para quebrar a cifra é superior ao </a:t>
            </a:r>
            <a:b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          valor da informação cifrada.</a:t>
            </a:r>
            <a:b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rgbClr val="0000FF"/>
                </a:solidFill>
              </a:rPr>
              <a:t/>
            </a:r>
            <a:br>
              <a:rPr lang="pt-BR" dirty="0" smtClean="0">
                <a:solidFill>
                  <a:srgbClr val="0000FF"/>
                </a:solidFill>
              </a:rPr>
            </a:br>
            <a:r>
              <a:rPr lang="pt-BR" dirty="0" smtClean="0">
                <a:solidFill>
                  <a:srgbClr val="0000FF"/>
                </a:solidFill>
              </a:rPr>
              <a:t>       - 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Tempo exigido para quebrar a cifra é </a:t>
            </a:r>
            <a:b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          superior ao tempo de vida útil da </a:t>
            </a:r>
            <a:b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          informação.</a:t>
            </a: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Algoritmos de </a:t>
            </a:r>
            <a:br>
              <a:rPr lang="pt-BR" dirty="0" smtClean="0"/>
            </a:br>
            <a:r>
              <a:rPr lang="pt-BR" dirty="0" smtClean="0"/>
              <a:t>Criptografia Simétrica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2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>
                <a:solidFill>
                  <a:srgbClr val="C00000"/>
                </a:solidFill>
              </a:rPr>
              <a:t>Criptografia Simétrica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Os procedimentos de </a:t>
            </a:r>
            <a:r>
              <a:rPr lang="en-US" smtClean="0">
                <a:solidFill>
                  <a:srgbClr val="0000CC"/>
                </a:solidFill>
              </a:rPr>
              <a:t>criptografar </a:t>
            </a:r>
            <a:r>
              <a:rPr lang="en-US" smtClean="0"/>
              <a:t>e </a:t>
            </a:r>
            <a:r>
              <a:rPr lang="en-US" smtClean="0">
                <a:solidFill>
                  <a:srgbClr val="0000CC"/>
                </a:solidFill>
              </a:rPr>
              <a:t>decriptografar</a:t>
            </a:r>
            <a:r>
              <a:rPr lang="en-US" smtClean="0"/>
              <a:t> são obtidos através de um </a:t>
            </a:r>
            <a:r>
              <a:rPr lang="en-US" u="sng" smtClean="0">
                <a:solidFill>
                  <a:srgbClr val="CC3300"/>
                </a:solidFill>
              </a:rPr>
              <a:t>algoritmo de criptografia</a:t>
            </a:r>
            <a:r>
              <a:rPr lang="en-US" smtClean="0"/>
              <a:t>.</a:t>
            </a:r>
            <a:endParaRPr lang="pt-BR" smtClean="0"/>
          </a:p>
        </p:txBody>
      </p:sp>
      <p:sp>
        <p:nvSpPr>
          <p:cNvPr id="2970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53297-8E54-4FEC-9289-34BAC4E97DAA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pt-BR" smtClean="0">
              <a:solidFill>
                <a:srgbClr val="000000"/>
              </a:solidFill>
            </a:endParaRPr>
          </a:p>
        </p:txBody>
      </p:sp>
      <p:pic>
        <p:nvPicPr>
          <p:cNvPr id="29701" name="Picture 5" descr="cript_a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213100"/>
            <a:ext cx="76327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499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DES – Data Encryption Standard</a:t>
            </a:r>
            <a:endParaRPr lang="pt-BR" b="1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Autor: IBM, janeiro de 1977</a:t>
            </a:r>
          </a:p>
          <a:p>
            <a:endParaRPr lang="en-US"/>
          </a:p>
          <a:p>
            <a:r>
              <a:rPr lang="en-US"/>
              <a:t>Chave: 56 bits</a:t>
            </a:r>
          </a:p>
          <a:p>
            <a:endParaRPr lang="en-US"/>
          </a:p>
          <a:p>
            <a:r>
              <a:rPr lang="en-US"/>
              <a:t>Comentário:  Muito fraco para uso atual.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809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Triple DES</a:t>
            </a:r>
            <a:r>
              <a:rPr lang="en-US"/>
              <a:t> </a:t>
            </a:r>
            <a:endParaRPr lang="pt-BR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Autor</a:t>
            </a:r>
            <a:r>
              <a:rPr lang="en-US" dirty="0"/>
              <a:t>: IBM, </a:t>
            </a:r>
            <a:r>
              <a:rPr lang="en-US" dirty="0" err="1"/>
              <a:t>início</a:t>
            </a:r>
            <a:r>
              <a:rPr lang="en-US" dirty="0"/>
              <a:t> de 1979.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 err="1"/>
              <a:t>Chave</a:t>
            </a:r>
            <a:r>
              <a:rPr lang="en-US" dirty="0"/>
              <a:t>:  168 bits</a:t>
            </a:r>
          </a:p>
          <a:p>
            <a:endParaRPr lang="en-US" dirty="0"/>
          </a:p>
          <a:p>
            <a:r>
              <a:rPr lang="en-US" dirty="0" err="1"/>
              <a:t>Comentário</a:t>
            </a:r>
            <a:r>
              <a:rPr lang="en-US" dirty="0"/>
              <a:t>:  </a:t>
            </a:r>
            <a:r>
              <a:rPr lang="en-US" b="1" dirty="0" err="1" smtClean="0"/>
              <a:t>melhor</a:t>
            </a:r>
            <a:r>
              <a:rPr lang="en-US" b="1" dirty="0" smtClean="0"/>
              <a:t> </a:t>
            </a:r>
            <a:r>
              <a:rPr lang="en-US" b="1" dirty="0" err="1"/>
              <a:t>escolha</a:t>
            </a:r>
            <a:r>
              <a:rPr lang="en-US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866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3375"/>
            <a:ext cx="7920880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26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32656"/>
            <a:ext cx="8548687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3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35292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92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20891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71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31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48680"/>
            <a:ext cx="8568953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34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6904" cy="597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42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Triple DES</a:t>
            </a:r>
            <a:endParaRPr lang="pt-BR"/>
          </a:p>
        </p:txBody>
      </p:sp>
      <p:pic>
        <p:nvPicPr>
          <p:cNvPr id="11268" name="Picture 4" descr="Picture 0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1340768"/>
            <a:ext cx="5400675" cy="504056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85024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C00000"/>
                </a:solidFill>
              </a:rPr>
              <a:t>Criptografia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Simétrica</a:t>
            </a:r>
            <a:endParaRPr lang="pt-BR" dirty="0" smtClean="0">
              <a:solidFill>
                <a:srgbClr val="C00000"/>
              </a:solidFill>
            </a:endParaRPr>
          </a:p>
        </p:txBody>
      </p:sp>
      <p:sp>
        <p:nvSpPr>
          <p:cNvPr id="162819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0B0158A-06D4-4820-826C-F7307D9AF791}" type="slidenum">
              <a:rPr lang="pt-BR" smtClean="0"/>
              <a:pPr>
                <a:defRPr/>
              </a:pPr>
              <a:t>3</a:t>
            </a:fld>
            <a:endParaRPr lang="pt-BR" smtClean="0"/>
          </a:p>
        </p:txBody>
      </p:sp>
      <p:pic>
        <p:nvPicPr>
          <p:cNvPr id="162820" name="Picture 8" descr="cript_si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133600"/>
            <a:ext cx="79914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764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Substituições comerciais do DES</a:t>
            </a:r>
            <a:endParaRPr lang="pt-BR" sz="34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Em resposta ao </a:t>
            </a:r>
            <a:r>
              <a:rPr lang="en-US" b="1"/>
              <a:t>tamanho da chave</a:t>
            </a:r>
            <a:r>
              <a:rPr lang="en-US"/>
              <a:t> e aos </a:t>
            </a:r>
            <a:r>
              <a:rPr lang="en-US" b="1"/>
              <a:t>problemas de desempenho</a:t>
            </a:r>
            <a:r>
              <a:rPr lang="en-US"/>
              <a:t> relacionados ao </a:t>
            </a:r>
            <a:r>
              <a:rPr lang="en-US" b="1"/>
              <a:t>Triple DES</a:t>
            </a:r>
            <a:r>
              <a:rPr lang="en-US"/>
              <a:t>, </a:t>
            </a:r>
            <a:r>
              <a:rPr lang="en-US" u="sng"/>
              <a:t>criptógrafos</a:t>
            </a:r>
            <a:r>
              <a:rPr lang="en-US"/>
              <a:t> e </a:t>
            </a:r>
            <a:r>
              <a:rPr lang="en-US" u="sng"/>
              <a:t>empresas comerciais</a:t>
            </a:r>
            <a:r>
              <a:rPr lang="en-US"/>
              <a:t> desenvolveram </a:t>
            </a:r>
            <a:r>
              <a:rPr lang="en-US" b="1"/>
              <a:t>novas cifras de bloco</a:t>
            </a:r>
            <a:r>
              <a:rPr lang="en-US"/>
              <a:t>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49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Substituições comerciais do DES</a:t>
            </a:r>
            <a:endParaRPr lang="pt-BR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Blowfish (Counterpane Systems)</a:t>
            </a:r>
          </a:p>
          <a:p>
            <a:r>
              <a:rPr lang="en-US"/>
              <a:t>RC2 (RSA)</a:t>
            </a:r>
          </a:p>
          <a:p>
            <a:r>
              <a:rPr lang="en-US"/>
              <a:t>RC4 (RSA)</a:t>
            </a:r>
          </a:p>
          <a:p>
            <a:r>
              <a:rPr lang="en-US"/>
              <a:t>IDEA (Ascon)</a:t>
            </a:r>
          </a:p>
          <a:p>
            <a:r>
              <a:rPr lang="en-US"/>
              <a:t>Cast (Entrust)</a:t>
            </a:r>
          </a:p>
          <a:p>
            <a:r>
              <a:rPr lang="en-US"/>
              <a:t>Safer (Cylink)</a:t>
            </a:r>
          </a:p>
          <a:p>
            <a:r>
              <a:rPr lang="en-US"/>
              <a:t>RC5 (RSA)</a:t>
            </a:r>
          </a:p>
          <a:p>
            <a:pPr>
              <a:buFont typeface="Wingdings" pitchFamily="2" charset="2"/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930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Blowfish</a:t>
            </a:r>
            <a:endParaRPr lang="pt-BR" b="1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Autor:  Bruce Schneier</a:t>
            </a:r>
          </a:p>
          <a:p>
            <a:endParaRPr lang="en-US"/>
          </a:p>
          <a:p>
            <a:r>
              <a:rPr lang="en-US"/>
              <a:t>Chave: 1 a 448 bits</a:t>
            </a:r>
          </a:p>
          <a:p>
            <a:endParaRPr lang="en-US"/>
          </a:p>
          <a:p>
            <a:r>
              <a:rPr lang="en-US"/>
              <a:t>Comentário:  Velho e lento.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40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RC2</a:t>
            </a:r>
            <a:endParaRPr lang="pt-BR" b="1"/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Autor: Ronald Rivest, RSA Data Security</a:t>
            </a:r>
            <a:br>
              <a:rPr lang="en-US"/>
            </a:br>
            <a:r>
              <a:rPr lang="en-US"/>
              <a:t>                   Meado dos anos 80.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Chave:  1 a 2048 bits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                 </a:t>
            </a:r>
            <a:r>
              <a:rPr lang="en-US" b="1"/>
              <a:t>40 bits para exportação</a:t>
            </a:r>
          </a:p>
          <a:p>
            <a:pPr>
              <a:lnSpc>
                <a:spcPct val="90000"/>
              </a:lnSpc>
            </a:pPr>
            <a:endParaRPr lang="en-US" b="1"/>
          </a:p>
          <a:p>
            <a:pPr>
              <a:lnSpc>
                <a:spcPct val="90000"/>
              </a:lnSpc>
            </a:pPr>
            <a:r>
              <a:rPr lang="en-US"/>
              <a:t>Comentário:  quebrado em 1996.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8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RC4</a:t>
            </a:r>
            <a:endParaRPr lang="pt-BR" b="1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Autor:  </a:t>
            </a:r>
            <a:r>
              <a:rPr lang="en-US" sz="2800" b="1"/>
              <a:t>Ronald Rivest, </a:t>
            </a:r>
            <a:br>
              <a:rPr lang="en-US" sz="2800" b="1"/>
            </a:br>
            <a:r>
              <a:rPr lang="en-US" sz="2800" b="1"/>
              <a:t>RSA Data Security, 1987</a:t>
            </a:r>
          </a:p>
          <a:p>
            <a:endParaRPr lang="en-US" sz="2800"/>
          </a:p>
          <a:p>
            <a:r>
              <a:rPr lang="en-US" sz="2800"/>
              <a:t>Chave:  1 a 2048 bits</a:t>
            </a:r>
          </a:p>
          <a:p>
            <a:endParaRPr lang="en-US" sz="2800"/>
          </a:p>
          <a:p>
            <a:r>
              <a:rPr lang="en-US" sz="2800"/>
              <a:t>Comentário:  </a:t>
            </a:r>
            <a:r>
              <a:rPr lang="en-US" sz="2800" b="1"/>
              <a:t>Algumas chaves são fracas</a:t>
            </a:r>
            <a:r>
              <a:rPr lang="en-US" sz="2800"/>
              <a:t>.</a:t>
            </a:r>
          </a:p>
          <a:p>
            <a:endParaRPr lang="en-US" sz="2800"/>
          </a:p>
          <a:p>
            <a:r>
              <a:rPr lang="en-US" sz="2800"/>
              <a:t>Usado como componente do SSL (Netscape)</a:t>
            </a:r>
          </a:p>
          <a:p>
            <a:endParaRPr lang="en-US" sz="2800"/>
          </a:p>
          <a:p>
            <a:endParaRPr lang="pt-BR" sz="2800"/>
          </a:p>
        </p:txBody>
      </p:sp>
    </p:spTree>
    <p:extLst>
      <p:ext uri="{BB962C8B-B14F-4D97-AF65-F5344CB8AC3E}">
        <p14:creationId xmlns:p14="http://schemas.microsoft.com/office/powerpoint/2010/main" val="55107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400" b="1"/>
              <a:t>IDEA – International Data Encryption Algorithm</a:t>
            </a:r>
            <a:endParaRPr lang="pt-BR" sz="3400" b="1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Autor:  </a:t>
            </a:r>
            <a:r>
              <a:rPr lang="en-US" b="1"/>
              <a:t>Massey &amp; Xuejia, 1990</a:t>
            </a:r>
            <a:r>
              <a:rPr lang="en-US"/>
              <a:t>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Chave: 128 bits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Comentário:  </a:t>
            </a:r>
            <a:r>
              <a:rPr lang="en-US" b="1"/>
              <a:t>Bom, mas patenteado</a:t>
            </a:r>
            <a:r>
              <a:rPr lang="en-US"/>
              <a:t>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Usado no PGP.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56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RC5</a:t>
            </a:r>
            <a:endParaRPr lang="pt-BR" b="1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Autor:  Ronald Rivest, </a:t>
            </a:r>
            <a:br>
              <a:rPr lang="en-US"/>
            </a:br>
            <a:r>
              <a:rPr lang="en-US"/>
              <a:t>            </a:t>
            </a:r>
            <a:r>
              <a:rPr lang="en-US" b="1"/>
              <a:t>RSA Data Security, 1994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Chave:  128 a 256 bits</a:t>
            </a:r>
          </a:p>
          <a:p>
            <a:endParaRPr lang="en-US"/>
          </a:p>
          <a:p>
            <a:r>
              <a:rPr lang="en-US"/>
              <a:t>Comentário:  </a:t>
            </a:r>
            <a:r>
              <a:rPr lang="en-US" b="1"/>
              <a:t>Bom, mas patenteado</a:t>
            </a:r>
            <a:r>
              <a:rPr lang="en-US"/>
              <a:t>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32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Twofish</a:t>
            </a:r>
            <a:endParaRPr lang="pt-BR" b="1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Autor:  Bruce Schneier,  1997</a:t>
            </a:r>
          </a:p>
          <a:p>
            <a:endParaRPr lang="en-US"/>
          </a:p>
          <a:p>
            <a:r>
              <a:rPr lang="en-US"/>
              <a:t>Chave:  128 a 256 bits</a:t>
            </a:r>
          </a:p>
          <a:p>
            <a:endParaRPr lang="en-US"/>
          </a:p>
          <a:p>
            <a:r>
              <a:rPr lang="en-US"/>
              <a:t>Comentário:  </a:t>
            </a:r>
            <a:r>
              <a:rPr lang="en-US" b="1"/>
              <a:t>Muito forte, </a:t>
            </a:r>
            <a:br>
              <a:rPr lang="en-US" b="1"/>
            </a:br>
            <a:r>
              <a:rPr lang="en-US" b="1"/>
              <a:t>                      amplamente utilizado</a:t>
            </a:r>
            <a:r>
              <a:rPr lang="en-US"/>
              <a:t>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9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Serpent</a:t>
            </a:r>
            <a:endParaRPr lang="pt-BR" b="1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Autor:  Anderson, Biham, Knudsen</a:t>
            </a:r>
            <a:br>
              <a:rPr lang="en-US"/>
            </a:br>
            <a:r>
              <a:rPr lang="en-US"/>
              <a:t>                 1997</a:t>
            </a:r>
          </a:p>
          <a:p>
            <a:endParaRPr lang="en-US"/>
          </a:p>
          <a:p>
            <a:r>
              <a:rPr lang="en-US"/>
              <a:t>Chave:  128 a 256 bits</a:t>
            </a:r>
          </a:p>
          <a:p>
            <a:endParaRPr lang="en-US"/>
          </a:p>
          <a:p>
            <a:r>
              <a:rPr lang="en-US"/>
              <a:t>Comentário:  </a:t>
            </a:r>
            <a:r>
              <a:rPr lang="en-US" b="1"/>
              <a:t>Muito forte</a:t>
            </a:r>
            <a:r>
              <a:rPr lang="en-US"/>
              <a:t>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096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 substituir o DES</a:t>
            </a:r>
            <a:endParaRPr lang="pt-BR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Janeiro de 1997, </a:t>
            </a:r>
          </a:p>
          <a:p>
            <a:endParaRPr lang="en-US"/>
          </a:p>
          <a:p>
            <a:r>
              <a:rPr lang="en-US" b="1"/>
              <a:t>NIST</a:t>
            </a:r>
            <a:r>
              <a:rPr lang="en-US"/>
              <a:t> (</a:t>
            </a:r>
            <a:r>
              <a:rPr lang="en-US" b="1"/>
              <a:t>National Institute of Standards   and Technology</a:t>
            </a:r>
            <a:r>
              <a:rPr lang="en-US"/>
              <a:t>), órgão do Departamento de Comércio dos EUA, encarregado de aprovar padrões para o governo federal dos EUA, 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9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Criptografia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Simétrica</a:t>
            </a:r>
            <a:endParaRPr lang="pt-BR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313"/>
            <a:ext cx="828092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3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NIST</a:t>
            </a:r>
            <a:endParaRPr lang="pt-BR" b="1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patrocinou um </a:t>
            </a:r>
            <a:r>
              <a:rPr lang="en-US" b="1"/>
              <a:t>concurso</a:t>
            </a:r>
            <a:r>
              <a:rPr lang="en-US"/>
              <a:t> para um </a:t>
            </a:r>
            <a:r>
              <a:rPr lang="en-US" b="1"/>
              <a:t>novo padrão criptográfico para uso não-confidencial</a:t>
            </a:r>
            <a:r>
              <a:rPr lang="en-US"/>
              <a:t>.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7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NIST</a:t>
            </a:r>
            <a:endParaRPr lang="pt-BR" b="1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A ser chamado </a:t>
            </a:r>
            <a:r>
              <a:rPr lang="en-US" sz="2800" b="1"/>
              <a:t>AES </a:t>
            </a:r>
            <a:r>
              <a:rPr lang="en-US" sz="2800"/>
              <a:t>(</a:t>
            </a:r>
            <a:r>
              <a:rPr lang="en-US" sz="2800" b="1"/>
              <a:t>Advanced Encrytion Standard</a:t>
            </a:r>
            <a:r>
              <a:rPr lang="en-US" sz="2800"/>
              <a:t>)</a:t>
            </a:r>
          </a:p>
          <a:p>
            <a:endParaRPr lang="en-US" sz="2800"/>
          </a:p>
          <a:p>
            <a:r>
              <a:rPr lang="en-US" sz="2800"/>
              <a:t>Regras do concurso:</a:t>
            </a:r>
          </a:p>
          <a:p>
            <a:pPr lvl="1"/>
            <a:r>
              <a:rPr lang="en-US" sz="2300"/>
              <a:t>O algoritmo deveria ser uma cifra de bloco simétrica.</a:t>
            </a:r>
          </a:p>
          <a:p>
            <a:pPr lvl="1"/>
            <a:r>
              <a:rPr lang="en-US" sz="2300"/>
              <a:t>Todo o projeto deveria ser público.</a:t>
            </a:r>
          </a:p>
          <a:p>
            <a:pPr lvl="1"/>
            <a:r>
              <a:rPr lang="en-US" sz="2300"/>
              <a:t>Tamanho de chaves: 128, 192, 256 bits</a:t>
            </a:r>
          </a:p>
          <a:p>
            <a:pPr lvl="1"/>
            <a:r>
              <a:rPr lang="en-US" sz="2300"/>
              <a:t>Implementado, possivelmente, em SW e HW.</a:t>
            </a:r>
          </a:p>
          <a:p>
            <a:pPr lvl="1"/>
            <a:r>
              <a:rPr lang="en-US" sz="2300"/>
              <a:t>O algoritmo deveria ser público ou licenciado em termos não-discriminatórios.</a:t>
            </a:r>
            <a:endParaRPr lang="pt-BR" sz="2300"/>
          </a:p>
        </p:txBody>
      </p:sp>
    </p:spTree>
    <p:extLst>
      <p:ext uri="{BB962C8B-B14F-4D97-AF65-F5344CB8AC3E}">
        <p14:creationId xmlns:p14="http://schemas.microsoft.com/office/powerpoint/2010/main" val="17512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</a:t>
            </a:r>
            <a:endParaRPr lang="pt-BR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 b="1"/>
              <a:t>15 propostas</a:t>
            </a:r>
            <a:r>
              <a:rPr lang="en-US"/>
              <a:t>, </a:t>
            </a:r>
            <a:r>
              <a:rPr lang="en-US" b="1"/>
              <a:t>conferências públicas</a:t>
            </a:r>
            <a:r>
              <a:rPr lang="en-US"/>
              <a:t>, </a:t>
            </a:r>
            <a:r>
              <a:rPr lang="en-US" b="1"/>
              <a:t>análises criptográficas</a:t>
            </a:r>
            <a:r>
              <a:rPr lang="en-US"/>
              <a:t> para encontrar falhas.</a:t>
            </a:r>
          </a:p>
          <a:p>
            <a:pPr>
              <a:buFont typeface="Wingdings" pitchFamily="2" charset="2"/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1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NIST</a:t>
            </a:r>
            <a:endParaRPr lang="pt-BR" b="1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Agosto de 1998</a:t>
            </a:r>
            <a:r>
              <a:rPr lang="en-US"/>
              <a:t> foram selecionados 5 propostas finalistas.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Requisitos de segurança:</a:t>
            </a:r>
          </a:p>
          <a:p>
            <a:pPr lvl="1"/>
            <a:r>
              <a:rPr lang="en-US"/>
              <a:t>Eficiência</a:t>
            </a:r>
          </a:p>
          <a:p>
            <a:pPr lvl="1"/>
            <a:r>
              <a:rPr lang="en-US"/>
              <a:t>Simplicidade</a:t>
            </a:r>
          </a:p>
          <a:p>
            <a:pPr lvl="1"/>
            <a:r>
              <a:rPr lang="en-US"/>
              <a:t>Flexibilidade</a:t>
            </a:r>
          </a:p>
          <a:p>
            <a:pPr lvl="1"/>
            <a:r>
              <a:rPr lang="en-US"/>
              <a:t>Memória (importante para sistemas embutidos)</a:t>
            </a:r>
          </a:p>
          <a:p>
            <a:endParaRPr lang="en-US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7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NIST</a:t>
            </a:r>
            <a:endParaRPr lang="pt-BR" b="1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Ultima</a:t>
            </a:r>
            <a:r>
              <a:rPr lang="en-US" b="1" dirty="0"/>
              <a:t> </a:t>
            </a:r>
            <a:r>
              <a:rPr lang="en-US" b="1" dirty="0" err="1"/>
              <a:t>votação</a:t>
            </a:r>
            <a:r>
              <a:rPr lang="en-US" dirty="0"/>
              <a:t>:</a:t>
            </a:r>
          </a:p>
          <a:p>
            <a:pPr lvl="1"/>
            <a:r>
              <a:rPr lang="en-US" b="1" dirty="0" err="1"/>
              <a:t>Rijndael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Daemen</a:t>
            </a:r>
            <a:r>
              <a:rPr lang="en-US" dirty="0"/>
              <a:t>, </a:t>
            </a:r>
            <a:r>
              <a:rPr lang="en-US" dirty="0" err="1"/>
              <a:t>Rijmen</a:t>
            </a:r>
            <a:r>
              <a:rPr lang="en-US" dirty="0"/>
              <a:t>) – </a:t>
            </a:r>
            <a:r>
              <a:rPr lang="en-US" b="1" dirty="0"/>
              <a:t>86 </a:t>
            </a:r>
            <a:r>
              <a:rPr lang="en-US" b="1" dirty="0" err="1"/>
              <a:t>votos</a:t>
            </a:r>
            <a:endParaRPr lang="en-US" b="1" dirty="0"/>
          </a:p>
          <a:p>
            <a:pPr lvl="1"/>
            <a:r>
              <a:rPr lang="en-US" dirty="0"/>
              <a:t>Serpent (Anderson, </a:t>
            </a:r>
            <a:r>
              <a:rPr lang="en-US" dirty="0" err="1"/>
              <a:t>Biham</a:t>
            </a:r>
            <a:r>
              <a:rPr lang="en-US" dirty="0"/>
              <a:t>, Knudsen) – </a:t>
            </a:r>
            <a:r>
              <a:rPr lang="en-US" b="1" dirty="0"/>
              <a:t>59 </a:t>
            </a:r>
            <a:r>
              <a:rPr lang="en-US" b="1" dirty="0" err="1"/>
              <a:t>votos</a:t>
            </a:r>
            <a:endParaRPr lang="en-US" b="1" dirty="0"/>
          </a:p>
          <a:p>
            <a:pPr lvl="1"/>
            <a:r>
              <a:rPr lang="en-US" dirty="0" err="1"/>
              <a:t>Twofish</a:t>
            </a:r>
            <a:r>
              <a:rPr lang="en-US" dirty="0"/>
              <a:t> (Bruce </a:t>
            </a:r>
            <a:r>
              <a:rPr lang="en-US" dirty="0" err="1"/>
              <a:t>Schneier</a:t>
            </a:r>
            <a:r>
              <a:rPr lang="en-US" dirty="0"/>
              <a:t>) – 31 </a:t>
            </a:r>
            <a:r>
              <a:rPr lang="en-US" dirty="0" err="1"/>
              <a:t>votos</a:t>
            </a:r>
            <a:endParaRPr lang="en-US" dirty="0"/>
          </a:p>
          <a:p>
            <a:pPr lvl="1"/>
            <a:r>
              <a:rPr lang="en-US" dirty="0"/>
              <a:t>RC6 (RSA) – 23 </a:t>
            </a:r>
            <a:r>
              <a:rPr lang="en-US" dirty="0" err="1"/>
              <a:t>votos</a:t>
            </a:r>
            <a:endParaRPr lang="en-US" dirty="0"/>
          </a:p>
          <a:p>
            <a:pPr lvl="1"/>
            <a:r>
              <a:rPr lang="en-US" dirty="0"/>
              <a:t>MARS (IBM) – 13 </a:t>
            </a:r>
            <a:r>
              <a:rPr lang="en-US" dirty="0" err="1"/>
              <a:t>votos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680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Rijndael</a:t>
            </a:r>
            <a:endParaRPr lang="pt-BR"/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Autor: Daemen &amp; Rijmen</a:t>
            </a:r>
          </a:p>
          <a:p>
            <a:endParaRPr lang="en-US"/>
          </a:p>
          <a:p>
            <a:r>
              <a:rPr lang="en-US"/>
              <a:t>Chave:  128 a 256 bits</a:t>
            </a:r>
          </a:p>
          <a:p>
            <a:endParaRPr lang="en-US"/>
          </a:p>
          <a:p>
            <a:r>
              <a:rPr lang="en-US"/>
              <a:t>Comentário:  </a:t>
            </a:r>
            <a:r>
              <a:rPr lang="en-US" b="1"/>
              <a:t>Melhor escolha</a:t>
            </a:r>
            <a:r>
              <a:rPr lang="en-US"/>
              <a:t>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11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Rijndael</a:t>
            </a:r>
            <a:endParaRPr lang="pt-BR" b="1"/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Outubro de 2000</a:t>
            </a:r>
            <a:r>
              <a:rPr lang="en-US"/>
              <a:t>, eleito pelo concurso com o voto do NIST.</a:t>
            </a:r>
          </a:p>
          <a:p>
            <a:endParaRPr lang="en-US"/>
          </a:p>
          <a:p>
            <a:r>
              <a:rPr lang="en-US" b="1"/>
              <a:t>Novembro de 2001</a:t>
            </a:r>
            <a:r>
              <a:rPr lang="en-US"/>
              <a:t>, o Rijndael </a:t>
            </a:r>
            <a:r>
              <a:rPr lang="en-US" b="1"/>
              <a:t>se tornou o padrão do governo dos EUA</a:t>
            </a:r>
            <a:r>
              <a:rPr lang="en-US"/>
              <a:t>, publicado como o </a:t>
            </a:r>
            <a:r>
              <a:rPr lang="en-US" u="sng"/>
              <a:t>Federal Information Processing Standard</a:t>
            </a:r>
            <a:r>
              <a:rPr lang="en-US"/>
              <a:t> (FIPS 197).</a:t>
            </a:r>
          </a:p>
          <a:p>
            <a:endParaRPr lang="en-US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Rijndael</a:t>
            </a:r>
            <a:endParaRPr lang="pt-BR" b="1"/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O algoritmo foi projetado não só por </a:t>
            </a:r>
            <a:r>
              <a:rPr lang="en-US" b="1"/>
              <a:t>segurança</a:t>
            </a:r>
            <a:r>
              <a:rPr lang="en-US"/>
              <a:t>, mas também para </a:t>
            </a:r>
            <a:r>
              <a:rPr lang="en-US" b="1"/>
              <a:t>aumentar a velocidade</a:t>
            </a:r>
            <a:r>
              <a:rPr lang="en-US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Uma </a:t>
            </a:r>
            <a:r>
              <a:rPr lang="en-US" b="1"/>
              <a:t>boa</a:t>
            </a:r>
            <a:r>
              <a:rPr lang="en-US"/>
              <a:t> </a:t>
            </a:r>
            <a:r>
              <a:rPr lang="en-US" b="1"/>
              <a:t>implementação de software</a:t>
            </a:r>
            <a:r>
              <a:rPr lang="en-US"/>
              <a:t> em uma máquina de </a:t>
            </a:r>
            <a:r>
              <a:rPr lang="en-US" b="1"/>
              <a:t>2 GHz</a:t>
            </a:r>
            <a:r>
              <a:rPr lang="en-US"/>
              <a:t> deve ser capaz de alcançar uma </a:t>
            </a:r>
            <a:r>
              <a:rPr lang="en-US" b="1"/>
              <a:t>taxa de criptografia</a:t>
            </a:r>
            <a:r>
              <a:rPr lang="en-US"/>
              <a:t> de </a:t>
            </a:r>
            <a:r>
              <a:rPr lang="en-US" b="1"/>
              <a:t>700 Mbps</a:t>
            </a:r>
            <a:r>
              <a:rPr lang="en-US"/>
              <a:t>, … … …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00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Rijndael</a:t>
            </a:r>
            <a:endParaRPr lang="pt-BR" b="1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… … … que é </a:t>
            </a:r>
            <a:r>
              <a:rPr lang="en-US" u="sng"/>
              <a:t>rápida o suficiente</a:t>
            </a:r>
            <a:r>
              <a:rPr lang="en-US"/>
              <a:t> para codificar </a:t>
            </a:r>
            <a:r>
              <a:rPr lang="en-US" b="1"/>
              <a:t>mais de 100 vídeos MPEG-2</a:t>
            </a:r>
            <a:r>
              <a:rPr lang="en-US"/>
              <a:t> em tempo real.</a:t>
            </a:r>
            <a:endParaRPr lang="pt-BR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949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AES </a:t>
            </a:r>
            <a:r>
              <a:rPr lang="en-US"/>
              <a:t>(novo nome para o Rijndael)</a:t>
            </a:r>
            <a:endParaRPr lang="pt-BR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b="1" u="sng"/>
          </a:p>
          <a:p>
            <a:r>
              <a:rPr lang="en-US" b="1" u="sng"/>
              <a:t>A</a:t>
            </a:r>
            <a:r>
              <a:rPr lang="en-US" u="sng"/>
              <a:t>dvanced </a:t>
            </a:r>
            <a:r>
              <a:rPr lang="en-US" b="1" u="sng"/>
              <a:t>E</a:t>
            </a:r>
            <a:r>
              <a:rPr lang="en-US" u="sng"/>
              <a:t>ncryption </a:t>
            </a:r>
            <a:r>
              <a:rPr lang="en-US" b="1" u="sng"/>
              <a:t>S</a:t>
            </a:r>
            <a:r>
              <a:rPr lang="en-US" u="sng"/>
              <a:t>tandard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 b="1"/>
              <a:t>Tamanho do Bloco</a:t>
            </a:r>
            <a:r>
              <a:rPr lang="en-US"/>
              <a:t>:  128 bits</a:t>
            </a:r>
          </a:p>
          <a:p>
            <a:endParaRPr lang="en-US"/>
          </a:p>
          <a:p>
            <a:r>
              <a:rPr lang="en-US" b="1"/>
              <a:t>Comprimento da Chave</a:t>
            </a:r>
            <a:r>
              <a:rPr lang="en-US"/>
              <a:t>:  </a:t>
            </a:r>
            <a:r>
              <a:rPr lang="en-US" b="1"/>
              <a:t>128</a:t>
            </a:r>
            <a:r>
              <a:rPr lang="en-US"/>
              <a:t>, 192, </a:t>
            </a:r>
            <a:r>
              <a:rPr lang="en-US" b="1"/>
              <a:t>256</a:t>
            </a:r>
            <a:r>
              <a:rPr lang="en-US"/>
              <a:t> bits.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3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dirty="0" smtClean="0"/>
              <a:t>Equações da Criptografia em geral</a:t>
            </a:r>
            <a:endParaRPr lang="en-US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pt-BR" dirty="0" smtClean="0">
                <a:solidFill>
                  <a:srgbClr val="CCCCFF">
                    <a:lumMod val="50000"/>
                  </a:srgbClr>
                </a:solidFill>
              </a:rPr>
              <a:t>                       </a:t>
            </a:r>
            <a:r>
              <a:rPr lang="pt-BR" dirty="0" err="1" smtClean="0">
                <a:solidFill>
                  <a:srgbClr val="CCCCFF">
                    <a:lumMod val="50000"/>
                  </a:srgbClr>
                </a:solidFill>
              </a:rPr>
              <a:t>E</a:t>
            </a:r>
            <a:r>
              <a:rPr lang="pt-BR" sz="6000" baseline="-25000" dirty="0" err="1" smtClean="0">
                <a:solidFill>
                  <a:srgbClr val="CCCCFF">
                    <a:lumMod val="50000"/>
                  </a:srgbClr>
                </a:solidFill>
              </a:rPr>
              <a:t>k</a:t>
            </a:r>
            <a:r>
              <a:rPr lang="pt-BR" dirty="0" smtClean="0">
                <a:solidFill>
                  <a:srgbClr val="CCCCFF">
                    <a:lumMod val="50000"/>
                  </a:srgbClr>
                </a:solidFill>
              </a:rPr>
              <a:t>(P</a:t>
            </a:r>
            <a:r>
              <a:rPr lang="pt-BR" dirty="0">
                <a:solidFill>
                  <a:srgbClr val="CCCCFF">
                    <a:lumMod val="50000"/>
                  </a:srgbClr>
                </a:solidFill>
              </a:rPr>
              <a:t>) = C</a:t>
            </a:r>
            <a:endParaRPr lang="pt-BR" dirty="0"/>
          </a:p>
          <a:p>
            <a:pPr eaLnBrk="1" hangingPunct="1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         </a:t>
            </a:r>
            <a:r>
              <a:rPr lang="pt-BR" dirty="0" err="1" smtClean="0">
                <a:solidFill>
                  <a:srgbClr val="0000FF"/>
                </a:solidFill>
              </a:rPr>
              <a:t>D</a:t>
            </a:r>
            <a:r>
              <a:rPr lang="pt-BR" sz="6000" baseline="-25000" dirty="0" err="1" smtClean="0">
                <a:solidFill>
                  <a:srgbClr val="0000FF"/>
                </a:solidFill>
              </a:rPr>
              <a:t>k</a:t>
            </a:r>
            <a:r>
              <a:rPr lang="pt-BR" dirty="0" smtClean="0">
                <a:solidFill>
                  <a:srgbClr val="0000FF"/>
                </a:solidFill>
              </a:rPr>
              <a:t> ( </a:t>
            </a:r>
            <a:r>
              <a:rPr lang="pt-BR" dirty="0" err="1" smtClean="0">
                <a:solidFill>
                  <a:srgbClr val="0000FF"/>
                </a:solidFill>
              </a:rPr>
              <a:t>E</a:t>
            </a:r>
            <a:r>
              <a:rPr lang="pt-BR" sz="6000" baseline="-25000" dirty="0" err="1" smtClean="0">
                <a:solidFill>
                  <a:srgbClr val="0000FF"/>
                </a:solidFill>
              </a:rPr>
              <a:t>k</a:t>
            </a:r>
            <a:r>
              <a:rPr lang="pt-BR" dirty="0" smtClean="0">
                <a:solidFill>
                  <a:srgbClr val="0000FF"/>
                </a:solidFill>
              </a:rPr>
              <a:t>(P) ) = </a:t>
            </a:r>
            <a:r>
              <a:rPr lang="pt-BR" dirty="0">
                <a:solidFill>
                  <a:srgbClr val="0000FF"/>
                </a:solidFill>
              </a:rPr>
              <a:t>( </a:t>
            </a:r>
            <a:r>
              <a:rPr lang="pt-BR" dirty="0" smtClean="0">
                <a:solidFill>
                  <a:srgbClr val="0000FF"/>
                </a:solidFill>
              </a:rPr>
              <a:t>C</a:t>
            </a:r>
            <a:r>
              <a:rPr lang="pt-BR" dirty="0">
                <a:solidFill>
                  <a:srgbClr val="0000FF"/>
                </a:solidFill>
              </a:rPr>
              <a:t> </a:t>
            </a:r>
            <a:r>
              <a:rPr lang="pt-BR" dirty="0" smtClean="0">
                <a:solidFill>
                  <a:srgbClr val="0000FF"/>
                </a:solidFill>
              </a:rPr>
              <a:t>) = P</a:t>
            </a:r>
          </a:p>
          <a:p>
            <a:pPr eaLnBrk="1" hangingPunct="1">
              <a:buFont typeface="Wingdings" pitchFamily="2" charset="2"/>
              <a:buNone/>
            </a:pPr>
            <a:endParaRPr lang="pt-BR" dirty="0" smtClean="0"/>
          </a:p>
          <a:p>
            <a:pPr eaLnBrk="1" hangingPunct="1">
              <a:buFont typeface="Wingdings" pitchFamily="2" charset="2"/>
              <a:buNone/>
            </a:pPr>
            <a:r>
              <a:rPr lang="pt-BR" dirty="0" smtClean="0"/>
              <a:t>          </a:t>
            </a:r>
            <a:r>
              <a:rPr lang="pt-BR" dirty="0" smtClean="0">
                <a:solidFill>
                  <a:srgbClr val="0000FF"/>
                </a:solidFill>
              </a:rPr>
              <a:t>E</a:t>
            </a:r>
            <a:r>
              <a:rPr lang="pt-BR" dirty="0" smtClean="0"/>
              <a:t> </a:t>
            </a:r>
            <a:r>
              <a:rPr lang="pt-BR" dirty="0" err="1" smtClean="0"/>
              <a:t>e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0000FF"/>
                </a:solidFill>
              </a:rPr>
              <a:t>D</a:t>
            </a:r>
            <a:r>
              <a:rPr lang="pt-BR" dirty="0" smtClean="0"/>
              <a:t> são funções matemáticas.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dirty="0" smtClean="0"/>
              <a:t>                      </a:t>
            </a:r>
            <a:br>
              <a:rPr lang="pt-BR" dirty="0" smtClean="0"/>
            </a:br>
            <a:r>
              <a:rPr lang="pt-BR" dirty="0" smtClean="0"/>
              <a:t>                 </a:t>
            </a:r>
            <a:r>
              <a:rPr lang="pt-BR" dirty="0" smtClean="0">
                <a:solidFill>
                  <a:srgbClr val="0000FF"/>
                </a:solidFill>
              </a:rPr>
              <a:t>K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 é uma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chave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74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FB197-FEAD-4991-97CE-CA21AEC5FEFE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6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Segurança do AES</a:t>
            </a:r>
            <a:endParaRPr lang="pt-BR" b="1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cada um capaz de </a:t>
            </a:r>
            <a:r>
              <a:rPr lang="en-US" b="1"/>
              <a:t>avaliar uma chave por pico-segundos</a:t>
            </a:r>
            <a:r>
              <a:rPr lang="en-US"/>
              <a:t>, tal máquina levaria cerca de </a:t>
            </a:r>
            <a:r>
              <a:rPr lang="en-US" b="1"/>
              <a:t>10</a:t>
            </a:r>
            <a:r>
              <a:rPr lang="en-US" b="1" baseline="30000"/>
              <a:t>10</a:t>
            </a:r>
            <a:r>
              <a:rPr lang="en-US" b="1"/>
              <a:t> anos</a:t>
            </a:r>
            <a:r>
              <a:rPr lang="en-US"/>
              <a:t> para </a:t>
            </a:r>
            <a:r>
              <a:rPr lang="en-US" b="1"/>
              <a:t>pesquisar esse espaço de chaves</a:t>
            </a:r>
            <a:r>
              <a:rPr lang="en-US"/>
              <a:t>.</a:t>
            </a:r>
            <a:endParaRPr lang="pt-BR" baseline="30000"/>
          </a:p>
          <a:p>
            <a:pPr>
              <a:buFont typeface="Wingdings" pitchFamily="2" charset="2"/>
              <a:buNone/>
            </a:pPr>
            <a:endParaRPr lang="pt-BR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8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 Matemática do AES</a:t>
            </a:r>
            <a:endParaRPr lang="pt-BR" b="1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 err="1"/>
              <a:t>Baseado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b="1" dirty="0" err="1"/>
              <a:t>Teoria</a:t>
            </a:r>
            <a:r>
              <a:rPr lang="en-US" b="1" dirty="0"/>
              <a:t> de </a:t>
            </a:r>
            <a:r>
              <a:rPr lang="en-US" b="1" dirty="0" err="1" smtClean="0"/>
              <a:t>Corpos</a:t>
            </a:r>
            <a:r>
              <a:rPr lang="en-US" b="1" dirty="0" smtClean="0"/>
              <a:t> </a:t>
            </a:r>
            <a:r>
              <a:rPr lang="en-US" dirty="0"/>
              <a:t>de</a:t>
            </a:r>
            <a:r>
              <a:rPr lang="en-US" b="1" dirty="0"/>
              <a:t> Galois </a:t>
            </a:r>
            <a:r>
              <a:rPr lang="en-US" dirty="0"/>
              <a:t>(</a:t>
            </a:r>
            <a:r>
              <a:rPr lang="en-US" dirty="0" err="1"/>
              <a:t>matemático</a:t>
            </a:r>
            <a:r>
              <a:rPr lang="en-US" dirty="0"/>
              <a:t> </a:t>
            </a:r>
            <a:r>
              <a:rPr lang="en-US" dirty="0" err="1"/>
              <a:t>francês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/>
              <a:t>O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proporciona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algoritmo</a:t>
            </a:r>
            <a:r>
              <a:rPr lang="en-US" dirty="0"/>
              <a:t> </a:t>
            </a:r>
            <a:r>
              <a:rPr lang="en-US" b="1" dirty="0" err="1"/>
              <a:t>propriedades</a:t>
            </a:r>
            <a:r>
              <a:rPr lang="en-US" b="1" dirty="0"/>
              <a:t> de </a:t>
            </a:r>
            <a:r>
              <a:rPr lang="en-US" b="1" dirty="0" err="1"/>
              <a:t>segurança</a:t>
            </a:r>
            <a:r>
              <a:rPr lang="en-US" b="1" dirty="0"/>
              <a:t> </a:t>
            </a:r>
            <a:r>
              <a:rPr lang="en-US" b="1" dirty="0" err="1"/>
              <a:t>demonstráveis</a:t>
            </a:r>
            <a:r>
              <a:rPr lang="en-US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7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Substituições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 smtClean="0"/>
              <a:t>comerciais</a:t>
            </a:r>
            <a:r>
              <a:rPr lang="en-US" dirty="0" smtClean="0"/>
              <a:t> do DES</a:t>
            </a:r>
            <a:endParaRPr lang="pt-BR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Serpent</a:t>
            </a:r>
            <a:endParaRPr lang="en-US" sz="4000" dirty="0"/>
          </a:p>
          <a:p>
            <a:endParaRPr lang="en-US" sz="4000" dirty="0"/>
          </a:p>
          <a:p>
            <a:r>
              <a:rPr lang="en-US" sz="4000" dirty="0" err="1" smtClean="0"/>
              <a:t>Twofish</a:t>
            </a:r>
            <a:r>
              <a:rPr lang="en-US" sz="4000" dirty="0"/>
              <a:t>  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www.truecrypt.org/docs/twofish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pt-BR" dirty="0">
                <a:hlinkClick r:id="rId3"/>
              </a:rPr>
              <a:t>https://www.schneier.com/twofish.html</a:t>
            </a:r>
            <a:endParaRPr lang="en-US" dirty="0" smtClean="0"/>
          </a:p>
          <a:p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>
              <a:buFont typeface="Wingdings" pitchFamily="2" charset="2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03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Serpent</a:t>
            </a:r>
            <a:r>
              <a:rPr lang="pt-BR" dirty="0" smtClean="0"/>
              <a:t> x </a:t>
            </a:r>
            <a:r>
              <a:rPr lang="pt-BR" dirty="0" err="1" smtClean="0"/>
              <a:t>Rijndael</a:t>
            </a:r>
            <a:r>
              <a:rPr lang="pt-BR" dirty="0" smtClean="0"/>
              <a:t> (AES)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Designed </a:t>
            </a:r>
            <a:r>
              <a:rPr lang="en-US" dirty="0"/>
              <a:t>by Ross Anderson, Eli </a:t>
            </a:r>
            <a:r>
              <a:rPr lang="en-US" dirty="0" err="1"/>
              <a:t>Biham</a:t>
            </a:r>
            <a:r>
              <a:rPr lang="en-US" dirty="0"/>
              <a:t>, and Lars Knudsen; published in 1998. It uses a 256-</a:t>
            </a:r>
            <a:r>
              <a:rPr lang="en-US" u="sng" dirty="0"/>
              <a:t>bit</a:t>
            </a:r>
            <a:r>
              <a:rPr lang="en-US" dirty="0"/>
              <a:t> key, 128-bit block, and operates in </a:t>
            </a:r>
            <a:r>
              <a:rPr lang="en-US" dirty="0">
                <a:hlinkClick r:id="rId2"/>
              </a:rPr>
              <a:t>XTS mode</a:t>
            </a:r>
            <a:r>
              <a:rPr lang="en-US" dirty="0"/>
              <a:t> (see the section </a:t>
            </a:r>
            <a:r>
              <a:rPr lang="en-US" dirty="0">
                <a:hlinkClick r:id="rId2"/>
              </a:rPr>
              <a:t>Modes of Operation</a:t>
            </a:r>
            <a:r>
              <a:rPr lang="en-US" dirty="0"/>
              <a:t>). </a:t>
            </a:r>
            <a:endParaRPr lang="en-US" dirty="0" smtClean="0"/>
          </a:p>
          <a:p>
            <a:endParaRPr lang="en-US" dirty="0" smtClean="0"/>
          </a:p>
          <a:p>
            <a:r>
              <a:rPr lang="pt-BR" sz="2800" dirty="0">
                <a:hlinkClick r:id="rId3"/>
              </a:rPr>
              <a:t>http://www.truecrypt.org/docs/serpent#Y155</a:t>
            </a:r>
            <a:endParaRPr lang="en-US" sz="28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89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400" smtClean="0"/>
              <a:t>Técnicas envolvendo criptografia simétrica</a:t>
            </a:r>
            <a:endParaRPr lang="pt-BR" sz="3400" smtClean="0"/>
          </a:p>
        </p:txBody>
      </p:sp>
      <p:sp>
        <p:nvSpPr>
          <p:cNvPr id="16384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99AFD84A-6A17-4612-BD05-FC1933415AFE}" type="slidenum">
              <a:rPr lang="pt-BR" smtClean="0"/>
              <a:pPr>
                <a:defRPr/>
              </a:pPr>
              <a:t>54</a:t>
            </a:fld>
            <a:endParaRPr lang="pt-BR" smtClean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Algoritmos</a:t>
            </a:r>
            <a:r>
              <a:rPr lang="en-US" b="1" dirty="0" smtClean="0">
                <a:solidFill>
                  <a:srgbClr val="0000FF"/>
                </a:solidFill>
              </a:rPr>
              <a:t> de </a:t>
            </a:r>
            <a:r>
              <a:rPr lang="en-US" b="1" dirty="0" err="1" smtClean="0">
                <a:solidFill>
                  <a:srgbClr val="0000FF"/>
                </a:solidFill>
              </a:rPr>
              <a:t>Criptografia</a:t>
            </a:r>
            <a:r>
              <a:rPr lang="en-US" b="1" dirty="0" smtClean="0">
                <a:solidFill>
                  <a:srgbClr val="0000FF"/>
                </a:solidFill>
              </a:rPr>
              <a:t> de </a:t>
            </a:r>
            <a:r>
              <a:rPr lang="en-US" b="1" dirty="0" err="1" smtClean="0">
                <a:solidFill>
                  <a:srgbClr val="0000FF"/>
                </a:solidFill>
              </a:rPr>
              <a:t>Chave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Simétrica</a:t>
            </a:r>
            <a:r>
              <a:rPr lang="en-US" dirty="0" smtClean="0">
                <a:solidFill>
                  <a:srgbClr val="0000FF"/>
                </a:solidFill>
              </a:rPr>
              <a:t>,</a:t>
            </a:r>
          </a:p>
          <a:p>
            <a:pPr lvl="1"/>
            <a:r>
              <a:rPr lang="pt-BR" dirty="0" smtClean="0">
                <a:solidFill>
                  <a:srgbClr val="0000CC"/>
                </a:solidFill>
              </a:rPr>
              <a:t>Existem </a:t>
            </a:r>
            <a:r>
              <a:rPr lang="pt-BR" dirty="0">
                <a:solidFill>
                  <a:srgbClr val="0000CC"/>
                </a:solidFill>
              </a:rPr>
              <a:t>vários algoritmos conhecidos.</a:t>
            </a:r>
            <a:endParaRPr lang="en-US" dirty="0">
              <a:solidFill>
                <a:srgbClr val="0000CC"/>
              </a:solidFill>
            </a:endParaRPr>
          </a:p>
          <a:p>
            <a:pPr lvl="1"/>
            <a:endParaRPr lang="en-US" dirty="0">
              <a:solidFill>
                <a:srgbClr val="0000FF"/>
              </a:solidFill>
            </a:endParaRPr>
          </a:p>
          <a:p>
            <a:r>
              <a:rPr lang="en-US" b="1" dirty="0" err="1" smtClean="0">
                <a:solidFill>
                  <a:srgbClr val="0000FF"/>
                </a:solidFill>
              </a:rPr>
              <a:t>Modos</a:t>
            </a:r>
            <a:r>
              <a:rPr lang="en-US" b="1" dirty="0" smtClean="0">
                <a:solidFill>
                  <a:srgbClr val="0000FF"/>
                </a:solidFill>
              </a:rPr>
              <a:t> de </a:t>
            </a:r>
            <a:r>
              <a:rPr lang="en-US" b="1" dirty="0" err="1" smtClean="0">
                <a:solidFill>
                  <a:srgbClr val="0000FF"/>
                </a:solidFill>
              </a:rPr>
              <a:t>Cifra</a:t>
            </a:r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Cifra</a:t>
            </a:r>
            <a:r>
              <a:rPr lang="en-US" dirty="0" smtClean="0">
                <a:solidFill>
                  <a:srgbClr val="0000FF"/>
                </a:solidFill>
              </a:rPr>
              <a:t> de </a:t>
            </a:r>
            <a:r>
              <a:rPr lang="en-US" dirty="0" err="1" smtClean="0">
                <a:solidFill>
                  <a:srgbClr val="0000FF"/>
                </a:solidFill>
              </a:rPr>
              <a:t>Bloco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Cifra</a:t>
            </a:r>
            <a:r>
              <a:rPr lang="en-US" dirty="0" smtClean="0">
                <a:solidFill>
                  <a:srgbClr val="0000FF"/>
                </a:solidFill>
              </a:rPr>
              <a:t> de </a:t>
            </a:r>
            <a:r>
              <a:rPr lang="en-US" dirty="0" err="1" smtClean="0">
                <a:solidFill>
                  <a:srgbClr val="0000FF"/>
                </a:solidFill>
              </a:rPr>
              <a:t>Fluxo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endParaRPr lang="en-US" dirty="0" smtClean="0">
              <a:solidFill>
                <a:srgbClr val="0000FF"/>
              </a:solidFill>
            </a:endParaRPr>
          </a:p>
          <a:p>
            <a:r>
              <a:rPr lang="en-US" b="1" dirty="0" err="1" smtClean="0">
                <a:solidFill>
                  <a:srgbClr val="0000FF"/>
                </a:solidFill>
              </a:rPr>
              <a:t>Gerenciamento</a:t>
            </a:r>
            <a:r>
              <a:rPr lang="en-US" b="1" dirty="0" smtClean="0">
                <a:solidFill>
                  <a:srgbClr val="0000FF"/>
                </a:solidFill>
              </a:rPr>
              <a:t> de Chaves </a:t>
            </a:r>
            <a:r>
              <a:rPr lang="en-US" b="1" dirty="0" err="1" smtClean="0">
                <a:solidFill>
                  <a:srgbClr val="0000FF"/>
                </a:solidFill>
              </a:rPr>
              <a:t>Simétricas</a:t>
            </a:r>
            <a:endParaRPr lang="en-US" b="1" dirty="0">
              <a:solidFill>
                <a:srgbClr val="0000FF"/>
              </a:solidFill>
            </a:endParaRPr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Geração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armazenamento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distribuição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87470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Tarefa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sz="3600" dirty="0" smtClean="0"/>
              <a:t>Executar uma implementação </a:t>
            </a:r>
            <a:r>
              <a:rPr lang="pt-BR" sz="3600" dirty="0" smtClean="0"/>
              <a:t>de um </a:t>
            </a:r>
            <a:r>
              <a:rPr lang="pt-BR" sz="3600" dirty="0" smtClean="0"/>
              <a:t>Algoritmo </a:t>
            </a:r>
            <a:r>
              <a:rPr lang="pt-BR" sz="3600" dirty="0" smtClean="0"/>
              <a:t>de Criptografia Simétrica.</a:t>
            </a:r>
          </a:p>
          <a:p>
            <a:endParaRPr lang="pt-BR" sz="3600" dirty="0"/>
          </a:p>
          <a:p>
            <a:r>
              <a:rPr lang="pt-BR" sz="3600" dirty="0" smtClean="0"/>
              <a:t>DES</a:t>
            </a:r>
          </a:p>
          <a:p>
            <a:endParaRPr lang="pt-BR" sz="3600" dirty="0"/>
          </a:p>
          <a:p>
            <a:r>
              <a:rPr lang="pt-BR" sz="3600" dirty="0" smtClean="0"/>
              <a:t>AES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34484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Por que uma chave é necessária.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4162"/>
            <a:ext cx="828092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pt-BR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Aqui 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está a pergunta mais importante: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   No que você confiaria mais para manter em segredo?</a:t>
            </a:r>
            <a:br>
              <a:rPr lang="pt-BR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>Um algoritmo mantido em </a:t>
            </a:r>
            <a:r>
              <a:rPr lang="pt-BR" sz="2800" dirty="0" smtClean="0"/>
              <a:t>segredo </a:t>
            </a:r>
            <a:r>
              <a:rPr lang="en-US" sz="2800" dirty="0" smtClean="0"/>
              <a:t>?</a:t>
            </a:r>
            <a:r>
              <a:rPr lang="pt-BR" sz="2800" dirty="0" smtClean="0"/>
              <a:t> 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>U</a:t>
            </a:r>
            <a:r>
              <a:rPr lang="pt-BR" sz="2800" dirty="0" smtClean="0"/>
              <a:t>m </a:t>
            </a:r>
            <a:r>
              <a:rPr lang="pt-BR" sz="2800" dirty="0"/>
              <a:t>algoritmo que pode fazer seu trabalho </a:t>
            </a:r>
            <a:r>
              <a:rPr lang="pt-BR" sz="2800" dirty="0" smtClean="0"/>
              <a:t>mesmo, </a:t>
            </a:r>
            <a:r>
              <a:rPr lang="pt-BR" sz="2800" dirty="0"/>
              <a:t>todo mundo sabendo como ele </a:t>
            </a:r>
            <a:r>
              <a:rPr lang="pt-BR" sz="2800" dirty="0" smtClean="0"/>
              <a:t>funciona ?</a:t>
            </a:r>
            <a:endParaRPr lang="pt-BR" sz="2800" dirty="0"/>
          </a:p>
          <a:p>
            <a:pPr>
              <a:lnSpc>
                <a:spcPct val="80000"/>
              </a:lnSpc>
            </a:pPr>
            <a:endParaRPr lang="pt-BR" sz="2800" dirty="0"/>
          </a:p>
          <a:p>
            <a:pPr>
              <a:lnSpc>
                <a:spcPct val="80000"/>
              </a:lnSpc>
            </a:pPr>
            <a:r>
              <a:rPr lang="pt-BR" sz="2800" dirty="0"/>
              <a:t>É aqui que as chaves entram.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85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Chave K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0000"/>
                </a:solidFill>
              </a:rPr>
              <a:t>Para </a:t>
            </a:r>
            <a:r>
              <a:rPr lang="pt-BR" dirty="0">
                <a:solidFill>
                  <a:srgbClr val="000000"/>
                </a:solidFill>
              </a:rPr>
              <a:t>um algoritmo bem </a:t>
            </a:r>
            <a:r>
              <a:rPr lang="pt-BR" dirty="0" smtClean="0">
                <a:solidFill>
                  <a:srgbClr val="000000"/>
                </a:solidFill>
              </a:rPr>
              <a:t>projetado (seguro), </a:t>
            </a:r>
            <a:r>
              <a:rPr lang="pt-BR" dirty="0">
                <a:solidFill>
                  <a:srgbClr val="0000FF"/>
                </a:solidFill>
              </a:rPr>
              <a:t>cifrar o mesmo texto mas com uma chave diferente</a:t>
            </a:r>
            <a:r>
              <a:rPr lang="pt-BR" dirty="0">
                <a:solidFill>
                  <a:srgbClr val="000000"/>
                </a:solidFill>
              </a:rPr>
              <a:t> deverá produzir um </a:t>
            </a:r>
            <a:r>
              <a:rPr lang="pt-BR" dirty="0">
                <a:solidFill>
                  <a:srgbClr val="0070C0"/>
                </a:solidFill>
              </a:rPr>
              <a:t>texto cifrado totalmente diferente</a:t>
            </a:r>
            <a:r>
              <a:rPr lang="pt-BR" dirty="0">
                <a:solidFill>
                  <a:srgbClr val="000000"/>
                </a:solidFill>
              </a:rPr>
              <a:t>. </a:t>
            </a:r>
            <a:endParaRPr lang="pt-BR" dirty="0" smtClean="0">
              <a:solidFill>
                <a:srgbClr val="000000"/>
              </a:solidFill>
            </a:endParaRPr>
          </a:p>
          <a:p>
            <a:endParaRPr lang="pt-BR" dirty="0">
              <a:solidFill>
                <a:srgbClr val="000000"/>
              </a:solidFill>
            </a:endParaRPr>
          </a:p>
          <a:p>
            <a:r>
              <a:rPr lang="pt-BR" dirty="0">
                <a:solidFill>
                  <a:srgbClr val="0000FF"/>
                </a:solidFill>
              </a:rPr>
              <a:t>D</a:t>
            </a:r>
            <a:r>
              <a:rPr lang="pt-BR" dirty="0" smtClean="0">
                <a:solidFill>
                  <a:srgbClr val="0000FF"/>
                </a:solidFill>
              </a:rPr>
              <a:t>ecifrar </a:t>
            </a:r>
            <a:r>
              <a:rPr lang="pt-BR" dirty="0">
                <a:solidFill>
                  <a:srgbClr val="0000FF"/>
                </a:solidFill>
              </a:rPr>
              <a:t>o texto cifrado com a chave errada </a:t>
            </a:r>
            <a:r>
              <a:rPr lang="pt-BR" dirty="0">
                <a:solidFill>
                  <a:srgbClr val="000000"/>
                </a:solidFill>
              </a:rPr>
              <a:t>deverá produzir </a:t>
            </a:r>
            <a:r>
              <a:rPr lang="pt-BR" dirty="0">
                <a:solidFill>
                  <a:srgbClr val="0070C0"/>
                </a:solidFill>
              </a:rPr>
              <a:t>um texto aleatório ininteligível</a:t>
            </a:r>
            <a:r>
              <a:rPr lang="pt-BR" dirty="0">
                <a:solidFill>
                  <a:srgbClr val="000000"/>
                </a:solidFill>
              </a:rPr>
              <a:t>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0C08-20DE-4F7E-8E38-0D988F39C1A6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1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Chave K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CCCCFF"/>
              </a:buClr>
            </a:pPr>
            <a:endParaRPr lang="pt-BR" dirty="0" smtClean="0">
              <a:solidFill>
                <a:srgbClr val="000000"/>
              </a:solidFill>
            </a:endParaRPr>
          </a:p>
          <a:p>
            <a:pPr lvl="0">
              <a:buClr>
                <a:srgbClr val="CCCCFF"/>
              </a:buClr>
            </a:pPr>
            <a:endParaRPr lang="pt-BR" dirty="0">
              <a:solidFill>
                <a:srgbClr val="000000"/>
              </a:solidFill>
            </a:endParaRPr>
          </a:p>
          <a:p>
            <a:pPr lvl="0">
              <a:buClr>
                <a:srgbClr val="CCCCFF"/>
              </a:buClr>
            </a:pPr>
            <a:r>
              <a:rPr lang="pt-BR" dirty="0" smtClean="0">
                <a:solidFill>
                  <a:srgbClr val="0000FF"/>
                </a:solidFill>
              </a:rPr>
              <a:t>Se </a:t>
            </a:r>
            <a:r>
              <a:rPr lang="pt-BR" dirty="0">
                <a:solidFill>
                  <a:srgbClr val="0000FF"/>
                </a:solidFill>
              </a:rPr>
              <a:t>a chave de decriptação for perdida</a:t>
            </a:r>
            <a:r>
              <a:rPr lang="pt-BR" dirty="0">
                <a:solidFill>
                  <a:srgbClr val="000000"/>
                </a:solidFill>
              </a:rPr>
              <a:t>, o </a:t>
            </a:r>
            <a:r>
              <a:rPr lang="pt-BR" dirty="0" smtClean="0">
                <a:solidFill>
                  <a:srgbClr val="000000"/>
                </a:solidFill>
              </a:rPr>
              <a:t>texto cifrado, praticamente, </a:t>
            </a:r>
            <a:r>
              <a:rPr lang="pt-BR" dirty="0">
                <a:solidFill>
                  <a:srgbClr val="0070C0"/>
                </a:solidFill>
              </a:rPr>
              <a:t>não pode ser </a:t>
            </a:r>
            <a:r>
              <a:rPr lang="pt-BR" dirty="0" smtClean="0">
                <a:solidFill>
                  <a:srgbClr val="0070C0"/>
                </a:solidFill>
              </a:rPr>
              <a:t>recuperado</a:t>
            </a:r>
            <a:r>
              <a:rPr lang="pt-BR" dirty="0" smtClean="0">
                <a:solidFill>
                  <a:srgbClr val="000000"/>
                </a:solidFill>
              </a:rPr>
              <a:t> </a:t>
            </a:r>
            <a:r>
              <a:rPr lang="pt-BR" dirty="0">
                <a:solidFill>
                  <a:srgbClr val="000000"/>
                </a:solidFill>
              </a:rPr>
              <a:t>pelo mesmo algoritmo de criptografia.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0C08-20DE-4F7E-8E38-0D988F39C1A6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4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Garantia</a:t>
            </a:r>
            <a:r>
              <a:rPr lang="en-US" dirty="0" smtClean="0"/>
              <a:t> de </a:t>
            </a:r>
            <a:r>
              <a:rPr lang="en-US" dirty="0" err="1" smtClean="0"/>
              <a:t>requisitos</a:t>
            </a:r>
            <a:r>
              <a:rPr lang="en-US" dirty="0" smtClean="0"/>
              <a:t> de </a:t>
            </a:r>
            <a:r>
              <a:rPr lang="en-US" dirty="0" err="1" smtClean="0"/>
              <a:t>segurança</a:t>
            </a:r>
            <a:endParaRPr lang="en-US" dirty="0" smtClean="0"/>
          </a:p>
        </p:txBody>
      </p:sp>
      <p:sp>
        <p:nvSpPr>
          <p:cNvPr id="16179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42B5006-B849-48F5-BE6C-3F545556A720}" type="slidenum">
              <a:rPr lang="pt-BR" smtClean="0"/>
              <a:pPr>
                <a:defRPr/>
              </a:pPr>
              <a:t>9</a:t>
            </a:fld>
            <a:endParaRPr lang="pt-BR" smtClean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endParaRPr lang="pt-BR" b="1" dirty="0" smtClean="0">
              <a:solidFill>
                <a:srgbClr val="0000CC"/>
              </a:solidFill>
            </a:endParaRPr>
          </a:p>
          <a:p>
            <a:pPr eaLnBrk="1" hangingPunct="1"/>
            <a:r>
              <a:rPr lang="pt-BR" dirty="0" smtClean="0">
                <a:solidFill>
                  <a:srgbClr val="0000CC"/>
                </a:solidFill>
              </a:rPr>
              <a:t>Garantia de </a:t>
            </a:r>
            <a:r>
              <a:rPr lang="pt-BR" b="1" dirty="0" smtClean="0">
                <a:solidFill>
                  <a:srgbClr val="0000CC"/>
                </a:solidFill>
              </a:rPr>
              <a:t>Confidencialidade</a:t>
            </a:r>
          </a:p>
          <a:p>
            <a:pPr eaLnBrk="1" hangingPunct="1"/>
            <a:endParaRPr lang="pt-BR" dirty="0" smtClean="0">
              <a:solidFill>
                <a:srgbClr val="0000CC"/>
              </a:solidFill>
            </a:endParaRPr>
          </a:p>
          <a:p>
            <a:pPr eaLnBrk="1" hangingPunct="1"/>
            <a:r>
              <a:rPr lang="pt-BR" dirty="0" smtClean="0">
                <a:solidFill>
                  <a:srgbClr val="0000CC"/>
                </a:solidFill>
              </a:rPr>
              <a:t>Garantia de </a:t>
            </a:r>
            <a:r>
              <a:rPr lang="pt-BR" b="1" dirty="0" smtClean="0">
                <a:solidFill>
                  <a:srgbClr val="0000CC"/>
                </a:solidFill>
              </a:rPr>
              <a:t>Privacidade</a:t>
            </a:r>
          </a:p>
          <a:p>
            <a:pPr eaLnBrk="1" hangingPunct="1"/>
            <a:endParaRPr lang="pt-BR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973</Words>
  <Application>Microsoft Office PowerPoint</Application>
  <PresentationFormat>Apresentação na tela (4:3)</PresentationFormat>
  <Paragraphs>254</Paragraphs>
  <Slides>55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55</vt:i4>
      </vt:variant>
    </vt:vector>
  </HeadingPairs>
  <TitlesOfParts>
    <vt:vector size="57" baseType="lpstr">
      <vt:lpstr>1_Mediano</vt:lpstr>
      <vt:lpstr>Viagem</vt:lpstr>
      <vt:lpstr>Técnicas Modernas de Criptografia </vt:lpstr>
      <vt:lpstr>Criptografia Simétrica</vt:lpstr>
      <vt:lpstr>Criptografia Simétrica</vt:lpstr>
      <vt:lpstr>Criptografia Simétrica</vt:lpstr>
      <vt:lpstr>Equações da Criptografia em geral</vt:lpstr>
      <vt:lpstr>Por que uma chave é necessária.</vt:lpstr>
      <vt:lpstr>Chave K</vt:lpstr>
      <vt:lpstr>Chave K</vt:lpstr>
      <vt:lpstr>Garantia de requisitos de segurança</vt:lpstr>
      <vt:lpstr>Criptoanálise</vt:lpstr>
      <vt:lpstr>Modelo de Cripto-Sistema Convencional</vt:lpstr>
      <vt:lpstr>Apresentação do PowerPoint</vt:lpstr>
      <vt:lpstr>Apresentação do PowerPoint</vt:lpstr>
      <vt:lpstr>Força Bruta</vt:lpstr>
      <vt:lpstr>Ataque por Força Bruta para obter uma chave</vt:lpstr>
      <vt:lpstr>Tempo para descoberta de Chave</vt:lpstr>
      <vt:lpstr>Criptoanálise e Tipos de Ataques</vt:lpstr>
      <vt:lpstr>Definição digna de nota</vt:lpstr>
      <vt:lpstr>Algoritmos de  Criptografia Simétrica</vt:lpstr>
      <vt:lpstr>DES – Data Encryption Standard</vt:lpstr>
      <vt:lpstr>Triple DES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Triple DES</vt:lpstr>
      <vt:lpstr>Substituições comerciais do DES</vt:lpstr>
      <vt:lpstr>Substituições comerciais do DES</vt:lpstr>
      <vt:lpstr>Blowfish</vt:lpstr>
      <vt:lpstr>RC2</vt:lpstr>
      <vt:lpstr>RC4</vt:lpstr>
      <vt:lpstr>IDEA – International Data Encryption Algorithm</vt:lpstr>
      <vt:lpstr>RC5</vt:lpstr>
      <vt:lpstr>Twofish</vt:lpstr>
      <vt:lpstr>Serpent</vt:lpstr>
      <vt:lpstr>Para substituir o DES</vt:lpstr>
      <vt:lpstr>NIST</vt:lpstr>
      <vt:lpstr>NIST</vt:lpstr>
      <vt:lpstr>NIST</vt:lpstr>
      <vt:lpstr>NIST</vt:lpstr>
      <vt:lpstr>NIST</vt:lpstr>
      <vt:lpstr>Rijndael</vt:lpstr>
      <vt:lpstr>Rijndael</vt:lpstr>
      <vt:lpstr>Rijndael</vt:lpstr>
      <vt:lpstr>Rijndael</vt:lpstr>
      <vt:lpstr>AES (novo nome para o Rijndael)</vt:lpstr>
      <vt:lpstr>Segurança do AES</vt:lpstr>
      <vt:lpstr>A Matemática do AES</vt:lpstr>
      <vt:lpstr>Substituições não comerciais do DES</vt:lpstr>
      <vt:lpstr>Serpent x Rijndael (AES)</vt:lpstr>
      <vt:lpstr>Técnicas envolvendo criptografia simétrica</vt:lpstr>
      <vt:lpstr>Tarefa 1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Técnicas Modernas de Criptografia</dc:title>
  <dc:creator>Joao Bosco M. Sobral</dc:creator>
  <cp:lastModifiedBy>Joao Bosco M. Sobral</cp:lastModifiedBy>
  <cp:revision>14</cp:revision>
  <dcterms:created xsi:type="dcterms:W3CDTF">2014-03-21T11:54:58Z</dcterms:created>
  <dcterms:modified xsi:type="dcterms:W3CDTF">2014-03-21T14:54:54Z</dcterms:modified>
</cp:coreProperties>
</file>