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  <p:sldMasterId id="2147483720" r:id="rId4"/>
    <p:sldMasterId id="2147483744" r:id="rId5"/>
    <p:sldMasterId id="2147483756" r:id="rId6"/>
    <p:sldMasterId id="2147483768" r:id="rId7"/>
  </p:sldMasterIdLst>
  <p:notesMasterIdLst>
    <p:notesMasterId r:id="rId52"/>
  </p:notesMasterIdLst>
  <p:sldIdLst>
    <p:sldId id="376" r:id="rId8"/>
    <p:sldId id="403" r:id="rId9"/>
    <p:sldId id="377" r:id="rId10"/>
    <p:sldId id="386" r:id="rId11"/>
    <p:sldId id="378" r:id="rId12"/>
    <p:sldId id="380" r:id="rId13"/>
    <p:sldId id="381" r:id="rId14"/>
    <p:sldId id="382" r:id="rId15"/>
    <p:sldId id="388" r:id="rId16"/>
    <p:sldId id="390" r:id="rId17"/>
    <p:sldId id="391" r:id="rId18"/>
    <p:sldId id="407" r:id="rId19"/>
    <p:sldId id="334" r:id="rId20"/>
    <p:sldId id="401" r:id="rId21"/>
    <p:sldId id="402" r:id="rId22"/>
    <p:sldId id="410" r:id="rId23"/>
    <p:sldId id="335" r:id="rId24"/>
    <p:sldId id="408" r:id="rId25"/>
    <p:sldId id="371" r:id="rId26"/>
    <p:sldId id="372" r:id="rId27"/>
    <p:sldId id="336" r:id="rId28"/>
    <p:sldId id="260" r:id="rId29"/>
    <p:sldId id="409" r:id="rId30"/>
    <p:sldId id="339" r:id="rId31"/>
    <p:sldId id="340" r:id="rId32"/>
    <p:sldId id="342" r:id="rId33"/>
    <p:sldId id="343" r:id="rId34"/>
    <p:sldId id="344" r:id="rId35"/>
    <p:sldId id="345" r:id="rId36"/>
    <p:sldId id="346" r:id="rId37"/>
    <p:sldId id="347" r:id="rId38"/>
    <p:sldId id="370" r:id="rId39"/>
    <p:sldId id="261" r:id="rId40"/>
    <p:sldId id="264" r:id="rId41"/>
    <p:sldId id="259" r:id="rId42"/>
    <p:sldId id="292" r:id="rId43"/>
    <p:sldId id="293" r:id="rId44"/>
    <p:sldId id="294" r:id="rId45"/>
    <p:sldId id="295" r:id="rId46"/>
    <p:sldId id="411" r:id="rId47"/>
    <p:sldId id="374" r:id="rId48"/>
    <p:sldId id="375" r:id="rId49"/>
    <p:sldId id="373" r:id="rId50"/>
    <p:sldId id="413" r:id="rId5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36" autoAdjust="0"/>
  </p:normalViewPr>
  <p:slideViewPr>
    <p:cSldViewPr>
      <p:cViewPr varScale="1">
        <p:scale>
          <a:sx n="55" d="100"/>
          <a:sy n="55" d="100"/>
        </p:scale>
        <p:origin x="-10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slide" Target="slides/slide43.xml"/><Relationship Id="rId55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slide" Target="slides/slide34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tableStyles" Target="tableStyles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97842-DD42-4263-B7F3-9006AD1D1F86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2F53E5-F0C7-4017-8D64-65FE823AF56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47064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6714-020D-4F57-A00C-59F35B60E156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4AA8-5EA2-43E1-9588-C0068F3251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2063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6714-020D-4F57-A00C-59F35B60E156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4AA8-5EA2-43E1-9588-C0068F3251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0195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6714-020D-4F57-A00C-59F35B60E156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4AA8-5EA2-43E1-9588-C0068F3251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38204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sp>
        <p:nvSpPr>
          <p:cNvPr id="615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Maio de 2007</a:t>
            </a:r>
            <a:endParaRPr lang="pt-BR">
              <a:solidFill>
                <a:srgbClr val="000000"/>
              </a:solidFill>
            </a:endParaRPr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pt-BR">
                <a:solidFill>
                  <a:srgbClr val="000000"/>
                </a:solidFill>
              </a:rPr>
              <a:t>Segurança da Informação</a:t>
            </a:r>
            <a:br>
              <a:rPr lang="pt-BR">
                <a:solidFill>
                  <a:srgbClr val="000000"/>
                </a:solidFill>
              </a:rPr>
            </a:br>
            <a:r>
              <a:rPr lang="pt-BR">
                <a:solidFill>
                  <a:srgbClr val="000000"/>
                </a:solidFill>
              </a:rPr>
              <a:t>Prof. João Bosco M. Sobral</a:t>
            </a:r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5487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30C08-20DE-4F7E-8E38-0D988F39C1A6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1024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F74D1-8E70-4ADA-B2A1-462B7653C496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2889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3DA4E-9064-404E-A0BE-E2E2AB75EB48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477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4EDE5-E693-4595-A910-360BD2004895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9300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14074-1EC9-4419-852E-4245EB7B9CFD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53733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C283F-877F-4F9F-A8E4-EE9CD247CBD8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4841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1DBAE-EF16-4ABE-9439-1F4935B7E766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0825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6714-020D-4F57-A00C-59F35B60E156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4AA8-5EA2-43E1-9588-C0068F3251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354095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90027-5A95-418A-ABF7-55274E7D8596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58576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9E8DB-2F95-46F1-8AFF-A2C700343FC5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2177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70395-AD00-4570-A967-1D1223C072CF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8653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sp>
        <p:nvSpPr>
          <p:cNvPr id="615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Maio de 2007</a:t>
            </a:r>
            <a:endParaRPr lang="pt-BR">
              <a:solidFill>
                <a:srgbClr val="000000"/>
              </a:solidFill>
            </a:endParaRPr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pt-BR">
                <a:solidFill>
                  <a:srgbClr val="000000"/>
                </a:solidFill>
              </a:rPr>
              <a:t>Segurança da Informação</a:t>
            </a:r>
            <a:br>
              <a:rPr lang="pt-BR">
                <a:solidFill>
                  <a:srgbClr val="000000"/>
                </a:solidFill>
              </a:rPr>
            </a:br>
            <a:r>
              <a:rPr lang="pt-BR">
                <a:solidFill>
                  <a:srgbClr val="000000"/>
                </a:solidFill>
              </a:rPr>
              <a:t>Prof. João Bosco M. Sobral</a:t>
            </a:r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45520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30C08-20DE-4F7E-8E38-0D988F39C1A6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95608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F74D1-8E70-4ADA-B2A1-462B7653C496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4838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3DA4E-9064-404E-A0BE-E2E2AB75EB48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63012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4EDE5-E693-4595-A910-360BD2004895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29462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14074-1EC9-4419-852E-4245EB7B9CFD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55993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C283F-877F-4F9F-A8E4-EE9CD247CBD8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717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6714-020D-4F57-A00C-59F35B60E156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4AA8-5EA2-43E1-9588-C0068F3251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771689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1DBAE-EF16-4ABE-9439-1F4935B7E766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16095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90027-5A95-418A-ABF7-55274E7D8596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12354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9E8DB-2F95-46F1-8AFF-A2C700343FC5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97354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70395-AD00-4570-A967-1D1223C072CF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405676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3BD7CE0-3EDB-422D-BA44-CF097228DE30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>
              <a:solidFill>
                <a:srgbClr val="EBDDC3"/>
              </a:solidFill>
            </a:endParaRP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C9B971-F841-4EFD-9E1C-4C0D86F0BE4D}" type="slidenum">
              <a:rPr lang="pt-BR" smtClean="0">
                <a:solidFill>
                  <a:srgbClr val="EBDDC3"/>
                </a:solidFill>
              </a:rPr>
              <a:pPr/>
              <a:t>‹nº›</a:t>
            </a:fld>
            <a:endParaRPr lang="pt-BR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52816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CE0-3EDB-422D-BA44-CF097228DE30}" type="datetimeFigureOut">
              <a:rPr lang="pt-BR" smtClean="0">
                <a:solidFill>
                  <a:srgbClr val="775F55"/>
                </a:solidFill>
              </a:rPr>
              <a:pPr/>
              <a:t>21/03/2014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C9B971-F841-4EFD-9E1C-4C0D86F0BE4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28319641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CE0-3EDB-422D-BA44-CF097228DE30}" type="datetimeFigureOut">
              <a:rPr lang="pt-BR" smtClean="0">
                <a:solidFill>
                  <a:srgbClr val="775F55"/>
                </a:solidFill>
              </a:rPr>
              <a:pPr/>
              <a:t>21/03/2014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CC9B971-F841-4EFD-9E1C-4C0D86F0BE4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16078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BD7CE0-3EDB-422D-BA44-CF097228DE30}" type="datetimeFigureOut">
              <a:rPr lang="pt-BR" smtClean="0">
                <a:solidFill>
                  <a:srgbClr val="775F55"/>
                </a:solidFill>
              </a:rPr>
              <a:pPr/>
              <a:t>21/03/2014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CC9B971-F841-4EFD-9E1C-4C0D86F0BE4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387906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BD7CE0-3EDB-422D-BA44-CF097228DE30}" type="datetimeFigureOut">
              <a:rPr lang="pt-BR" smtClean="0">
                <a:solidFill>
                  <a:srgbClr val="775F55"/>
                </a:solidFill>
              </a:rPr>
              <a:pPr/>
              <a:t>21/03/2014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CC9B971-F841-4EFD-9E1C-4C0D86F0BE4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>
              <a:solidFill>
                <a:srgbClr val="775F55"/>
              </a:solidFill>
            </a:endParaRPr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33047900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CE0-3EDB-422D-BA44-CF097228DE30}" type="datetimeFigureOut">
              <a:rPr lang="pt-BR" smtClean="0">
                <a:solidFill>
                  <a:srgbClr val="775F55"/>
                </a:solidFill>
              </a:rPr>
              <a:pPr/>
              <a:t>21/03/2014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C9B971-F841-4EFD-9E1C-4C0D86F0BE4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59972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6714-020D-4F57-A00C-59F35B60E156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4AA8-5EA2-43E1-9588-C0068F3251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1778447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CE0-3EDB-422D-BA44-CF097228DE30}" type="datetimeFigureOut">
              <a:rPr lang="pt-BR" smtClean="0">
                <a:solidFill>
                  <a:srgbClr val="775F55"/>
                </a:solidFill>
              </a:rPr>
              <a:pPr/>
              <a:t>21/03/2014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775F55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C9B971-F841-4EFD-9E1C-4C0D86F0BE4D}" type="slidenum">
              <a:rPr lang="pt-BR" smtClean="0">
                <a:solidFill>
                  <a:srgbClr val="775F55"/>
                </a:solidFill>
              </a:rPr>
              <a:pPr/>
              <a:t>‹nº›</a:t>
            </a:fld>
            <a:endParaRPr lang="pt-BR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87708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CE0-3EDB-422D-BA44-CF097228DE30}" type="datetimeFigureOut">
              <a:rPr lang="pt-BR" smtClean="0">
                <a:solidFill>
                  <a:srgbClr val="775F55"/>
                </a:solidFill>
              </a:rPr>
              <a:pPr/>
              <a:t>21/03/2014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775F55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C9B971-F841-4EFD-9E1C-4C0D86F0BE4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7977367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3BD7CE0-3EDB-422D-BA44-CF097228DE30}" type="datetimeFigureOut">
              <a:rPr lang="pt-BR" smtClean="0">
                <a:solidFill>
                  <a:srgbClr val="775F55"/>
                </a:solidFill>
              </a:rPr>
              <a:pPr/>
              <a:t>21/03/2014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CC9B971-F841-4EFD-9E1C-4C0D86F0BE4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>
              <a:solidFill>
                <a:srgbClr val="775F55"/>
              </a:solidFill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xmlns="" val="28882631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CE0-3EDB-422D-BA44-CF097228DE30}" type="datetimeFigureOut">
              <a:rPr lang="pt-BR" smtClean="0">
                <a:solidFill>
                  <a:srgbClr val="775F55"/>
                </a:solidFill>
              </a:rPr>
              <a:pPr/>
              <a:t>21/03/2014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B971-F841-4EFD-9E1C-4C0D86F0BE4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9852140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3BD7CE0-3EDB-422D-BA44-CF097228DE30}" type="datetimeFigureOut">
              <a:rPr lang="pt-BR" smtClean="0">
                <a:solidFill>
                  <a:srgbClr val="775F55"/>
                </a:solidFill>
              </a:rPr>
              <a:pPr/>
              <a:t>21/03/2014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>
              <a:solidFill>
                <a:srgbClr val="775F55"/>
              </a:solidFill>
            </a:endParaRPr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CC9B971-F841-4EFD-9E1C-4C0D86F0BE4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815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6714-020D-4F57-A00C-59F35B60E156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21/03/2014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4AA8-5EA2-43E1-9588-C0068F3251E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46652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6714-020D-4F57-A00C-59F35B60E156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21/03/2014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4AA8-5EA2-43E1-9588-C0068F3251E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10115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6714-020D-4F57-A00C-59F35B60E156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21/03/2014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4AA8-5EA2-43E1-9588-C0068F3251E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07116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6714-020D-4F57-A00C-59F35B60E156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21/03/2014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4AA8-5EA2-43E1-9588-C0068F3251E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91281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6714-020D-4F57-A00C-59F35B60E156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21/03/2014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4AA8-5EA2-43E1-9588-C0068F3251E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8620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6714-020D-4F57-A00C-59F35B60E156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4AA8-5EA2-43E1-9588-C0068F3251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5319273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6714-020D-4F57-A00C-59F35B60E156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21/03/2014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4AA8-5EA2-43E1-9588-C0068F3251E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101200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6714-020D-4F57-A00C-59F35B60E156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21/03/2014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4AA8-5EA2-43E1-9588-C0068F3251E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510874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6714-020D-4F57-A00C-59F35B60E156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21/03/2014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4AA8-5EA2-43E1-9588-C0068F3251E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301495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6714-020D-4F57-A00C-59F35B60E156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21/03/2014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4AA8-5EA2-43E1-9588-C0068F3251E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637468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6714-020D-4F57-A00C-59F35B60E156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21/03/2014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4AA8-5EA2-43E1-9588-C0068F3251E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271234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6714-020D-4F57-A00C-59F35B60E156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21/03/2014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4AA8-5EA2-43E1-9588-C0068F3251E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642152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615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Maio de 2007</a:t>
            </a:r>
            <a:endParaRPr lang="pt-BR">
              <a:solidFill>
                <a:srgbClr val="000000"/>
              </a:solidFill>
            </a:endParaRPr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pt-BR">
                <a:solidFill>
                  <a:srgbClr val="000000"/>
                </a:solidFill>
              </a:rPr>
              <a:t>Segurança da Informação</a:t>
            </a:r>
            <a:br>
              <a:rPr lang="pt-BR">
                <a:solidFill>
                  <a:srgbClr val="000000"/>
                </a:solidFill>
              </a:rPr>
            </a:br>
            <a:r>
              <a:rPr lang="pt-BR">
                <a:solidFill>
                  <a:srgbClr val="000000"/>
                </a:solidFill>
              </a:rPr>
              <a:t>Prof. João Bosco M. Sobral</a:t>
            </a:r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32790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30C08-20DE-4F7E-8E38-0D988F39C1A6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159938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F74D1-8E70-4ADA-B2A1-462B7653C496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516511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3DA4E-9064-404E-A0BE-E2E2AB75EB48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926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6714-020D-4F57-A00C-59F35B60E156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4AA8-5EA2-43E1-9588-C0068F3251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5636374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4EDE5-E693-4595-A910-360BD2004895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97682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14074-1EC9-4419-852E-4245EB7B9CFD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126815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C283F-877F-4F9F-A8E4-EE9CD247CBD8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378201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1DBAE-EF16-4ABE-9439-1F4935B7E766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05258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90027-5A95-418A-ABF7-55274E7D8596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996757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9E8DB-2F95-46F1-8AFF-A2C700343FC5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686804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70395-AD00-4570-A967-1D1223C072CF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054406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615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Maio de 2007</a:t>
            </a:r>
            <a:endParaRPr lang="pt-BR">
              <a:solidFill>
                <a:srgbClr val="000000"/>
              </a:solidFill>
            </a:endParaRPr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pt-BR">
                <a:solidFill>
                  <a:srgbClr val="000000"/>
                </a:solidFill>
              </a:rPr>
              <a:t>Segurança da Informação</a:t>
            </a:r>
            <a:br>
              <a:rPr lang="pt-BR">
                <a:solidFill>
                  <a:srgbClr val="000000"/>
                </a:solidFill>
              </a:rPr>
            </a:br>
            <a:r>
              <a:rPr lang="pt-BR">
                <a:solidFill>
                  <a:srgbClr val="000000"/>
                </a:solidFill>
              </a:rPr>
              <a:t>Prof. João Bosco M. Sobral</a:t>
            </a:r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241466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30C08-20DE-4F7E-8E38-0D988F39C1A6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983800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F74D1-8E70-4ADA-B2A1-462B7653C496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565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6714-020D-4F57-A00C-59F35B60E156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4AA8-5EA2-43E1-9588-C0068F3251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658172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3DA4E-9064-404E-A0BE-E2E2AB75EB48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802691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4EDE5-E693-4595-A910-360BD2004895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911074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14074-1EC9-4419-852E-4245EB7B9CFD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843744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C283F-877F-4F9F-A8E4-EE9CD247CBD8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781495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1DBAE-EF16-4ABE-9439-1F4935B7E766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736045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90027-5A95-418A-ABF7-55274E7D8596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950471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9E8DB-2F95-46F1-8AFF-A2C700343FC5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863180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70395-AD00-4570-A967-1D1223C072CF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179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6714-020D-4F57-A00C-59F35B60E156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4AA8-5EA2-43E1-9588-C0068F3251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59563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6714-020D-4F57-A00C-59F35B60E156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4AA8-5EA2-43E1-9588-C0068F3251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91936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D6714-020D-4F57-A00C-59F35B60E156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54AA8-5EA2-43E1-9588-C0068F3251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3091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5123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5124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5125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5126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5127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214CAA-1F6C-45D0-9C4E-CE65A21C76E1}" type="slidenum">
              <a:rPr lang="pt-B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330105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5123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5124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5125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5126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5127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214CAA-1F6C-45D0-9C4E-CE65A21C76E1}" type="slidenum">
              <a:rPr lang="pt-B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359426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3BD7CE0-3EDB-422D-BA44-CF097228DE30}" type="datetimeFigureOut">
              <a:rPr lang="pt-BR" smtClean="0">
                <a:solidFill>
                  <a:srgbClr val="775F55"/>
                </a:solidFill>
              </a:rPr>
              <a:pPr/>
              <a:t>21/03/2014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>
              <a:solidFill>
                <a:srgbClr val="775F55"/>
              </a:solidFill>
            </a:endParaRPr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CC9B971-F841-4EFD-9E1C-4C0D86F0BE4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38168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D6714-020D-4F57-A00C-59F35B60E156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21/03/2014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54AA8-5EA2-43E1-9588-C0068F3251E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2501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5123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4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5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6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7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214CAA-1F6C-45D0-9C4E-CE65A21C76E1}" type="slidenum">
              <a:rPr lang="pt-B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3327116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5123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4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5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6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7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214CAA-1F6C-45D0-9C4E-CE65A21C76E1}" type="slidenum">
              <a:rPr lang="pt-B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3056671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iki/Criptografia" TargetMode="External"/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</a:rPr>
              <a:t>Técnicas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Clássicas</a:t>
            </a:r>
            <a:r>
              <a:rPr lang="en-US" dirty="0" smtClean="0">
                <a:solidFill>
                  <a:srgbClr val="C00000"/>
                </a:solidFill>
              </a:rPr>
              <a:t> de </a:t>
            </a:r>
            <a:r>
              <a:rPr lang="en-US" dirty="0" err="1" smtClean="0">
                <a:solidFill>
                  <a:srgbClr val="C00000"/>
                </a:solidFill>
              </a:rPr>
              <a:t>Criptografia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INE 5680 – Segurança da Informação e de Redes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000" dirty="0" smtClean="0"/>
              <a:t>Prof. João Bosco M. Sobral</a:t>
            </a:r>
            <a:endParaRPr lang="pt-BR" sz="3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455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Equações da Criptografia</a:t>
            </a:r>
            <a:endParaRPr 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err="1">
                <a:solidFill>
                  <a:srgbClr val="000000"/>
                </a:solidFill>
              </a:rPr>
              <a:t>E</a:t>
            </a:r>
            <a:r>
              <a:rPr lang="pt-BR" sz="6000" baseline="-25000" dirty="0" err="1">
                <a:solidFill>
                  <a:srgbClr val="000000"/>
                </a:solidFill>
              </a:rPr>
              <a:t>k</a:t>
            </a:r>
            <a:r>
              <a:rPr lang="pt-BR" dirty="0">
                <a:solidFill>
                  <a:srgbClr val="000000"/>
                </a:solidFill>
              </a:rPr>
              <a:t>(P</a:t>
            </a:r>
            <a:r>
              <a:rPr lang="pt-BR" dirty="0" smtClean="0">
                <a:solidFill>
                  <a:srgbClr val="000000"/>
                </a:solidFill>
              </a:rPr>
              <a:t>) = C</a:t>
            </a:r>
          </a:p>
          <a:p>
            <a:pPr eaLnBrk="1" hangingPunct="1"/>
            <a:endParaRPr lang="pt-BR" dirty="0">
              <a:solidFill>
                <a:srgbClr val="000000"/>
              </a:solidFill>
            </a:endParaRPr>
          </a:p>
          <a:p>
            <a:pPr eaLnBrk="1" hangingPunct="1"/>
            <a:r>
              <a:rPr lang="pt-BR" dirty="0" err="1" smtClean="0"/>
              <a:t>D</a:t>
            </a:r>
            <a:r>
              <a:rPr lang="pt-BR" sz="6000" baseline="-25000" dirty="0" err="1" smtClean="0"/>
              <a:t>k</a:t>
            </a:r>
            <a:r>
              <a:rPr lang="pt-BR" dirty="0" smtClean="0"/>
              <a:t> ( </a:t>
            </a:r>
            <a:r>
              <a:rPr lang="pt-BR" dirty="0" err="1" smtClean="0"/>
              <a:t>E</a:t>
            </a:r>
            <a:r>
              <a:rPr lang="pt-BR" sz="6000" baseline="-25000" dirty="0" err="1" smtClean="0"/>
              <a:t>k</a:t>
            </a:r>
            <a:r>
              <a:rPr lang="pt-BR" dirty="0" smtClean="0"/>
              <a:t>(P) ) = </a:t>
            </a:r>
            <a:r>
              <a:rPr lang="pt-BR" dirty="0" err="1"/>
              <a:t>D</a:t>
            </a:r>
            <a:r>
              <a:rPr lang="pt-BR" sz="6000" baseline="-25000" dirty="0" err="1"/>
              <a:t>k</a:t>
            </a:r>
            <a:r>
              <a:rPr lang="pt-BR" dirty="0"/>
              <a:t> ( C</a:t>
            </a:r>
            <a:r>
              <a:rPr lang="pt-BR" dirty="0" smtClean="0"/>
              <a:t> </a:t>
            </a:r>
            <a:r>
              <a:rPr lang="pt-BR" dirty="0"/>
              <a:t>) </a:t>
            </a:r>
            <a:r>
              <a:rPr lang="pt-BR" dirty="0" smtClean="0"/>
              <a:t>= P</a:t>
            </a:r>
            <a:endParaRPr lang="pt-BR" dirty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E </a:t>
            </a:r>
            <a:r>
              <a:rPr lang="pt-BR" dirty="0" err="1" smtClean="0"/>
              <a:t>e</a:t>
            </a:r>
            <a:r>
              <a:rPr lang="pt-BR" dirty="0" smtClean="0"/>
              <a:t> D são funções matemáticas</a:t>
            </a:r>
          </a:p>
          <a:p>
            <a:pPr eaLnBrk="1" hangingPunct="1"/>
            <a:endParaRPr lang="pt-BR" dirty="0"/>
          </a:p>
          <a:p>
            <a:pPr eaLnBrk="1" hangingPunct="1"/>
            <a:r>
              <a:rPr lang="pt-BR" dirty="0" smtClean="0"/>
              <a:t>K é uma </a:t>
            </a:r>
            <a:r>
              <a:rPr lang="pt-BR" b="1" dirty="0" smtClean="0"/>
              <a:t>chave</a:t>
            </a:r>
            <a:r>
              <a:rPr lang="pt-BR" dirty="0" smtClean="0"/>
              <a:t> </a:t>
            </a:r>
            <a:endParaRPr lang="en-US" dirty="0" smtClean="0"/>
          </a:p>
        </p:txBody>
      </p:sp>
      <p:sp>
        <p:nvSpPr>
          <p:cNvPr id="3174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CFB197-FEAD-4991-97CE-CA21AEC5FEFE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947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Chave K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>
              <a:solidFill>
                <a:srgbClr val="000000"/>
              </a:solidFill>
            </a:endParaRPr>
          </a:p>
          <a:p>
            <a:r>
              <a:rPr lang="pt-BR" dirty="0" smtClean="0">
                <a:solidFill>
                  <a:srgbClr val="000000"/>
                </a:solidFill>
              </a:rPr>
              <a:t>Uma</a:t>
            </a:r>
            <a:r>
              <a:rPr lang="pt-BR" dirty="0">
                <a:solidFill>
                  <a:srgbClr val="000000"/>
                </a:solidFill>
              </a:rPr>
              <a:t> </a:t>
            </a:r>
            <a:r>
              <a:rPr lang="pt-BR" b="1" dirty="0">
                <a:solidFill>
                  <a:srgbClr val="000000"/>
                </a:solidFill>
              </a:rPr>
              <a:t>chave</a:t>
            </a:r>
            <a:r>
              <a:rPr lang="pt-BR" dirty="0">
                <a:solidFill>
                  <a:srgbClr val="000000"/>
                </a:solidFill>
              </a:rPr>
              <a:t> é um </a:t>
            </a:r>
            <a:r>
              <a:rPr lang="pt-BR" dirty="0" smtClean="0">
                <a:solidFill>
                  <a:srgbClr val="000000"/>
                </a:solidFill>
              </a:rPr>
              <a:t>código, </a:t>
            </a:r>
            <a:r>
              <a:rPr lang="pt-BR" u="sng" dirty="0" smtClean="0">
                <a:solidFill>
                  <a:schemeClr val="accent1">
                    <a:lumMod val="75000"/>
                  </a:schemeClr>
                </a:solidFill>
              </a:rPr>
              <a:t>gerado </a:t>
            </a:r>
            <a:r>
              <a:rPr lang="pt-BR" u="sng" dirty="0" err="1" smtClean="0">
                <a:solidFill>
                  <a:schemeClr val="accent1">
                    <a:lumMod val="75000"/>
                  </a:schemeClr>
                </a:solidFill>
              </a:rPr>
              <a:t>pseudo-aleatoriamente</a:t>
            </a:r>
            <a:r>
              <a:rPr lang="pt-BR" dirty="0" smtClean="0">
                <a:solidFill>
                  <a:srgbClr val="000000"/>
                </a:solidFill>
              </a:rPr>
              <a:t>, que </a:t>
            </a:r>
            <a:r>
              <a:rPr lang="pt-BR" dirty="0">
                <a:solidFill>
                  <a:srgbClr val="000000"/>
                </a:solidFill>
              </a:rPr>
              <a:t>controla a operação de um algoritmo de </a:t>
            </a:r>
            <a:r>
              <a:rPr lang="pt-BR" u="sng" dirty="0" smtClean="0">
                <a:hlinkClick r:id="rId2" tooltip="Criptografia"/>
              </a:rPr>
              <a:t>criptografia</a:t>
            </a:r>
            <a:r>
              <a:rPr lang="pt-BR" dirty="0" smtClean="0">
                <a:solidFill>
                  <a:srgbClr val="000000"/>
                </a:solidFill>
              </a:rPr>
              <a:t>.</a:t>
            </a:r>
          </a:p>
          <a:p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30C08-20DE-4F7E-8E38-0D988F39C1A6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2954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dirty="0" smtClean="0"/>
              <a:t>Técnicas envolvendo </a:t>
            </a:r>
            <a:r>
              <a:rPr lang="pt-BR" dirty="0"/>
              <a:t>C</a:t>
            </a:r>
            <a:r>
              <a:rPr lang="pt-BR" dirty="0" smtClean="0"/>
              <a:t>riptografia</a:t>
            </a:r>
            <a:endParaRPr lang="en-US" dirty="0" smtClean="0"/>
          </a:p>
        </p:txBody>
      </p:sp>
      <p:sp>
        <p:nvSpPr>
          <p:cNvPr id="16179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42B5006-B849-48F5-BE6C-3F545556A720}" type="slidenum">
              <a:rPr lang="pt-BR" smtClean="0"/>
              <a:pPr>
                <a:defRPr/>
              </a:pPr>
              <a:t>12</a:t>
            </a:fld>
            <a:endParaRPr lang="pt-BR" smtClean="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endParaRPr lang="pt-BR" b="1" dirty="0" smtClean="0">
              <a:solidFill>
                <a:srgbClr val="0000CC"/>
              </a:solidFill>
            </a:endParaRPr>
          </a:p>
          <a:p>
            <a:pPr eaLnBrk="1" hangingPunct="1"/>
            <a:r>
              <a:rPr lang="pt-BR" sz="4000" dirty="0" smtClean="0">
                <a:solidFill>
                  <a:srgbClr val="0070C0"/>
                </a:solidFill>
              </a:rPr>
              <a:t>Garantia de </a:t>
            </a:r>
            <a:r>
              <a:rPr lang="pt-BR" sz="4000" b="1" dirty="0" smtClean="0">
                <a:solidFill>
                  <a:srgbClr val="0070C0"/>
                </a:solidFill>
              </a:rPr>
              <a:t>Confidencialidade</a:t>
            </a:r>
          </a:p>
          <a:p>
            <a:pPr eaLnBrk="1" hangingPunct="1"/>
            <a:endParaRPr lang="pt-BR" sz="4000" dirty="0" smtClean="0">
              <a:solidFill>
                <a:srgbClr val="0070C0"/>
              </a:solidFill>
            </a:endParaRPr>
          </a:p>
          <a:p>
            <a:pPr eaLnBrk="1" hangingPunct="1"/>
            <a:r>
              <a:rPr lang="pt-BR" sz="4000" dirty="0" smtClean="0">
                <a:solidFill>
                  <a:srgbClr val="0070C0"/>
                </a:solidFill>
              </a:rPr>
              <a:t>Garantia de </a:t>
            </a:r>
            <a:r>
              <a:rPr lang="pt-BR" sz="4000" b="1" dirty="0" smtClean="0">
                <a:solidFill>
                  <a:srgbClr val="0070C0"/>
                </a:solidFill>
              </a:rPr>
              <a:t>Privacidade</a:t>
            </a:r>
          </a:p>
          <a:p>
            <a:pPr eaLnBrk="1" hangingPunct="1"/>
            <a:endParaRPr lang="pt-BR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736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Criptografia</a:t>
            </a:r>
            <a:r>
              <a:rPr lang="en-US" dirty="0" smtClean="0"/>
              <a:t> </a:t>
            </a:r>
            <a:r>
              <a:rPr lang="en-US" dirty="0" err="1" smtClean="0"/>
              <a:t>Clássica</a:t>
            </a:r>
            <a:endParaRPr lang="pt-BR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Historicamente</a:t>
            </a:r>
            <a:r>
              <a:rPr lang="en-US" dirty="0" smtClean="0"/>
              <a:t>,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b="1" dirty="0" err="1" smtClean="0"/>
              <a:t>métodos</a:t>
            </a:r>
            <a:r>
              <a:rPr lang="en-US" b="1" dirty="0" smtClean="0"/>
              <a:t> </a:t>
            </a:r>
            <a:r>
              <a:rPr lang="en-US" b="1" dirty="0" err="1" smtClean="0"/>
              <a:t>clássicos</a:t>
            </a:r>
            <a:r>
              <a:rPr lang="en-US" b="1" dirty="0" smtClean="0"/>
              <a:t> de </a:t>
            </a:r>
            <a:r>
              <a:rPr lang="en-US" b="1" dirty="0" err="1" smtClean="0"/>
              <a:t>criptografia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divididos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duas</a:t>
            </a:r>
            <a:r>
              <a:rPr lang="en-US" dirty="0"/>
              <a:t> </a:t>
            </a:r>
            <a:r>
              <a:rPr lang="en-US" dirty="0" err="1" smtClean="0"/>
              <a:t>técnicas</a:t>
            </a:r>
            <a:r>
              <a:rPr lang="en-US" dirty="0" smtClean="0"/>
              <a:t>:</a:t>
            </a:r>
          </a:p>
          <a:p>
            <a:pPr eaLnBrk="1" hangingPunct="1"/>
            <a:endParaRPr lang="en-US" dirty="0" smtClean="0"/>
          </a:p>
          <a:p>
            <a:pPr lvl="1" eaLnBrk="1" hangingPunct="1"/>
            <a:r>
              <a:rPr lang="en-US" sz="3200" dirty="0" err="1" smtClean="0">
                <a:solidFill>
                  <a:srgbClr val="0070C0"/>
                </a:solidFill>
              </a:rPr>
              <a:t>Cifras</a:t>
            </a:r>
            <a:r>
              <a:rPr lang="en-US" sz="3200" dirty="0" smtClean="0">
                <a:solidFill>
                  <a:srgbClr val="0070C0"/>
                </a:solidFill>
              </a:rPr>
              <a:t> de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Substituição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lvl="1" eaLnBrk="1" hangingPunct="1"/>
            <a:endParaRPr lang="en-US" sz="32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US" sz="3200" dirty="0" err="1" smtClean="0">
                <a:solidFill>
                  <a:srgbClr val="0070C0"/>
                </a:solidFill>
              </a:rPr>
              <a:t>Cifras</a:t>
            </a:r>
            <a:r>
              <a:rPr lang="en-US" sz="3200" dirty="0" smtClean="0">
                <a:solidFill>
                  <a:srgbClr val="0070C0"/>
                </a:solidFill>
              </a:rPr>
              <a:t> de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Transposição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endParaRPr lang="pt-BR" sz="3200" dirty="0" smtClean="0"/>
          </a:p>
        </p:txBody>
      </p:sp>
      <p:sp>
        <p:nvSpPr>
          <p:cNvPr id="39940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2FF24C-0475-4BCA-A706-8A026D16B3B9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864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Técnicas básicas de Cifras Clássicas</a:t>
            </a:r>
            <a:endParaRPr lang="en-US" dirty="0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Caixa P</a:t>
            </a:r>
            <a:r>
              <a:rPr lang="pt-BR" dirty="0" smtClean="0"/>
              <a:t> (Transposição é obtida por Permutação)</a:t>
            </a:r>
          </a:p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Caixa S</a:t>
            </a:r>
            <a:r>
              <a:rPr lang="pt-BR" dirty="0" smtClean="0"/>
              <a:t> (Substituição)</a:t>
            </a:r>
          </a:p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>
                <a:solidFill>
                  <a:srgbClr val="0000CC"/>
                </a:solidFill>
              </a:rPr>
              <a:t>Cifra de Produto </a:t>
            </a:r>
            <a:r>
              <a:rPr lang="pt-BR" dirty="0" smtClean="0"/>
              <a:t>(Junta-se Permutações e </a:t>
            </a:r>
            <a:r>
              <a:rPr lang="pt-BR" dirty="0" err="1" smtClean="0"/>
              <a:t>Susbstituições</a:t>
            </a:r>
            <a:r>
              <a:rPr lang="pt-BR" dirty="0" smtClean="0"/>
              <a:t>) </a:t>
            </a:r>
            <a:endParaRPr lang="en-US" dirty="0" smtClean="0"/>
          </a:p>
        </p:txBody>
      </p:sp>
      <p:sp>
        <p:nvSpPr>
          <p:cNvPr id="8192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E2C1E9-B10D-437B-B0FD-D6840AF1DC7D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361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Elementos básicos de Cifras</a:t>
            </a:r>
          </a:p>
        </p:txBody>
      </p:sp>
      <p:sp>
        <p:nvSpPr>
          <p:cNvPr id="82947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C59A68-E00B-4747-ABAC-90CBBE62280A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pt-BR" smtClean="0">
              <a:solidFill>
                <a:srgbClr val="000000"/>
              </a:solidFill>
            </a:endParaRPr>
          </a:p>
        </p:txBody>
      </p:sp>
      <p:pic>
        <p:nvPicPr>
          <p:cNvPr id="82948" name="Imagem 11" descr="DIGITALIZAR002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91440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93527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Cifras de Substituição</a:t>
            </a:r>
            <a:endParaRPr lang="pt-BR" smtClean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As </a:t>
            </a:r>
            <a:r>
              <a:rPr lang="en-US" b="1" dirty="0" err="1" smtClean="0"/>
              <a:t>cifras</a:t>
            </a:r>
            <a:r>
              <a:rPr lang="en-US" b="1" dirty="0" smtClean="0"/>
              <a:t> de </a:t>
            </a:r>
            <a:r>
              <a:rPr lang="en-US" b="1" dirty="0" err="1" smtClean="0"/>
              <a:t>substituição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preservam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ordem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dos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símbolos</a:t>
            </a:r>
            <a:r>
              <a:rPr lang="en-US" dirty="0" smtClean="0"/>
              <a:t> no </a:t>
            </a:r>
            <a:r>
              <a:rPr lang="en-US" dirty="0" err="1" smtClean="0"/>
              <a:t>texto</a:t>
            </a:r>
            <a:r>
              <a:rPr lang="en-US" dirty="0" smtClean="0"/>
              <a:t> </a:t>
            </a:r>
            <a:r>
              <a:rPr lang="en-US" dirty="0" err="1" smtClean="0"/>
              <a:t>claro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mas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disfarçam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esses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símbolos</a:t>
            </a:r>
            <a:r>
              <a:rPr lang="en-US" dirty="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43012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6EAD4F-9485-4B43-A0E8-CE1D237FB15A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983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Cifras de Substituição</a:t>
            </a:r>
            <a:endParaRPr lang="pt-BR" smtClean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endParaRPr lang="en-US" sz="2800" dirty="0"/>
          </a:p>
          <a:p>
            <a:pPr eaLnBrk="1" hangingPunct="1">
              <a:defRPr/>
            </a:pPr>
            <a:r>
              <a:rPr lang="en-US" sz="2800" dirty="0" err="1" smtClean="0"/>
              <a:t>Cada</a:t>
            </a:r>
            <a:r>
              <a:rPr lang="en-US" sz="2800" dirty="0" smtClean="0"/>
              <a:t> </a:t>
            </a:r>
            <a:r>
              <a:rPr lang="en-US" sz="2800" b="1" dirty="0" err="1" smtClean="0"/>
              <a:t>letra</a:t>
            </a:r>
            <a:r>
              <a:rPr lang="en-US" sz="2800" dirty="0" smtClean="0"/>
              <a:t> </a:t>
            </a:r>
            <a:r>
              <a:rPr lang="en-US" sz="2800" dirty="0" err="1" smtClean="0"/>
              <a:t>ou</a:t>
            </a:r>
            <a:r>
              <a:rPr lang="en-US" sz="2800" dirty="0" smtClean="0"/>
              <a:t> </a:t>
            </a:r>
            <a:r>
              <a:rPr lang="en-US" sz="2800" b="1" dirty="0" err="1" smtClean="0"/>
              <a:t>grupo</a:t>
            </a:r>
            <a:r>
              <a:rPr lang="en-US" sz="2800" b="1" dirty="0" smtClean="0"/>
              <a:t> de </a:t>
            </a:r>
            <a:r>
              <a:rPr lang="en-US" sz="2800" b="1" dirty="0" err="1" smtClean="0"/>
              <a:t>letras</a:t>
            </a:r>
            <a:r>
              <a:rPr lang="en-US" sz="2800" dirty="0" smtClean="0"/>
              <a:t> é </a:t>
            </a:r>
            <a:r>
              <a:rPr lang="en-US" sz="2800" dirty="0" err="1" smtClean="0"/>
              <a:t>substituído</a:t>
            </a:r>
            <a:r>
              <a:rPr lang="en-US" sz="2800" dirty="0" smtClean="0"/>
              <a:t> </a:t>
            </a:r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b="1" dirty="0" err="1" smtClean="0"/>
              <a:t>outra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letra</a:t>
            </a:r>
            <a:r>
              <a:rPr lang="en-US" sz="2800" dirty="0" smtClean="0"/>
              <a:t> </a:t>
            </a:r>
            <a:r>
              <a:rPr lang="en-US" sz="2800" dirty="0" err="1" smtClean="0"/>
              <a:t>ou</a:t>
            </a:r>
            <a:r>
              <a:rPr lang="en-US" sz="2800" dirty="0" smtClean="0"/>
              <a:t> </a:t>
            </a:r>
            <a:r>
              <a:rPr lang="en-US" sz="2800" b="1" dirty="0" err="1" smtClean="0"/>
              <a:t>grupo</a:t>
            </a:r>
            <a:r>
              <a:rPr lang="en-US" sz="2800" b="1" dirty="0" smtClean="0"/>
              <a:t> de </a:t>
            </a:r>
            <a:r>
              <a:rPr lang="en-US" sz="2800" b="1" dirty="0" err="1" smtClean="0"/>
              <a:t>letras</a:t>
            </a:r>
            <a:r>
              <a:rPr lang="en-US" sz="2800" dirty="0" smtClean="0"/>
              <a:t>, de </a:t>
            </a:r>
            <a:r>
              <a:rPr lang="en-US" sz="2800" dirty="0" err="1" smtClean="0"/>
              <a:t>modo</a:t>
            </a:r>
            <a:r>
              <a:rPr lang="en-US" sz="2800" dirty="0" smtClean="0"/>
              <a:t> a </a:t>
            </a:r>
            <a:r>
              <a:rPr lang="en-US" sz="2800" dirty="0" err="1" smtClean="0"/>
              <a:t>criar</a:t>
            </a:r>
            <a:r>
              <a:rPr lang="en-US" sz="2800" dirty="0" smtClean="0"/>
              <a:t> um “</a:t>
            </a:r>
            <a:r>
              <a:rPr lang="en-US" sz="2800" dirty="0" err="1" smtClean="0">
                <a:solidFill>
                  <a:srgbClr val="0000FF"/>
                </a:solidFill>
              </a:rPr>
              <a:t>disfarce</a:t>
            </a:r>
            <a:r>
              <a:rPr lang="en-US" sz="2800" dirty="0" smtClean="0"/>
              <a:t>”.</a:t>
            </a:r>
          </a:p>
          <a:p>
            <a:pPr eaLnBrk="1" hangingPunct="1">
              <a:defRPr/>
            </a:pPr>
            <a:endParaRPr lang="en-US" sz="2800" dirty="0" smtClean="0"/>
          </a:p>
        </p:txBody>
      </p:sp>
      <p:sp>
        <p:nvSpPr>
          <p:cNvPr id="4096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301153-FC64-4D6D-9B71-81D9DF06EC26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868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>
                <a:solidFill>
                  <a:srgbClr val="000000"/>
                </a:solidFill>
              </a:rPr>
              <a:t>Cifra</a:t>
            </a:r>
            <a:r>
              <a:rPr lang="en-US" sz="4000" dirty="0">
                <a:solidFill>
                  <a:srgbClr val="000000"/>
                </a:solidFill>
              </a:rPr>
              <a:t> de César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hangingPunct="1">
              <a:buClr>
                <a:srgbClr val="CCCCFF"/>
              </a:buClr>
              <a:defRPr/>
            </a:pPr>
            <a:endParaRPr lang="en-US" sz="2800" dirty="0" smtClean="0">
              <a:solidFill>
                <a:srgbClr val="000000"/>
              </a:solidFill>
            </a:endParaRPr>
          </a:p>
          <a:p>
            <a:pPr lvl="0" eaLnBrk="1" hangingPunct="1">
              <a:buClr>
                <a:srgbClr val="CCCCFF"/>
              </a:buClr>
              <a:defRPr/>
            </a:pPr>
            <a:r>
              <a:rPr lang="en-US" sz="2800" dirty="0" err="1" smtClean="0">
                <a:solidFill>
                  <a:srgbClr val="000000"/>
                </a:solidFill>
              </a:rPr>
              <a:t>Considerando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as 26 </a:t>
            </a:r>
            <a:r>
              <a:rPr lang="en-US" sz="2800" dirty="0" err="1">
                <a:solidFill>
                  <a:srgbClr val="000000"/>
                </a:solidFill>
              </a:rPr>
              <a:t>letras</a:t>
            </a:r>
            <a:r>
              <a:rPr lang="en-US" sz="2800" dirty="0">
                <a:solidFill>
                  <a:srgbClr val="000000"/>
                </a:solidFill>
              </a:rPr>
              <a:t> do </a:t>
            </a:r>
            <a:r>
              <a:rPr lang="en-US" sz="2800" dirty="0" err="1">
                <a:solidFill>
                  <a:srgbClr val="000000"/>
                </a:solidFill>
              </a:rPr>
              <a:t>alfabeto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inglês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/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000000"/>
                </a:solidFill>
              </a:rPr>
              <a:t/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000000"/>
                </a:solidFill>
              </a:rPr>
              <a:t>(</a:t>
            </a:r>
            <a:r>
              <a:rPr lang="en-US" sz="2800" dirty="0" err="1">
                <a:solidFill>
                  <a:srgbClr val="000000"/>
                </a:solidFill>
              </a:rPr>
              <a:t>a,b,c,d,e,f,g,h,I,j,k,m,n,o,p,q,r,s,t,u,v,x,w,y,z</a:t>
            </a:r>
            <a:r>
              <a:rPr lang="en-US" sz="2800" dirty="0">
                <a:solidFill>
                  <a:srgbClr val="000000"/>
                </a:solidFill>
              </a:rPr>
              <a:t>),</a:t>
            </a:r>
          </a:p>
          <a:p>
            <a:pPr lvl="0" eaLnBrk="1" hangingPunct="1">
              <a:buClr>
                <a:srgbClr val="CCCCFF"/>
              </a:buClr>
              <a:buNone/>
              <a:defRPr/>
            </a:pPr>
            <a:r>
              <a:rPr lang="en-US" sz="2800" dirty="0">
                <a:solidFill>
                  <a:srgbClr val="000000"/>
                </a:solidFill>
              </a:rPr>
              <a:t>    </a:t>
            </a:r>
            <a:r>
              <a:rPr lang="en-US" sz="2800" dirty="0" smtClean="0">
                <a:solidFill>
                  <a:srgbClr val="000000"/>
                </a:solidFill>
              </a:rPr>
              <a:t/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en-US" sz="2800" dirty="0" err="1" smtClean="0">
                <a:solidFill>
                  <a:srgbClr val="000000"/>
                </a:solidFill>
              </a:rPr>
              <a:t>Neste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método</a:t>
            </a:r>
            <a:r>
              <a:rPr lang="en-US" sz="2800" dirty="0">
                <a:solidFill>
                  <a:srgbClr val="000000"/>
                </a:solidFill>
              </a:rPr>
              <a:t>, </a:t>
            </a:r>
            <a:r>
              <a:rPr lang="en-US" sz="2800" dirty="0">
                <a:solidFill>
                  <a:srgbClr val="CCCCFF">
                    <a:lumMod val="50000"/>
                  </a:srgbClr>
                </a:solidFill>
              </a:rPr>
              <a:t>a</a:t>
            </a:r>
            <a:r>
              <a:rPr lang="en-US" sz="2800" dirty="0">
                <a:solidFill>
                  <a:srgbClr val="000000"/>
                </a:solidFill>
              </a:rPr>
              <a:t> se </a:t>
            </a:r>
            <a:r>
              <a:rPr lang="en-US" sz="2800" dirty="0" err="1">
                <a:solidFill>
                  <a:srgbClr val="000000"/>
                </a:solidFill>
              </a:rPr>
              <a:t>torna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CCCCFF">
                    <a:lumMod val="50000"/>
                  </a:srgbClr>
                </a:solidFill>
              </a:rPr>
              <a:t>D</a:t>
            </a:r>
            <a:r>
              <a:rPr lang="en-US" sz="2800" dirty="0">
                <a:solidFill>
                  <a:srgbClr val="000000"/>
                </a:solidFill>
              </a:rPr>
              <a:t>, </a:t>
            </a:r>
            <a:r>
              <a:rPr lang="en-US" sz="2800" dirty="0">
                <a:solidFill>
                  <a:srgbClr val="CCCCFF">
                    <a:lumMod val="50000"/>
                  </a:srgbClr>
                </a:solidFill>
              </a:rPr>
              <a:t>b</a:t>
            </a:r>
            <a:r>
              <a:rPr lang="en-US" sz="2800" dirty="0">
                <a:solidFill>
                  <a:srgbClr val="000000"/>
                </a:solidFill>
              </a:rPr>
              <a:t> se </a:t>
            </a:r>
            <a:r>
              <a:rPr lang="en-US" sz="2800" dirty="0" err="1">
                <a:solidFill>
                  <a:srgbClr val="000000"/>
                </a:solidFill>
              </a:rPr>
              <a:t>torna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E</a:t>
            </a:r>
            <a:r>
              <a:rPr lang="en-US" sz="2800" dirty="0">
                <a:solidFill>
                  <a:srgbClr val="000000"/>
                </a:solidFill>
              </a:rPr>
              <a:t>, </a:t>
            </a:r>
            <a:r>
              <a:rPr lang="en-US" sz="2800" dirty="0">
                <a:solidFill>
                  <a:srgbClr val="CCCCFF">
                    <a:lumMod val="50000"/>
                  </a:srgbClr>
                </a:solidFill>
              </a:rPr>
              <a:t>c</a:t>
            </a:r>
            <a:r>
              <a:rPr lang="en-US" sz="2800" dirty="0">
                <a:solidFill>
                  <a:srgbClr val="000000"/>
                </a:solidFill>
              </a:rPr>
              <a:t> se </a:t>
            </a:r>
            <a:r>
              <a:rPr lang="en-US" sz="2800" dirty="0" err="1">
                <a:solidFill>
                  <a:srgbClr val="000000"/>
                </a:solidFill>
              </a:rPr>
              <a:t>torna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F</a:t>
            </a:r>
            <a:r>
              <a:rPr lang="en-US" sz="2800" dirty="0">
                <a:solidFill>
                  <a:srgbClr val="000000"/>
                </a:solidFill>
              </a:rPr>
              <a:t>, … …, </a:t>
            </a:r>
            <a:r>
              <a:rPr lang="en-US" sz="2800" dirty="0">
                <a:solidFill>
                  <a:srgbClr val="CCCCFF">
                    <a:lumMod val="50000"/>
                  </a:srgbClr>
                </a:solidFill>
              </a:rPr>
              <a:t>z</a:t>
            </a:r>
            <a:r>
              <a:rPr lang="en-US" sz="2800" dirty="0">
                <a:solidFill>
                  <a:srgbClr val="000000"/>
                </a:solidFill>
              </a:rPr>
              <a:t> se </a:t>
            </a:r>
            <a:r>
              <a:rPr lang="en-US" sz="2800" dirty="0" err="1">
                <a:solidFill>
                  <a:srgbClr val="000000"/>
                </a:solidFill>
              </a:rPr>
              <a:t>torna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CCCCFF">
                    <a:lumMod val="50000"/>
                  </a:srgbClr>
                </a:solidFill>
              </a:rPr>
              <a:t>C</a:t>
            </a:r>
            <a:r>
              <a:rPr lang="en-US" sz="2800" dirty="0">
                <a:solidFill>
                  <a:srgbClr val="000000"/>
                </a:solidFill>
              </a:rPr>
              <a:t>.</a:t>
            </a:r>
            <a:endParaRPr lang="pt-BR" sz="2800" dirty="0">
              <a:solidFill>
                <a:srgbClr val="000000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30C08-20DE-4F7E-8E38-0D988F39C1A6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0181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Cifra</a:t>
            </a:r>
            <a:r>
              <a:rPr lang="en-US" dirty="0" smtClean="0"/>
              <a:t> de César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Uma </a:t>
            </a:r>
            <a:r>
              <a:rPr lang="en-US" dirty="0" err="1" smtClean="0"/>
              <a:t>letra</a:t>
            </a:r>
            <a:r>
              <a:rPr lang="en-US" dirty="0" smtClean="0"/>
              <a:t> “</a:t>
            </a:r>
            <a:r>
              <a:rPr lang="en-US" dirty="0" smtClean="0">
                <a:solidFill>
                  <a:srgbClr val="0000FF"/>
                </a:solidFill>
              </a:rPr>
              <a:t>p</a:t>
            </a:r>
            <a:r>
              <a:rPr lang="en-US" dirty="0" smtClean="0"/>
              <a:t>” do </a:t>
            </a:r>
            <a:r>
              <a:rPr lang="en-US" dirty="0" err="1" smtClean="0">
                <a:solidFill>
                  <a:srgbClr val="0000FF"/>
                </a:solidFill>
              </a:rPr>
              <a:t>texto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claro</a:t>
            </a:r>
            <a:r>
              <a:rPr lang="en-US" dirty="0" smtClean="0"/>
              <a:t>, é </a:t>
            </a:r>
            <a:r>
              <a:rPr lang="en-US" dirty="0" err="1" smtClean="0"/>
              <a:t>substituída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outra</a:t>
            </a:r>
            <a:r>
              <a:rPr lang="en-US" dirty="0" smtClean="0"/>
              <a:t> </a:t>
            </a:r>
            <a:r>
              <a:rPr lang="en-US" dirty="0" err="1" smtClean="0"/>
              <a:t>letra</a:t>
            </a:r>
            <a:r>
              <a:rPr lang="en-US" dirty="0" smtClean="0"/>
              <a:t> “</a:t>
            </a:r>
            <a:r>
              <a:rPr lang="en-US" dirty="0" smtClean="0">
                <a:solidFill>
                  <a:srgbClr val="0000FF"/>
                </a:solidFill>
              </a:rPr>
              <a:t>C</a:t>
            </a:r>
            <a:r>
              <a:rPr lang="en-US" dirty="0" smtClean="0"/>
              <a:t>” no </a:t>
            </a:r>
            <a:r>
              <a:rPr lang="en-US" dirty="0" err="1" smtClean="0">
                <a:solidFill>
                  <a:srgbClr val="0000FF"/>
                </a:solidFill>
              </a:rPr>
              <a:t>texto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cifrado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err="1" smtClean="0"/>
              <a:t>Atribui</a:t>
            </a:r>
            <a:r>
              <a:rPr lang="en-US" dirty="0" smtClean="0"/>
              <a:t>-se um </a:t>
            </a:r>
            <a:r>
              <a:rPr lang="en-US" dirty="0" err="1" smtClean="0"/>
              <a:t>equivalente</a:t>
            </a:r>
            <a:r>
              <a:rPr lang="en-US" dirty="0" smtClean="0"/>
              <a:t> </a:t>
            </a:r>
            <a:r>
              <a:rPr lang="en-US" dirty="0" err="1" smtClean="0"/>
              <a:t>numérico</a:t>
            </a:r>
            <a:r>
              <a:rPr lang="en-US" dirty="0" smtClean="0"/>
              <a:t> para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letra</a:t>
            </a:r>
            <a:r>
              <a:rPr lang="en-US" dirty="0" smtClean="0"/>
              <a:t>:         (a=1, b=2, …, z=26)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C = E (p) = (p+3) mod 26 </a:t>
            </a:r>
            <a:r>
              <a:rPr lang="en-US" dirty="0" smtClean="0"/>
              <a:t>(</a:t>
            </a:r>
            <a:r>
              <a:rPr lang="pt-BR" dirty="0" smtClean="0"/>
              <a:t>cada </a:t>
            </a:r>
            <a:r>
              <a:rPr lang="pt-BR" dirty="0"/>
              <a:t>letra é deslocada 3 </a:t>
            </a:r>
            <a:r>
              <a:rPr lang="pt-BR" dirty="0" smtClean="0"/>
              <a:t>vezes)</a:t>
            </a:r>
            <a:endParaRPr lang="pt-BR" dirty="0"/>
          </a:p>
          <a:p>
            <a:endParaRPr lang="en-US" dirty="0" smtClean="0">
              <a:solidFill>
                <a:srgbClr val="0000FF"/>
              </a:solidFill>
            </a:endParaRPr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30C08-20DE-4F7E-8E38-0D988F39C1A6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556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Bibliografia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700" dirty="0" smtClean="0">
              <a:solidFill>
                <a:srgbClr val="0000FF"/>
              </a:solidFill>
            </a:endParaRPr>
          </a:p>
          <a:p>
            <a:r>
              <a:rPr lang="pt-BR" sz="2700" dirty="0" smtClean="0">
                <a:solidFill>
                  <a:srgbClr val="0000FF"/>
                </a:solidFill>
              </a:rPr>
              <a:t>Criptografia </a:t>
            </a:r>
            <a:r>
              <a:rPr lang="pt-BR" sz="2700" dirty="0">
                <a:solidFill>
                  <a:srgbClr val="0000FF"/>
                </a:solidFill>
              </a:rPr>
              <a:t>e Segurança de Redes, </a:t>
            </a:r>
            <a:r>
              <a:rPr lang="pt-BR" sz="2700" dirty="0" smtClean="0">
                <a:solidFill>
                  <a:srgbClr val="0000FF"/>
                </a:solidFill>
              </a:rPr>
              <a:t>Willian </a:t>
            </a:r>
            <a:r>
              <a:rPr lang="pt-BR" sz="2700" dirty="0" err="1" smtClean="0">
                <a:solidFill>
                  <a:srgbClr val="0000FF"/>
                </a:solidFill>
              </a:rPr>
              <a:t>Stallings</a:t>
            </a:r>
            <a:r>
              <a:rPr lang="pt-BR" sz="2700" dirty="0" smtClean="0">
                <a:solidFill>
                  <a:srgbClr val="0000FF"/>
                </a:solidFill>
              </a:rPr>
              <a:t>, 4º Edição. </a:t>
            </a:r>
            <a:r>
              <a:rPr lang="pt-BR" sz="2700" dirty="0">
                <a:solidFill>
                  <a:srgbClr val="0000FF"/>
                </a:solidFill>
              </a:rPr>
              <a:t>Pearson, </a:t>
            </a:r>
            <a:r>
              <a:rPr lang="pt-BR" sz="2700" dirty="0" smtClean="0">
                <a:solidFill>
                  <a:srgbClr val="0000FF"/>
                </a:solidFill>
              </a:rPr>
              <a:t>2008, </a:t>
            </a:r>
            <a:r>
              <a:rPr lang="pt-BR" sz="2700" dirty="0">
                <a:solidFill>
                  <a:srgbClr val="C00000"/>
                </a:solidFill>
              </a:rPr>
              <a:t>Cap. </a:t>
            </a:r>
            <a:r>
              <a:rPr lang="pt-BR" sz="2700" dirty="0" smtClean="0">
                <a:solidFill>
                  <a:srgbClr val="C00000"/>
                </a:solidFill>
              </a:rPr>
              <a:t>2</a:t>
            </a:r>
            <a:r>
              <a:rPr lang="pt-BR" sz="2700" dirty="0" smtClean="0">
                <a:solidFill>
                  <a:srgbClr val="0000FF"/>
                </a:solidFill>
              </a:rPr>
              <a:t>.</a:t>
            </a:r>
          </a:p>
          <a:p>
            <a:endParaRPr lang="pt-BR" sz="2700" dirty="0">
              <a:solidFill>
                <a:srgbClr val="0000FF"/>
              </a:solidFill>
              <a:ea typeface="Times New Roman"/>
              <a:cs typeface="Times New Roman"/>
            </a:endParaRPr>
          </a:p>
          <a:p>
            <a:r>
              <a:rPr lang="pt-BR" sz="2800" dirty="0" smtClean="0">
                <a:solidFill>
                  <a:srgbClr val="0000FF"/>
                </a:solidFill>
                <a:ea typeface="Times New Roman"/>
                <a:cs typeface="Times New Roman"/>
              </a:rPr>
              <a:t>Segurança </a:t>
            </a:r>
            <a:r>
              <a:rPr lang="pt-BR" sz="2800" dirty="0">
                <a:solidFill>
                  <a:srgbClr val="0000FF"/>
                </a:solidFill>
                <a:ea typeface="Times New Roman"/>
                <a:cs typeface="Times New Roman"/>
              </a:rPr>
              <a:t>de Dados, </a:t>
            </a:r>
            <a:r>
              <a:rPr lang="pt-BR" sz="2800" dirty="0" smtClean="0">
                <a:solidFill>
                  <a:srgbClr val="0000FF"/>
                </a:solidFill>
                <a:ea typeface="Times New Roman"/>
                <a:cs typeface="Times New Roman"/>
              </a:rPr>
              <a:t>Criptografia </a:t>
            </a:r>
            <a:r>
              <a:rPr lang="pt-BR" sz="2800" dirty="0">
                <a:solidFill>
                  <a:srgbClr val="0000FF"/>
                </a:solidFill>
                <a:ea typeface="Times New Roman"/>
                <a:cs typeface="Times New Roman"/>
              </a:rPr>
              <a:t>em rede de computadores, </a:t>
            </a:r>
            <a:r>
              <a:rPr lang="pt-BR" sz="2800" dirty="0" err="1" smtClean="0">
                <a:solidFill>
                  <a:srgbClr val="0000FF"/>
                </a:solidFill>
                <a:ea typeface="Times New Roman"/>
                <a:cs typeface="Times New Roman"/>
              </a:rPr>
              <a:t>Routo</a:t>
            </a:r>
            <a:r>
              <a:rPr lang="pt-BR" sz="2800" dirty="0" smtClean="0">
                <a:solidFill>
                  <a:srgbClr val="0000FF"/>
                </a:solidFill>
                <a:ea typeface="Times New Roman"/>
                <a:cs typeface="Times New Roman"/>
              </a:rPr>
              <a:t> </a:t>
            </a:r>
            <a:r>
              <a:rPr lang="pt-BR" sz="2800" dirty="0" err="1">
                <a:solidFill>
                  <a:srgbClr val="0000FF"/>
                </a:solidFill>
                <a:ea typeface="Times New Roman"/>
                <a:cs typeface="Times New Roman"/>
              </a:rPr>
              <a:t>Terada</a:t>
            </a:r>
            <a:r>
              <a:rPr lang="pt-BR" sz="2800" dirty="0">
                <a:solidFill>
                  <a:srgbClr val="0000FF"/>
                </a:solidFill>
                <a:ea typeface="Times New Roman"/>
                <a:cs typeface="Times New Roman"/>
              </a:rPr>
              <a:t>, </a:t>
            </a:r>
            <a:r>
              <a:rPr lang="pt-BR" sz="2800" dirty="0" smtClean="0">
                <a:solidFill>
                  <a:srgbClr val="0000FF"/>
                </a:solidFill>
                <a:ea typeface="Times New Roman"/>
                <a:cs typeface="Times New Roman"/>
              </a:rPr>
              <a:t>2º Edição, </a:t>
            </a:r>
            <a:r>
              <a:rPr lang="pt-BR" sz="2800" dirty="0" err="1" smtClean="0">
                <a:solidFill>
                  <a:srgbClr val="0000FF"/>
                </a:solidFill>
                <a:ea typeface="Times New Roman"/>
                <a:cs typeface="Times New Roman"/>
              </a:rPr>
              <a:t>Edigar</a:t>
            </a:r>
            <a:r>
              <a:rPr lang="pt-BR" sz="2800" dirty="0" smtClean="0">
                <a:solidFill>
                  <a:srgbClr val="0000FF"/>
                </a:solidFill>
                <a:ea typeface="Times New Roman"/>
                <a:cs typeface="Times New Roman"/>
              </a:rPr>
              <a:t> </a:t>
            </a:r>
            <a:r>
              <a:rPr lang="pt-BR" sz="2800" dirty="0" err="1" smtClean="0">
                <a:solidFill>
                  <a:srgbClr val="0000FF"/>
                </a:solidFill>
                <a:ea typeface="Times New Roman"/>
                <a:cs typeface="Times New Roman"/>
              </a:rPr>
              <a:t>Blucher</a:t>
            </a:r>
            <a:r>
              <a:rPr lang="pt-BR" sz="2800" dirty="0" smtClean="0">
                <a:solidFill>
                  <a:srgbClr val="0000FF"/>
                </a:solidFill>
                <a:ea typeface="Times New Roman"/>
                <a:cs typeface="Times New Roman"/>
              </a:rPr>
              <a:t>, 2008. Cap. 1 - Seção 1.4.</a:t>
            </a:r>
            <a:r>
              <a:rPr lang="pt-BR" sz="2800" dirty="0">
                <a:solidFill>
                  <a:srgbClr val="0000FF"/>
                </a:solidFill>
              </a:rPr>
              <a:t/>
            </a:r>
            <a:br>
              <a:rPr lang="pt-BR" sz="2800" dirty="0">
                <a:solidFill>
                  <a:srgbClr val="0000FF"/>
                </a:solidFill>
              </a:rPr>
            </a:br>
            <a:r>
              <a:rPr lang="pt-BR" sz="2700" dirty="0">
                <a:solidFill>
                  <a:srgbClr val="0000FF"/>
                </a:solidFill>
              </a:rPr>
              <a:t/>
            </a:r>
            <a:br>
              <a:rPr lang="pt-BR" sz="2700" dirty="0">
                <a:solidFill>
                  <a:srgbClr val="0000FF"/>
                </a:solidFill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8355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Cifra</a:t>
            </a:r>
            <a:r>
              <a:rPr lang="en-US" dirty="0" smtClean="0"/>
              <a:t> de C</a:t>
            </a:r>
            <a:r>
              <a:rPr lang="pt-BR" dirty="0" smtClean="0"/>
              <a:t>é</a:t>
            </a:r>
            <a:r>
              <a:rPr lang="en-US" dirty="0" err="1" smtClean="0"/>
              <a:t>sar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um texto claro como:</a:t>
            </a:r>
            <a:br>
              <a:rPr lang="pt-BR" dirty="0" smtClean="0"/>
            </a:br>
            <a:r>
              <a:rPr lang="pt-BR" dirty="0" smtClean="0"/>
              <a:t>   </a:t>
            </a:r>
            <a:br>
              <a:rPr lang="pt-BR" dirty="0" smtClean="0"/>
            </a:br>
            <a:r>
              <a:rPr lang="pt-BR" dirty="0" smtClean="0"/>
              <a:t> 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meet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me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after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the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toga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party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endParaRPr lang="pt-BR" dirty="0">
              <a:latin typeface="Courier New" pitchFamily="49" charset="0"/>
              <a:cs typeface="Courier New" pitchFamily="49" charset="0"/>
            </a:endParaRPr>
          </a:p>
          <a:p>
            <a:r>
              <a:rPr lang="pt-BR" dirty="0" smtClean="0">
                <a:latin typeface="+mj-lt"/>
                <a:cs typeface="Courier New" pitchFamily="49" charset="0"/>
              </a:rPr>
              <a:t>O texto cifrado será:</a:t>
            </a:r>
            <a:br>
              <a:rPr lang="pt-BR" dirty="0" smtClean="0">
                <a:latin typeface="+mj-lt"/>
                <a:cs typeface="Courier New" pitchFamily="49" charset="0"/>
              </a:rPr>
            </a:br>
            <a:r>
              <a:rPr lang="pt-BR" dirty="0" smtClean="0">
                <a:latin typeface="Courier New" pitchFamily="49" charset="0"/>
                <a:cs typeface="Courier New" pitchFamily="49" charset="0"/>
              </a:rPr>
              <a:t>   </a:t>
            </a:r>
            <a:br>
              <a:rPr lang="pt-BR" dirty="0" smtClean="0">
                <a:latin typeface="Courier New" pitchFamily="49" charset="0"/>
                <a:cs typeface="Courier New" pitchFamily="49" charset="0"/>
              </a:rPr>
            </a:br>
            <a:r>
              <a:rPr lang="pt-BR" dirty="0" smtClean="0">
                <a:latin typeface="Courier New" pitchFamily="49" charset="0"/>
                <a:cs typeface="Courier New" pitchFamily="49" charset="0"/>
              </a:rPr>
              <a:t> PHHW PH DIWHU WKH WRJD SDUWB</a:t>
            </a:r>
          </a:p>
          <a:p>
            <a:endParaRPr lang="pt-BR" dirty="0" smtClean="0">
              <a:latin typeface="+mj-lt"/>
              <a:cs typeface="Courier New" pitchFamily="49" charset="0"/>
            </a:endParaRPr>
          </a:p>
          <a:p>
            <a:r>
              <a:rPr lang="pt-BR" dirty="0" smtClean="0">
                <a:latin typeface="+mj-lt"/>
                <a:cs typeface="Courier New" pitchFamily="49" charset="0"/>
              </a:rPr>
              <a:t>Teremos 25 chaves possíveis.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30C08-20DE-4F7E-8E38-0D988F39C1A6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675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Generalização da Cifra de César</a:t>
            </a:r>
            <a:br>
              <a:rPr lang="en-US" sz="3400" smtClean="0"/>
            </a:br>
            <a:endParaRPr lang="pt-BR" sz="34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letra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se </a:t>
            </a:r>
            <a:r>
              <a:rPr lang="en-US" dirty="0" err="1" smtClean="0">
                <a:solidFill>
                  <a:srgbClr val="0000FF"/>
                </a:solidFill>
              </a:rPr>
              <a:t>desloca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k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vezes</a:t>
            </a:r>
            <a:r>
              <a:rPr lang="en-US" dirty="0" smtClean="0"/>
              <a:t>,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 de </a:t>
            </a:r>
            <a:r>
              <a:rPr lang="en-US" dirty="0" err="1" smtClean="0"/>
              <a:t>três</a:t>
            </a:r>
            <a:r>
              <a:rPr lang="en-US" dirty="0" smtClean="0"/>
              <a:t>. 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err="1" smtClean="0"/>
              <a:t>Neste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00FF"/>
                </a:solidFill>
              </a:rPr>
              <a:t>k </a:t>
            </a:r>
            <a:r>
              <a:rPr lang="en-US" dirty="0" err="1" smtClean="0">
                <a:solidFill>
                  <a:srgbClr val="0000FF"/>
                </a:solidFill>
              </a:rPr>
              <a:t>passa</a:t>
            </a:r>
            <a:r>
              <a:rPr lang="en-US" dirty="0" smtClean="0">
                <a:solidFill>
                  <a:srgbClr val="0000FF"/>
                </a:solidFill>
              </a:rPr>
              <a:t> a </a:t>
            </a:r>
            <a:r>
              <a:rPr lang="en-US" dirty="0" err="1" smtClean="0">
                <a:solidFill>
                  <a:srgbClr val="0000FF"/>
                </a:solidFill>
              </a:rPr>
              <a:t>ser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uma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chave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para o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dirty="0" err="1" smtClean="0"/>
              <a:t>genérico</a:t>
            </a:r>
            <a:r>
              <a:rPr lang="en-US" dirty="0" smtClean="0"/>
              <a:t> dos </a:t>
            </a:r>
            <a:r>
              <a:rPr lang="en-US" dirty="0" err="1" smtClean="0"/>
              <a:t>alfabetos</a:t>
            </a:r>
            <a:r>
              <a:rPr lang="en-US" dirty="0" smtClean="0"/>
              <a:t> </a:t>
            </a:r>
            <a:r>
              <a:rPr lang="en-US" dirty="0" err="1" smtClean="0"/>
              <a:t>deslocados</a:t>
            </a:r>
            <a:r>
              <a:rPr lang="en-US" dirty="0" smtClean="0"/>
              <a:t> de forma circular.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198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F5171-C319-4998-AD04-2457161CE559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29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27013" y="-99392"/>
            <a:ext cx="9598026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96551" y="1844824"/>
            <a:ext cx="10225136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96551" y="3645024"/>
            <a:ext cx="10225136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96552" y="5445224"/>
            <a:ext cx="10225137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5554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Força bruta na chave da Cifra de César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Os algoritmos de criptografia e </a:t>
            </a:r>
            <a:r>
              <a:rPr lang="pt-BR" dirty="0" err="1" smtClean="0"/>
              <a:t>descriptografia</a:t>
            </a:r>
            <a:r>
              <a:rPr lang="pt-BR" dirty="0" smtClean="0"/>
              <a:t> são conhecidos.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Existem apenas 25 chaves a serem experimentadas.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 smtClean="0">
                <a:solidFill>
                  <a:srgbClr val="0000FF"/>
                </a:solidFill>
              </a:rPr>
              <a:t>linguagem do texto claro é conhecida </a:t>
            </a:r>
            <a:r>
              <a:rPr lang="pt-BR" dirty="0" smtClean="0"/>
              <a:t>e </a:t>
            </a:r>
            <a:r>
              <a:rPr lang="pt-BR" dirty="0" smtClean="0">
                <a:solidFill>
                  <a:srgbClr val="0070C0"/>
                </a:solidFill>
              </a:rPr>
              <a:t>facilmente reconhecível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35127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Cifras de Substituição Monoalfabética</a:t>
            </a:r>
            <a:endParaRPr lang="pt-BR" sz="360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>
                <a:solidFill>
                  <a:srgbClr val="0000FF"/>
                </a:solidFill>
              </a:rPr>
              <a:t>Próximo aprimoramento</a:t>
            </a:r>
            <a:r>
              <a:rPr lang="pt-BR" dirty="0" smtClean="0"/>
              <a:t>:</a:t>
            </a:r>
          </a:p>
          <a:p>
            <a:pPr lvl="1" eaLnBrk="1" hangingPunct="1">
              <a:defRPr/>
            </a:pPr>
            <a:r>
              <a:rPr lang="pt-BR" dirty="0" smtClean="0"/>
              <a:t> Cada letra do texto simples, do alfabeto de 26   </a:t>
            </a:r>
            <a:br>
              <a:rPr lang="pt-BR" dirty="0" smtClean="0"/>
            </a:br>
            <a:r>
              <a:rPr lang="pt-BR" dirty="0" smtClean="0"/>
              <a:t>  letras, seja mapeada para alguma outra letra.</a:t>
            </a:r>
          </a:p>
          <a:p>
            <a:pPr lvl="1"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a -&gt; Q,  b -&gt; W,  c -&gt; E,  d -&gt; R,  e -&gt;T, ...</a:t>
            </a:r>
          </a:p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Esse sistema geral é chamado </a:t>
            </a:r>
            <a:r>
              <a:rPr lang="pt-BR" dirty="0" smtClean="0">
                <a:solidFill>
                  <a:srgbClr val="0070C0"/>
                </a:solidFill>
              </a:rPr>
              <a:t>cifra de substituição </a:t>
            </a:r>
            <a:r>
              <a:rPr lang="pt-BR" dirty="0" err="1" smtClean="0">
                <a:solidFill>
                  <a:srgbClr val="0070C0"/>
                </a:solidFill>
              </a:rPr>
              <a:t>monoalfabética</a:t>
            </a:r>
            <a:r>
              <a:rPr lang="pt-BR" b="1" dirty="0" smtClean="0"/>
              <a:t>. </a:t>
            </a:r>
          </a:p>
        </p:txBody>
      </p:sp>
      <p:sp>
        <p:nvSpPr>
          <p:cNvPr id="45060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67FE46-5B6A-4996-9927-B0D6ADFBBF1F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437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Cifras de Substituição Monoalfabética</a:t>
            </a:r>
            <a:endParaRPr lang="pt-BR" sz="360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Sendo a </a:t>
            </a:r>
            <a:r>
              <a:rPr lang="pt-BR" b="1" u="sng" dirty="0" smtClean="0"/>
              <a:t>chave</a:t>
            </a:r>
            <a:r>
              <a:rPr lang="pt-BR" dirty="0" smtClean="0"/>
              <a:t> uma </a:t>
            </a:r>
            <a:r>
              <a:rPr lang="pt-BR" i="1" dirty="0" smtClean="0"/>
              <a:t>string</a:t>
            </a:r>
            <a:r>
              <a:rPr lang="pt-BR" dirty="0" smtClean="0"/>
              <a:t> de 26 letras correspondente ao alfabeto completo.</a:t>
            </a:r>
          </a:p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Quebra da chave: 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26!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0000FF"/>
                </a:solidFill>
              </a:rPr>
              <a:t>chaves possíveis</a:t>
            </a:r>
            <a:r>
              <a:rPr lang="pt-BR" dirty="0" smtClean="0"/>
              <a:t>.</a:t>
            </a:r>
          </a:p>
          <a:p>
            <a:pPr eaLnBrk="1" hangingPunct="1">
              <a:defRPr/>
            </a:pPr>
            <a:endParaRPr lang="pt-BR" dirty="0" smtClean="0"/>
          </a:p>
        </p:txBody>
      </p:sp>
      <p:sp>
        <p:nvSpPr>
          <p:cNvPr id="4608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3C574-86F9-457B-99EB-B04112279160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462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Cifras de Substituição Monoalfabética</a:t>
            </a:r>
            <a:endParaRPr lang="pt-BR" sz="3600" smtClean="0"/>
          </a:p>
        </p:txBody>
      </p:sp>
      <p:sp>
        <p:nvSpPr>
          <p:cNvPr id="4710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Entretanto, </a:t>
            </a:r>
            <a:r>
              <a:rPr lang="pt-BR" dirty="0" smtClean="0">
                <a:solidFill>
                  <a:srgbClr val="C00000"/>
                </a:solidFill>
              </a:rPr>
              <a:t>apesar de parecer seguro</a:t>
            </a:r>
            <a:r>
              <a:rPr lang="pt-BR" dirty="0" smtClean="0"/>
              <a:t>, com um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volume de texto cifrado surpreendentemente pequeno</a:t>
            </a:r>
            <a:r>
              <a:rPr lang="pt-BR" dirty="0" smtClean="0"/>
              <a:t>, a cifra pode ser descoberta.</a:t>
            </a:r>
          </a:p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Estratégia:  a propriedades estatísticas dos idiomas.</a:t>
            </a:r>
          </a:p>
        </p:txBody>
      </p:sp>
      <p:sp>
        <p:nvSpPr>
          <p:cNvPr id="4813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E8B44-DBE9-4D57-BF9C-30F4F96B1E5F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428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Cifras de Substituição Monoalfabética</a:t>
            </a:r>
            <a:endParaRPr lang="pt-BR" sz="3600" smtClean="0"/>
          </a:p>
        </p:txBody>
      </p:sp>
      <p:sp>
        <p:nvSpPr>
          <p:cNvPr id="491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Inglês:  e  é a letra mais comum, seguida de  </a:t>
            </a:r>
            <a:r>
              <a:rPr lang="pt-BR" i="1" smtClean="0"/>
              <a:t>t, o, a, n, i, ... 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Digramas mais comuns:  </a:t>
            </a:r>
            <a:r>
              <a:rPr lang="pt-BR" i="1" smtClean="0"/>
              <a:t>th, in, er, re, na, ...</a:t>
            </a:r>
          </a:p>
          <a:p>
            <a:pPr eaLnBrk="1" hangingPunct="1"/>
            <a:endParaRPr lang="pt-BR" i="1" smtClean="0"/>
          </a:p>
          <a:p>
            <a:pPr eaLnBrk="1" hangingPunct="1"/>
            <a:r>
              <a:rPr lang="pt-BR" smtClean="0"/>
              <a:t>Trigramas mais comuns:  </a:t>
            </a:r>
            <a:r>
              <a:rPr lang="pt-BR" i="1" smtClean="0"/>
              <a:t>the, ing, and, ion.</a:t>
            </a:r>
          </a:p>
        </p:txBody>
      </p:sp>
      <p:sp>
        <p:nvSpPr>
          <p:cNvPr id="4915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33313E-C5E2-4AFF-BADB-6C6A540CABE6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27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039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Cifras de Substituição Monoalfabética</a:t>
            </a:r>
            <a:endParaRPr lang="pt-BR" sz="3600" smtClean="0"/>
          </a:p>
        </p:txBody>
      </p:sp>
      <p:sp>
        <p:nvSpPr>
          <p:cNvPr id="501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err="1" smtClean="0"/>
              <a:t>Criptoanalista</a:t>
            </a:r>
            <a:r>
              <a:rPr lang="pt-BR" dirty="0" smtClean="0"/>
              <a:t>:</a:t>
            </a:r>
            <a:br>
              <a:rPr lang="pt-BR" dirty="0" smtClean="0"/>
            </a:br>
            <a:r>
              <a:rPr lang="pt-BR" dirty="0" smtClean="0"/>
              <a:t> </a:t>
            </a:r>
          </a:p>
          <a:p>
            <a:pPr lvl="1" eaLnBrk="1" hangingPunct="1"/>
            <a:r>
              <a:rPr lang="pt-BR" dirty="0" smtClean="0"/>
              <a:t> Para </a:t>
            </a:r>
            <a:r>
              <a:rPr lang="pt-BR" dirty="0" err="1" smtClean="0">
                <a:solidFill>
                  <a:srgbClr val="0000FF"/>
                </a:solidFill>
              </a:rPr>
              <a:t>decriptografar</a:t>
            </a:r>
            <a:r>
              <a:rPr lang="pt-BR" dirty="0" smtClean="0">
                <a:solidFill>
                  <a:srgbClr val="0000FF"/>
                </a:solidFill>
              </a:rPr>
              <a:t> uma cifra    </a:t>
            </a:r>
            <a:br>
              <a:rPr lang="pt-BR" dirty="0" smtClean="0">
                <a:solidFill>
                  <a:srgbClr val="0000FF"/>
                </a:solidFill>
              </a:rPr>
            </a:br>
            <a:r>
              <a:rPr lang="pt-BR" dirty="0" smtClean="0">
                <a:solidFill>
                  <a:srgbClr val="0000FF"/>
                </a:solidFill>
              </a:rPr>
              <a:t>    </a:t>
            </a:r>
            <a:r>
              <a:rPr lang="pt-BR" dirty="0" err="1" smtClean="0">
                <a:solidFill>
                  <a:srgbClr val="0000FF"/>
                </a:solidFill>
              </a:rPr>
              <a:t>monoalfabética</a:t>
            </a:r>
            <a:r>
              <a:rPr lang="pt-BR" dirty="0" smtClean="0"/>
              <a:t> ... ...</a:t>
            </a:r>
            <a:br>
              <a:rPr lang="pt-BR" dirty="0" smtClean="0"/>
            </a:br>
            <a:endParaRPr lang="pt-BR" dirty="0" smtClean="0"/>
          </a:p>
          <a:p>
            <a:pPr lvl="1" eaLnBrk="1" hangingPunct="1"/>
            <a:r>
              <a:rPr lang="pt-BR" dirty="0" smtClean="0"/>
              <a:t> Conta as </a:t>
            </a:r>
            <a:r>
              <a:rPr lang="pt-BR" dirty="0" smtClean="0">
                <a:solidFill>
                  <a:srgbClr val="0000FF"/>
                </a:solidFill>
              </a:rPr>
              <a:t>frequências relativas de todas as   </a:t>
            </a:r>
            <a:br>
              <a:rPr lang="pt-BR" dirty="0" smtClean="0">
                <a:solidFill>
                  <a:srgbClr val="0000FF"/>
                </a:solidFill>
              </a:rPr>
            </a:br>
            <a:r>
              <a:rPr lang="pt-BR" dirty="0" smtClean="0">
                <a:solidFill>
                  <a:srgbClr val="0000FF"/>
                </a:solidFill>
              </a:rPr>
              <a:t>    letras</a:t>
            </a:r>
            <a:r>
              <a:rPr lang="pt-BR" dirty="0" smtClean="0"/>
              <a:t> do texto cifrado.</a:t>
            </a:r>
          </a:p>
          <a:p>
            <a:pPr eaLnBrk="1" hangingPunct="1"/>
            <a:endParaRPr lang="pt-BR" dirty="0" smtClean="0"/>
          </a:p>
        </p:txBody>
      </p:sp>
      <p:sp>
        <p:nvSpPr>
          <p:cNvPr id="50180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7968B2-DFAB-4BD5-AA5B-16BB2B8A8B22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571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Cifras de Substituição Monoalfabética</a:t>
            </a:r>
            <a:endParaRPr lang="pt-BR" sz="3600" smtClean="0"/>
          </a:p>
        </p:txBody>
      </p:sp>
      <p:sp>
        <p:nvSpPr>
          <p:cNvPr id="5120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/>
              <a:t>Substitui com a letra </a:t>
            </a:r>
            <a:r>
              <a:rPr lang="pt-BR" i="1" dirty="0">
                <a:solidFill>
                  <a:srgbClr val="0000FF"/>
                </a:solidFill>
              </a:rPr>
              <a:t>e</a:t>
            </a:r>
            <a:r>
              <a:rPr lang="pt-BR" dirty="0"/>
              <a:t> à letra mais comum e </a:t>
            </a:r>
            <a:r>
              <a:rPr lang="pt-BR" i="1" dirty="0">
                <a:solidFill>
                  <a:srgbClr val="0000FF"/>
                </a:solidFill>
              </a:rPr>
              <a:t>t</a:t>
            </a:r>
            <a:r>
              <a:rPr lang="pt-BR" dirty="0"/>
              <a:t> à próxima letra mais comum</a:t>
            </a:r>
            <a:r>
              <a:rPr lang="pt-BR" dirty="0" smtClean="0"/>
              <a:t>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Em seguida, os trigramas ...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Fazendo estimativas com relação a digramas, trigramas e letras comuns ...</a:t>
            </a:r>
          </a:p>
          <a:p>
            <a:pPr eaLnBrk="1" hangingPunct="1"/>
            <a:endParaRPr lang="pt-BR" dirty="0" smtClean="0"/>
          </a:p>
        </p:txBody>
      </p:sp>
      <p:sp>
        <p:nvSpPr>
          <p:cNvPr id="5120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28DF0F-ECC0-4F6A-B439-358ED5473A9D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898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Conceitos</a:t>
            </a:r>
            <a:endParaRPr lang="pt-BR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A </a:t>
            </a:r>
            <a:r>
              <a:rPr lang="en-US" sz="2800" dirty="0" err="1" smtClean="0"/>
              <a:t>palavra</a:t>
            </a:r>
            <a:r>
              <a:rPr lang="en-US" sz="2800" dirty="0" smtClean="0"/>
              <a:t> “</a:t>
            </a:r>
            <a:r>
              <a:rPr lang="en-US" sz="2800" dirty="0" err="1" smtClean="0">
                <a:solidFill>
                  <a:srgbClr val="0000FF"/>
                </a:solidFill>
              </a:rPr>
              <a:t>Criptografia</a:t>
            </a:r>
            <a:r>
              <a:rPr lang="en-US" sz="2800" dirty="0" smtClean="0"/>
              <a:t>”</a:t>
            </a:r>
          </a:p>
          <a:p>
            <a:pPr eaLnBrk="1" hangingPunct="1"/>
            <a:r>
              <a:rPr lang="en-US" sz="2800" dirty="0" err="1" smtClean="0"/>
              <a:t>Conceito</a:t>
            </a:r>
            <a:r>
              <a:rPr lang="en-US" sz="2800" dirty="0" smtClean="0"/>
              <a:t> de </a:t>
            </a:r>
            <a:r>
              <a:rPr lang="en-US" sz="2800" dirty="0" err="1" smtClean="0">
                <a:solidFill>
                  <a:srgbClr val="0000FF"/>
                </a:solidFill>
              </a:rPr>
              <a:t>Cifra</a:t>
            </a:r>
            <a:endParaRPr lang="en-US" sz="2800" dirty="0" smtClean="0">
              <a:solidFill>
                <a:srgbClr val="0000FF"/>
              </a:solidFill>
            </a:endParaRPr>
          </a:p>
          <a:p>
            <a:pPr eaLnBrk="1" hangingPunct="1"/>
            <a:r>
              <a:rPr lang="en-US" sz="2800" dirty="0" err="1" smtClean="0">
                <a:solidFill>
                  <a:srgbClr val="0000FF"/>
                </a:solidFill>
              </a:rPr>
              <a:t>Criptoanálise</a:t>
            </a:r>
            <a:endParaRPr lang="en-US" sz="2800" dirty="0" smtClean="0">
              <a:solidFill>
                <a:srgbClr val="0000FF"/>
              </a:solidFill>
            </a:endParaRPr>
          </a:p>
          <a:p>
            <a:pPr eaLnBrk="1" hangingPunct="1"/>
            <a:r>
              <a:rPr lang="en-US" sz="2800" dirty="0" err="1" smtClean="0">
                <a:solidFill>
                  <a:srgbClr val="0000FF"/>
                </a:solidFill>
              </a:rPr>
              <a:t>Força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Bruta</a:t>
            </a:r>
            <a:endParaRPr lang="en-US" sz="2800" dirty="0" smtClean="0">
              <a:solidFill>
                <a:srgbClr val="0000FF"/>
              </a:solidFill>
            </a:endParaRPr>
          </a:p>
          <a:p>
            <a:pPr eaLnBrk="1" hangingPunct="1"/>
            <a:r>
              <a:rPr lang="en-US" sz="2800" dirty="0" err="1" smtClean="0"/>
              <a:t>Técnicas</a:t>
            </a:r>
            <a:r>
              <a:rPr lang="en-US" sz="2800" dirty="0" smtClean="0"/>
              <a:t> de </a:t>
            </a:r>
            <a:r>
              <a:rPr lang="en-US" sz="2800" dirty="0" err="1" smtClean="0">
                <a:solidFill>
                  <a:srgbClr val="0000FF"/>
                </a:solidFill>
              </a:rPr>
              <a:t>Substituição</a:t>
            </a:r>
            <a:endParaRPr lang="en-US" sz="2800" dirty="0" smtClean="0">
              <a:solidFill>
                <a:srgbClr val="0000FF"/>
              </a:solidFill>
            </a:endParaRPr>
          </a:p>
          <a:p>
            <a:pPr eaLnBrk="1" hangingPunct="1"/>
            <a:r>
              <a:rPr lang="en-US" sz="2800" dirty="0" err="1" smtClean="0"/>
              <a:t>Técnicas</a:t>
            </a:r>
            <a:r>
              <a:rPr lang="en-US" sz="2800" dirty="0" smtClean="0"/>
              <a:t> de </a:t>
            </a:r>
            <a:r>
              <a:rPr lang="en-US" sz="2800" dirty="0" err="1" smtClean="0">
                <a:solidFill>
                  <a:srgbClr val="0000FF"/>
                </a:solidFill>
              </a:rPr>
              <a:t>Transposição</a:t>
            </a:r>
            <a:endParaRPr lang="en-US" sz="2800" dirty="0" smtClean="0">
              <a:solidFill>
                <a:srgbClr val="0000FF"/>
              </a:solidFill>
            </a:endParaRPr>
          </a:p>
          <a:p>
            <a:pPr marL="0" indent="0" eaLnBrk="1" hangingPunct="1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b="1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2662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98C1A-69B6-4830-A35C-B4C33BB9216C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182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Cifras de Substituição Monoalfabética</a:t>
            </a:r>
            <a:endParaRPr lang="pt-BR" sz="3600" smtClean="0"/>
          </a:p>
        </p:txBody>
      </p:sp>
      <p:sp>
        <p:nvSpPr>
          <p:cNvPr id="522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 conhecendo os </a:t>
            </a:r>
            <a:r>
              <a:rPr lang="pt-BR" dirty="0" smtClean="0">
                <a:solidFill>
                  <a:srgbClr val="0070C0"/>
                </a:solidFill>
              </a:rPr>
              <a:t>prováveis padrões de vogais e consoantes</a:t>
            </a:r>
            <a:r>
              <a:rPr lang="pt-BR" dirty="0" smtClean="0"/>
              <a:t>, o </a:t>
            </a:r>
            <a:r>
              <a:rPr lang="pt-BR" dirty="0" err="1" smtClean="0"/>
              <a:t>criptoanalista</a:t>
            </a:r>
            <a:r>
              <a:rPr lang="pt-BR" dirty="0" smtClean="0"/>
              <a:t> pode criar um texto simples, através de tentativas, letra por letra.</a:t>
            </a:r>
          </a:p>
          <a:p>
            <a:endParaRPr lang="pt-BR" dirty="0" smtClean="0"/>
          </a:p>
        </p:txBody>
      </p:sp>
      <p:sp>
        <p:nvSpPr>
          <p:cNvPr id="52228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2CC74-C8E5-46FE-BF66-3727C74519DC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186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Cifras de Substituição Monoalfabética</a:t>
            </a:r>
            <a:endParaRPr lang="pt-BR" sz="3600" smtClean="0"/>
          </a:p>
        </p:txBody>
      </p:sp>
      <p:sp>
        <p:nvSpPr>
          <p:cNvPr id="5325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Outra estratégia é </a:t>
            </a:r>
            <a:r>
              <a:rPr lang="pt-BR" b="1" smtClean="0">
                <a:solidFill>
                  <a:srgbClr val="C00000"/>
                </a:solidFill>
              </a:rPr>
              <a:t>descobrir uma palavra ou frase provável</a:t>
            </a:r>
            <a:r>
              <a:rPr lang="pt-BR" smtClean="0"/>
              <a:t>, a partir do conhecimento de </a:t>
            </a:r>
            <a:r>
              <a:rPr lang="pt-BR" b="1" smtClean="0">
                <a:solidFill>
                  <a:srgbClr val="C00000"/>
                </a:solidFill>
              </a:rPr>
              <a:t>alguma palavra muito provável</a:t>
            </a:r>
            <a:r>
              <a:rPr lang="pt-BR" smtClean="0"/>
              <a:t>, dentro do contexto de alguma área profissional ...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Como, por exemplo, </a:t>
            </a:r>
            <a:r>
              <a:rPr lang="pt-BR" b="1" i="1" smtClean="0"/>
              <a:t>financial</a:t>
            </a:r>
            <a:r>
              <a:rPr lang="pt-BR" smtClean="0"/>
              <a:t> na área de contabilidade.</a:t>
            </a:r>
          </a:p>
        </p:txBody>
      </p:sp>
      <p:sp>
        <p:nvSpPr>
          <p:cNvPr id="5325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BB9BB8-D691-46F9-89B3-28D12D3CCF90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31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887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Linguagem do Texto Claro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Se </a:t>
            </a:r>
            <a:r>
              <a:rPr lang="pt-BR" dirty="0" smtClean="0">
                <a:solidFill>
                  <a:srgbClr val="0000FF"/>
                </a:solidFill>
              </a:rPr>
              <a:t>a linguagem do texto claro for desconhecida</a:t>
            </a:r>
            <a:r>
              <a:rPr lang="pt-BR" dirty="0" smtClean="0"/>
              <a:t>, então a saída de texto cifrado pode não ser reconhecível.</a:t>
            </a:r>
          </a:p>
          <a:p>
            <a:endParaRPr lang="pt-BR" dirty="0"/>
          </a:p>
          <a:p>
            <a:r>
              <a:rPr lang="pt-BR" dirty="0" smtClean="0"/>
              <a:t>A entrada pode até ser </a:t>
            </a:r>
            <a:r>
              <a:rPr lang="pt-BR" dirty="0" smtClean="0">
                <a:solidFill>
                  <a:srgbClr val="0000FF"/>
                </a:solidFill>
              </a:rPr>
              <a:t>compactada</a:t>
            </a:r>
            <a:r>
              <a:rPr lang="pt-BR" dirty="0" smtClean="0"/>
              <a:t> de alguma maneira ... Dificultando o reconhecimento.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50152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12576" y="1340768"/>
            <a:ext cx="10513168" cy="5112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476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Cifra </a:t>
            </a:r>
            <a:r>
              <a:rPr lang="pt-BR" dirty="0" err="1" smtClean="0"/>
              <a:t>Polialfabética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 modo de melhorar a cifra </a:t>
            </a:r>
            <a:r>
              <a:rPr lang="pt-BR" dirty="0" err="1" smtClean="0"/>
              <a:t>monoalfabética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 smtClean="0"/>
              <a:t>Key:   </a:t>
            </a:r>
            <a:r>
              <a:rPr lang="pt-BR" i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deceptive</a:t>
            </a:r>
            <a:r>
              <a:rPr lang="pt-BR" i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deceptive</a:t>
            </a:r>
            <a:r>
              <a:rPr lang="pt-BR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deceptive</a:t>
            </a:r>
            <a:r>
              <a:rPr lang="pt-BR" i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pt-BR" i="1" dirty="0">
                <a:latin typeface="Courier New" pitchFamily="49" charset="0"/>
                <a:cs typeface="Courier New" pitchFamily="49" charset="0"/>
              </a:rPr>
            </a:br>
            <a:r>
              <a:rPr lang="pt-BR" i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wearediscoveredsaveyourself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pt-BR" dirty="0" smtClean="0">
                <a:latin typeface="Courier New" pitchFamily="49" charset="0"/>
                <a:cs typeface="Courier New" pitchFamily="49" charset="0"/>
              </a:rPr>
            </a:b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Cifra de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Vigènere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ZICVTWQNGRZGVTWAVZHCQYGLMGJ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Ver tabela de </a:t>
            </a:r>
            <a:r>
              <a:rPr lang="pt-BR" dirty="0" err="1" smtClean="0"/>
              <a:t>Vegenère</a:t>
            </a:r>
            <a:r>
              <a:rPr lang="pt-BR" dirty="0" smtClean="0"/>
              <a:t> a seguir.</a:t>
            </a:r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0350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32657"/>
            <a:ext cx="9144000" cy="6525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9468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Cifra de Transposição</a:t>
            </a:r>
            <a:endParaRPr lang="pt-BR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b="1" smtClean="0"/>
          </a:p>
          <a:p>
            <a:pPr eaLnBrk="1" hangingPunct="1"/>
            <a:r>
              <a:rPr lang="en-US" b="1" smtClean="0"/>
              <a:t>Cifras de Transposição</a:t>
            </a:r>
            <a:r>
              <a:rPr lang="en-US" smtClean="0"/>
              <a:t> </a:t>
            </a:r>
            <a:r>
              <a:rPr lang="en-US" smtClean="0">
                <a:solidFill>
                  <a:srgbClr val="0000CC"/>
                </a:solidFill>
              </a:rPr>
              <a:t>reordenam os símbolos</a:t>
            </a:r>
            <a:r>
              <a:rPr lang="en-US" smtClean="0"/>
              <a:t>, mas </a:t>
            </a:r>
            <a:r>
              <a:rPr lang="en-US" smtClean="0">
                <a:solidFill>
                  <a:srgbClr val="CC3300"/>
                </a:solidFill>
              </a:rPr>
              <a:t>não os disfarçam</a:t>
            </a:r>
            <a:r>
              <a:rPr lang="en-US" smtClean="0"/>
              <a:t>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Exemplo:  cifra de transposição de colunas.</a:t>
            </a:r>
            <a:endParaRPr lang="pt-BR" smtClean="0"/>
          </a:p>
        </p:txBody>
      </p:sp>
      <p:sp>
        <p:nvSpPr>
          <p:cNvPr id="5427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A10C4-2C40-4BCA-93D0-09C4261CFFF6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36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158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Exemplo de Cifra de Transposição</a:t>
            </a:r>
            <a:r>
              <a:rPr lang="pt-BR" smtClean="0"/>
              <a:t/>
            </a:r>
            <a:br>
              <a:rPr lang="pt-BR" smtClean="0"/>
            </a:br>
            <a:r>
              <a:rPr lang="pt-BR" sz="2000" smtClean="0">
                <a:solidFill>
                  <a:srgbClr val="CC3300"/>
                </a:solidFill>
              </a:rPr>
              <a:t>Fonte: Redes de Computadores, A. S. Tanenbaum, Cap. 8</a:t>
            </a:r>
            <a:endParaRPr lang="en-US" sz="2000" smtClean="0">
              <a:solidFill>
                <a:srgbClr val="CC3300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800" smtClean="0"/>
              <a:t>A cifra se baseia numa chave que é uma palavra ou uma frase que não contém letras repetidas.</a:t>
            </a:r>
          </a:p>
          <a:p>
            <a:pPr eaLnBrk="1" hangingPunct="1">
              <a:lnSpc>
                <a:spcPct val="90000"/>
              </a:lnSpc>
            </a:pPr>
            <a:endParaRPr lang="pt-BR" sz="2800" smtClean="0"/>
          </a:p>
          <a:p>
            <a:pPr eaLnBrk="1" hangingPunct="1">
              <a:lnSpc>
                <a:spcPct val="90000"/>
              </a:lnSpc>
            </a:pPr>
            <a:r>
              <a:rPr lang="pt-BR" sz="2800" smtClean="0"/>
              <a:t>Seja a chave:   </a:t>
            </a:r>
            <a:r>
              <a:rPr lang="pt-BR" sz="2800" smtClean="0">
                <a:solidFill>
                  <a:srgbClr val="0000CC"/>
                </a:solidFill>
              </a:rPr>
              <a:t>MEGABUCK</a:t>
            </a:r>
          </a:p>
          <a:p>
            <a:pPr eaLnBrk="1" hangingPunct="1">
              <a:lnSpc>
                <a:spcPct val="90000"/>
              </a:lnSpc>
            </a:pPr>
            <a:endParaRPr lang="pt-BR" sz="280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pt-BR" sz="2800" smtClean="0"/>
              <a:t>O objetivo da chave é </a:t>
            </a:r>
            <a:r>
              <a:rPr lang="pt-BR" sz="2800" smtClean="0">
                <a:solidFill>
                  <a:srgbClr val="CC3300"/>
                </a:solidFill>
              </a:rPr>
              <a:t>numerar as colunas de modo que a coluna 1 fique abaixo da letra da chave mais próxima do início do alfabeto</a:t>
            </a:r>
            <a:r>
              <a:rPr lang="pt-BR" sz="2800" smtClean="0"/>
              <a:t> e assim por diante.</a:t>
            </a:r>
            <a:endParaRPr lang="en-US" sz="2800" smtClean="0"/>
          </a:p>
        </p:txBody>
      </p:sp>
      <p:sp>
        <p:nvSpPr>
          <p:cNvPr id="55300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3202CC-E1B3-462D-9B74-C1D87F03F079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37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099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Exemplo de Cifra de Transposição</a:t>
            </a:r>
            <a:r>
              <a:rPr lang="pt-BR" smtClean="0"/>
              <a:t/>
            </a:r>
            <a:br>
              <a:rPr lang="pt-BR" smtClean="0"/>
            </a:br>
            <a:r>
              <a:rPr lang="pt-BR" sz="2000" smtClean="0">
                <a:solidFill>
                  <a:srgbClr val="CC3300"/>
                </a:solidFill>
              </a:rPr>
              <a:t>Fonte: Redes de Computadores, A. S. Tanenbaum, Cap. 8</a:t>
            </a:r>
            <a:endParaRPr lang="en-US" sz="2000" smtClean="0">
              <a:solidFill>
                <a:srgbClr val="CC3300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O </a:t>
            </a:r>
            <a:r>
              <a:rPr lang="pt-BR" smtClean="0">
                <a:solidFill>
                  <a:srgbClr val="0000CC"/>
                </a:solidFill>
              </a:rPr>
              <a:t>texto simples é escrito horizontalmente</a:t>
            </a:r>
            <a:r>
              <a:rPr lang="pt-BR" smtClean="0"/>
              <a:t>, em linhas.</a:t>
            </a:r>
          </a:p>
          <a:p>
            <a:pPr eaLnBrk="1" hangingPunct="1">
              <a:lnSpc>
                <a:spcPct val="90000"/>
              </a:lnSpc>
            </a:pPr>
            <a:endParaRPr lang="pt-BR" smtClean="0"/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O </a:t>
            </a:r>
            <a:r>
              <a:rPr lang="pt-BR" smtClean="0">
                <a:solidFill>
                  <a:srgbClr val="0000CC"/>
                </a:solidFill>
              </a:rPr>
              <a:t>texto cifrado é lido em colunas</a:t>
            </a:r>
            <a:r>
              <a:rPr lang="pt-BR" smtClean="0"/>
              <a:t>, a partir da coluna </a:t>
            </a:r>
            <a:r>
              <a:rPr lang="pt-BR" smtClean="0">
                <a:solidFill>
                  <a:srgbClr val="CC3300"/>
                </a:solidFill>
              </a:rPr>
              <a:t>cuja letra da chave tenha a ordem mais baixa no alfabeto</a:t>
            </a:r>
            <a:r>
              <a:rPr lang="pt-BR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pt-BR" smtClean="0"/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A </a:t>
            </a:r>
            <a:r>
              <a:rPr lang="pt-BR" smtClean="0">
                <a:solidFill>
                  <a:srgbClr val="0000CC"/>
                </a:solidFill>
              </a:rPr>
              <a:t>numeração abaixo da chave, significa a ordem das letras</a:t>
            </a:r>
            <a:r>
              <a:rPr lang="pt-BR" smtClean="0"/>
              <a:t> no alfabeto.</a:t>
            </a:r>
            <a:endParaRPr lang="en-US" smtClean="0"/>
          </a:p>
        </p:txBody>
      </p:sp>
      <p:sp>
        <p:nvSpPr>
          <p:cNvPr id="5632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BA2959-EE94-4028-BFE6-6CD67454B553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38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427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Exemplo de Cifra de Transposição</a:t>
            </a:r>
            <a:r>
              <a:rPr lang="pt-BR" smtClean="0"/>
              <a:t/>
            </a:r>
            <a:br>
              <a:rPr lang="pt-BR" smtClean="0"/>
            </a:br>
            <a:r>
              <a:rPr lang="pt-BR" sz="2000" smtClean="0">
                <a:solidFill>
                  <a:srgbClr val="CC3300"/>
                </a:solidFill>
              </a:rPr>
              <a:t>Fonte: Redes de Computadores, A. S. Tanenbaum, Cap. 8</a:t>
            </a:r>
            <a:endParaRPr lang="en-US" sz="2000" smtClean="0">
              <a:solidFill>
                <a:srgbClr val="CC3300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transposition cipher.</a:t>
            </a:r>
          </a:p>
        </p:txBody>
      </p:sp>
      <p:sp>
        <p:nvSpPr>
          <p:cNvPr id="5734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383A8C-92BC-4798-880C-311AC326A41A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39</a:t>
            </a:fld>
            <a:endParaRPr lang="pt-BR" smtClean="0">
              <a:solidFill>
                <a:srgbClr val="000000"/>
              </a:solidFill>
            </a:endParaRPr>
          </a:p>
        </p:txBody>
      </p:sp>
      <p:pic>
        <p:nvPicPr>
          <p:cNvPr id="57349" name="Picture 4" descr="8-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628775"/>
            <a:ext cx="80645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3589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Conceito de Cifra</a:t>
            </a:r>
            <a:endParaRPr lang="pt-BR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É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0000CC"/>
                </a:solidFill>
              </a:rPr>
              <a:t>transformação</a:t>
            </a:r>
            <a:r>
              <a:rPr lang="en-US" b="1" dirty="0" smtClean="0">
                <a:solidFill>
                  <a:srgbClr val="0000CC"/>
                </a:solidFill>
              </a:rPr>
              <a:t> de </a:t>
            </a:r>
            <a:r>
              <a:rPr lang="en-US" b="1" dirty="0" err="1" smtClean="0">
                <a:solidFill>
                  <a:srgbClr val="0000CC"/>
                </a:solidFill>
              </a:rPr>
              <a:t>caractere</a:t>
            </a:r>
            <a:r>
              <a:rPr lang="en-US" b="1" dirty="0" smtClean="0">
                <a:solidFill>
                  <a:srgbClr val="0000CC"/>
                </a:solidFill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</a:rPr>
              <a:t>por</a:t>
            </a:r>
            <a:r>
              <a:rPr lang="en-US" b="1" dirty="0" smtClean="0">
                <a:solidFill>
                  <a:srgbClr val="0000CC"/>
                </a:solidFill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</a:rPr>
              <a:t>caractere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00CC"/>
                </a:solidFill>
              </a:rPr>
              <a:t>bit pot bit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rgbClr val="CC3300"/>
                </a:solidFill>
              </a:rPr>
              <a:t>sem</a:t>
            </a:r>
            <a:r>
              <a:rPr lang="en-US" b="1" dirty="0" smtClean="0">
                <a:solidFill>
                  <a:srgbClr val="CC3300"/>
                </a:solidFill>
              </a:rPr>
              <a:t> </a:t>
            </a:r>
            <a:r>
              <a:rPr lang="en-US" b="1" dirty="0" err="1" smtClean="0">
                <a:solidFill>
                  <a:srgbClr val="CC3300"/>
                </a:solidFill>
              </a:rPr>
              <a:t>levar</a:t>
            </a:r>
            <a:r>
              <a:rPr lang="en-US" b="1" dirty="0" smtClean="0">
                <a:solidFill>
                  <a:srgbClr val="CC3300"/>
                </a:solidFill>
              </a:rPr>
              <a:t> </a:t>
            </a:r>
            <a:r>
              <a:rPr lang="en-US" b="1" dirty="0" err="1" smtClean="0">
                <a:solidFill>
                  <a:srgbClr val="CC3300"/>
                </a:solidFill>
              </a:rPr>
              <a:t>em</a:t>
            </a:r>
            <a:r>
              <a:rPr lang="en-US" b="1" dirty="0" smtClean="0">
                <a:solidFill>
                  <a:srgbClr val="CC3300"/>
                </a:solidFill>
              </a:rPr>
              <a:t> </a:t>
            </a:r>
            <a:r>
              <a:rPr lang="en-US" b="1" dirty="0" err="1" smtClean="0">
                <a:solidFill>
                  <a:srgbClr val="CC3300"/>
                </a:solidFill>
              </a:rPr>
              <a:t>conta</a:t>
            </a:r>
            <a:r>
              <a:rPr lang="en-US" b="1" dirty="0" smtClean="0">
                <a:solidFill>
                  <a:srgbClr val="CC3300"/>
                </a:solidFill>
              </a:rPr>
              <a:t> </a:t>
            </a:r>
            <a:r>
              <a:rPr lang="en-US" b="1" dirty="0" smtClean="0"/>
              <a:t>a </a:t>
            </a:r>
            <a:r>
              <a:rPr lang="en-US" b="1" dirty="0" err="1" smtClean="0"/>
              <a:t>estrutura</a:t>
            </a:r>
            <a:r>
              <a:rPr lang="en-US" b="1" dirty="0" smtClean="0"/>
              <a:t> </a:t>
            </a:r>
            <a:r>
              <a:rPr lang="en-US" b="1" dirty="0" err="1" smtClean="0"/>
              <a:t>linguística</a:t>
            </a:r>
            <a:r>
              <a:rPr lang="en-US" b="1" dirty="0" smtClean="0"/>
              <a:t> da </a:t>
            </a:r>
            <a:r>
              <a:rPr lang="en-US" b="1" dirty="0" err="1" smtClean="0"/>
              <a:t>mensagem</a:t>
            </a:r>
            <a:r>
              <a:rPr lang="en-US" dirty="0" smtClean="0"/>
              <a:t>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Substituindo um por outro.</a:t>
            </a:r>
            <a:br>
              <a:rPr lang="pt-BR" dirty="0" smtClean="0"/>
            </a:br>
            <a:endParaRPr lang="pt-BR" dirty="0" smtClean="0"/>
          </a:p>
          <a:p>
            <a:pPr eaLnBrk="1" hangingPunct="1"/>
            <a:r>
              <a:rPr lang="pt-BR" dirty="0" smtClean="0"/>
              <a:t>Transpondo a ordem dos símbolos.</a:t>
            </a:r>
          </a:p>
        </p:txBody>
      </p:sp>
      <p:sp>
        <p:nvSpPr>
          <p:cNvPr id="3891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0BD57-4694-4FB1-861F-0537DD394814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363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Conceitos da Teoria da Informação</a:t>
            </a:r>
            <a:endParaRPr lang="pt-BR" dirty="0"/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30C08-20DE-4F7E-8E38-0D988F39C1A6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40</a:t>
            </a:fld>
            <a:endParaRPr lang="pt-BR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Confusão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“</a:t>
            </a:r>
            <a:r>
              <a:rPr lang="pt-BR" dirty="0" smtClean="0">
                <a:solidFill>
                  <a:srgbClr val="C00000"/>
                </a:solidFill>
              </a:rPr>
              <a:t>Confusão</a:t>
            </a:r>
            <a:r>
              <a:rPr lang="pt-BR" dirty="0" smtClean="0"/>
              <a:t>” torna a relação entre a chave k e um texto cifrado, mais complexa, de modo que seja </a:t>
            </a:r>
            <a:r>
              <a:rPr lang="pt-BR" dirty="0" smtClean="0">
                <a:solidFill>
                  <a:srgbClr val="0000FF"/>
                </a:solidFill>
              </a:rPr>
              <a:t>difícil para um </a:t>
            </a:r>
            <a:r>
              <a:rPr lang="pt-BR" dirty="0" err="1" smtClean="0">
                <a:solidFill>
                  <a:srgbClr val="0000FF"/>
                </a:solidFill>
              </a:rPr>
              <a:t>criptoanalista</a:t>
            </a:r>
            <a:r>
              <a:rPr lang="pt-BR" dirty="0" smtClean="0">
                <a:solidFill>
                  <a:srgbClr val="0000FF"/>
                </a:solidFill>
              </a:rPr>
              <a:t> deduzir qualquer propriedade da chave k</a:t>
            </a:r>
            <a:r>
              <a:rPr lang="pt-BR" dirty="0" smtClean="0"/>
              <a:t>, a partir do texto cifrado.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30C08-20DE-4F7E-8E38-0D988F39C1A6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41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237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Difusão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“</a:t>
            </a:r>
            <a:r>
              <a:rPr lang="pt-BR" dirty="0" smtClean="0">
                <a:solidFill>
                  <a:srgbClr val="C00000"/>
                </a:solidFill>
              </a:rPr>
              <a:t>Difusão</a:t>
            </a:r>
            <a:r>
              <a:rPr lang="pt-BR" dirty="0" smtClean="0"/>
              <a:t>” embaralha os bits do texto legível para que qualquer </a:t>
            </a:r>
            <a:r>
              <a:rPr lang="pt-BR" dirty="0" smtClean="0">
                <a:solidFill>
                  <a:srgbClr val="0000FF"/>
                </a:solidFill>
              </a:rPr>
              <a:t>redundância</a:t>
            </a:r>
            <a:r>
              <a:rPr lang="pt-BR" dirty="0" smtClean="0"/>
              <a:t> seja eliminada no texto cifrado.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30C08-20DE-4F7E-8E38-0D988F39C1A6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42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909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Confusão x Difusão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Diz-se que </a:t>
            </a:r>
            <a:r>
              <a:rPr lang="pt-BR" dirty="0" smtClean="0">
                <a:solidFill>
                  <a:srgbClr val="0000FF"/>
                </a:solidFill>
              </a:rPr>
              <a:t>uma substituição acrescenta “confusão”</a:t>
            </a:r>
            <a:r>
              <a:rPr lang="pt-BR" dirty="0" smtClean="0"/>
              <a:t> à informação.</a:t>
            </a:r>
          </a:p>
          <a:p>
            <a:endParaRPr lang="pt-BR" dirty="0"/>
          </a:p>
          <a:p>
            <a:r>
              <a:rPr lang="pt-BR" dirty="0" smtClean="0"/>
              <a:t>Diz-se que </a:t>
            </a:r>
            <a:r>
              <a:rPr lang="pt-BR" dirty="0" smtClean="0">
                <a:solidFill>
                  <a:srgbClr val="0000FF"/>
                </a:solidFill>
              </a:rPr>
              <a:t>uma “transposição” acrescenta “difusão”</a:t>
            </a:r>
            <a:r>
              <a:rPr lang="pt-BR" dirty="0" smtClean="0"/>
              <a:t> à informação.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30C08-20DE-4F7E-8E38-0D988F39C1A6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43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694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400" smtClean="0"/>
              <a:t>Trabalhos sobre o História da Criptografia</a:t>
            </a:r>
            <a:endParaRPr lang="pt-BR" sz="3400" smtClean="0"/>
          </a:p>
        </p:txBody>
      </p:sp>
      <p:sp>
        <p:nvSpPr>
          <p:cNvPr id="15974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4BBA8AD-2937-4BB9-8C39-089C946222E8}" type="slidenum">
              <a:rPr lang="pt-BR" smtClean="0"/>
              <a:pPr>
                <a:defRPr/>
              </a:pPr>
              <a:t>44</a:t>
            </a:fld>
            <a:endParaRPr lang="pt-BR" smtClean="0"/>
          </a:p>
        </p:txBody>
      </p:sp>
      <p:sp>
        <p:nvSpPr>
          <p:cNvPr id="1597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Histórico completo (Khan, 1995)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Estado da arte em segurança e protocolos criptográficos (Kaufman et al., 2002)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Abordagem mais matemática (Stinson, 2002)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Abordagem menos matemática (Burnett e Paine (2001)</a:t>
            </a:r>
            <a:endParaRPr lang="pt-B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Significado da palavra “Criptografia”</a:t>
            </a:r>
            <a:endParaRPr lang="pt-BR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pt-BR" sz="2800" i="1" dirty="0" smtClean="0"/>
          </a:p>
          <a:p>
            <a:pPr eaLnBrk="1" hangingPunct="1"/>
            <a:r>
              <a:rPr lang="pt-BR" sz="2800" i="1" dirty="0" err="1" smtClean="0"/>
              <a:t>Kriptos</a:t>
            </a:r>
            <a:r>
              <a:rPr lang="pt-BR" sz="2800" dirty="0" smtClean="0"/>
              <a:t> (em grego) = Secreto + Grafia (de escrever)</a:t>
            </a:r>
            <a:r>
              <a:rPr lang="en-US" sz="2800" dirty="0"/>
              <a:t> </a:t>
            </a:r>
            <a:r>
              <a:rPr lang="en-US" sz="2800" dirty="0" smtClean="0"/>
              <a:t>=  “</a:t>
            </a:r>
            <a:r>
              <a:rPr lang="en-US" sz="2800" b="1" dirty="0" err="1"/>
              <a:t>escrita</a:t>
            </a:r>
            <a:r>
              <a:rPr lang="en-US" sz="2800" b="1" dirty="0"/>
              <a:t> </a:t>
            </a:r>
            <a:r>
              <a:rPr lang="en-US" sz="2800" b="1" dirty="0" err="1"/>
              <a:t>secreta</a:t>
            </a:r>
            <a:r>
              <a:rPr lang="en-US" sz="2800" dirty="0"/>
              <a:t>”.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 </a:t>
            </a:r>
          </a:p>
          <a:p>
            <a:pPr eaLnBrk="1" hangingPunct="1"/>
            <a:r>
              <a:rPr lang="pt-BR" sz="2800" i="1" dirty="0" smtClean="0"/>
              <a:t>Criptografia = </a:t>
            </a:r>
            <a:r>
              <a:rPr lang="pt-BR" sz="2800" dirty="0" smtClean="0"/>
              <a:t>Escrita secreta.</a:t>
            </a:r>
            <a:endParaRPr lang="en-US" sz="2800" dirty="0" smtClean="0"/>
          </a:p>
          <a:p>
            <a:pPr eaLnBrk="1" hangingPunct="1"/>
            <a:endParaRPr lang="en-US" sz="2800" b="1" dirty="0"/>
          </a:p>
          <a:p>
            <a:pPr eaLnBrk="1" hangingPunct="1"/>
            <a:r>
              <a:rPr lang="en-US" sz="2800" dirty="0" err="1" smtClean="0">
                <a:solidFill>
                  <a:srgbClr val="0000FF"/>
                </a:solidFill>
              </a:rPr>
              <a:t>Criar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mensagens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cifradas</a:t>
            </a:r>
            <a:r>
              <a:rPr lang="en-US" sz="2800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/>
            <a:r>
              <a:rPr lang="en-US" sz="2800" dirty="0" err="1" smtClean="0"/>
              <a:t>História</a:t>
            </a:r>
            <a:r>
              <a:rPr lang="en-US" sz="2800" dirty="0" smtClean="0"/>
              <a:t> de </a:t>
            </a:r>
            <a:r>
              <a:rPr lang="en-US" sz="2800" dirty="0" err="1" smtClean="0"/>
              <a:t>milhares</a:t>
            </a:r>
            <a:r>
              <a:rPr lang="en-US" sz="2800" dirty="0" smtClean="0"/>
              <a:t> de </a:t>
            </a:r>
            <a:r>
              <a:rPr lang="en-US" sz="2800" dirty="0" err="1" smtClean="0"/>
              <a:t>anos</a:t>
            </a:r>
            <a:r>
              <a:rPr lang="en-US" sz="2800" dirty="0" smtClean="0"/>
              <a:t>.</a:t>
            </a:r>
            <a:endParaRPr lang="pt-BR" sz="2800" dirty="0" smtClean="0"/>
          </a:p>
        </p:txBody>
      </p:sp>
      <p:sp>
        <p:nvSpPr>
          <p:cNvPr id="27652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97A74-EEF8-4690-A644-CABA1907D008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910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Criptografia</a:t>
            </a:r>
            <a:endParaRPr lang="pt-BR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Possui emprego nas mais diferentes áreas de atuação, mas em todas, tem o mesmo significado: </a:t>
            </a:r>
          </a:p>
          <a:p>
            <a:pPr lvl="1" eaLnBrk="1" hangingPunct="1"/>
            <a:endParaRPr lang="pt-BR" b="1" smtClean="0"/>
          </a:p>
          <a:p>
            <a:pPr lvl="1" eaLnBrk="1" hangingPunct="1"/>
            <a:r>
              <a:rPr lang="pt-BR" b="1" smtClean="0">
                <a:solidFill>
                  <a:srgbClr val="CC3300"/>
                </a:solidFill>
              </a:rPr>
              <a:t>proteger informações consideradas ‘especiais’ ou de qualidade sensível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</p:txBody>
      </p:sp>
      <p:sp>
        <p:nvSpPr>
          <p:cNvPr id="32772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7E1DA1-56B7-4510-9C32-1DA05847EFF5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449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Criptografia</a:t>
            </a:r>
            <a:endParaRPr lang="pt-BR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>
                <a:solidFill>
                  <a:srgbClr val="0000CC"/>
                </a:solidFill>
              </a:rPr>
              <a:t>C</a:t>
            </a:r>
            <a:r>
              <a:rPr lang="pt-BR" dirty="0" smtClean="0">
                <a:solidFill>
                  <a:srgbClr val="0000CC"/>
                </a:solidFill>
              </a:rPr>
              <a:t>iência que oculta e/ou protege informações</a:t>
            </a:r>
            <a:r>
              <a:rPr lang="pt-BR" dirty="0" smtClean="0"/>
              <a:t> </a:t>
            </a:r>
          </a:p>
          <a:p>
            <a:pPr eaLnBrk="1" hangingPunct="1"/>
            <a:endParaRPr lang="pt-BR" dirty="0">
              <a:solidFill>
                <a:srgbClr val="CC3300"/>
              </a:solidFill>
            </a:endParaRPr>
          </a:p>
          <a:p>
            <a:pPr eaLnBrk="1" hangingPunct="1"/>
            <a:r>
              <a:rPr lang="pt-BR" dirty="0">
                <a:solidFill>
                  <a:srgbClr val="CC3300"/>
                </a:solidFill>
              </a:rPr>
              <a:t>E</a:t>
            </a:r>
            <a:r>
              <a:rPr lang="pt-BR" dirty="0" smtClean="0">
                <a:solidFill>
                  <a:srgbClr val="CC3300"/>
                </a:solidFill>
              </a:rPr>
              <a:t>scrita, eletrônica ou de comunicação</a:t>
            </a:r>
            <a:r>
              <a:rPr lang="pt-BR" dirty="0" smtClean="0"/>
              <a:t>. </a:t>
            </a:r>
          </a:p>
        </p:txBody>
      </p:sp>
      <p:sp>
        <p:nvSpPr>
          <p:cNvPr id="3379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BA7844-4E4B-4701-8383-588339A4A6E9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951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Criptografia</a:t>
            </a:r>
            <a:endParaRPr lang="pt-BR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pt-BR" dirty="0" smtClean="0"/>
          </a:p>
          <a:p>
            <a:pPr eaLnBrk="1" hangingPunct="1"/>
            <a:r>
              <a:rPr lang="pt-BR" dirty="0" smtClean="0"/>
              <a:t>É o ato de </a:t>
            </a:r>
            <a:r>
              <a:rPr lang="pt-BR" dirty="0" smtClean="0">
                <a:solidFill>
                  <a:srgbClr val="0000CC"/>
                </a:solidFill>
              </a:rPr>
              <a:t>alterar uma mensagem para esconder o significado</a:t>
            </a:r>
            <a:r>
              <a:rPr lang="pt-BR" dirty="0" smtClean="0"/>
              <a:t> desta.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Mas, como esconder ?</a:t>
            </a:r>
          </a:p>
          <a:p>
            <a:pPr lvl="1" eaLnBrk="1" hangingPunct="1"/>
            <a:r>
              <a:rPr lang="pt-BR" dirty="0" smtClean="0"/>
              <a:t> Criando </a:t>
            </a:r>
            <a:r>
              <a:rPr lang="pt-BR" b="1" dirty="0" smtClean="0">
                <a:solidFill>
                  <a:srgbClr val="0000CC"/>
                </a:solidFill>
              </a:rPr>
              <a:t>cifra </a:t>
            </a:r>
            <a:endParaRPr lang="pt-BR" dirty="0" smtClean="0"/>
          </a:p>
        </p:txBody>
      </p:sp>
      <p:sp>
        <p:nvSpPr>
          <p:cNvPr id="34820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B1E1E4-8F8D-4A79-B690-60B39EE1B75F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pt-B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860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Procedimentos da Criptografia</a:t>
            </a:r>
            <a:endParaRPr 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Os procedimentos de </a:t>
            </a:r>
            <a:r>
              <a:rPr lang="en-US" smtClean="0">
                <a:solidFill>
                  <a:srgbClr val="0000CC"/>
                </a:solidFill>
              </a:rPr>
              <a:t>criptografar </a:t>
            </a:r>
            <a:r>
              <a:rPr lang="en-US" smtClean="0"/>
              <a:t>e </a:t>
            </a:r>
            <a:r>
              <a:rPr lang="en-US" smtClean="0">
                <a:solidFill>
                  <a:srgbClr val="0000CC"/>
                </a:solidFill>
              </a:rPr>
              <a:t>decriptografar</a:t>
            </a:r>
            <a:r>
              <a:rPr lang="en-US" smtClean="0"/>
              <a:t> são obtidos através de um </a:t>
            </a:r>
            <a:r>
              <a:rPr lang="en-US" u="sng" smtClean="0">
                <a:solidFill>
                  <a:srgbClr val="CC3300"/>
                </a:solidFill>
              </a:rPr>
              <a:t>algoritmo de criptografia</a:t>
            </a:r>
            <a:r>
              <a:rPr lang="en-US" smtClean="0"/>
              <a:t>.</a:t>
            </a:r>
            <a:endParaRPr lang="pt-BR" smtClean="0"/>
          </a:p>
        </p:txBody>
      </p:sp>
      <p:sp>
        <p:nvSpPr>
          <p:cNvPr id="29700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53297-8E54-4FEC-9289-34BAC4E97DAA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pt-BR" smtClean="0">
              <a:solidFill>
                <a:srgbClr val="000000"/>
              </a:solidFill>
            </a:endParaRPr>
          </a:p>
        </p:txBody>
      </p:sp>
      <p:pic>
        <p:nvPicPr>
          <p:cNvPr id="29701" name="Picture 5" descr="cript_al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3213100"/>
            <a:ext cx="763270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16113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arca d'água">
  <a:themeElements>
    <a:clrScheme name="Marca d'águ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Marca d'ág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rca d'águ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arca d'água">
  <a:themeElements>
    <a:clrScheme name="Marca d'águ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Marca d'ág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rca d'águ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Marca d'água">
  <a:themeElements>
    <a:clrScheme name="Marca d'águ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Marca d'ág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rca d'águ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Marca d'água">
  <a:themeElements>
    <a:clrScheme name="Marca d'águ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Marca d'ág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rca d'águ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4474</TotalTime>
  <Words>1105</Words>
  <Application>Microsoft Office PowerPoint</Application>
  <PresentationFormat>Apresentação na tela (4:3)</PresentationFormat>
  <Paragraphs>249</Paragraphs>
  <Slides>44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7</vt:i4>
      </vt:variant>
      <vt:variant>
        <vt:lpstr>Títulos de slides</vt:lpstr>
      </vt:variant>
      <vt:variant>
        <vt:i4>44</vt:i4>
      </vt:variant>
    </vt:vector>
  </HeadingPairs>
  <TitlesOfParts>
    <vt:vector size="51" baseType="lpstr">
      <vt:lpstr>Tema do Office</vt:lpstr>
      <vt:lpstr>Marca d'água</vt:lpstr>
      <vt:lpstr>1_Marca d'água</vt:lpstr>
      <vt:lpstr>1_Mediano</vt:lpstr>
      <vt:lpstr>2_Tema do Office</vt:lpstr>
      <vt:lpstr>3_Marca d'água</vt:lpstr>
      <vt:lpstr>4_Marca d'água</vt:lpstr>
      <vt:lpstr>Técnicas Clássicas de Criptografia</vt:lpstr>
      <vt:lpstr>Bibliografia </vt:lpstr>
      <vt:lpstr>Conceitos</vt:lpstr>
      <vt:lpstr>Conceito de Cifra</vt:lpstr>
      <vt:lpstr>Significado da palavra “Criptografia”</vt:lpstr>
      <vt:lpstr>Criptografia</vt:lpstr>
      <vt:lpstr>Criptografia</vt:lpstr>
      <vt:lpstr>Criptografia</vt:lpstr>
      <vt:lpstr>Procedimentos da Criptografia</vt:lpstr>
      <vt:lpstr>Equações da Criptografia</vt:lpstr>
      <vt:lpstr>Chave K</vt:lpstr>
      <vt:lpstr>Técnicas envolvendo Criptografia</vt:lpstr>
      <vt:lpstr>Criptografia Clássica</vt:lpstr>
      <vt:lpstr>Técnicas básicas de Cifras Clássicas</vt:lpstr>
      <vt:lpstr>Elementos básicos de Cifras</vt:lpstr>
      <vt:lpstr>Cifras de Substituição</vt:lpstr>
      <vt:lpstr>Cifras de Substituição</vt:lpstr>
      <vt:lpstr>Cifra de César </vt:lpstr>
      <vt:lpstr>Cifra de César</vt:lpstr>
      <vt:lpstr>Cifra de César</vt:lpstr>
      <vt:lpstr>Generalização da Cifra de César </vt:lpstr>
      <vt:lpstr>Slide 22</vt:lpstr>
      <vt:lpstr>Força bruta na chave da Cifra de César</vt:lpstr>
      <vt:lpstr>Cifras de Substituição Monoalfabética</vt:lpstr>
      <vt:lpstr>Cifras de Substituição Monoalfabética</vt:lpstr>
      <vt:lpstr>Cifras de Substituição Monoalfabética</vt:lpstr>
      <vt:lpstr>Cifras de Substituição Monoalfabética</vt:lpstr>
      <vt:lpstr>Cifras de Substituição Monoalfabética</vt:lpstr>
      <vt:lpstr>Cifras de Substituição Monoalfabética</vt:lpstr>
      <vt:lpstr>Cifras de Substituição Monoalfabética</vt:lpstr>
      <vt:lpstr>Cifras de Substituição Monoalfabética</vt:lpstr>
      <vt:lpstr>Linguagem do Texto Claro</vt:lpstr>
      <vt:lpstr>Slide 33</vt:lpstr>
      <vt:lpstr>Cifra Polialfabética</vt:lpstr>
      <vt:lpstr>Slide 35</vt:lpstr>
      <vt:lpstr>Cifra de Transposição</vt:lpstr>
      <vt:lpstr>Exemplo de Cifra de Transposição Fonte: Redes de Computadores, A. S. Tanenbaum, Cap. 8</vt:lpstr>
      <vt:lpstr>Exemplo de Cifra de Transposição Fonte: Redes de Computadores, A. S. Tanenbaum, Cap. 8</vt:lpstr>
      <vt:lpstr>Exemplo de Cifra de Transposição Fonte: Redes de Computadores, A. S. Tanenbaum, Cap. 8</vt:lpstr>
      <vt:lpstr>Conceitos da Teoria da Informação</vt:lpstr>
      <vt:lpstr>Confusão </vt:lpstr>
      <vt:lpstr>Difusão</vt:lpstr>
      <vt:lpstr>Confusão x Difusão</vt:lpstr>
      <vt:lpstr>Trabalhos sobre o História da Criptografia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Joao Bosco M. Sobral</dc:creator>
  <cp:lastModifiedBy>bosco</cp:lastModifiedBy>
  <cp:revision>61</cp:revision>
  <dcterms:created xsi:type="dcterms:W3CDTF">2013-08-22T11:34:48Z</dcterms:created>
  <dcterms:modified xsi:type="dcterms:W3CDTF">2014-03-21T17:43:17Z</dcterms:modified>
</cp:coreProperties>
</file>