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57"/>
  </p:notesMasterIdLst>
  <p:sldIdLst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32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81" r:id="rId23"/>
    <p:sldId id="318" r:id="rId24"/>
    <p:sldId id="324" r:id="rId25"/>
    <p:sldId id="319" r:id="rId26"/>
    <p:sldId id="320" r:id="rId27"/>
    <p:sldId id="321" r:id="rId28"/>
    <p:sldId id="322" r:id="rId29"/>
    <p:sldId id="323" r:id="rId30"/>
    <p:sldId id="283" r:id="rId31"/>
    <p:sldId id="285" r:id="rId32"/>
    <p:sldId id="286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3" r:id="rId53"/>
    <p:sldId id="333" r:id="rId54"/>
    <p:sldId id="335" r:id="rId55"/>
    <p:sldId id="334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899D-1C0F-4854-AB30-AFC29EF30D1A}" type="datetimeFigureOut">
              <a:rPr lang="pt-BR" smtClean="0"/>
              <a:t>28/03/2014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68B6F-0E1E-4E1D-AB4F-58E00EB70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53E5-F0C7-4017-8D64-65FE823AF56B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28/03/2014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6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Segurança da Informação</a:t>
            </a:r>
            <a:br>
              <a:rPr lang="pt-BR" smtClean="0">
                <a:solidFill>
                  <a:srgbClr val="000000"/>
                </a:solidFill>
              </a:rPr>
            </a:br>
            <a:r>
              <a:rPr lang="pt-BR" smtClean="0">
                <a:solidFill>
                  <a:srgbClr val="000000"/>
                </a:solidFill>
              </a:rPr>
              <a:t>Prof. João Bosco M. Sobral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74D1-8E70-4ADA-B2A1-462B7653C49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3DA4E-9064-404E-A0BE-E2E2AB75EB4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454EDE5-E693-4595-A910-360BD200489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4074-1EC9-4419-852E-4245EB7B9CF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C283F-877F-4F9F-A8E4-EE9CD247CBD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1DBAE-EF16-4ABE-9439-1F4935B7E76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8583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90027-5A95-418A-ABF7-55274E7D859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9E8DB-2F95-46F1-8AFF-A2C700343FC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70395-AD00-4570-A967-1D1223C072C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284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9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1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382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2350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0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28/03/2014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twofish.html" TargetMode="External"/><Relationship Id="rId2" Type="http://schemas.openxmlformats.org/officeDocument/2006/relationships/hyperlink" Target="http://www.truecrypt.org/docs/twofish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crypt.org/docs/serpent#Y155" TargetMode="External"/><Relationship Id="rId2" Type="http://schemas.openxmlformats.org/officeDocument/2006/relationships/hyperlink" Target="http://www.truecrypt.org/docs/modes-of-operation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1171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</a:t>
            </a:r>
            <a:r>
              <a:rPr lang="pt-BR" sz="2400" dirty="0" err="1" smtClean="0"/>
              <a:t>éc</a:t>
            </a:r>
            <a:r>
              <a:rPr lang="en-US" sz="2400" dirty="0" err="1" smtClean="0"/>
              <a:t>nicas</a:t>
            </a:r>
            <a:r>
              <a:rPr lang="en-US" sz="2400" dirty="0" smtClean="0"/>
              <a:t> </a:t>
            </a:r>
            <a:r>
              <a:rPr lang="en-US" sz="2400" dirty="0" err="1" smtClean="0"/>
              <a:t>Modernas</a:t>
            </a:r>
            <a:r>
              <a:rPr lang="en-US" sz="2400" dirty="0" smtClean="0"/>
              <a:t> de </a:t>
            </a:r>
            <a:r>
              <a:rPr lang="en-US" sz="2400" dirty="0" err="1" smtClean="0"/>
              <a:t>Criptografia</a:t>
            </a:r>
            <a:r>
              <a:rPr lang="en-US" sz="2400" dirty="0" smtClean="0"/>
              <a:t> </a:t>
            </a:r>
            <a:endParaRPr lang="pt-BR" sz="2400" dirty="0"/>
          </a:p>
        </p:txBody>
      </p:sp>
      <p:sp>
        <p:nvSpPr>
          <p:cNvPr id="6" name="Subtítul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>
              <a:solidFill>
                <a:srgbClr val="C00000"/>
              </a:solidFill>
            </a:endParaRPr>
          </a:p>
          <a:p>
            <a:r>
              <a:rPr lang="pt-BR" sz="2400" dirty="0" smtClean="0">
                <a:solidFill>
                  <a:srgbClr val="C00000"/>
                </a:solidFill>
              </a:rPr>
              <a:t>Criptografia Simétrica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Criptoanálise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Tenta </a:t>
            </a:r>
            <a:r>
              <a:rPr lang="pt-BR" dirty="0" smtClean="0">
                <a:solidFill>
                  <a:srgbClr val="0000FF"/>
                </a:solidFill>
              </a:rPr>
              <a:t>deduzir um texto claro específico </a:t>
            </a:r>
            <a:r>
              <a:rPr lang="pt-BR" dirty="0" smtClean="0"/>
              <a:t>ou </a:t>
            </a:r>
            <a:r>
              <a:rPr lang="pt-BR" dirty="0" smtClean="0">
                <a:solidFill>
                  <a:srgbClr val="0000FF"/>
                </a:solidFill>
              </a:rPr>
              <a:t>quebrar a chave </a:t>
            </a:r>
            <a:r>
              <a:rPr lang="pt-BR" dirty="0" smtClean="0"/>
              <a:t>utilizada.</a:t>
            </a:r>
          </a:p>
          <a:p>
            <a:endParaRPr lang="pt-BR" dirty="0" smtClean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testar a segurança </a:t>
            </a:r>
            <a:r>
              <a:rPr lang="pt-BR" dirty="0" smtClean="0"/>
              <a:t>de um novo algoritmo projetado.</a:t>
            </a:r>
          </a:p>
          <a:p>
            <a:endParaRPr lang="pt-BR" dirty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fazer ataques </a:t>
            </a:r>
            <a:r>
              <a:rPr lang="pt-BR" dirty="0" smtClean="0"/>
              <a:t>a mensagens criptografas.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Cripto-Sistema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1" cy="9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6013"/>
            <a:ext cx="8208913" cy="11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82089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97152"/>
            <a:ext cx="8208914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4069-E5D7-4D2B-8828-EFC3F265F90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30723" name="Picture 6" descr="modelo-cripto-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8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6490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132856"/>
            <a:ext cx="9639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9649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78" y="4221088"/>
            <a:ext cx="9649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5301208"/>
            <a:ext cx="96390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09320"/>
            <a:ext cx="963902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Força Bruta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Na maioria da vezes o </a:t>
            </a:r>
            <a:r>
              <a:rPr lang="pt-BR" dirty="0" smtClean="0">
                <a:solidFill>
                  <a:srgbClr val="0070C0"/>
                </a:solidFill>
              </a:rPr>
              <a:t>algoritmo é conhecido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que pode tornar a </a:t>
            </a:r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impraticável </a:t>
            </a:r>
            <a:r>
              <a:rPr lang="pt-BR" dirty="0" smtClean="0"/>
              <a:t>é o uso de </a:t>
            </a:r>
            <a:r>
              <a:rPr lang="pt-BR" dirty="0" smtClean="0">
                <a:solidFill>
                  <a:srgbClr val="0000FF"/>
                </a:solidFill>
              </a:rPr>
              <a:t>um algoritmo que emprega uma chave de tamanho considerável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264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Ataque por Força Bruta para obter uma chave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Tentativa de </a:t>
            </a:r>
            <a:r>
              <a:rPr lang="pt-BR" dirty="0" smtClean="0">
                <a:solidFill>
                  <a:srgbClr val="0000FF"/>
                </a:solidFill>
              </a:rPr>
              <a:t>usar cada chave possível</a:t>
            </a:r>
            <a:r>
              <a:rPr lang="pt-BR" dirty="0" smtClean="0"/>
              <a:t> até que uma, proporcione uma tradução do texto cifrado para o texto legível. </a:t>
            </a:r>
          </a:p>
          <a:p>
            <a:endParaRPr lang="pt-BR" dirty="0"/>
          </a:p>
          <a:p>
            <a:r>
              <a:rPr lang="pt-BR" u="sng" dirty="0" smtClean="0"/>
              <a:t>Na média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metade de todas as chaves possíveis precisa ser experimentada </a:t>
            </a:r>
            <a:r>
              <a:rPr lang="pt-BR" dirty="0" smtClean="0"/>
              <a:t>para se conseguir sucesso.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7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Tempo para descoberta de Chave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9"/>
            <a:ext cx="914400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e Tipos de Ataques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sz="2400" dirty="0" smtClean="0">
              <a:solidFill>
                <a:srgbClr val="0000FF"/>
              </a:solidFill>
            </a:endParaRPr>
          </a:p>
          <a:p>
            <a:r>
              <a:rPr lang="pt-BR" sz="2400" dirty="0" smtClean="0">
                <a:solidFill>
                  <a:srgbClr val="0000FF"/>
                </a:solidFill>
              </a:rPr>
              <a:t>http</a:t>
            </a:r>
            <a:r>
              <a:rPr lang="pt-BR" sz="2400" dirty="0">
                <a:solidFill>
                  <a:srgbClr val="0000FF"/>
                </a:solidFill>
              </a:rPr>
              <a:t>://www.inf.ufsc.br/~</a:t>
            </a:r>
            <a:r>
              <a:rPr lang="pt-BR" sz="2400" dirty="0" smtClean="0">
                <a:solidFill>
                  <a:srgbClr val="0000FF"/>
                </a:solidFill>
              </a:rPr>
              <a:t>bosco/ensino/ine5680/cripto-aplic-prot-2014-1.html</a:t>
            </a:r>
          </a:p>
        </p:txBody>
      </p:sp>
    </p:spTree>
    <p:extLst>
      <p:ext uri="{BB962C8B-B14F-4D97-AF65-F5344CB8AC3E}">
        <p14:creationId xmlns:p14="http://schemas.microsoft.com/office/powerpoint/2010/main" val="1219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/>
                </a:solidFill>
              </a:rPr>
              <a:t>Definição digna </a:t>
            </a:r>
            <a:r>
              <a:rPr lang="pt-BR" dirty="0">
                <a:solidFill>
                  <a:prstClr val="black"/>
                </a:solidFill>
              </a:rPr>
              <a:t>de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esquema de criptografia é </a:t>
            </a:r>
            <a:r>
              <a:rPr lang="pt-BR" u="sng" dirty="0" smtClean="0">
                <a:solidFill>
                  <a:srgbClr val="0000FF"/>
                </a:solidFill>
              </a:rPr>
              <a:t>Computacionalmente seguro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</a:t>
            </a:r>
            <a:r>
              <a:rPr lang="pt-BR" dirty="0" smtClean="0"/>
              <a:t>Se um dos critérios for atendido:</a:t>
            </a:r>
            <a:br>
              <a:rPr lang="pt-BR" dirty="0" smtClean="0"/>
            </a:br>
            <a:r>
              <a:rPr lang="pt-BR" dirty="0" smtClean="0">
                <a:solidFill>
                  <a:srgbClr val="0000FF"/>
                </a:solidFill>
              </a:rPr>
              <a:t>   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Custo para quebrar a cifra é superior ao 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         valor da informação cifrada.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Tempo exigido para quebrar a cifra é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superior ao tempo de vida útil da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informação.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Algoritmos de </a:t>
            </a:r>
            <a:br>
              <a:rPr lang="pt-BR" dirty="0" smtClean="0"/>
            </a:br>
            <a:r>
              <a:rPr lang="pt-BR" dirty="0" smtClean="0"/>
              <a:t>Criptografia Simétrica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C00000"/>
                </a:solidFill>
              </a:rPr>
              <a:t>Criptografia Simétrica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DES – Data Encryption Standard</a:t>
            </a:r>
            <a:endParaRPr lang="pt-BR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janeiro de 1977</a:t>
            </a:r>
          </a:p>
          <a:p>
            <a:endParaRPr lang="en-US"/>
          </a:p>
          <a:p>
            <a:r>
              <a:rPr lang="en-US"/>
              <a:t>Chave: 56 bits</a:t>
            </a:r>
          </a:p>
          <a:p>
            <a:endParaRPr lang="en-US"/>
          </a:p>
          <a:p>
            <a:r>
              <a:rPr lang="en-US"/>
              <a:t>Comentário:  Muito fraco para uso atual.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Triple DES</a:t>
            </a:r>
            <a:r>
              <a:rPr lang="en-US"/>
              <a:t> </a:t>
            </a:r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Autor</a:t>
            </a:r>
            <a:r>
              <a:rPr lang="en-US" dirty="0"/>
              <a:t>: IBM, </a:t>
            </a:r>
            <a:r>
              <a:rPr lang="en-US" dirty="0" err="1"/>
              <a:t>início</a:t>
            </a:r>
            <a:r>
              <a:rPr lang="en-US" dirty="0"/>
              <a:t> de 1979.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Chave</a:t>
            </a:r>
            <a:r>
              <a:rPr lang="en-US" dirty="0"/>
              <a:t>:  168 bits</a:t>
            </a:r>
          </a:p>
          <a:p>
            <a:endParaRPr lang="en-US" dirty="0"/>
          </a:p>
          <a:p>
            <a:r>
              <a:rPr lang="en-US" dirty="0" err="1"/>
              <a:t>Comentário</a:t>
            </a:r>
            <a:r>
              <a:rPr lang="en-US" dirty="0"/>
              <a:t>:  </a:t>
            </a:r>
            <a:r>
              <a:rPr lang="en-US" b="1" dirty="0" err="1" smtClean="0"/>
              <a:t>melhor</a:t>
            </a:r>
            <a:r>
              <a:rPr lang="en-US" b="1" dirty="0" smtClean="0"/>
              <a:t> </a:t>
            </a:r>
            <a:r>
              <a:rPr lang="en-US" b="1" dirty="0" err="1"/>
              <a:t>escolha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6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375"/>
            <a:ext cx="792088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32656"/>
            <a:ext cx="85486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56895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Triple DES</a:t>
            </a:r>
            <a:endParaRPr lang="pt-BR"/>
          </a:p>
        </p:txBody>
      </p:sp>
      <p:pic>
        <p:nvPicPr>
          <p:cNvPr id="11268" name="Picture 4" descr="Picture 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340768"/>
            <a:ext cx="5400675" cy="504056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50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16281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B0158A-06D4-4820-826C-F7307D9AF791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pic>
        <p:nvPicPr>
          <p:cNvPr id="162820" name="Picture 8" descr="cript_s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7991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6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Substituições comerciais do DES</a:t>
            </a:r>
            <a:endParaRPr lang="pt-BR" sz="3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Em resposta ao </a:t>
            </a:r>
            <a:r>
              <a:rPr lang="en-US" b="1"/>
              <a:t>tamanho da chave</a:t>
            </a:r>
            <a:r>
              <a:rPr lang="en-US"/>
              <a:t> e aos </a:t>
            </a:r>
            <a:r>
              <a:rPr lang="en-US" b="1"/>
              <a:t>problemas de desempenho</a:t>
            </a:r>
            <a:r>
              <a:rPr lang="en-US"/>
              <a:t> relacionados ao </a:t>
            </a:r>
            <a:r>
              <a:rPr lang="en-US" b="1"/>
              <a:t>Triple DES</a:t>
            </a:r>
            <a:r>
              <a:rPr lang="en-US"/>
              <a:t>, </a:t>
            </a:r>
            <a:r>
              <a:rPr lang="en-US" u="sng"/>
              <a:t>criptógrafos</a:t>
            </a:r>
            <a:r>
              <a:rPr lang="en-US"/>
              <a:t> e </a:t>
            </a:r>
            <a:r>
              <a:rPr lang="en-US" u="sng"/>
              <a:t>empresas comerciais</a:t>
            </a:r>
            <a:r>
              <a:rPr lang="en-US"/>
              <a:t> desenvolveram </a:t>
            </a:r>
            <a:r>
              <a:rPr lang="en-US" b="1"/>
              <a:t>novas cifras de bloco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Blowfish (Counterpane Systems)</a:t>
            </a:r>
          </a:p>
          <a:p>
            <a:r>
              <a:rPr lang="en-US"/>
              <a:t>RC2 (RSA)</a:t>
            </a:r>
          </a:p>
          <a:p>
            <a:r>
              <a:rPr lang="en-US"/>
              <a:t>RC4 (RSA)</a:t>
            </a:r>
          </a:p>
          <a:p>
            <a:r>
              <a:rPr lang="en-US"/>
              <a:t>IDEA (Ascon)</a:t>
            </a:r>
          </a:p>
          <a:p>
            <a:r>
              <a:rPr lang="en-US"/>
              <a:t>Cast (Entrust)</a:t>
            </a:r>
          </a:p>
          <a:p>
            <a:r>
              <a:rPr lang="en-US"/>
              <a:t>Safer (Cylink)</a:t>
            </a:r>
          </a:p>
          <a:p>
            <a:r>
              <a:rPr lang="en-US"/>
              <a:t>RC5 (RSA)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3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Blowfish</a:t>
            </a:r>
            <a:endParaRPr lang="pt-BR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</a:t>
            </a:r>
          </a:p>
          <a:p>
            <a:endParaRPr lang="en-US"/>
          </a:p>
          <a:p>
            <a:r>
              <a:rPr lang="en-US"/>
              <a:t>Chave: 1 a 448 bits</a:t>
            </a:r>
          </a:p>
          <a:p>
            <a:endParaRPr lang="en-US"/>
          </a:p>
          <a:p>
            <a:r>
              <a:rPr lang="en-US"/>
              <a:t>Comentário:  Velho e lento.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4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RC2</a:t>
            </a:r>
            <a:endParaRPr lang="pt-BR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Ronald Rivest, RSA Data Security</a:t>
            </a:r>
            <a:br>
              <a:rPr lang="en-US"/>
            </a:br>
            <a:r>
              <a:rPr lang="en-US"/>
              <a:t>                   Meado dos anos 80.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 1 a 2048 bits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       </a:t>
            </a:r>
            <a:r>
              <a:rPr lang="en-US" b="1"/>
              <a:t>40 bits para exportação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/>
              <a:t>Comentário:  quebrado em 1996.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RC4</a:t>
            </a:r>
            <a:endParaRPr lang="pt-BR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Autor:  </a:t>
            </a:r>
            <a:r>
              <a:rPr lang="en-US" sz="2800" b="1"/>
              <a:t>Ronald Rivest, </a:t>
            </a:r>
            <a:br>
              <a:rPr lang="en-US" sz="2800" b="1"/>
            </a:br>
            <a:r>
              <a:rPr lang="en-US" sz="2800" b="1"/>
              <a:t>RSA Data Security, 1987</a:t>
            </a:r>
          </a:p>
          <a:p>
            <a:endParaRPr lang="en-US" sz="2800"/>
          </a:p>
          <a:p>
            <a:r>
              <a:rPr lang="en-US" sz="2800"/>
              <a:t>Chave:  1 a 2048 bits</a:t>
            </a:r>
          </a:p>
          <a:p>
            <a:endParaRPr lang="en-US" sz="2800"/>
          </a:p>
          <a:p>
            <a:r>
              <a:rPr lang="en-US" sz="2800"/>
              <a:t>Comentário:  </a:t>
            </a:r>
            <a:r>
              <a:rPr lang="en-US" sz="2800" b="1"/>
              <a:t>Algumas chaves são fracas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Usado como componente do SSL (Netscape)</a:t>
            </a:r>
          </a:p>
          <a:p>
            <a:endParaRPr lang="en-US" sz="2800"/>
          </a:p>
          <a:p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5510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/>
              <a:t>IDEA – International Data Encryption Algorithm</a:t>
            </a:r>
            <a:endParaRPr lang="pt-BR" sz="3400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 </a:t>
            </a:r>
            <a:r>
              <a:rPr lang="en-US" b="1"/>
              <a:t>Massey &amp; Xuejia, 1990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128 bits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Usado no PGP.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RC5</a:t>
            </a:r>
            <a:endParaRPr lang="pt-BR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Autor:  Ronald Rivest, </a:t>
            </a:r>
            <a:br>
              <a:rPr lang="en-US"/>
            </a:br>
            <a:r>
              <a:rPr lang="en-US"/>
              <a:t>            </a:t>
            </a:r>
            <a:r>
              <a:rPr lang="en-US" b="1"/>
              <a:t>RSA Data Security, 1994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3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Twofish</a:t>
            </a:r>
            <a:endParaRPr lang="pt-BR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Schneier,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forte, </a:t>
            </a:r>
            <a:br>
              <a:rPr lang="en-US" b="1"/>
            </a:br>
            <a:r>
              <a:rPr lang="en-US" b="1"/>
              <a:t>                      amplamente utilizado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Serpent</a:t>
            </a:r>
            <a:endParaRPr lang="pt-BR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Anderson, Biham, Knudsen</a:t>
            </a:r>
            <a:br>
              <a:rPr lang="en-US"/>
            </a:br>
            <a:r>
              <a:rPr lang="en-US"/>
              <a:t>               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9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substituir o DES</a:t>
            </a:r>
            <a:endParaRPr lang="pt-B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Janeiro de 1997, </a:t>
            </a:r>
          </a:p>
          <a:p>
            <a:endParaRPr lang="en-US"/>
          </a:p>
          <a:p>
            <a:r>
              <a:rPr lang="en-US" b="1"/>
              <a:t>NIST</a:t>
            </a:r>
            <a:r>
              <a:rPr lang="en-US"/>
              <a:t> (</a:t>
            </a:r>
            <a:r>
              <a:rPr lang="en-US" b="1"/>
              <a:t>National Institute of Standards   and Technology</a:t>
            </a:r>
            <a:r>
              <a:rPr lang="en-US"/>
              <a:t>), órgão do Departamento de Comércio dos EUA, encarregado de aprovar padrões para o governo federal dos EUA,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2073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patrocinou um </a:t>
            </a:r>
            <a:r>
              <a:rPr lang="en-US" b="1"/>
              <a:t>concurso</a:t>
            </a:r>
            <a:r>
              <a:rPr lang="en-US"/>
              <a:t> para um </a:t>
            </a:r>
            <a:r>
              <a:rPr lang="en-US" b="1"/>
              <a:t>novo padrão criptográfico para uso não-confidencial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 ser chamado </a:t>
            </a:r>
            <a:r>
              <a:rPr lang="en-US" sz="2800" b="1"/>
              <a:t>AES </a:t>
            </a:r>
            <a:r>
              <a:rPr lang="en-US" sz="2800"/>
              <a:t>(</a:t>
            </a:r>
            <a:r>
              <a:rPr lang="en-US" sz="2800" b="1"/>
              <a:t>Advanced Encrytion Standard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Regras do concurso:</a:t>
            </a:r>
          </a:p>
          <a:p>
            <a:pPr lvl="1"/>
            <a:r>
              <a:rPr lang="en-US" sz="2300"/>
              <a:t>O algoritmo deveria ser uma cifra de bloco simétrica.</a:t>
            </a:r>
          </a:p>
          <a:p>
            <a:pPr lvl="1"/>
            <a:r>
              <a:rPr lang="en-US" sz="2300"/>
              <a:t>Todo o projeto deveria ser público.</a:t>
            </a:r>
          </a:p>
          <a:p>
            <a:pPr lvl="1"/>
            <a:r>
              <a:rPr lang="en-US" sz="2300"/>
              <a:t>Tamanho de chaves: 128, 192, 256 bits</a:t>
            </a:r>
          </a:p>
          <a:p>
            <a:pPr lvl="1"/>
            <a:r>
              <a:rPr lang="en-US" sz="2300"/>
              <a:t>Implementado, possivelmente, em SW e HW.</a:t>
            </a:r>
          </a:p>
          <a:p>
            <a:pPr lvl="1"/>
            <a:r>
              <a:rPr lang="en-US" sz="2300"/>
              <a:t>O algoritmo deveria ser público ou licenciado em termos não-discriminatórios.</a:t>
            </a:r>
            <a:endParaRPr lang="pt-BR" sz="2300"/>
          </a:p>
        </p:txBody>
      </p:sp>
    </p:spTree>
    <p:extLst>
      <p:ext uri="{BB962C8B-B14F-4D97-AF65-F5344CB8AC3E}">
        <p14:creationId xmlns:p14="http://schemas.microsoft.com/office/powerpoint/2010/main" val="1751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</a:t>
            </a:r>
            <a:endParaRPr lang="pt-B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15 propostas</a:t>
            </a:r>
            <a:r>
              <a:rPr lang="en-US"/>
              <a:t>, </a:t>
            </a:r>
            <a:r>
              <a:rPr lang="en-US" b="1"/>
              <a:t>conferências públicas</a:t>
            </a:r>
            <a:r>
              <a:rPr lang="en-US"/>
              <a:t>, </a:t>
            </a:r>
            <a:r>
              <a:rPr lang="en-US" b="1"/>
              <a:t>análises criptográficas</a:t>
            </a:r>
            <a:r>
              <a:rPr lang="en-US"/>
              <a:t> para encontrar falhas.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NIST</a:t>
            </a:r>
            <a:endParaRPr lang="pt-BR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Agosto de 1998</a:t>
            </a:r>
            <a:r>
              <a:rPr lang="en-US"/>
              <a:t> foram selecionados 5 propostas finalistas.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Requisitos de segurança:</a:t>
            </a:r>
          </a:p>
          <a:p>
            <a:pPr lvl="1"/>
            <a:r>
              <a:rPr lang="en-US"/>
              <a:t>Eficiência</a:t>
            </a:r>
          </a:p>
          <a:p>
            <a:pPr lvl="1"/>
            <a:r>
              <a:rPr lang="en-US"/>
              <a:t>Simplicidade</a:t>
            </a:r>
          </a:p>
          <a:p>
            <a:pPr lvl="1"/>
            <a:r>
              <a:rPr lang="en-US"/>
              <a:t>Flexibilidade</a:t>
            </a:r>
          </a:p>
          <a:p>
            <a:pPr lvl="1"/>
            <a:r>
              <a:rPr lang="en-US"/>
              <a:t>Memória (importante para sistemas embutidos)</a:t>
            </a:r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Ultima</a:t>
            </a:r>
            <a:r>
              <a:rPr lang="en-US" b="1" dirty="0"/>
              <a:t> </a:t>
            </a:r>
            <a:r>
              <a:rPr lang="en-US" b="1" dirty="0" err="1"/>
              <a:t>votação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Rijndael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/>
              <a:t>Rijmen</a:t>
            </a:r>
            <a:r>
              <a:rPr lang="en-US" dirty="0"/>
              <a:t>) – </a:t>
            </a:r>
            <a:r>
              <a:rPr lang="en-US" b="1" dirty="0"/>
              <a:t>86 </a:t>
            </a:r>
            <a:r>
              <a:rPr lang="en-US" b="1" dirty="0" err="1"/>
              <a:t>votos</a:t>
            </a:r>
            <a:endParaRPr lang="en-US" b="1" dirty="0"/>
          </a:p>
          <a:p>
            <a:pPr lvl="1"/>
            <a:r>
              <a:rPr lang="en-US" dirty="0"/>
              <a:t>Serpent (Anderson, </a:t>
            </a:r>
            <a:r>
              <a:rPr lang="en-US" dirty="0" err="1"/>
              <a:t>Biham</a:t>
            </a:r>
            <a:r>
              <a:rPr lang="en-US" dirty="0"/>
              <a:t>, Knudsen) – </a:t>
            </a:r>
            <a:r>
              <a:rPr lang="en-US" b="1" dirty="0"/>
              <a:t>59 </a:t>
            </a:r>
            <a:r>
              <a:rPr lang="en-US" b="1" dirty="0" err="1"/>
              <a:t>votos</a:t>
            </a:r>
            <a:endParaRPr lang="en-US" b="1" dirty="0"/>
          </a:p>
          <a:p>
            <a:pPr lvl="1"/>
            <a:r>
              <a:rPr lang="en-US" dirty="0" err="1"/>
              <a:t>Twofish</a:t>
            </a:r>
            <a:r>
              <a:rPr lang="en-US" dirty="0"/>
              <a:t> (Bruce </a:t>
            </a:r>
            <a:r>
              <a:rPr lang="en-US" dirty="0" err="1"/>
              <a:t>Schneier</a:t>
            </a:r>
            <a:r>
              <a:rPr lang="en-US" dirty="0"/>
              <a:t>) – 31 </a:t>
            </a:r>
            <a:r>
              <a:rPr lang="en-US" dirty="0" err="1"/>
              <a:t>votos</a:t>
            </a:r>
            <a:endParaRPr lang="en-US" dirty="0"/>
          </a:p>
          <a:p>
            <a:pPr lvl="1"/>
            <a:r>
              <a:rPr lang="en-US" dirty="0"/>
              <a:t>RC6 (RSA) – 23 </a:t>
            </a:r>
            <a:r>
              <a:rPr lang="en-US" dirty="0" err="1"/>
              <a:t>votos</a:t>
            </a:r>
            <a:endParaRPr lang="en-US" dirty="0"/>
          </a:p>
          <a:p>
            <a:pPr lvl="1"/>
            <a:r>
              <a:rPr lang="en-US" dirty="0"/>
              <a:t>MARS (IBM) – 13 </a:t>
            </a:r>
            <a:r>
              <a:rPr lang="en-US" dirty="0" err="1"/>
              <a:t>votos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8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Daemen &amp; Rijmen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Melhor escolha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1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Outubro de 2000</a:t>
            </a:r>
            <a:r>
              <a:rPr lang="en-US"/>
              <a:t>, eleito pelo concurso com o voto do NIST.</a:t>
            </a:r>
          </a:p>
          <a:p>
            <a:endParaRPr lang="en-US"/>
          </a:p>
          <a:p>
            <a:r>
              <a:rPr lang="en-US" b="1"/>
              <a:t>Novembro de 2001</a:t>
            </a:r>
            <a:r>
              <a:rPr lang="en-US"/>
              <a:t>, o Rijndael </a:t>
            </a:r>
            <a:r>
              <a:rPr lang="en-US" b="1"/>
              <a:t>se tornou o padrão do governo dos EUA</a:t>
            </a:r>
            <a:r>
              <a:rPr lang="en-US"/>
              <a:t>, publicado como o </a:t>
            </a:r>
            <a:r>
              <a:rPr lang="en-US" u="sng"/>
              <a:t>Federal Information Processing Standard</a:t>
            </a:r>
            <a:r>
              <a:rPr lang="en-US"/>
              <a:t> (FIPS 197).</a:t>
            </a:r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 algoritmo foi projetado não só por </a:t>
            </a:r>
            <a:r>
              <a:rPr lang="en-US" b="1"/>
              <a:t>segurança</a:t>
            </a:r>
            <a:r>
              <a:rPr lang="en-US"/>
              <a:t>, mas também para </a:t>
            </a:r>
            <a:r>
              <a:rPr lang="en-US" b="1"/>
              <a:t>aumentar a velocidade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Uma </a:t>
            </a:r>
            <a:r>
              <a:rPr lang="en-US" b="1"/>
              <a:t>boa</a:t>
            </a:r>
            <a:r>
              <a:rPr lang="en-US"/>
              <a:t> </a:t>
            </a:r>
            <a:r>
              <a:rPr lang="en-US" b="1"/>
              <a:t>implementação de software</a:t>
            </a:r>
            <a:r>
              <a:rPr lang="en-US"/>
              <a:t> em uma máquina de </a:t>
            </a:r>
            <a:r>
              <a:rPr lang="en-US" b="1"/>
              <a:t>2 GHz</a:t>
            </a:r>
            <a:r>
              <a:rPr lang="en-US"/>
              <a:t> deve ser capaz de alcançar uma </a:t>
            </a:r>
            <a:r>
              <a:rPr lang="en-US" b="1"/>
              <a:t>taxa de criptografia</a:t>
            </a:r>
            <a:r>
              <a:rPr lang="en-US"/>
              <a:t> de </a:t>
            </a:r>
            <a:r>
              <a:rPr lang="en-US" b="1"/>
              <a:t>700 Mbps</a:t>
            </a:r>
            <a:r>
              <a:rPr lang="en-US"/>
              <a:t>, … … …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… … … que é </a:t>
            </a:r>
            <a:r>
              <a:rPr lang="en-US" u="sng"/>
              <a:t>rápida o suficiente</a:t>
            </a:r>
            <a:r>
              <a:rPr lang="en-US"/>
              <a:t> para codificar </a:t>
            </a:r>
            <a:r>
              <a:rPr lang="en-US" b="1"/>
              <a:t>mais de 100 vídeos MPEG-2</a:t>
            </a:r>
            <a:r>
              <a:rPr lang="en-US"/>
              <a:t> em tempo real.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AES </a:t>
            </a:r>
            <a:r>
              <a:rPr lang="en-US"/>
              <a:t>(novo nome para o Rijndael)</a:t>
            </a: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u="sng"/>
          </a:p>
          <a:p>
            <a:r>
              <a:rPr lang="en-US" b="1" u="sng"/>
              <a:t>A</a:t>
            </a:r>
            <a:r>
              <a:rPr lang="en-US" u="sng"/>
              <a:t>dvanced </a:t>
            </a:r>
            <a:r>
              <a:rPr lang="en-US" b="1" u="sng"/>
              <a:t>E</a:t>
            </a:r>
            <a:r>
              <a:rPr lang="en-US" u="sng"/>
              <a:t>ncryption </a:t>
            </a:r>
            <a:r>
              <a:rPr lang="en-US" b="1" u="sng"/>
              <a:t>S</a:t>
            </a:r>
            <a:r>
              <a:rPr lang="en-US" u="sng"/>
              <a:t>tandard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Tamanho do Bloco</a:t>
            </a:r>
            <a:r>
              <a:rPr lang="en-US"/>
              <a:t>:  128 bits</a:t>
            </a:r>
          </a:p>
          <a:p>
            <a:endParaRPr lang="en-US"/>
          </a:p>
          <a:p>
            <a:r>
              <a:rPr lang="en-US" b="1"/>
              <a:t>Comprimento da Chave</a:t>
            </a:r>
            <a:r>
              <a:rPr lang="en-US"/>
              <a:t>:  </a:t>
            </a:r>
            <a:r>
              <a:rPr lang="en-US" b="1"/>
              <a:t>128</a:t>
            </a:r>
            <a:r>
              <a:rPr lang="en-US"/>
              <a:t>, 192, </a:t>
            </a:r>
            <a:r>
              <a:rPr lang="en-US" b="1"/>
              <a:t>256</a:t>
            </a:r>
            <a:r>
              <a:rPr lang="en-US"/>
              <a:t> bits.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Equações da Criptografia em geral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                       </a:t>
            </a:r>
            <a:r>
              <a:rPr lang="pt-BR" dirty="0" err="1" smtClean="0">
                <a:solidFill>
                  <a:srgbClr val="CCCCFF">
                    <a:lumMod val="50000"/>
                  </a:srgbClr>
                </a:solidFill>
              </a:rPr>
              <a:t>E</a:t>
            </a:r>
            <a:r>
              <a:rPr lang="pt-BR" sz="6000" baseline="-25000" dirty="0" err="1" smtClean="0">
                <a:solidFill>
                  <a:srgbClr val="CCCCFF">
                    <a:lumMod val="50000"/>
                  </a:srgbClr>
                </a:solidFill>
              </a:rPr>
              <a:t>k</a:t>
            </a: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(P</a:t>
            </a:r>
            <a:r>
              <a:rPr lang="pt-BR" dirty="0">
                <a:solidFill>
                  <a:srgbClr val="CCCCFF">
                    <a:lumMod val="50000"/>
                  </a:srgbClr>
                </a:solidFill>
              </a:rPr>
              <a:t>) = C</a:t>
            </a:r>
            <a:endParaRPr lang="pt-BR" dirty="0"/>
          </a:p>
          <a:p>
            <a:pPr eaLnBrk="1" hangingPunct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</a:t>
            </a:r>
            <a:r>
              <a:rPr lang="pt-BR" dirty="0" err="1" smtClean="0">
                <a:solidFill>
                  <a:srgbClr val="0000FF"/>
                </a:solidFill>
              </a:rPr>
              <a:t>D</a:t>
            </a:r>
            <a:r>
              <a:rPr lang="pt-BR" sz="6000" baseline="-25000" dirty="0" err="1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rgbClr val="0000FF"/>
                </a:solidFill>
              </a:rPr>
              <a:t> ( </a:t>
            </a:r>
            <a:r>
              <a:rPr lang="pt-BR" dirty="0" err="1" smtClean="0">
                <a:solidFill>
                  <a:srgbClr val="0000FF"/>
                </a:solidFill>
              </a:rPr>
              <a:t>E</a:t>
            </a:r>
            <a:r>
              <a:rPr lang="pt-BR" sz="6000" baseline="-25000" dirty="0" err="1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rgbClr val="0000FF"/>
                </a:solidFill>
              </a:rPr>
              <a:t>(P) ) = </a:t>
            </a:r>
            <a:r>
              <a:rPr lang="pt-BR" dirty="0">
                <a:solidFill>
                  <a:srgbClr val="0000FF"/>
                </a:solidFill>
              </a:rPr>
              <a:t>( </a:t>
            </a:r>
            <a:r>
              <a:rPr lang="pt-BR" dirty="0" smtClean="0">
                <a:solidFill>
                  <a:srgbClr val="0000FF"/>
                </a:solidFill>
              </a:rPr>
              <a:t>C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) = P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</a:t>
            </a:r>
            <a:r>
              <a:rPr lang="pt-BR" dirty="0" smtClean="0">
                <a:solidFill>
                  <a:srgbClr val="0000FF"/>
                </a:solidFill>
              </a:rPr>
              <a:t>E</a:t>
            </a:r>
            <a:r>
              <a:rPr lang="pt-BR" dirty="0" smtClean="0"/>
              <a:t> </a:t>
            </a:r>
            <a:r>
              <a:rPr lang="pt-BR" dirty="0" err="1" smtClean="0"/>
              <a:t>e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D</a:t>
            </a:r>
            <a:r>
              <a:rPr lang="pt-BR" dirty="0" smtClean="0"/>
              <a:t> são funções matemáticas.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            </a:t>
            </a:r>
            <a:br>
              <a:rPr lang="pt-BR" dirty="0" smtClean="0"/>
            </a:br>
            <a:r>
              <a:rPr lang="pt-BR" dirty="0" smtClean="0"/>
              <a:t>                 </a:t>
            </a:r>
            <a:r>
              <a:rPr lang="pt-BR" dirty="0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é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cada um capaz de </a:t>
            </a:r>
            <a:r>
              <a:rPr lang="en-US" b="1"/>
              <a:t>avaliar uma chave por pico-segundos</a:t>
            </a:r>
            <a:r>
              <a:rPr lang="en-US"/>
              <a:t>, tal máquina levaria cerca de </a:t>
            </a:r>
            <a:r>
              <a:rPr lang="en-US" b="1"/>
              <a:t>10</a:t>
            </a:r>
            <a:r>
              <a:rPr lang="en-US" b="1" baseline="30000"/>
              <a:t>10</a:t>
            </a:r>
            <a:r>
              <a:rPr lang="en-US" b="1"/>
              <a:t> anos</a:t>
            </a:r>
            <a:r>
              <a:rPr lang="en-US"/>
              <a:t> para </a:t>
            </a:r>
            <a:r>
              <a:rPr lang="en-US" b="1"/>
              <a:t>pesquisar esse espaço de chaves</a:t>
            </a:r>
            <a:r>
              <a:rPr lang="en-US"/>
              <a:t>.</a:t>
            </a:r>
            <a:endParaRPr lang="pt-BR" baseline="30000"/>
          </a:p>
          <a:p>
            <a:pPr>
              <a:buFont typeface="Wingdings" pitchFamily="2" charset="2"/>
              <a:buNone/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8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Matemática do AES</a:t>
            </a:r>
            <a:endParaRPr lang="pt-BR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Teoria</a:t>
            </a:r>
            <a:r>
              <a:rPr lang="en-US" b="1" dirty="0"/>
              <a:t> de </a:t>
            </a:r>
            <a:r>
              <a:rPr lang="en-US" b="1" dirty="0" err="1" smtClean="0"/>
              <a:t>Corpos</a:t>
            </a:r>
            <a:r>
              <a:rPr lang="en-US" b="1" dirty="0" smtClean="0"/>
              <a:t> </a:t>
            </a:r>
            <a:r>
              <a:rPr lang="en-US" dirty="0"/>
              <a:t>de</a:t>
            </a:r>
            <a:r>
              <a:rPr lang="en-US" b="1" dirty="0"/>
              <a:t> Galois </a:t>
            </a:r>
            <a:r>
              <a:rPr lang="en-US" dirty="0"/>
              <a:t>(</a:t>
            </a:r>
            <a:r>
              <a:rPr lang="en-US" dirty="0" err="1"/>
              <a:t>matemático</a:t>
            </a:r>
            <a:r>
              <a:rPr lang="en-US" dirty="0"/>
              <a:t> </a:t>
            </a:r>
            <a:r>
              <a:rPr lang="en-US" dirty="0" err="1"/>
              <a:t>francês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algoritmo</a:t>
            </a:r>
            <a:r>
              <a:rPr lang="en-US" dirty="0"/>
              <a:t> </a:t>
            </a:r>
            <a:r>
              <a:rPr lang="en-US" b="1" dirty="0" err="1"/>
              <a:t>propriedades</a:t>
            </a:r>
            <a:r>
              <a:rPr lang="en-US" b="1" dirty="0"/>
              <a:t> de </a:t>
            </a:r>
            <a:r>
              <a:rPr lang="en-US" b="1" dirty="0" err="1"/>
              <a:t>segurança</a:t>
            </a:r>
            <a:r>
              <a:rPr lang="en-US" b="1" dirty="0"/>
              <a:t> </a:t>
            </a:r>
            <a:r>
              <a:rPr lang="en-US" b="1" dirty="0" err="1"/>
              <a:t>demonstráveis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Substituições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 smtClean="0"/>
              <a:t>comerciais</a:t>
            </a:r>
            <a:r>
              <a:rPr lang="en-US" dirty="0" smtClean="0"/>
              <a:t> do DES</a:t>
            </a:r>
            <a:endParaRPr lang="pt-B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Serpent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err="1" smtClean="0"/>
              <a:t>Twofish</a:t>
            </a:r>
            <a:r>
              <a:rPr lang="en-US" sz="4000" dirty="0"/>
              <a:t>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www.truecrypt.org/docs/twofish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dirty="0">
                <a:hlinkClick r:id="rId3"/>
              </a:rPr>
              <a:t>https://www.schneier.com/twofish.html</a:t>
            </a:r>
            <a:endParaRPr lang="en-US" dirty="0" smtClean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03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Serpent</a:t>
            </a:r>
            <a:r>
              <a:rPr lang="pt-BR" dirty="0" smtClean="0"/>
              <a:t> x </a:t>
            </a:r>
            <a:r>
              <a:rPr lang="pt-BR" dirty="0" err="1" smtClean="0"/>
              <a:t>Rijndael</a:t>
            </a:r>
            <a:r>
              <a:rPr lang="pt-BR" dirty="0" smtClean="0"/>
              <a:t> (AES)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Designed </a:t>
            </a:r>
            <a:r>
              <a:rPr lang="en-US" dirty="0"/>
              <a:t>by Ross Anderson, Eli </a:t>
            </a:r>
            <a:r>
              <a:rPr lang="en-US" dirty="0" err="1"/>
              <a:t>Biham</a:t>
            </a:r>
            <a:r>
              <a:rPr lang="en-US" dirty="0"/>
              <a:t>, and Lars Knudsen; published in 1998. It uses a 256-</a:t>
            </a:r>
            <a:r>
              <a:rPr lang="en-US" u="sng" dirty="0"/>
              <a:t>bit</a:t>
            </a:r>
            <a:r>
              <a:rPr lang="en-US" dirty="0"/>
              <a:t> key, 128-bit block, and operates in </a:t>
            </a:r>
            <a:r>
              <a:rPr lang="en-US" dirty="0">
                <a:hlinkClick r:id="rId2"/>
              </a:rPr>
              <a:t>XTS mode</a:t>
            </a:r>
            <a:r>
              <a:rPr lang="en-US" dirty="0"/>
              <a:t> (see the section </a:t>
            </a:r>
            <a:r>
              <a:rPr lang="en-US" dirty="0">
                <a:hlinkClick r:id="rId2"/>
              </a:rPr>
              <a:t>Modes of Operation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pt-BR" sz="2800" dirty="0">
                <a:hlinkClick r:id="rId3"/>
              </a:rPr>
              <a:t>http://www.truecrypt.org/docs/serpent#Y155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>Técnicas envolvendo criptografia simétrica</a:t>
            </a:r>
            <a:endParaRPr lang="pt-BR" sz="3400" smtClean="0"/>
          </a:p>
        </p:txBody>
      </p:sp>
      <p:sp>
        <p:nvSpPr>
          <p:cNvPr id="163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99AFD84A-6A17-4612-BD05-FC1933415AFE}" type="slidenum">
              <a:rPr lang="pt-BR" smtClean="0"/>
              <a:pPr>
                <a:defRPr/>
              </a:pPr>
              <a:t>54</a:t>
            </a:fld>
            <a:endParaRPr lang="pt-BR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Algoritmos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Criptografia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Chave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Simétrica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pt-BR" dirty="0" smtClean="0">
                <a:solidFill>
                  <a:srgbClr val="0000CC"/>
                </a:solidFill>
              </a:rPr>
              <a:t>Existem </a:t>
            </a:r>
            <a:r>
              <a:rPr lang="pt-BR" dirty="0">
                <a:solidFill>
                  <a:srgbClr val="0000CC"/>
                </a:solidFill>
              </a:rPr>
              <a:t>vários algoritmos conhecidos.</a:t>
            </a:r>
            <a:endParaRPr lang="en-US" dirty="0">
              <a:solidFill>
                <a:srgbClr val="0000CC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Modos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Cifra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Bloco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Fluxo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Gerenciamento</a:t>
            </a:r>
            <a:r>
              <a:rPr lang="en-US" b="1" dirty="0" smtClean="0">
                <a:solidFill>
                  <a:srgbClr val="0000FF"/>
                </a:solidFill>
              </a:rPr>
              <a:t> de Chaves </a:t>
            </a:r>
            <a:r>
              <a:rPr lang="en-US" b="1" dirty="0" err="1" smtClean="0">
                <a:solidFill>
                  <a:srgbClr val="0000FF"/>
                </a:solidFill>
              </a:rPr>
              <a:t>Simétricas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Geração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armazenamento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distribuição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74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Por que uma chave é necessária.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4162"/>
            <a:ext cx="828092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Aqui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está a pergunta mais importante: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  No que você confiaria mais para manter em segredo?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Um algoritmo mantido em </a:t>
            </a:r>
            <a:r>
              <a:rPr lang="pt-BR" sz="2800" dirty="0" smtClean="0"/>
              <a:t>segredo </a:t>
            </a:r>
            <a:r>
              <a:rPr lang="en-US" sz="2800" dirty="0" smtClean="0"/>
              <a:t>?</a:t>
            </a:r>
            <a:r>
              <a:rPr lang="pt-BR" sz="2800" dirty="0" smtClean="0"/>
              <a:t>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U</a:t>
            </a:r>
            <a:r>
              <a:rPr lang="pt-BR" sz="2800" dirty="0" smtClean="0"/>
              <a:t>m </a:t>
            </a:r>
            <a:r>
              <a:rPr lang="pt-BR" sz="2800" dirty="0"/>
              <a:t>algoritmo que pode fazer seu trabalho </a:t>
            </a:r>
            <a:r>
              <a:rPr lang="pt-BR" sz="2800" dirty="0" smtClean="0"/>
              <a:t>mesmo, </a:t>
            </a:r>
            <a:r>
              <a:rPr lang="pt-BR" sz="2800" dirty="0"/>
              <a:t>todo mundo sabendo como ele </a:t>
            </a:r>
            <a:r>
              <a:rPr lang="pt-BR" sz="2800" dirty="0" smtClean="0"/>
              <a:t>funciona ?</a:t>
            </a: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r>
              <a:rPr lang="pt-BR" sz="2800" dirty="0"/>
              <a:t>É aqui que as chaves entram.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5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Para </a:t>
            </a:r>
            <a:r>
              <a:rPr lang="pt-BR" dirty="0">
                <a:solidFill>
                  <a:srgbClr val="000000"/>
                </a:solidFill>
              </a:rPr>
              <a:t>um algoritmo bem </a:t>
            </a:r>
            <a:r>
              <a:rPr lang="pt-BR" dirty="0" smtClean="0">
                <a:solidFill>
                  <a:srgbClr val="000000"/>
                </a:solidFill>
              </a:rPr>
              <a:t>projetado (seguro), </a:t>
            </a:r>
            <a:r>
              <a:rPr lang="pt-BR" dirty="0">
                <a:solidFill>
                  <a:srgbClr val="0000FF"/>
                </a:solidFill>
              </a:rPr>
              <a:t>cifrar o mesmo texto mas com uma chave diferente</a:t>
            </a:r>
            <a:r>
              <a:rPr lang="pt-BR" dirty="0">
                <a:solidFill>
                  <a:srgbClr val="000000"/>
                </a:solidFill>
              </a:rPr>
              <a:t> deverá produzir um </a:t>
            </a:r>
            <a:r>
              <a:rPr lang="pt-BR" dirty="0">
                <a:solidFill>
                  <a:srgbClr val="0070C0"/>
                </a:solidFill>
              </a:rPr>
              <a:t>texto cifrado totalmente diferente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FF"/>
                </a:solidFill>
              </a:rPr>
              <a:t>D</a:t>
            </a:r>
            <a:r>
              <a:rPr lang="pt-BR" dirty="0" smtClean="0">
                <a:solidFill>
                  <a:srgbClr val="0000FF"/>
                </a:solidFill>
              </a:rPr>
              <a:t>ecifrar </a:t>
            </a:r>
            <a:r>
              <a:rPr lang="pt-BR" dirty="0">
                <a:solidFill>
                  <a:srgbClr val="0000FF"/>
                </a:solidFill>
              </a:rPr>
              <a:t>o texto cifrado com a chave errada </a:t>
            </a:r>
            <a:r>
              <a:rPr lang="pt-BR" dirty="0">
                <a:solidFill>
                  <a:srgbClr val="000000"/>
                </a:solidFill>
              </a:rPr>
              <a:t>deverá produzir </a:t>
            </a:r>
            <a:r>
              <a:rPr lang="pt-BR" dirty="0">
                <a:solidFill>
                  <a:srgbClr val="0070C0"/>
                </a:solidFill>
              </a:rPr>
              <a:t>um texto aleatório ininteligível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CCFF"/>
              </a:buClr>
            </a:pPr>
            <a:endParaRPr lang="pt-BR" dirty="0" smtClean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 dirty="0" smtClean="0">
                <a:solidFill>
                  <a:srgbClr val="0000FF"/>
                </a:solidFill>
              </a:rPr>
              <a:t>Se </a:t>
            </a:r>
            <a:r>
              <a:rPr lang="pt-BR" dirty="0">
                <a:solidFill>
                  <a:srgbClr val="0000FF"/>
                </a:solidFill>
              </a:rPr>
              <a:t>a chave de decriptação for perdida</a:t>
            </a:r>
            <a:r>
              <a:rPr lang="pt-BR" dirty="0">
                <a:solidFill>
                  <a:srgbClr val="000000"/>
                </a:solidFill>
              </a:rPr>
              <a:t>, o </a:t>
            </a:r>
            <a:r>
              <a:rPr lang="pt-BR" dirty="0" smtClean="0">
                <a:solidFill>
                  <a:srgbClr val="000000"/>
                </a:solidFill>
              </a:rPr>
              <a:t>texto cifrado, praticamente, </a:t>
            </a:r>
            <a:r>
              <a:rPr lang="pt-BR" dirty="0">
                <a:solidFill>
                  <a:srgbClr val="0070C0"/>
                </a:solidFill>
              </a:rPr>
              <a:t>não pode ser </a:t>
            </a:r>
            <a:r>
              <a:rPr lang="pt-BR" dirty="0" smtClean="0">
                <a:solidFill>
                  <a:srgbClr val="0070C0"/>
                </a:solidFill>
              </a:rPr>
              <a:t>recuperado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pelo mesmo algoritmo de criptografia.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Garantia</a:t>
            </a:r>
            <a:r>
              <a:rPr lang="en-US" dirty="0" smtClean="0"/>
              <a:t> de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endParaRPr lang="en-US" dirty="0" smtClean="0"/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Confidencialidade</a:t>
            </a:r>
          </a:p>
          <a:p>
            <a:pPr eaLnBrk="1" hangingPunct="1"/>
            <a:endParaRPr lang="pt-BR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Privacidade</a:t>
            </a:r>
          </a:p>
          <a:p>
            <a:pPr eaLnBrk="1" hangingPunct="1"/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959</Words>
  <Application>Microsoft Office PowerPoint</Application>
  <PresentationFormat>Apresentação na tela (4:3)</PresentationFormat>
  <Paragraphs>247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1_Mediano</vt:lpstr>
      <vt:lpstr>Viagem</vt:lpstr>
      <vt:lpstr>Técnicas Modernas de Criptografia </vt:lpstr>
      <vt:lpstr>Criptografia Simétrica</vt:lpstr>
      <vt:lpstr>Criptografia Simétrica</vt:lpstr>
      <vt:lpstr>Criptografia Simétrica</vt:lpstr>
      <vt:lpstr>Equações da Criptografia em geral</vt:lpstr>
      <vt:lpstr>Por que uma chave é necessária.</vt:lpstr>
      <vt:lpstr>Chave K</vt:lpstr>
      <vt:lpstr>Chave K</vt:lpstr>
      <vt:lpstr>Garantia de requisitos de segurança</vt:lpstr>
      <vt:lpstr>Criptoanálise</vt:lpstr>
      <vt:lpstr>Modelo de Cripto-Sistema Convencional</vt:lpstr>
      <vt:lpstr>Apresentação do PowerPoint</vt:lpstr>
      <vt:lpstr>Apresentação do PowerPoint</vt:lpstr>
      <vt:lpstr>Força Bruta</vt:lpstr>
      <vt:lpstr>Ataque por Força Bruta para obter uma chave</vt:lpstr>
      <vt:lpstr>Tempo para descoberta de Chave</vt:lpstr>
      <vt:lpstr>Criptoanálise e Tipos de Ataques</vt:lpstr>
      <vt:lpstr>Definição digna de nota</vt:lpstr>
      <vt:lpstr>Algoritmos de  Criptografia Simétrica</vt:lpstr>
      <vt:lpstr>DES – Data Encryption Standard</vt:lpstr>
      <vt:lpstr>Triple 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Triple DES</vt:lpstr>
      <vt:lpstr>Substituições comerciais do DES</vt:lpstr>
      <vt:lpstr>Substituições comerciais do DES</vt:lpstr>
      <vt:lpstr>Blowfish</vt:lpstr>
      <vt:lpstr>RC2</vt:lpstr>
      <vt:lpstr>RC4</vt:lpstr>
      <vt:lpstr>IDEA – International Data Encryption Algorithm</vt:lpstr>
      <vt:lpstr>RC5</vt:lpstr>
      <vt:lpstr>Twofish</vt:lpstr>
      <vt:lpstr>Serpent</vt:lpstr>
      <vt:lpstr>Para substituir o DES</vt:lpstr>
      <vt:lpstr>NIST</vt:lpstr>
      <vt:lpstr>NIST</vt:lpstr>
      <vt:lpstr>NIST</vt:lpstr>
      <vt:lpstr>NIST</vt:lpstr>
      <vt:lpstr>NIST</vt:lpstr>
      <vt:lpstr>Rijndael</vt:lpstr>
      <vt:lpstr>Rijndael</vt:lpstr>
      <vt:lpstr>Rijndael</vt:lpstr>
      <vt:lpstr>Rijndael</vt:lpstr>
      <vt:lpstr>AES (novo nome para o Rijndael)</vt:lpstr>
      <vt:lpstr>Segurança do AES</vt:lpstr>
      <vt:lpstr>A Matemática do AES</vt:lpstr>
      <vt:lpstr>Substituições não comerciais do DES</vt:lpstr>
      <vt:lpstr>Serpent x Rijndael (AES)</vt:lpstr>
      <vt:lpstr>Técnicas envolvendo criptografia simétrica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Modernas de Criptografia</dc:title>
  <dc:creator>Joao Bosco M. Sobral</dc:creator>
  <cp:lastModifiedBy>Joao Bosco M. Sobral</cp:lastModifiedBy>
  <cp:revision>15</cp:revision>
  <dcterms:created xsi:type="dcterms:W3CDTF">2014-03-21T11:54:58Z</dcterms:created>
  <dcterms:modified xsi:type="dcterms:W3CDTF">2014-03-28T16:46:32Z</dcterms:modified>
</cp:coreProperties>
</file>