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8" r:id="rId7"/>
    <p:sldId id="269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70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black"/>
                </a:solidFill>
              </a:rPr>
              <a:pPr/>
              <a:t>29/08/2014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0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black"/>
                </a:solidFill>
              </a:rPr>
              <a:pPr/>
              <a:t>29/08/2014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07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1696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66979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4731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506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9007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98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179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941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black"/>
                </a:solidFill>
              </a:rPr>
              <a:pPr/>
              <a:t>29/08/2014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080129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934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82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48711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white"/>
                </a:solidFill>
              </a:rPr>
              <a:pPr/>
              <a:t>29/08/2014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37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white"/>
                </a:solidFill>
              </a:rPr>
              <a:pPr/>
              <a:t>29/08/2014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97372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black"/>
                </a:solidFill>
              </a:rPr>
              <a:pPr/>
              <a:t>29/08/2014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096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white"/>
                </a:solidFill>
              </a:rPr>
              <a:pPr/>
              <a:t>29/08/2014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7849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black"/>
                </a:solidFill>
              </a:rPr>
              <a:pPr/>
              <a:t>29/08/2014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6A8F37-4639-45AC-A119-19F0479AFF38}" type="datetimeFigureOut">
              <a:rPr lang="pt-BR" smtClean="0">
                <a:solidFill>
                  <a:prstClr val="black"/>
                </a:solidFill>
              </a:rPr>
              <a:pPr/>
              <a:t>29/08/2014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914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>
                <a:solidFill>
                  <a:prstClr val="white"/>
                </a:solidFill>
              </a:rPr>
              <a:pPr/>
              <a:t>29/08/2014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59D023-EC3C-4875-8D31-396D5181FAA3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42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>
                <a:solidFill>
                  <a:prstClr val="black"/>
                </a:solidFill>
              </a:rPr>
              <a:pPr/>
              <a:t>29/08/2014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59D023-EC3C-4875-8D31-396D5181FAA3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9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C597727-1970-44B5-B14D-3EE51CB16A09}" type="datetimeFigureOut">
              <a:rPr lang="pt-BR" smtClean="0"/>
              <a:pPr/>
              <a:t>29/08/2014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6890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k4.net/security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5400" dirty="0"/>
              <a:t/>
            </a:r>
            <a:br>
              <a:rPr lang="pt-BR" sz="5400" dirty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/>
              <a:t/>
            </a:r>
            <a:br>
              <a:rPr lang="pt-BR" sz="5400" dirty="0"/>
            </a:br>
            <a:r>
              <a:rPr lang="pt-BR" sz="5400" dirty="0" smtClean="0"/>
              <a:t>Autenticação de Mensagens</a:t>
            </a:r>
            <a:endParaRPr lang="pt-BR" sz="5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800" dirty="0" smtClean="0">
                <a:solidFill>
                  <a:srgbClr val="00B0F0"/>
                </a:solidFill>
              </a:rPr>
              <a:t>MAC</a:t>
            </a:r>
            <a:r>
              <a:rPr lang="en-US" sz="3800" dirty="0" smtClean="0"/>
              <a:t> </a:t>
            </a:r>
            <a:r>
              <a:rPr lang="pt-BR" sz="3800" dirty="0" smtClean="0"/>
              <a:t>é acrônimo de </a:t>
            </a:r>
            <a:r>
              <a:rPr lang="en-US" sz="3800" b="1" dirty="0" smtClean="0"/>
              <a:t>Message </a:t>
            </a:r>
            <a:r>
              <a:rPr lang="en-US" sz="3800" b="1" smtClean="0"/>
              <a:t>Authentication </a:t>
            </a:r>
            <a:r>
              <a:rPr lang="en-US" sz="3800" b="1" smtClean="0"/>
              <a:t>Code</a:t>
            </a:r>
            <a:endParaRPr lang="en-US" sz="3800" b="1" dirty="0" smtClean="0"/>
          </a:p>
        </p:txBody>
      </p:sp>
    </p:spTree>
    <p:extLst>
      <p:ext uri="{BB962C8B-B14F-4D97-AF65-F5344CB8AC3E}">
        <p14:creationId xmlns:p14="http://schemas.microsoft.com/office/powerpoint/2010/main" val="39066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MAC, também conhecido como “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soma de verificação (</a:t>
            </a:r>
            <a:r>
              <a:rPr lang="pt-BR" i="1" dirty="0" err="1" smtClean="0">
                <a:solidFill>
                  <a:schemeClr val="accent3">
                    <a:lumMod val="50000"/>
                  </a:schemeClr>
                </a:solidFill>
              </a:rPr>
              <a:t>checksum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) criptográfica</a:t>
            </a:r>
            <a:r>
              <a:rPr lang="pt-BR" dirty="0" smtClean="0"/>
              <a:t>” é gerado por uma função C na forma:</a:t>
            </a:r>
          </a:p>
          <a:p>
            <a:endParaRPr lang="pt-BR" dirty="0"/>
          </a:p>
          <a:p>
            <a:r>
              <a:rPr lang="pt-BR" dirty="0" smtClean="0"/>
              <a:t>MAC = C(K,M)</a:t>
            </a:r>
          </a:p>
          <a:p>
            <a:endParaRPr lang="pt-BR" dirty="0"/>
          </a:p>
          <a:p>
            <a:r>
              <a:rPr lang="pt-BR" dirty="0" smtClean="0"/>
              <a:t>M é uma mensagem de comprimento variável.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K</a:t>
            </a:r>
            <a:r>
              <a:rPr lang="pt-BR" dirty="0" smtClean="0"/>
              <a:t> é uma </a:t>
            </a:r>
            <a:r>
              <a:rPr lang="pt-BR" dirty="0" smtClean="0">
                <a:solidFill>
                  <a:srgbClr val="0000FF"/>
                </a:solidFill>
              </a:rPr>
              <a:t>chave secreta compartilhada </a:t>
            </a:r>
            <a:r>
              <a:rPr lang="pt-BR" dirty="0" smtClean="0"/>
              <a:t>entre o emissor o receptor.</a:t>
            </a:r>
          </a:p>
          <a:p>
            <a:endParaRPr lang="pt-BR" dirty="0" smtClean="0"/>
          </a:p>
          <a:p>
            <a:r>
              <a:rPr lang="pt-BR" dirty="0" smtClean="0"/>
              <a:t>C(K,M) é um autenticador de comprimento fixo.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Código de Autenticação de Mensagem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62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200" dirty="0" smtClean="0"/>
              <a:t>O MAC é anexado à mensagem na origem em um momento em que a mensagem é suposta </a:t>
            </a:r>
            <a:r>
              <a:rPr lang="pt-BR" sz="3200" dirty="0" smtClean="0"/>
              <a:t>ser correta</a:t>
            </a:r>
            <a:r>
              <a:rPr lang="pt-BR" sz="3200" dirty="0" smtClean="0"/>
              <a:t>.</a:t>
            </a:r>
          </a:p>
          <a:p>
            <a:endParaRPr lang="pt-BR" sz="3200" dirty="0"/>
          </a:p>
          <a:p>
            <a:r>
              <a:rPr lang="pt-BR" sz="3200" dirty="0" smtClean="0"/>
              <a:t>O receptor autentica essa mensagem, recalculando o MAC.</a:t>
            </a: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Códigos de autenticação de mensagem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8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7312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40768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135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sz="3200" dirty="0" smtClean="0"/>
              <a:t>Ver a Tabela 11.2  - Usos básicos do Código de Autenticação de Mensagens</a:t>
            </a:r>
          </a:p>
          <a:p>
            <a:endParaRPr lang="pt-BR" sz="3200" dirty="0"/>
          </a:p>
          <a:p>
            <a:r>
              <a:rPr lang="pt-BR" sz="3200" dirty="0" smtClean="0"/>
              <a:t>Fornecida em aula.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Implicações de </a:t>
            </a:r>
            <a:br>
              <a:rPr lang="pt-BR" dirty="0" smtClean="0"/>
            </a:br>
            <a:r>
              <a:rPr lang="pt-BR" dirty="0" smtClean="0"/>
              <a:t>Confidencialidade e Autenticação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6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 smtClean="0">
                <a:solidFill>
                  <a:srgbClr val="00B0F0"/>
                </a:solidFill>
              </a:rPr>
              <a:t>variante do Código de Autenticação de Mensagem</a:t>
            </a:r>
            <a:r>
              <a:rPr lang="pt-BR" dirty="0" smtClean="0"/>
              <a:t>. Não usa uma chave K.</a:t>
            </a:r>
          </a:p>
          <a:p>
            <a:endParaRPr lang="pt-BR" dirty="0" smtClean="0"/>
          </a:p>
          <a:p>
            <a:r>
              <a:rPr lang="pt-BR" dirty="0" smtClean="0"/>
              <a:t>Aceita uma mensagem M de comprimento variável como entrada. É função de todos os bits de M.</a:t>
            </a:r>
          </a:p>
          <a:p>
            <a:endParaRPr lang="pt-BR" dirty="0" smtClean="0"/>
          </a:p>
          <a:p>
            <a:r>
              <a:rPr lang="pt-BR" dirty="0" smtClean="0"/>
              <a:t>Produz uma saída de comprimento fixo, conhecida como </a:t>
            </a:r>
            <a:r>
              <a:rPr lang="pt-BR" dirty="0" smtClean="0">
                <a:solidFill>
                  <a:srgbClr val="0000FF"/>
                </a:solidFill>
              </a:rPr>
              <a:t>código de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H(M).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6D66A7-FC18-4EAD-AB5C-0D979760017B}" type="slidenum">
              <a:rPr lang="pt-BR"/>
              <a:pPr/>
              <a:t>15</a:t>
            </a:fld>
            <a:endParaRPr lang="pt-BR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1140" name="Picture 7" descr="hmac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371600"/>
            <a:ext cx="6400800" cy="4953000"/>
          </a:xfrm>
        </p:spPr>
      </p:pic>
    </p:spTree>
    <p:extLst>
      <p:ext uri="{BB962C8B-B14F-4D97-AF65-F5344CB8AC3E}">
        <p14:creationId xmlns:p14="http://schemas.microsoft.com/office/powerpoint/2010/main" val="22028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1DE5CA-E392-4700-B802-F0AAD10355A8}" type="slidenum">
              <a:rPr lang="pt-BR"/>
              <a:pPr/>
              <a:t>16</a:t>
            </a:fld>
            <a:endParaRPr lang="pt-BR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4212" name="Picture 4" descr="hmac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295400"/>
            <a:ext cx="7924800" cy="5105400"/>
          </a:xfrm>
          <a:noFill/>
        </p:spPr>
      </p:pic>
    </p:spTree>
    <p:extLst>
      <p:ext uri="{BB962C8B-B14F-4D97-AF65-F5344CB8AC3E}">
        <p14:creationId xmlns:p14="http://schemas.microsoft.com/office/powerpoint/2010/main" val="9267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3B06D6-5C62-4D93-B63C-74DE080B4E09}" type="slidenum">
              <a:rPr lang="pt-BR"/>
              <a:pPr/>
              <a:t>17</a:t>
            </a:fld>
            <a:endParaRPr lang="pt-BR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MAC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Para detectar alterações nos dados (integridade dos dados), um MAC pode estar </a:t>
            </a:r>
            <a:r>
              <a:rPr lang="pt-BR" b="1" dirty="0" smtClean="0"/>
              <a:t>baseado em um resumo (</a:t>
            </a:r>
            <a:r>
              <a:rPr lang="pt-BR" b="1" dirty="0" err="1" smtClean="0"/>
              <a:t>Hash</a:t>
            </a:r>
            <a:r>
              <a:rPr lang="pt-BR" b="1" dirty="0" smtClean="0"/>
              <a:t>)</a:t>
            </a:r>
            <a:r>
              <a:rPr lang="pt-BR" dirty="0" smtClean="0"/>
              <a:t>, uma </a:t>
            </a:r>
            <a:r>
              <a:rPr lang="pt-BR" b="1" dirty="0" smtClean="0"/>
              <a:t>cifra de bloco</a:t>
            </a:r>
            <a:r>
              <a:rPr lang="pt-BR" dirty="0" smtClean="0"/>
              <a:t> ou uma </a:t>
            </a:r>
            <a:r>
              <a:rPr lang="pt-BR" b="1" dirty="0" smtClean="0"/>
              <a:t>cifra de fluxo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Vejamos </a:t>
            </a:r>
            <a:r>
              <a:rPr lang="pt-BR" b="1" dirty="0" smtClean="0">
                <a:solidFill>
                  <a:srgbClr val="154DFF"/>
                </a:solidFill>
              </a:rPr>
              <a:t>MAC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154DFF"/>
                </a:solidFill>
              </a:rPr>
              <a:t>baseado em </a:t>
            </a:r>
            <a:r>
              <a:rPr lang="pt-BR" b="1" dirty="0" err="1" smtClean="0">
                <a:solidFill>
                  <a:srgbClr val="154DFF"/>
                </a:solidFill>
              </a:rPr>
              <a:t>Hash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(HMAC – </a:t>
            </a:r>
            <a:r>
              <a:rPr lang="pt-BR" b="1" dirty="0" err="1" smtClean="0"/>
              <a:t>Hash</a:t>
            </a:r>
            <a:r>
              <a:rPr lang="pt-BR" b="1" dirty="0" smtClean="0"/>
              <a:t> </a:t>
            </a:r>
            <a:r>
              <a:rPr lang="pt-BR" b="1" dirty="0" err="1" smtClean="0"/>
              <a:t>Message</a:t>
            </a:r>
            <a:r>
              <a:rPr lang="pt-BR" b="1" dirty="0" smtClean="0"/>
              <a:t> </a:t>
            </a:r>
            <a:r>
              <a:rPr lang="pt-BR" b="1" dirty="0" err="1" smtClean="0"/>
              <a:t>Authentication</a:t>
            </a:r>
            <a:r>
              <a:rPr lang="pt-BR" b="1" dirty="0" smtClean="0"/>
              <a:t> </a:t>
            </a:r>
            <a:r>
              <a:rPr lang="pt-BR" b="1" dirty="0" err="1" smtClean="0"/>
              <a:t>Code</a:t>
            </a:r>
            <a:r>
              <a:rPr lang="pt-BR" b="1" dirty="0" smtClean="0"/>
              <a:t>)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779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5840F7-2E47-4D0F-94A4-3CCB43EA3899}" type="slidenum">
              <a:rPr lang="pt-BR"/>
              <a:pPr/>
              <a:t>18</a:t>
            </a:fld>
            <a:endParaRPr lang="pt-BR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HMAC</a:t>
            </a:r>
            <a:endParaRPr lang="pt-BR" smtClean="0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Para detectar alterações nos dados, </a:t>
            </a:r>
            <a:r>
              <a:rPr lang="pt-BR" b="1" smtClean="0"/>
              <a:t>HMAC utiliza uma chave.</a:t>
            </a:r>
            <a:r>
              <a:rPr lang="pt-BR" smtClean="0"/>
              <a:t>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 </a:t>
            </a:r>
            <a:r>
              <a:rPr lang="pt-BR" b="1" smtClean="0"/>
              <a:t>algoritmo de HMAC resume uma chave e mais os dados</a:t>
            </a:r>
            <a:r>
              <a:rPr lang="pt-BR" smtClean="0"/>
              <a:t> (chave concatenada com os dados).</a:t>
            </a:r>
          </a:p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677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D0C22E-7D74-41C0-8B3A-8E0775C73D5A}" type="slidenum">
              <a:rPr lang="pt-BR"/>
              <a:pPr/>
              <a:t>19</a:t>
            </a:fld>
            <a:endParaRPr lang="pt-BR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</a:p>
        </p:txBody>
      </p:sp>
      <p:sp>
        <p:nvSpPr>
          <p:cNvPr id="8602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técnica de </a:t>
            </a:r>
            <a:r>
              <a:rPr lang="pt-BR" b="1" smtClean="0"/>
              <a:t>verificação de integridade</a:t>
            </a:r>
            <a:r>
              <a:rPr lang="pt-BR" smtClean="0"/>
              <a:t> de mensagens, de </a:t>
            </a:r>
            <a:r>
              <a:rPr lang="pt-BR" b="1" smtClean="0">
                <a:solidFill>
                  <a:srgbClr val="154DFF"/>
                </a:solidFill>
              </a:rPr>
              <a:t>baixo custo</a:t>
            </a:r>
            <a:r>
              <a:rPr lang="pt-BR" smtClean="0"/>
              <a:t>, baseada sobre uma </a:t>
            </a:r>
            <a:r>
              <a:rPr lang="pt-BR" b="1" smtClean="0"/>
              <a:t>chave secreta compartilhada</a:t>
            </a:r>
            <a:r>
              <a:rPr lang="pt-BR" smtClean="0"/>
              <a:t>, ...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que tem segurança adequada para vários propósitos é esquematizada como segue: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86021" name="Rectangle 6"/>
          <p:cNvSpPr>
            <a:spLocks noChangeArrowheads="1"/>
          </p:cNvSpPr>
          <p:nvPr/>
        </p:nvSpPr>
        <p:spPr bwMode="auto">
          <a:xfrm>
            <a:off x="1828800" y="1905000"/>
            <a:ext cx="2438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3200" dirty="0" smtClean="0"/>
              <a:t>É um procedimento usado para verificar a 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</a:rPr>
              <a:t>integridade</a:t>
            </a:r>
            <a:r>
              <a:rPr lang="pt-BR" sz="3200" dirty="0" smtClean="0"/>
              <a:t> de uma mensagem e garantir que a </a:t>
            </a:r>
            <a:r>
              <a:rPr lang="pt-BR" sz="3200" dirty="0" smtClean="0">
                <a:solidFill>
                  <a:srgbClr val="0000FF"/>
                </a:solidFill>
              </a:rPr>
              <a:t>identidade</a:t>
            </a:r>
            <a:r>
              <a:rPr lang="pt-BR" sz="3200" dirty="0" smtClean="0"/>
              <a:t> afirmada pelo emissor (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</a:rPr>
              <a:t>autenticidade</a:t>
            </a:r>
            <a:r>
              <a:rPr lang="pt-BR" sz="3200" dirty="0" smtClean="0"/>
              <a:t>) é válida. </a:t>
            </a: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Autenticação de Mensagens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19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BD5BA4-42D1-45F4-98CF-514279BC453A}" type="slidenum">
              <a:rPr lang="pt-BR"/>
              <a:pPr/>
              <a:t>20</a:t>
            </a:fld>
            <a:endParaRPr lang="pt-BR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Duas partes compartilham uma </a:t>
            </a:r>
            <a:r>
              <a:rPr lang="pt-BR" dirty="0" smtClean="0">
                <a:solidFill>
                  <a:srgbClr val="0000FF"/>
                </a:solidFill>
              </a:rPr>
              <a:t>chave secreta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 então, fazem um </a:t>
            </a:r>
            <a:r>
              <a:rPr lang="pt-BR" u="sng" dirty="0" err="1" smtClean="0">
                <a:solidFill>
                  <a:srgbClr val="0070C0"/>
                </a:solidFill>
              </a:rPr>
              <a:t>hash</a:t>
            </a:r>
            <a:r>
              <a:rPr lang="pt-BR" u="sng" dirty="0" smtClean="0">
                <a:solidFill>
                  <a:srgbClr val="0070C0"/>
                </a:solidFill>
              </a:rPr>
              <a:t> da chave junto com a </a:t>
            </a:r>
            <a:r>
              <a:rPr lang="pt-BR" u="sng" dirty="0" smtClean="0">
                <a:solidFill>
                  <a:srgbClr val="0070C0"/>
                </a:solidFill>
              </a:rPr>
              <a:t>mensagem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, nesta ordem</a:t>
            </a:r>
            <a:r>
              <a:rPr lang="pt-BR" dirty="0" smtClean="0"/>
              <a:t>.</a:t>
            </a: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HMAC depende da mensagem e da chave</a:t>
            </a:r>
            <a:r>
              <a:rPr lang="pt-BR" dirty="0" smtClean="0"/>
              <a:t>, dessa forma </a:t>
            </a:r>
            <a:r>
              <a:rPr lang="pt-BR" dirty="0" smtClean="0">
                <a:solidFill>
                  <a:srgbClr val="C00000"/>
                </a:solidFill>
              </a:rPr>
              <a:t>um invasor teria de saber qual é a chave </a:t>
            </a:r>
            <a:r>
              <a:rPr lang="pt-BR" dirty="0" smtClean="0"/>
              <a:t>é para alterar a mensagem.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544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D61D9E7-FFD5-4352-A0A1-1972ABE7AC31}" type="slidenum">
              <a:rPr lang="pt-BR"/>
              <a:pPr/>
              <a:t>21</a:t>
            </a:fld>
            <a:endParaRPr lang="pt-BR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Suponha que </a:t>
            </a:r>
            <a:r>
              <a:rPr lang="pt-BR" dirty="0" err="1" smtClean="0"/>
              <a:t>Pao</a:t>
            </a:r>
            <a:r>
              <a:rPr lang="pt-BR" dirty="0" smtClean="0"/>
              <a:t>-Chi envie uma mensagem ao Daniel.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err="1" smtClean="0"/>
              <a:t>Pao</a:t>
            </a:r>
            <a:r>
              <a:rPr lang="pt-BR" dirty="0" smtClean="0"/>
              <a:t>-Chi utiliza uma HMAC de modo que Daniel possa verificar se os dados não foram alterados.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s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dois concordam com uma </a:t>
            </a:r>
            <a:r>
              <a:rPr lang="pt-BR" u="sng" dirty="0" smtClean="0">
                <a:solidFill>
                  <a:srgbClr val="0070C0"/>
                </a:solidFill>
              </a:rPr>
              <a:t>chave </a:t>
            </a:r>
            <a:r>
              <a:rPr lang="pt-BR" u="sng" dirty="0">
                <a:solidFill>
                  <a:srgbClr val="0070C0"/>
                </a:solidFill>
              </a:rPr>
              <a:t>k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96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FB02AB-74B8-4DCE-9DE3-7CB4CA744181}" type="slidenum">
              <a:rPr lang="pt-BR"/>
              <a:pPr/>
              <a:t>22</a:t>
            </a:fld>
            <a:endParaRPr lang="pt-BR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Pao</a:t>
            </a:r>
            <a:r>
              <a:rPr lang="pt-BR" dirty="0" smtClean="0"/>
              <a:t>-Chi utiliza uma função </a:t>
            </a:r>
            <a:r>
              <a:rPr lang="pt-BR" dirty="0" err="1" smtClean="0"/>
              <a:t>Hash</a:t>
            </a:r>
            <a:r>
              <a:rPr lang="pt-BR" dirty="0" smtClean="0"/>
              <a:t> para fazer </a:t>
            </a:r>
            <a:r>
              <a:rPr lang="pt-BR" b="1" dirty="0" smtClean="0">
                <a:solidFill>
                  <a:srgbClr val="154DFF"/>
                </a:solidFill>
              </a:rPr>
              <a:t>um resumo da chave concatenada com a mensagem</a:t>
            </a:r>
            <a:r>
              <a:rPr lang="pt-BR" dirty="0" smtClean="0"/>
              <a:t>, como um </a:t>
            </a:r>
            <a:r>
              <a:rPr lang="pt-BR" u="sng" dirty="0" smtClean="0"/>
              <a:t>fragmento de dados único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b="1" dirty="0" smtClean="0">
                <a:solidFill>
                  <a:srgbClr val="154DFF"/>
                </a:solidFill>
              </a:rPr>
              <a:t>Mensagem original:</a:t>
            </a:r>
            <a:r>
              <a:rPr lang="pt-BR" dirty="0" smtClean="0"/>
              <a:t> 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>
                <a:latin typeface="Courier New" pitchFamily="49" charset="0"/>
              </a:rPr>
              <a:t>Daniel, I </a:t>
            </a:r>
            <a:r>
              <a:rPr lang="pt-BR" b="1" dirty="0" err="1" smtClean="0">
                <a:latin typeface="Courier New" pitchFamily="49" charset="0"/>
              </a:rPr>
              <a:t>sold</a:t>
            </a:r>
            <a:r>
              <a:rPr lang="pt-BR" b="1" dirty="0" smtClean="0">
                <a:latin typeface="Courier New" pitchFamily="49" charset="0"/>
              </a:rPr>
              <a:t> 4 </a:t>
            </a:r>
            <a:r>
              <a:rPr lang="pt-BR" b="1" dirty="0" err="1" smtClean="0">
                <a:latin typeface="Courier New" pitchFamily="49" charset="0"/>
              </a:rPr>
              <a:t>presses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to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Satomi</a:t>
            </a:r>
            <a:r>
              <a:rPr lang="pt-BR" b="1" dirty="0" smtClean="0">
                <a:latin typeface="Courier New" pitchFamily="49" charset="0"/>
              </a:rPr>
              <a:t>. </a:t>
            </a:r>
            <a:r>
              <a:rPr lang="pt-BR" b="1" dirty="0" err="1" smtClean="0">
                <a:latin typeface="Courier New" pitchFamily="49" charset="0"/>
              </a:rPr>
              <a:t>Ship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immediately</a:t>
            </a:r>
            <a:r>
              <a:rPr lang="pt-BR" b="1" dirty="0" smtClean="0">
                <a:latin typeface="Courier New" pitchFamily="49" charset="0"/>
              </a:rPr>
              <a:t>.</a:t>
            </a:r>
            <a:endParaRPr lang="en-US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7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D865E5-6337-43E6-BAD2-37C5CDF48680}" type="slidenum">
              <a:rPr lang="pt-BR"/>
              <a:pPr/>
              <a:t>23</a:t>
            </a:fld>
            <a:endParaRPr lang="pt-BR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algoritmo de HMAC </a:t>
            </a:r>
            <a:r>
              <a:rPr lang="pt-BR" b="1" dirty="0" smtClean="0">
                <a:solidFill>
                  <a:srgbClr val="154DFF"/>
                </a:solidFill>
              </a:rPr>
              <a:t>resume a chave k de n bits concatenada com a mensagem</a:t>
            </a:r>
            <a:r>
              <a:rPr lang="pt-BR" dirty="0" smtClean="0"/>
              <a:t> original.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b="1" dirty="0" smtClean="0">
                <a:latin typeface="Courier New" pitchFamily="49" charset="0"/>
              </a:rPr>
              <a:t>Resumo SHA-1, por exemplo:</a:t>
            </a:r>
            <a:br>
              <a:rPr lang="pt-BR" b="1" dirty="0" smtClean="0">
                <a:latin typeface="Courier New" pitchFamily="49" charset="0"/>
              </a:rPr>
            </a:br>
            <a:r>
              <a:rPr lang="pt-BR" b="1" dirty="0" smtClean="0">
                <a:latin typeface="Courier New" pitchFamily="49" charset="0"/>
              </a:rPr>
              <a:t>60 c4 65 a8 a4 9d 35 6a 68 36 f8 f0 56 3d d2 7f 7e 26 35 b2</a:t>
            </a:r>
            <a:endParaRPr lang="en-US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6D66A7-FC18-4EAD-AB5C-0D979760017B}" type="slidenum">
              <a:rPr lang="pt-BR"/>
              <a:pPr/>
              <a:t>24</a:t>
            </a:fld>
            <a:endParaRPr lang="pt-BR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1140" name="Picture 7" descr="hmac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371600"/>
            <a:ext cx="6400800" cy="4953000"/>
          </a:xfrm>
        </p:spPr>
      </p:pic>
    </p:spTree>
    <p:extLst>
      <p:ext uri="{BB962C8B-B14F-4D97-AF65-F5344CB8AC3E}">
        <p14:creationId xmlns:p14="http://schemas.microsoft.com/office/powerpoint/2010/main" val="38105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807E9C-3912-449F-906C-044C8FF39739}" type="slidenum">
              <a:rPr lang="pt-BR"/>
              <a:pPr/>
              <a:t>25</a:t>
            </a:fld>
            <a:endParaRPr lang="pt-BR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Agora Pao-Chi envia ao Daniel a </a:t>
            </a:r>
            <a:r>
              <a:rPr lang="pt-BR" b="1" smtClean="0">
                <a:solidFill>
                  <a:srgbClr val="154DFF"/>
                </a:solidFill>
              </a:rPr>
              <a:t>mensagem original junto com o resultado da HMAC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Suponha que Satomi intercepte a transmissão e </a:t>
            </a:r>
            <a:r>
              <a:rPr lang="pt-BR" b="1" smtClean="0">
                <a:solidFill>
                  <a:srgbClr val="154DFF"/>
                </a:solidFill>
              </a:rPr>
              <a:t>mude a mensagem</a:t>
            </a:r>
            <a:r>
              <a:rPr lang="pt-BR" smtClean="0"/>
              <a:t> original, tentando fazer com que Daniel despache </a:t>
            </a:r>
            <a:r>
              <a:rPr lang="pt-BR" b="1" smtClean="0">
                <a:solidFill>
                  <a:srgbClr val="154DFF"/>
                </a:solidFill>
              </a:rPr>
              <a:t>5 prensas</a:t>
            </a:r>
            <a:r>
              <a:rPr lang="pt-BR" smtClean="0"/>
              <a:t>, ao invés de </a:t>
            </a:r>
            <a:r>
              <a:rPr lang="pt-BR" b="1" smtClean="0">
                <a:solidFill>
                  <a:srgbClr val="154DFF"/>
                </a:solidFill>
              </a:rPr>
              <a:t>4</a:t>
            </a:r>
            <a:r>
              <a:rPr lang="pt-BR" smtClean="0"/>
              <a:t>, substituindo a mensagem original de Pao-Chi.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947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659170-4C59-4D62-8B60-26B7C2FAC979}" type="slidenum">
              <a:rPr lang="pt-BR"/>
              <a:pPr/>
              <a:t>26</a:t>
            </a:fld>
            <a:endParaRPr lang="pt-BR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Depois de substituir a mensagem, ela a </a:t>
            </a:r>
            <a:r>
              <a:rPr lang="pt-BR" b="1" smtClean="0">
                <a:solidFill>
                  <a:srgbClr val="154DFF"/>
                </a:solidFill>
              </a:rPr>
              <a:t>envia a nova mensagem modificada e o HMAC da primeira</a:t>
            </a:r>
            <a:r>
              <a:rPr lang="pt-BR" smtClean="0"/>
              <a:t>, ao Daniel. 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Se Satomi não conseguiu substituir o resultado da HMAC, </a:t>
            </a:r>
            <a:r>
              <a:rPr lang="pt-BR" b="1" smtClean="0">
                <a:solidFill>
                  <a:srgbClr val="154DFF"/>
                </a:solidFill>
              </a:rPr>
              <a:t>Daniel resumiria a chave e a mensagem fraudulenta</a:t>
            </a:r>
            <a:r>
              <a:rPr lang="pt-BR" smtClean="0"/>
              <a:t> e teria o seguinte, na Figura 5.9.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315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1DE5CA-E392-4700-B802-F0AAD10355A8}" type="slidenum">
              <a:rPr lang="pt-BR"/>
              <a:pPr/>
              <a:t>27</a:t>
            </a:fld>
            <a:endParaRPr lang="pt-BR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4212" name="Picture 4" descr="hmac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295400"/>
            <a:ext cx="7924800" cy="5105400"/>
          </a:xfrm>
          <a:noFill/>
        </p:spPr>
      </p:pic>
    </p:spTree>
    <p:extLst>
      <p:ext uri="{BB962C8B-B14F-4D97-AF65-F5344CB8AC3E}">
        <p14:creationId xmlns:p14="http://schemas.microsoft.com/office/powerpoint/2010/main" val="123489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7F92F8-C7F6-45D4-A194-0EECACBC2D9E}" type="slidenum">
              <a:rPr lang="pt-BR"/>
              <a:pPr/>
              <a:t>28</a:t>
            </a:fld>
            <a:endParaRPr lang="pt-BR"/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A mensagem resumida (resultado HMAC) não é a mesma do Pao-Chi (Daniel sabe que Pao-Chi tem uma HMAC, pois isso é parte da mensagem).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Daniel sabe que </a:t>
            </a:r>
            <a:r>
              <a:rPr lang="pt-BR" b="1" smtClean="0"/>
              <a:t>o que Pao-Chi resumiu</a:t>
            </a:r>
            <a:r>
              <a:rPr lang="pt-BR" smtClean="0"/>
              <a:t> e </a:t>
            </a:r>
            <a:r>
              <a:rPr lang="pt-BR" b="1" smtClean="0"/>
              <a:t>o que ele resumiu</a:t>
            </a:r>
            <a:r>
              <a:rPr lang="pt-BR" smtClean="0"/>
              <a:t> </a:t>
            </a:r>
            <a:r>
              <a:rPr lang="pt-BR" b="1" smtClean="0">
                <a:solidFill>
                  <a:srgbClr val="154DFF"/>
                </a:solidFill>
              </a:rPr>
              <a:t>não são a mesma coisa</a:t>
            </a:r>
            <a:r>
              <a:rPr lang="pt-BR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Talvez a </a:t>
            </a:r>
            <a:r>
              <a:rPr lang="pt-BR" b="1" smtClean="0">
                <a:solidFill>
                  <a:srgbClr val="154DFF"/>
                </a:solidFill>
              </a:rPr>
              <a:t>chave</a:t>
            </a:r>
            <a:r>
              <a:rPr lang="pt-BR" smtClean="0"/>
              <a:t> ou </a:t>
            </a:r>
            <a:r>
              <a:rPr lang="pt-BR" b="1" smtClean="0">
                <a:solidFill>
                  <a:srgbClr val="154DFF"/>
                </a:solidFill>
              </a:rPr>
              <a:t>a mensagem real</a:t>
            </a:r>
            <a:r>
              <a:rPr lang="pt-BR" smtClean="0"/>
              <a:t> ou talvez até </a:t>
            </a:r>
            <a:r>
              <a:rPr lang="pt-BR" b="1" smtClean="0">
                <a:solidFill>
                  <a:srgbClr val="154DFF"/>
                </a:solidFill>
              </a:rPr>
              <a:t>o valor de HMAC</a:t>
            </a:r>
            <a:r>
              <a:rPr lang="pt-BR" smtClean="0"/>
              <a:t>, tenha sido alterado.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09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575511F-6EED-43B4-8308-5F7406C4951F}" type="slidenum">
              <a:rPr lang="pt-BR"/>
              <a:pPr/>
              <a:t>29</a:t>
            </a:fld>
            <a:endParaRPr lang="pt-BR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Outra possibilidade é Satomi substituir a mensagem de 5 prensas por outra de 6 prensas: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b="1" smtClean="0">
                <a:latin typeface="Courier New" pitchFamily="49" charset="0"/>
              </a:rPr>
              <a:t>Daniel, I sold 6 presses to Satomi. Ship immediately.</a:t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/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>Resumo SHA-1: </a:t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>66 05 40 8c 24 6e 05 f8 00 20 f4 72 14 08 be 22 53 b2 eb d2 </a:t>
            </a:r>
            <a:endParaRPr lang="en-US" b="1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2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MAC pode ser baseado numa função </a:t>
            </a:r>
            <a:r>
              <a:rPr lang="pt-BR" dirty="0" err="1" smtClean="0"/>
              <a:t>Hash</a:t>
            </a:r>
            <a:r>
              <a:rPr lang="pt-BR" dirty="0" smtClean="0"/>
              <a:t> H.</a:t>
            </a:r>
          </a:p>
          <a:p>
            <a:endParaRPr lang="pt-BR" dirty="0" smtClean="0"/>
          </a:p>
          <a:p>
            <a:r>
              <a:rPr lang="pt-BR" dirty="0" smtClean="0"/>
              <a:t>HMAC =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Authentication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endParaRPr lang="pt-BR" dirty="0" smtClean="0"/>
          </a:p>
          <a:p>
            <a:endParaRPr lang="pt-BR" dirty="0"/>
          </a:p>
          <a:p>
            <a:r>
              <a:rPr lang="pt-BR" dirty="0" err="1" smtClean="0"/>
              <a:t>Code</a:t>
            </a:r>
            <a:r>
              <a:rPr lang="pt-BR" dirty="0" smtClean="0"/>
              <a:t> = </a:t>
            </a:r>
            <a:r>
              <a:rPr lang="pt-BR" dirty="0" err="1" smtClean="0"/>
              <a:t>Checksum</a:t>
            </a:r>
            <a:r>
              <a:rPr lang="pt-BR" dirty="0" smtClean="0"/>
              <a:t> (soma de verificação)</a:t>
            </a:r>
          </a:p>
          <a:p>
            <a:endParaRPr lang="pt-BR" dirty="0"/>
          </a:p>
          <a:p>
            <a:r>
              <a:rPr lang="pt-BR" dirty="0" smtClean="0"/>
              <a:t>MAC é uma maneira de detectar as alterações nos </a:t>
            </a:r>
            <a:r>
              <a:rPr lang="pt-BR" dirty="0" smtClean="0">
                <a:solidFill>
                  <a:srgbClr val="0070C0"/>
                </a:solidFill>
              </a:rPr>
              <a:t>dados</a:t>
            </a:r>
            <a:r>
              <a:rPr lang="pt-BR" dirty="0" smtClean="0"/>
              <a:t> ou na </a:t>
            </a:r>
            <a:r>
              <a:rPr lang="pt-BR" dirty="0" smtClean="0">
                <a:solidFill>
                  <a:srgbClr val="0070C0"/>
                </a:solidFill>
              </a:rPr>
              <a:t>soma</a:t>
            </a:r>
            <a:r>
              <a:rPr lang="pt-BR" dirty="0" smtClean="0"/>
              <a:t> dos dados.</a:t>
            </a:r>
          </a:p>
          <a:p>
            <a:endParaRPr lang="pt-BR" dirty="0"/>
          </a:p>
          <a:p>
            <a:r>
              <a:rPr lang="pt-BR" dirty="0" smtClean="0"/>
              <a:t>Para detectar alterações pode estar baseado numa </a:t>
            </a:r>
            <a:r>
              <a:rPr lang="pt-BR" dirty="0" smtClean="0">
                <a:solidFill>
                  <a:srgbClr val="0070C0"/>
                </a:solidFill>
              </a:rPr>
              <a:t>cifra simétrica de bloco </a:t>
            </a:r>
            <a:r>
              <a:rPr lang="pt-BR" dirty="0" smtClean="0"/>
              <a:t>ou de </a:t>
            </a:r>
            <a:r>
              <a:rPr lang="pt-BR" dirty="0" smtClean="0">
                <a:solidFill>
                  <a:srgbClr val="0070C0"/>
                </a:solidFill>
              </a:rPr>
              <a:t>fluxo</a:t>
            </a:r>
            <a:r>
              <a:rPr lang="pt-BR" dirty="0" smtClean="0"/>
              <a:t> ou numa </a:t>
            </a:r>
            <a:r>
              <a:rPr lang="pt-BR" dirty="0" smtClean="0">
                <a:solidFill>
                  <a:srgbClr val="0070C0"/>
                </a:solidFill>
              </a:rPr>
              <a:t>função </a:t>
            </a:r>
            <a:r>
              <a:rPr lang="pt-BR" dirty="0" err="1" smtClean="0">
                <a:solidFill>
                  <a:srgbClr val="0070C0"/>
                </a:solidFill>
              </a:rPr>
              <a:t>Hash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Autenticação de Mensagens</a:t>
            </a:r>
          </a:p>
        </p:txBody>
      </p:sp>
    </p:spTree>
    <p:extLst>
      <p:ext uri="{BB962C8B-B14F-4D97-AF65-F5344CB8AC3E}">
        <p14:creationId xmlns:p14="http://schemas.microsoft.com/office/powerpoint/2010/main" val="163075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D40F79-2B62-42CA-8CF4-BEA1B4847FCB}" type="slidenum">
              <a:rPr lang="pt-BR"/>
              <a:pPr/>
              <a:t>30</a:t>
            </a:fld>
            <a:endParaRPr lang="pt-BR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Mas, então, </a:t>
            </a:r>
            <a:r>
              <a:rPr lang="pt-BR" dirty="0" err="1" smtClean="0"/>
              <a:t>Satomi</a:t>
            </a:r>
            <a:r>
              <a:rPr lang="pt-BR" dirty="0" smtClean="0"/>
              <a:t> deveria alterar o HMAC, mas não pode, pois tem de descobrir qual valor de HMAC deveria ser o correto.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Se </a:t>
            </a:r>
            <a:r>
              <a:rPr lang="pt-BR" dirty="0" err="1" smtClean="0"/>
              <a:t>Satomi</a:t>
            </a:r>
            <a:r>
              <a:rPr lang="pt-BR" dirty="0" smtClean="0"/>
              <a:t> </a:t>
            </a:r>
            <a:r>
              <a:rPr lang="pt-BR" dirty="0" err="1" smtClean="0"/>
              <a:t>substituisse</a:t>
            </a:r>
            <a:r>
              <a:rPr lang="pt-BR" dirty="0" smtClean="0"/>
              <a:t> esse resumo, Daniel ainda saberia que algo está errado. Ele não está resumindo a mensagem, mas sim, </a:t>
            </a:r>
            <a:r>
              <a:rPr lang="pt-BR" dirty="0" smtClean="0">
                <a:solidFill>
                  <a:srgbClr val="0000FF"/>
                </a:solidFill>
              </a:rPr>
              <a:t>a chave e a mensagem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491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66C98D-D414-4AFD-8F3D-1518CABF103C}" type="slidenum">
              <a:rPr lang="pt-BR"/>
              <a:pPr/>
              <a:t>31</a:t>
            </a:fld>
            <a:endParaRPr lang="pt-BR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1. </a:t>
            </a:r>
            <a:r>
              <a:rPr lang="pt-BR" b="1" smtClean="0"/>
              <a:t>A</a:t>
            </a:r>
            <a:r>
              <a:rPr lang="pt-BR" smtClean="0"/>
              <a:t> gera uma chave aleatória </a:t>
            </a:r>
            <a:r>
              <a:rPr lang="pt-BR" b="1" i="1" smtClean="0"/>
              <a:t>K</a:t>
            </a:r>
            <a:r>
              <a:rPr lang="pt-BR" smtClean="0"/>
              <a:t> e a </a:t>
            </a:r>
            <a:r>
              <a:rPr lang="pt-BR" b="1" smtClean="0"/>
              <a:t>distribui usando canais seguros</a:t>
            </a:r>
            <a:r>
              <a:rPr lang="pt-BR" smtClean="0"/>
              <a:t> para uma ou mais entidades, que precisam autenticar (verificar a integridade) mensagens recebidas de A. </a:t>
            </a:r>
          </a:p>
        </p:txBody>
      </p:sp>
    </p:spTree>
    <p:extLst>
      <p:ext uri="{BB962C8B-B14F-4D97-AF65-F5344CB8AC3E}">
        <p14:creationId xmlns:p14="http://schemas.microsoft.com/office/powerpoint/2010/main" val="204098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4DF50E-9E62-4291-A37E-2B128F801BD4}" type="slidenum">
              <a:rPr lang="pt-BR"/>
              <a:pPr/>
              <a:t>32</a:t>
            </a:fld>
            <a:endParaRPr lang="pt-BR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  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2. Para qualquer documento </a:t>
            </a:r>
            <a:r>
              <a:rPr lang="pt-BR" b="1" i="1" smtClean="0"/>
              <a:t>M</a:t>
            </a:r>
            <a:r>
              <a:rPr lang="pt-BR" smtClean="0"/>
              <a:t> que </a:t>
            </a:r>
            <a:r>
              <a:rPr lang="pt-BR" b="1" smtClean="0"/>
              <a:t>A</a:t>
            </a:r>
            <a:r>
              <a:rPr lang="pt-BR" smtClean="0"/>
              <a:t> deseje enviar, </a:t>
            </a:r>
            <a:r>
              <a:rPr lang="pt-BR" b="1" u="sng" smtClean="0"/>
              <a:t>A</a:t>
            </a:r>
            <a:r>
              <a:rPr lang="pt-BR" u="sng" smtClean="0"/>
              <a:t> concatena </a:t>
            </a:r>
            <a:r>
              <a:rPr lang="pt-BR" b="1" i="1" u="sng" smtClean="0"/>
              <a:t>M</a:t>
            </a:r>
            <a:r>
              <a:rPr lang="pt-BR" u="sng" smtClean="0"/>
              <a:t> com </a:t>
            </a:r>
            <a:r>
              <a:rPr lang="pt-BR" b="1" i="1" u="sng" smtClean="0"/>
              <a:t>K</a:t>
            </a:r>
            <a:r>
              <a:rPr lang="pt-BR" smtClean="0"/>
              <a:t>, </a:t>
            </a:r>
            <a:r>
              <a:rPr lang="pt-BR" u="sng" smtClean="0"/>
              <a:t>computa o resumo (digest) </a:t>
            </a:r>
            <a:r>
              <a:rPr lang="pt-BR" b="1" i="1" u="sng" smtClean="0"/>
              <a:t>h = H(M+K)</a:t>
            </a:r>
            <a:r>
              <a:rPr lang="pt-BR" b="1" i="1" smtClean="0"/>
              <a:t> </a:t>
            </a:r>
            <a:r>
              <a:rPr lang="pt-BR" smtClean="0"/>
              <a:t>, enviando o documento “assinado” </a:t>
            </a:r>
            <a:r>
              <a:rPr lang="pt-BR" b="1" smtClean="0"/>
              <a:t>[ </a:t>
            </a:r>
            <a:r>
              <a:rPr lang="pt-BR" b="1" i="1" smtClean="0"/>
              <a:t>M </a:t>
            </a:r>
            <a:r>
              <a:rPr lang="pt-BR" b="1" smtClean="0"/>
              <a:t>]</a:t>
            </a:r>
            <a:r>
              <a:rPr lang="pt-BR" b="1" i="1" baseline="-25000" smtClean="0"/>
              <a:t>k</a:t>
            </a:r>
            <a:r>
              <a:rPr lang="pt-BR" smtClean="0"/>
              <a:t> </a:t>
            </a:r>
            <a:r>
              <a:rPr lang="pt-BR" b="1" i="1" smtClean="0"/>
              <a:t>= h, M</a:t>
            </a:r>
            <a:r>
              <a:rPr lang="pt-BR" smtClean="0"/>
              <a:t> para uma entidade desejando verificar os dados M. </a:t>
            </a:r>
          </a:p>
        </p:txBody>
      </p:sp>
    </p:spTree>
    <p:extLst>
      <p:ext uri="{BB962C8B-B14F-4D97-AF65-F5344CB8AC3E}">
        <p14:creationId xmlns:p14="http://schemas.microsoft.com/office/powerpoint/2010/main" val="37592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EB9B166-38DD-4C8D-8133-66F8B145FF1D}" type="slidenum">
              <a:rPr lang="pt-BR"/>
              <a:pPr/>
              <a:t>33</a:t>
            </a:fld>
            <a:endParaRPr lang="pt-BR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  </a:t>
            </a:r>
            <a:br>
              <a:rPr lang="pt-BR" smtClean="0"/>
            </a:br>
            <a:r>
              <a:rPr lang="pt-BR" u="sng" smtClean="0"/>
              <a:t>O resumo </a:t>
            </a:r>
            <a:r>
              <a:rPr lang="pt-BR" b="1" i="1" u="sng" smtClean="0"/>
              <a:t>h</a:t>
            </a:r>
            <a:r>
              <a:rPr lang="pt-BR" u="sng" smtClean="0"/>
              <a:t> é um </a:t>
            </a:r>
            <a:r>
              <a:rPr lang="pt-BR" b="1" u="sng" smtClean="0"/>
              <a:t>MAC</a:t>
            </a:r>
            <a:r>
              <a:rPr lang="pt-BR" smtClean="0"/>
              <a:t> (</a:t>
            </a:r>
            <a:r>
              <a:rPr lang="pt-BR" u="sng" smtClean="0"/>
              <a:t>representa </a:t>
            </a:r>
            <a:r>
              <a:rPr lang="pt-BR" b="1" u="sng" smtClean="0"/>
              <a:t>M+K</a:t>
            </a:r>
            <a:r>
              <a:rPr lang="pt-BR" smtClean="0"/>
              <a:t>). </a:t>
            </a:r>
            <a:r>
              <a:rPr lang="pt-BR" b="1" i="1" smtClean="0"/>
              <a:t>K</a:t>
            </a:r>
            <a:r>
              <a:rPr lang="pt-BR" smtClean="0"/>
              <a:t> não será comprometido pela revelação de </a:t>
            </a:r>
            <a:r>
              <a:rPr lang="pt-BR" b="1" i="1" smtClean="0"/>
              <a:t>h</a:t>
            </a:r>
            <a:r>
              <a:rPr lang="pt-BR" smtClean="0"/>
              <a:t>, visto que a função </a:t>
            </a:r>
            <a:r>
              <a:rPr lang="pt-BR" b="1" i="1" smtClean="0"/>
              <a:t>h</a:t>
            </a:r>
            <a:r>
              <a:rPr lang="pt-BR" smtClean="0"/>
              <a:t> tem seu valor totalmente obscuro.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3. O receptor, </a:t>
            </a:r>
            <a:r>
              <a:rPr lang="pt-BR" b="1" smtClean="0"/>
              <a:t>B</a:t>
            </a:r>
            <a:r>
              <a:rPr lang="pt-BR" smtClean="0"/>
              <a:t>, concatena a chave secreta compartilhada, </a:t>
            </a:r>
            <a:r>
              <a:rPr lang="pt-BR" b="1" i="1" smtClean="0"/>
              <a:t>K</a:t>
            </a:r>
            <a:r>
              <a:rPr lang="pt-BR" i="1" smtClean="0"/>
              <a:t>,</a:t>
            </a:r>
            <a:r>
              <a:rPr lang="pt-BR" b="1" i="1" smtClean="0"/>
              <a:t> </a:t>
            </a:r>
            <a:r>
              <a:rPr lang="pt-BR" smtClean="0"/>
              <a:t>com o documento </a:t>
            </a:r>
            <a:r>
              <a:rPr lang="pt-BR" b="1" i="1" smtClean="0"/>
              <a:t>M </a:t>
            </a:r>
            <a:r>
              <a:rPr lang="pt-BR" smtClean="0"/>
              <a:t>e computa o resumo </a:t>
            </a:r>
            <a:r>
              <a:rPr lang="pt-BR" b="1" i="1" smtClean="0"/>
              <a:t>h’</a:t>
            </a:r>
            <a:r>
              <a:rPr lang="pt-BR" smtClean="0"/>
              <a:t> </a:t>
            </a:r>
            <a:r>
              <a:rPr lang="pt-BR" b="1" smtClean="0"/>
              <a:t>= </a:t>
            </a:r>
            <a:r>
              <a:rPr lang="pt-BR" b="1" i="1" smtClean="0"/>
              <a:t>h(M+K)</a:t>
            </a:r>
            <a:r>
              <a:rPr lang="pt-BR" i="1" smtClean="0"/>
              <a:t>.</a:t>
            </a:r>
            <a:r>
              <a:rPr lang="pt-BR" smtClean="0"/>
              <a:t> A integridade de </a:t>
            </a:r>
            <a:r>
              <a:rPr lang="pt-BR" b="1" i="1" smtClean="0"/>
              <a:t>M</a:t>
            </a:r>
            <a:r>
              <a:rPr lang="pt-BR" smtClean="0"/>
              <a:t> é verificada se </a:t>
            </a:r>
            <a:r>
              <a:rPr lang="pt-BR" b="1" i="1" smtClean="0"/>
              <a:t>h = h’</a:t>
            </a:r>
            <a:r>
              <a:rPr lang="pt-BR" i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96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Número de Slid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082E9C-D016-4CFD-BB5C-32A2F8501B53}" type="slidenum">
              <a:rPr lang="pt-BR"/>
              <a:pPr/>
              <a:t>34</a:t>
            </a:fld>
            <a:endParaRPr lang="pt-BR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838200"/>
          </a:xfrm>
        </p:spPr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  <a:endParaRPr lang="en-GB" smtClean="0"/>
          </a:p>
        </p:txBody>
      </p:sp>
      <p:pic>
        <p:nvPicPr>
          <p:cNvPr id="1013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8675" y="1431925"/>
            <a:ext cx="500062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45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22D2221-C411-41A8-B426-4F4C4E41F69C}" type="slidenum">
              <a:rPr lang="pt-BR"/>
              <a:pPr/>
              <a:t>35</a:t>
            </a:fld>
            <a:endParaRPr lang="pt-BR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método padece de </a:t>
            </a:r>
            <a:r>
              <a:rPr lang="pt-BR" b="1" smtClean="0"/>
              <a:t>desvantagens</a:t>
            </a:r>
            <a:r>
              <a:rPr lang="pt-BR" smtClean="0"/>
              <a:t>, mas tem uma performance vantajosa porque </a:t>
            </a:r>
            <a:r>
              <a:rPr lang="pt-BR" b="1" smtClean="0"/>
              <a:t>não envolve nenhuma criptografia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Resumos de mensagens</a:t>
            </a:r>
            <a:r>
              <a:rPr lang="pt-BR" smtClean="0"/>
              <a:t> são </a:t>
            </a:r>
            <a:r>
              <a:rPr lang="pt-BR" b="1" smtClean="0"/>
              <a:t>3-10 vezes mais rápidas que criptografia simétrica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5270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CE9B1C-F42D-4D53-AAC5-44E5C9CBA230}" type="slidenum">
              <a:rPr lang="pt-BR"/>
              <a:pPr/>
              <a:t>36</a:t>
            </a:fld>
            <a:endParaRPr lang="pt-BR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TLS (que substituirá o SSL) suporta o esquema de MAC explicado aqui.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Millicent Electronic Cash Protocol suporta esse esquema de MAC (</a:t>
            </a:r>
            <a:r>
              <a:rPr lang="pt-BR" smtClean="0">
                <a:hlinkClick r:id="rId2"/>
              </a:rPr>
              <a:t>www.cdk4.net/security</a:t>
            </a:r>
            <a:r>
              <a:rPr lang="pt-BR" smtClean="0"/>
              <a:t>), onde é importante ter o custo de processamento baixo para transações de valor baixo.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7594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3751DF-C8B4-4EF0-9DB6-546BF615B6F5}" type="slidenum">
              <a:rPr lang="pt-BR"/>
              <a:pPr/>
              <a:t>37</a:t>
            </a:fld>
            <a:endParaRPr lang="pt-BR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HMAC parece servir como uma</a:t>
            </a:r>
            <a:r>
              <a:rPr lang="pt-BR" smtClean="0">
                <a:solidFill>
                  <a:srgbClr val="154DFF"/>
                </a:solidFill>
              </a:rPr>
              <a:t> </a:t>
            </a:r>
            <a:r>
              <a:rPr lang="pt-BR" b="1" u="sng" smtClean="0">
                <a:solidFill>
                  <a:srgbClr val="154DFF"/>
                </a:solidFill>
              </a:rPr>
              <a:t>assinatura</a:t>
            </a:r>
            <a:r>
              <a:rPr lang="pt-BR" smtClean="0">
                <a:solidFill>
                  <a:srgbClr val="154DFF"/>
                </a:solidFill>
              </a:rPr>
              <a:t>:</a:t>
            </a:r>
            <a:br>
              <a:rPr lang="pt-BR" smtClean="0">
                <a:solidFill>
                  <a:srgbClr val="154DFF"/>
                </a:solidFill>
              </a:rPr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Daniel pode saber que </a:t>
            </a:r>
            <a:r>
              <a:rPr lang="pt-BR" b="1" smtClean="0">
                <a:solidFill>
                  <a:srgbClr val="154DFF"/>
                </a:solidFill>
              </a:rPr>
              <a:t>os dados vieram de Pao-Chi e que ninguém mexeu neles</a:t>
            </a:r>
            <a:r>
              <a:rPr lang="pt-BR" smtClean="0"/>
              <a:t> durante o trânsito ?  </a:t>
            </a:r>
            <a:r>
              <a:rPr lang="pt-BR" b="1" smtClean="0"/>
              <a:t>SIM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Mas HMAC tem algumas falhas.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b="1" smtClean="0"/>
              <a:t>Primeira falha é a afirmação</a:t>
            </a:r>
            <a:r>
              <a:rPr lang="pt-BR" smtClean="0"/>
              <a:t>:  </a:t>
            </a:r>
            <a:r>
              <a:rPr lang="pt-BR" smtClean="0">
                <a:solidFill>
                  <a:srgbClr val="154DFF"/>
                </a:solidFill>
              </a:rPr>
              <a:t>“Daniel pode saber que os dados vieram de Pao-Chi”</a:t>
            </a:r>
          </a:p>
        </p:txBody>
      </p:sp>
    </p:spTree>
    <p:extLst>
      <p:ext uri="{BB962C8B-B14F-4D97-AF65-F5344CB8AC3E}">
        <p14:creationId xmlns:p14="http://schemas.microsoft.com/office/powerpoint/2010/main" val="173245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512D52-0569-4078-B4A1-FFD95916CC21}" type="slidenum">
              <a:rPr lang="pt-BR"/>
              <a:pPr/>
              <a:t>38</a:t>
            </a:fld>
            <a:endParaRPr lang="pt-BR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pt-BR" b="1" dirty="0" smtClean="0"/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b="1" dirty="0" smtClean="0"/>
              <a:t>Talvez</a:t>
            </a:r>
            <a:r>
              <a:rPr lang="pt-BR" dirty="0" smtClean="0"/>
              <a:t> Daniel possa saber que veio de </a:t>
            </a:r>
            <a:r>
              <a:rPr lang="pt-BR" dirty="0" err="1" smtClean="0"/>
              <a:t>Pao-Chi</a:t>
            </a:r>
            <a:r>
              <a:rPr lang="pt-BR" dirty="0" smtClean="0"/>
              <a:t>, </a:t>
            </a:r>
            <a:r>
              <a:rPr lang="pt-BR" b="1" dirty="0" smtClean="0"/>
              <a:t>mas uma outra pessoa também poderia saber ?</a:t>
            </a:r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dirty="0" smtClean="0"/>
              <a:t>Para verificar que os dados vieram de </a:t>
            </a:r>
            <a:r>
              <a:rPr lang="pt-BR" dirty="0" err="1" smtClean="0"/>
              <a:t>Pao-Chi</a:t>
            </a:r>
            <a:r>
              <a:rPr lang="pt-BR" dirty="0" smtClean="0"/>
              <a:t>,</a:t>
            </a:r>
            <a:r>
              <a:rPr lang="pt-BR" b="1" dirty="0" smtClean="0"/>
              <a:t> o destinatário deve saber qual é a chave </a:t>
            </a:r>
            <a:r>
              <a:rPr lang="pt-BR" dirty="0" smtClean="0"/>
              <a:t>para criar o resumo </a:t>
            </a:r>
            <a:r>
              <a:rPr lang="pt-BR" b="1" dirty="0" smtClean="0"/>
              <a:t>HMAC</a:t>
            </a:r>
            <a:r>
              <a:rPr lang="pt-BR" dirty="0" smtClean="0"/>
              <a:t> apropriado. </a:t>
            </a:r>
          </a:p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89816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23D639-A94A-4323-8F53-05EE78F83601}" type="slidenum">
              <a:rPr lang="pt-BR"/>
              <a:pPr/>
              <a:t>39</a:t>
            </a:fld>
            <a:endParaRPr lang="pt-BR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Daniel (o destinatário) sabe a </a:t>
            </a:r>
            <a:r>
              <a:rPr lang="pt-BR" b="1" dirty="0" smtClean="0"/>
              <a:t>chave secreta compartilhada</a:t>
            </a:r>
            <a:r>
              <a:rPr lang="pt-BR" dirty="0" smtClean="0"/>
              <a:t>, </a:t>
            </a:r>
            <a:r>
              <a:rPr lang="pt-BR" dirty="0" smtClean="0"/>
              <a:t>mas </a:t>
            </a:r>
            <a:r>
              <a:rPr lang="pt-BR" dirty="0" smtClean="0"/>
              <a:t>ninguém mais sabe.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Daniel </a:t>
            </a:r>
            <a:r>
              <a:rPr lang="en-US" dirty="0" err="1" smtClean="0"/>
              <a:t>poderia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b="1" dirty="0" err="1" smtClean="0"/>
              <a:t>mensagem</a:t>
            </a:r>
            <a:r>
              <a:rPr lang="en-US" b="1" dirty="0" smtClean="0"/>
              <a:t> </a:t>
            </a:r>
            <a:r>
              <a:rPr lang="en-US" b="1" dirty="0" err="1" smtClean="0"/>
              <a:t>falsa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passando</a:t>
            </a:r>
            <a:r>
              <a:rPr lang="en-US" dirty="0" smtClean="0"/>
              <a:t> 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prensas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8) e </a:t>
            </a:r>
            <a:r>
              <a:rPr lang="en-US" dirty="0" err="1" smtClean="0"/>
              <a:t>criar</a:t>
            </a:r>
            <a:r>
              <a:rPr lang="en-US" dirty="0" smtClean="0"/>
              <a:t> a HMAC </a:t>
            </a:r>
            <a:r>
              <a:rPr lang="en-US" dirty="0" err="1" smtClean="0"/>
              <a:t>correta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4480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</a:t>
            </a:r>
            <a:r>
              <a:rPr lang="pt-BR" sz="2800" dirty="0" smtClean="0">
                <a:solidFill>
                  <a:srgbClr val="0070C0"/>
                </a:solidFill>
              </a:rPr>
              <a:t>criptografia simétrica oferece autenticação</a:t>
            </a:r>
            <a:r>
              <a:rPr lang="pt-BR" sz="2800" dirty="0" smtClean="0"/>
              <a:t> entre os que compartilham a chave secreta.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Por que ???</a:t>
            </a:r>
          </a:p>
          <a:p>
            <a:endParaRPr lang="pt-BR" sz="2800" dirty="0"/>
          </a:p>
          <a:p>
            <a:r>
              <a:rPr lang="pt-BR" sz="2800" dirty="0" smtClean="0"/>
              <a:t>Duas técnicas criptográficas para autenticação de mensagem são:</a:t>
            </a:r>
          </a:p>
          <a:p>
            <a:pPr lvl="1"/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Código de Autenticação de Mensagem </a:t>
            </a:r>
            <a:r>
              <a:rPr lang="pt-BR" sz="2800" dirty="0" smtClean="0"/>
              <a:t>(MAC) – usa uma </a:t>
            </a:r>
            <a:r>
              <a:rPr lang="pt-BR" sz="2800" dirty="0" smtClean="0">
                <a:solidFill>
                  <a:srgbClr val="0000FF"/>
                </a:solidFill>
              </a:rPr>
              <a:t>chave K</a:t>
            </a:r>
          </a:p>
          <a:p>
            <a:pPr lvl="1"/>
            <a:r>
              <a:rPr lang="pt-BR" sz="2800" dirty="0" smtClean="0">
                <a:solidFill>
                  <a:srgbClr val="0000FF"/>
                </a:solidFill>
              </a:rPr>
              <a:t>Funções </a:t>
            </a:r>
            <a:r>
              <a:rPr lang="pt-BR" sz="2800" dirty="0" err="1" smtClean="0">
                <a:solidFill>
                  <a:srgbClr val="0000FF"/>
                </a:solidFill>
              </a:rPr>
              <a:t>Hash</a:t>
            </a:r>
            <a:r>
              <a:rPr lang="pt-BR" sz="2800" dirty="0" smtClean="0">
                <a:solidFill>
                  <a:srgbClr val="0000FF"/>
                </a:solidFill>
              </a:rPr>
              <a:t>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não usa chave </a:t>
            </a:r>
            <a:endParaRPr lang="pt-B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Autenticação de Mensagens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78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DDDAEF-46C9-4FBF-9A54-FF4BC3C61C5E}" type="slidenum">
              <a:rPr lang="pt-BR"/>
              <a:pPr/>
              <a:t>40</a:t>
            </a:fld>
            <a:endParaRPr lang="pt-BR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Do ponto de vista de </a:t>
            </a:r>
            <a:r>
              <a:rPr lang="pt-BR" b="1" smtClean="0"/>
              <a:t>uma outra pessoa qualquer</a:t>
            </a:r>
            <a:r>
              <a:rPr lang="pt-BR" smtClean="0"/>
              <a:t>, que receba a mensagem (o contrato) (desde que ela tem a chave compartilhada que foi revelada a ela), ... ...</a:t>
            </a:r>
          </a:p>
        </p:txBody>
      </p:sp>
    </p:spTree>
    <p:extLst>
      <p:ext uri="{BB962C8B-B14F-4D97-AF65-F5344CB8AC3E}">
        <p14:creationId xmlns:p14="http://schemas.microsoft.com/office/powerpoint/2010/main" val="378548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B98FA84-1D45-4E18-98A9-4BF7DAF3162F}" type="slidenum">
              <a:rPr lang="pt-BR"/>
              <a:pPr/>
              <a:t>41</a:t>
            </a:fld>
            <a:endParaRPr lang="pt-BR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... a mensagem poderá ter vindo de Pao-Chi ou de Daniel (</a:t>
            </a:r>
            <a:r>
              <a:rPr lang="pt-BR" b="1" smtClean="0"/>
              <a:t>ela não poderá saber, com certeza, de quem ela recebeu a mensagem (o contrato)</a:t>
            </a:r>
            <a:r>
              <a:rPr lang="pt-BR" smtClean="0"/>
              <a:t>: de Pao-Chi ou de Daniel 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Ninguém mais poderia </a:t>
            </a:r>
            <a:r>
              <a:rPr lang="en-US" b="1" smtClean="0"/>
              <a:t>saber com certeza</a:t>
            </a:r>
            <a:r>
              <a:rPr lang="en-US" smtClean="0"/>
              <a:t> quem a “assinou’’.</a:t>
            </a:r>
            <a:endParaRPr lang="pt-BR" smtClean="0"/>
          </a:p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0995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3B2AEA8-D539-4F3C-AED7-151ABD69F75A}" type="slidenum">
              <a:rPr lang="pt-BR"/>
              <a:pPr/>
              <a:t>42</a:t>
            </a:fld>
            <a:endParaRPr lang="pt-BR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 </a:t>
            </a:r>
            <a:r>
              <a:rPr lang="en-US" b="1" dirty="0" err="1" smtClean="0"/>
              <a:t>segunda</a:t>
            </a:r>
            <a:r>
              <a:rPr lang="en-US" b="1" dirty="0" smtClean="0"/>
              <a:t> </a:t>
            </a:r>
            <a:r>
              <a:rPr lang="en-US" b="1" dirty="0" err="1" smtClean="0"/>
              <a:t>desvantagem</a:t>
            </a:r>
            <a:r>
              <a:rPr lang="en-US" dirty="0" smtClean="0"/>
              <a:t> de HMAC é </a:t>
            </a:r>
            <a:r>
              <a:rPr lang="en-US" dirty="0" err="1" smtClean="0"/>
              <a:t>que</a:t>
            </a:r>
            <a:r>
              <a:rPr lang="en-US" dirty="0" smtClean="0"/>
              <a:t> para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pessoa</a:t>
            </a:r>
            <a:r>
              <a:rPr lang="en-US" dirty="0" smtClean="0"/>
              <a:t>, </a:t>
            </a:r>
            <a:r>
              <a:rPr lang="en-US" dirty="0" err="1" smtClean="0"/>
              <a:t>além</a:t>
            </a:r>
            <a:r>
              <a:rPr lang="en-US" dirty="0" smtClean="0"/>
              <a:t> de </a:t>
            </a:r>
            <a:r>
              <a:rPr lang="en-US" dirty="0" err="1" smtClean="0"/>
              <a:t>Pao</a:t>
            </a:r>
            <a:r>
              <a:rPr lang="en-US" dirty="0" smtClean="0"/>
              <a:t>-Chi </a:t>
            </a:r>
            <a:r>
              <a:rPr lang="en-US" dirty="0" err="1" smtClean="0"/>
              <a:t>ou</a:t>
            </a:r>
            <a:r>
              <a:rPr lang="en-US" dirty="0" smtClean="0"/>
              <a:t> do Daniel, </a:t>
            </a:r>
            <a:r>
              <a:rPr lang="en-US" dirty="0" err="1" smtClean="0"/>
              <a:t>verificar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154DFF"/>
                </a:solidFill>
              </a:rPr>
              <a:t>“</a:t>
            </a:r>
            <a:r>
              <a:rPr lang="en-US" dirty="0" err="1" smtClean="0">
                <a:solidFill>
                  <a:srgbClr val="154DFF"/>
                </a:solidFill>
              </a:rPr>
              <a:t>assinatura</a:t>
            </a:r>
            <a:r>
              <a:rPr lang="en-US" dirty="0" smtClean="0">
                <a:solidFill>
                  <a:srgbClr val="154DFF"/>
                </a:solidFill>
              </a:rPr>
              <a:t>”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correspondentes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u="sng" dirty="0" err="1" smtClean="0"/>
              <a:t>revelar</a:t>
            </a:r>
            <a:r>
              <a:rPr lang="en-US" u="sng" dirty="0" smtClean="0"/>
              <a:t> a </a:t>
            </a:r>
            <a:r>
              <a:rPr lang="en-US" u="sng" dirty="0" err="1" smtClean="0"/>
              <a:t>chave</a:t>
            </a:r>
            <a:r>
              <a:rPr lang="en-US" u="sng" dirty="0" smtClean="0"/>
              <a:t> </a:t>
            </a:r>
            <a:r>
              <a:rPr lang="en-US" u="sng" dirty="0" err="1" smtClean="0"/>
              <a:t>secreta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58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24DDF9-A136-4226-A3EB-ED6CDB4E0171}" type="slidenum">
              <a:rPr lang="pt-BR"/>
              <a:pPr/>
              <a:t>43</a:t>
            </a:fld>
            <a:endParaRPr lang="pt-BR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en-US" smtClean="0"/>
              <a:t>Agora, esse terceiro tem acesso à chave e também pode criar mensagens que parecem genuínas.</a:t>
            </a:r>
            <a:endParaRPr lang="pt-BR" smtClean="0"/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Ou seja, a mensagem (o contrato) </a:t>
            </a:r>
            <a:r>
              <a:rPr lang="pt-BR" b="1" smtClean="0"/>
              <a:t>pode ser falsificada</a:t>
            </a:r>
            <a:r>
              <a:rPr lang="pt-BR" smtClean="0"/>
              <a:t>, por Daniel ou por essa terceira pessoa.</a:t>
            </a:r>
          </a:p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6256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764704"/>
            <a:ext cx="5715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66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sz="3200" dirty="0" smtClean="0">
              <a:solidFill>
                <a:srgbClr val="0000FF"/>
              </a:solidFill>
            </a:endParaRPr>
          </a:p>
          <a:p>
            <a:r>
              <a:rPr lang="pt-BR" sz="3200" dirty="0" smtClean="0">
                <a:solidFill>
                  <a:srgbClr val="0000FF"/>
                </a:solidFill>
              </a:rPr>
              <a:t>Criptografia </a:t>
            </a:r>
            <a:r>
              <a:rPr lang="pt-BR" sz="3200" dirty="0" smtClean="0">
                <a:solidFill>
                  <a:srgbClr val="0000FF"/>
                </a:solidFill>
              </a:rPr>
              <a:t>de mensagem</a:t>
            </a:r>
          </a:p>
          <a:p>
            <a:endParaRPr lang="pt-BR" sz="3200" dirty="0">
              <a:solidFill>
                <a:srgbClr val="0000FF"/>
              </a:solidFill>
            </a:endParaRPr>
          </a:p>
          <a:p>
            <a:r>
              <a:rPr lang="pt-BR" sz="3200" dirty="0" smtClean="0">
                <a:solidFill>
                  <a:srgbClr val="0000FF"/>
                </a:solidFill>
              </a:rPr>
              <a:t>Código de Autenticação de Mensagem</a:t>
            </a:r>
            <a:endParaRPr lang="pt-BR" sz="3200" dirty="0"/>
          </a:p>
          <a:p>
            <a:pPr lvl="1">
              <a:buNone/>
            </a:pPr>
            <a:endParaRPr lang="pt-BR" sz="32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Duas</a:t>
            </a:r>
            <a:r>
              <a:rPr lang="pt-BR" dirty="0" smtClean="0"/>
              <a:t> </a:t>
            </a:r>
            <a:r>
              <a:rPr lang="pt-BR" dirty="0" smtClean="0"/>
              <a:t>classes de funções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dirty="0" smtClean="0"/>
          </a:p>
          <a:p>
            <a:pPr lvl="1"/>
            <a:r>
              <a:rPr lang="pt-BR" sz="2800" dirty="0" smtClean="0">
                <a:solidFill>
                  <a:srgbClr val="0070C0"/>
                </a:solidFill>
              </a:rPr>
              <a:t>O texto cifrado da mensagem inteira serve como seu autenticador.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Por si só oferece uma medida de autenticação.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/>
              <a:t>D</a:t>
            </a:r>
            <a:r>
              <a:rPr lang="pt-BR" sz="2800" dirty="0" smtClean="0"/>
              <a:t>ifere para esquemas de </a:t>
            </a:r>
            <a:r>
              <a:rPr lang="pt-BR" sz="2800" dirty="0" smtClean="0">
                <a:solidFill>
                  <a:srgbClr val="0000FF"/>
                </a:solidFill>
              </a:rPr>
              <a:t>criptografia simétrica</a:t>
            </a:r>
            <a:r>
              <a:rPr lang="pt-BR" sz="2800" dirty="0" smtClean="0"/>
              <a:t> e </a:t>
            </a:r>
            <a:r>
              <a:rPr lang="pt-BR" sz="2800" dirty="0" smtClean="0">
                <a:solidFill>
                  <a:srgbClr val="0000FF"/>
                </a:solidFill>
              </a:rPr>
              <a:t>criptografia de chave pública</a:t>
            </a:r>
            <a:r>
              <a:rPr lang="pt-BR" sz="2800" dirty="0" smtClean="0"/>
              <a:t>.</a:t>
            </a:r>
          </a:p>
          <a:p>
            <a:pPr lvl="1"/>
            <a:endParaRPr lang="pt-BR" sz="2800" dirty="0"/>
          </a:p>
          <a:p>
            <a:pPr lvl="1"/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35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9280"/>
            <a:ext cx="9144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514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20889"/>
            <a:ext cx="9144000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908720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735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2800" dirty="0" smtClean="0"/>
              <a:t>Ver Tabela 11.1 fornecida em aula.</a:t>
            </a:r>
            <a:endParaRPr lang="pt-BR" sz="28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2800" dirty="0" smtClean="0"/>
              <a:t>Consequências de confidencialidade e autenticação de mensagens.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6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dirty="0" smtClean="0">
              <a:solidFill>
                <a:srgbClr val="0000FF"/>
              </a:solidFill>
            </a:endParaRPr>
          </a:p>
          <a:p>
            <a:pPr lvl="1"/>
            <a:r>
              <a:rPr lang="pt-BR" sz="2800" dirty="0" smtClean="0"/>
              <a:t>Uma técnica de </a:t>
            </a:r>
            <a:r>
              <a:rPr lang="pt-BR" sz="2800" dirty="0" smtClean="0"/>
              <a:t>autenticação de </a:t>
            </a:r>
            <a:r>
              <a:rPr lang="pt-BR" sz="2800" u="sng" dirty="0" smtClean="0"/>
              <a:t>baixo custo</a:t>
            </a:r>
            <a:r>
              <a:rPr lang="pt-BR" sz="2800" dirty="0" smtClean="0"/>
              <a:t>.</a:t>
            </a:r>
            <a:endParaRPr lang="pt-BR" sz="2800" dirty="0" smtClean="0"/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Uma função da mensagem de qualquer tamanho e, de uma </a:t>
            </a:r>
            <a:r>
              <a:rPr lang="pt-BR" sz="2800" u="sng" dirty="0" smtClean="0"/>
              <a:t>chave secreta</a:t>
            </a:r>
            <a:r>
              <a:rPr lang="pt-BR" sz="2800" dirty="0" smtClean="0"/>
              <a:t> que produz um valor de tamanho fixo, que serve como autenticador.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 smtClean="0"/>
              <a:t>MAC = </a:t>
            </a:r>
            <a:r>
              <a:rPr lang="pt-BR" sz="2800" dirty="0" err="1" smtClean="0">
                <a:solidFill>
                  <a:srgbClr val="0000FF"/>
                </a:solidFill>
              </a:rPr>
              <a:t>Message</a:t>
            </a:r>
            <a:r>
              <a:rPr lang="pt-BR" sz="2800" dirty="0" smtClean="0">
                <a:solidFill>
                  <a:srgbClr val="0000FF"/>
                </a:solidFill>
              </a:rPr>
              <a:t> Authentication </a:t>
            </a:r>
            <a:r>
              <a:rPr lang="pt-BR" sz="2800" dirty="0" err="1" smtClean="0">
                <a:solidFill>
                  <a:srgbClr val="0000FF"/>
                </a:solidFill>
              </a:rPr>
              <a:t>Code</a:t>
            </a:r>
            <a:endParaRPr lang="pt-BR" sz="2800" dirty="0" smtClean="0">
              <a:solidFill>
                <a:srgbClr val="0000FF"/>
              </a:solidFill>
            </a:endParaRPr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Código de Autenticação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092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1320</Words>
  <Application>Microsoft Office PowerPoint</Application>
  <PresentationFormat>Apresentação na tela (4:3)</PresentationFormat>
  <Paragraphs>235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44</vt:i4>
      </vt:variant>
    </vt:vector>
  </HeadingPairs>
  <TitlesOfParts>
    <vt:vector size="46" baseType="lpstr">
      <vt:lpstr>Concurso</vt:lpstr>
      <vt:lpstr>Cívico</vt:lpstr>
      <vt:lpstr>   Autenticação de Mensagens</vt:lpstr>
      <vt:lpstr>Autenticação de Mensagens</vt:lpstr>
      <vt:lpstr>Autenticação de Mensagens</vt:lpstr>
      <vt:lpstr>Autenticação de Mensagens</vt:lpstr>
      <vt:lpstr>Duas classes de funções</vt:lpstr>
      <vt:lpstr> Criptografia de mensagem </vt:lpstr>
      <vt:lpstr>Criptografia de mensagem </vt:lpstr>
      <vt:lpstr> Criptografia de mensagem </vt:lpstr>
      <vt:lpstr> Código de Autenticação de Mensagem </vt:lpstr>
      <vt:lpstr>Código de Autenticação de Mensagem</vt:lpstr>
      <vt:lpstr>Códigos de autenticação de mensagem</vt:lpstr>
      <vt:lpstr>Apresentação do PowerPoint</vt:lpstr>
      <vt:lpstr>Implicações de  Confidencialidade e Autenticação </vt:lpstr>
      <vt:lpstr>Função Hash</vt:lpstr>
      <vt:lpstr>HMAC</vt:lpstr>
      <vt:lpstr>HMAC</vt:lpstr>
      <vt:lpstr>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Verificando a integridade com MAC</vt:lpstr>
      <vt:lpstr>Verificando a integridade com MAC</vt:lpstr>
      <vt:lpstr>Verificando a integridade com MAC</vt:lpstr>
      <vt:lpstr>Verificando a integridade com MAC</vt:lpstr>
      <vt:lpstr>Verificando a integridade com MAC</vt:lpstr>
      <vt:lpstr>Verificando a integridade com MAC</vt:lpstr>
      <vt:lpstr>Falhas de HMAC</vt:lpstr>
      <vt:lpstr>Falhas de HMAC</vt:lpstr>
      <vt:lpstr>Falhas de HMAC</vt:lpstr>
      <vt:lpstr>Falhas de HMAC</vt:lpstr>
      <vt:lpstr>Falhas de HMAC</vt:lpstr>
      <vt:lpstr>Falhas de HMAC</vt:lpstr>
      <vt:lpstr>Falhas de HMAC</vt:lpstr>
      <vt:lpstr>Criptografia de mensagem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Autenticação de Mensagens</dc:title>
  <dc:creator>Joao Bosco M. Sobral</dc:creator>
  <cp:lastModifiedBy>Joao Bosco M. Sobral</cp:lastModifiedBy>
  <cp:revision>4</cp:revision>
  <dcterms:created xsi:type="dcterms:W3CDTF">2014-08-29T09:09:26Z</dcterms:created>
  <dcterms:modified xsi:type="dcterms:W3CDTF">2014-08-29T10:12:46Z</dcterms:modified>
</cp:coreProperties>
</file>