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6"/>
  </p:notesMasterIdLst>
  <p:sldIdLst>
    <p:sldId id="256" r:id="rId2"/>
    <p:sldId id="273" r:id="rId3"/>
    <p:sldId id="287" r:id="rId4"/>
    <p:sldId id="275" r:id="rId5"/>
    <p:sldId id="288" r:id="rId6"/>
    <p:sldId id="258" r:id="rId7"/>
    <p:sldId id="259" r:id="rId8"/>
    <p:sldId id="260" r:id="rId9"/>
    <p:sldId id="257" r:id="rId10"/>
    <p:sldId id="289" r:id="rId11"/>
    <p:sldId id="290" r:id="rId12"/>
    <p:sldId id="276" r:id="rId13"/>
    <p:sldId id="277" r:id="rId14"/>
    <p:sldId id="279" r:id="rId15"/>
    <p:sldId id="274" r:id="rId16"/>
    <p:sldId id="278" r:id="rId17"/>
    <p:sldId id="280" r:id="rId18"/>
    <p:sldId id="281" r:id="rId19"/>
    <p:sldId id="282" r:id="rId20"/>
    <p:sldId id="283" r:id="rId21"/>
    <p:sldId id="284" r:id="rId22"/>
    <p:sldId id="285" r:id="rId23"/>
    <p:sldId id="286" r:id="rId24"/>
    <p:sldId id="261" r:id="rId25"/>
    <p:sldId id="263" r:id="rId26"/>
    <p:sldId id="269" r:id="rId27"/>
    <p:sldId id="268" r:id="rId28"/>
    <p:sldId id="267" r:id="rId29"/>
    <p:sldId id="264" r:id="rId30"/>
    <p:sldId id="262" r:id="rId31"/>
    <p:sldId id="266" r:id="rId32"/>
    <p:sldId id="272" r:id="rId33"/>
    <p:sldId id="271" r:id="rId34"/>
    <p:sldId id="265" r:id="rId35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CC33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3" d="100"/>
          <a:sy n="53" d="100"/>
        </p:scale>
        <p:origin x="-109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1181D4-393B-4354-AC00-5C1A48223049}" type="datetimeFigureOut">
              <a:rPr lang="pt-BR" smtClean="0"/>
              <a:pPr/>
              <a:t>04/04/2014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B0A8C2-72C4-490F-A6DE-EF9C44C5220C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20047129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B0A8C2-72C4-490F-A6DE-EF9C44C5220C}" type="slidenum">
              <a:rPr lang="pt-BR" smtClean="0"/>
              <a:pPr/>
              <a:t>9</a:t>
            </a:fld>
            <a:endParaRPr lang="pt-B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B0A8C2-72C4-490F-A6DE-EF9C44C5220C}" type="slidenum">
              <a:rPr lang="pt-BR" smtClean="0"/>
              <a:pPr/>
              <a:t>34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3132322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ítulo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22" name="Subtítulo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121DCA-0E8E-441C-8012-AB75C895B1CF}" type="datetimeFigureOut">
              <a:rPr lang="pt-BR" smtClean="0"/>
              <a:pPr/>
              <a:t>04/04/2014</a:t>
            </a:fld>
            <a:endParaRPr lang="pt-BR"/>
          </a:p>
        </p:txBody>
      </p:sp>
      <p:sp>
        <p:nvSpPr>
          <p:cNvPr id="20" name="Espaço Reservado para Rodapé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10" name="Espaço Reservado para Número de Slide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00F293C-CCBC-43D8-BD4A-92F756CA8A08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8" name="Elipse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Elipse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121DCA-0E8E-441C-8012-AB75C895B1CF}" type="datetimeFigureOut">
              <a:rPr lang="pt-BR" smtClean="0"/>
              <a:pPr/>
              <a:t>04/04/2014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00F293C-CCBC-43D8-BD4A-92F756CA8A0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121DCA-0E8E-441C-8012-AB75C895B1CF}" type="datetimeFigureOut">
              <a:rPr lang="pt-BR" smtClean="0"/>
              <a:pPr/>
              <a:t>04/04/2014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00F293C-CCBC-43D8-BD4A-92F756CA8A0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121DCA-0E8E-441C-8012-AB75C895B1CF}" type="datetimeFigureOut">
              <a:rPr lang="pt-BR" smtClean="0"/>
              <a:pPr/>
              <a:t>04/04/2014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00F293C-CCBC-43D8-BD4A-92F756CA8A0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121DCA-0E8E-441C-8012-AB75C895B1CF}" type="datetimeFigureOut">
              <a:rPr lang="pt-BR" smtClean="0"/>
              <a:pPr/>
              <a:t>04/04/2014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00F293C-CCBC-43D8-BD4A-92F756CA8A08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0" name="Retângulo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Elipse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Elipse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121DCA-0E8E-441C-8012-AB75C895B1CF}" type="datetimeFigureOut">
              <a:rPr lang="pt-BR" smtClean="0"/>
              <a:pPr/>
              <a:t>04/04/2014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00F293C-CCBC-43D8-BD4A-92F756CA8A0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121DCA-0E8E-441C-8012-AB75C895B1CF}" type="datetimeFigureOut">
              <a:rPr lang="pt-BR" smtClean="0"/>
              <a:pPr/>
              <a:t>04/04/2014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00F293C-CCBC-43D8-BD4A-92F756CA8A0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121DCA-0E8E-441C-8012-AB75C895B1CF}" type="datetimeFigureOut">
              <a:rPr lang="pt-BR" smtClean="0"/>
              <a:pPr/>
              <a:t>04/04/2014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00F293C-CCBC-43D8-BD4A-92F756CA8A0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121DCA-0E8E-441C-8012-AB75C895B1CF}" type="datetimeFigureOut">
              <a:rPr lang="pt-BR" smtClean="0"/>
              <a:pPr/>
              <a:t>04/04/2014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00F293C-CCBC-43D8-BD4A-92F756CA8A08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6" name="Retângulo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121DCA-0E8E-441C-8012-AB75C895B1CF}" type="datetimeFigureOut">
              <a:rPr lang="pt-BR" smtClean="0"/>
              <a:pPr/>
              <a:t>04/04/2014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00F293C-CCBC-43D8-BD4A-92F756CA8A0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121DCA-0E8E-441C-8012-AB75C895B1CF}" type="datetimeFigureOut">
              <a:rPr lang="pt-BR" smtClean="0"/>
              <a:pPr/>
              <a:t>04/04/2014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00F293C-CCBC-43D8-BD4A-92F756CA8A08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8" name="Retângulo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  <p:sp>
        <p:nvSpPr>
          <p:cNvPr id="9" name="Fluxograma: Processo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uxograma: Processo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zza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Elipse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sca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tângulo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Espaço Reservado para Título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9" name="Espaço Reservado para Texto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24" name="Espaço Reservado para Data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1B121DCA-0E8E-441C-8012-AB75C895B1CF}" type="datetimeFigureOut">
              <a:rPr lang="pt-BR" smtClean="0"/>
              <a:pPr/>
              <a:t>04/04/2014</a:t>
            </a:fld>
            <a:endParaRPr lang="pt-BR"/>
          </a:p>
        </p:txBody>
      </p:sp>
      <p:sp>
        <p:nvSpPr>
          <p:cNvPr id="10" name="Espaço Reservado para Rodapé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pt-BR"/>
          </a:p>
        </p:txBody>
      </p:sp>
      <p:sp>
        <p:nvSpPr>
          <p:cNvPr id="22" name="Espaço Reservado para Número de Slide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400F293C-CCBC-43D8-BD4A-92F756CA8A08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5" name="Retângulo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pt.wikipedia.org/wiki/Dados_(computa%C3%A7%C3%A3o)" TargetMode="External"/><Relationship Id="rId2" Type="http://schemas.openxmlformats.org/officeDocument/2006/relationships/hyperlink" Target="http://pt.wikipedia.org/wiki/Algoritmo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hyperlink" Target="http://en.wikipedia.org/wiki/Snefru" TargetMode="Externa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hyperlink" Target="http://en.wikipedia.org/wiki/Gost-Hash" TargetMode="Externa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hyperlink" Target="http://en.wikipedia.org/wiki/Tiger_(hash)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National_Institute_of_Standards_and_Technology" TargetMode="External"/><Relationship Id="rId7" Type="http://schemas.openxmlformats.org/officeDocument/2006/relationships/hyperlink" Target="http://en.wikipedia.org/wiki/SHA-256" TargetMode="External"/><Relationship Id="rId2" Type="http://schemas.openxmlformats.org/officeDocument/2006/relationships/hyperlink" Target="http://en.wikipedia.org/wiki/National_Security_Agency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en.wikipedia.org/wiki/SHA-1" TargetMode="External"/><Relationship Id="rId5" Type="http://schemas.openxmlformats.org/officeDocument/2006/relationships/hyperlink" Target="http://en.wikipedia.org/wiki/Secure_Hash_Algorithm" TargetMode="External"/><Relationship Id="rId4" Type="http://schemas.openxmlformats.org/officeDocument/2006/relationships/hyperlink" Target="http://en.wikipedia.org/wiki/Federal_Information_Processing_Standard" TargetMode="Externa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hyperlink" Target="http://pt.wikipedia.org/w/index.php?title=FreeOTFE&amp;action=edit&amp;redlink=1" TargetMode="External"/><Relationship Id="rId2" Type="http://schemas.openxmlformats.org/officeDocument/2006/relationships/hyperlink" Target="http://pt.wikipedia.org/wiki/Whirlpool_(criptografia)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pt.wikipedia.org/wiki/TrueCrypt" TargetMode="Externa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pt.wikipedia.org/wiki/Algoritmo_de_dispers%C3%A3o" TargetMode="External"/><Relationship Id="rId2" Type="http://schemas.openxmlformats.org/officeDocument/2006/relationships/hyperlink" Target="http://pt.wikipedia.org/wiki/Bit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pt.wikipedia.org/wiki/Nibble" TargetMode="External"/><Relationship Id="rId5" Type="http://schemas.openxmlformats.org/officeDocument/2006/relationships/hyperlink" Target="http://pt.wikipedia.org/wiki/N%C3%BAmero" TargetMode="External"/><Relationship Id="rId4" Type="http://schemas.openxmlformats.org/officeDocument/2006/relationships/hyperlink" Target="http://pt.wikipedia.org/wiki/Hexadecimal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b="1" dirty="0" smtClean="0"/>
              <a:t>Funções </a:t>
            </a:r>
            <a:r>
              <a:rPr lang="pt-BR" b="1" dirty="0" err="1" smtClean="0"/>
              <a:t>Hash</a:t>
            </a:r>
            <a:endParaRPr lang="pt-BR" b="1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 dirty="0" smtClean="0"/>
          </a:p>
          <a:p>
            <a:endParaRPr lang="pt-BR" dirty="0" smtClean="0"/>
          </a:p>
          <a:p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Função </a:t>
            </a:r>
            <a:r>
              <a:rPr lang="pt-BR" dirty="0" err="1" smtClean="0"/>
              <a:t>Hash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pt-BR" dirty="0" smtClean="0"/>
          </a:p>
          <a:p>
            <a:r>
              <a:rPr lang="pt-BR" dirty="0" smtClean="0"/>
              <a:t>O algoritmo de </a:t>
            </a:r>
            <a:r>
              <a:rPr lang="pt-BR" dirty="0" err="1" smtClean="0"/>
              <a:t>Hah</a:t>
            </a:r>
            <a:r>
              <a:rPr lang="pt-BR" dirty="0" smtClean="0"/>
              <a:t> envolve o uso repetido de uma função de compressão, f, que utiliza duas entradas:</a:t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>uma entrada de n bits da etapa anterior, chamada de “variável de encadeamento”, </a:t>
            </a:r>
          </a:p>
          <a:p>
            <a:endParaRPr lang="pt-BR" dirty="0" smtClean="0"/>
          </a:p>
          <a:p>
            <a:pPr>
              <a:buNone/>
            </a:pPr>
            <a:r>
              <a:rPr lang="pt-BR" dirty="0" smtClean="0"/>
              <a:t> </a:t>
            </a:r>
            <a:r>
              <a:rPr lang="pt-BR" dirty="0" smtClean="0"/>
              <a:t>  um bloco de b bits, proveniente de um  arquivo de dados, partido em blocos.</a:t>
            </a:r>
          </a:p>
          <a:p>
            <a:pPr>
              <a:buNone/>
            </a:pP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Função </a:t>
            </a:r>
            <a:r>
              <a:rPr lang="pt-BR" dirty="0" err="1" smtClean="0"/>
              <a:t>Hash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 smtClean="0"/>
          </a:p>
          <a:p>
            <a:r>
              <a:rPr lang="pt-BR" dirty="0" smtClean="0"/>
              <a:t>O valor final da “variável de encadeamento” é o valor da função </a:t>
            </a:r>
            <a:r>
              <a:rPr lang="pt-BR" dirty="0" err="1" smtClean="0"/>
              <a:t>Hash</a:t>
            </a:r>
            <a:r>
              <a:rPr lang="pt-BR" dirty="0" smtClean="0"/>
              <a:t>.</a:t>
            </a:r>
          </a:p>
          <a:p>
            <a:endParaRPr lang="pt-BR" dirty="0" smtClean="0"/>
          </a:p>
          <a:p>
            <a:r>
              <a:rPr lang="pt-BR" dirty="0" smtClean="0"/>
              <a:t>Como normalmente  b &gt; n, daí o termo </a:t>
            </a:r>
            <a:r>
              <a:rPr lang="pt-BR" dirty="0" smtClean="0">
                <a:solidFill>
                  <a:srgbClr val="CC3300"/>
                </a:solidFill>
              </a:rPr>
              <a:t>função de compressão</a:t>
            </a:r>
            <a:r>
              <a:rPr lang="pt-BR" dirty="0" smtClean="0"/>
              <a:t>. </a:t>
            </a:r>
            <a:endParaRPr lang="pt-BR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Requisitos para uma função </a:t>
            </a:r>
            <a:r>
              <a:rPr lang="pt-BR" dirty="0" err="1" smtClean="0"/>
              <a:t>Hash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t-BR" dirty="0" smtClean="0"/>
              <a:t>H pode ser aplicada a um bloco de dados de qualquer tamanho.</a:t>
            </a:r>
          </a:p>
          <a:p>
            <a:endParaRPr lang="pt-BR" dirty="0" smtClean="0"/>
          </a:p>
          <a:p>
            <a:r>
              <a:rPr lang="pt-BR" dirty="0" smtClean="0"/>
              <a:t>H produz uma saída de comprimento fixo.</a:t>
            </a:r>
          </a:p>
          <a:p>
            <a:endParaRPr lang="pt-BR" dirty="0" smtClean="0"/>
          </a:p>
          <a:p>
            <a:r>
              <a:rPr lang="pt-BR" dirty="0" smtClean="0"/>
              <a:t>H(x) é relativamente fácil de ser calcular para qualquer x, tornando as implementações de hardware ou software práticas.</a:t>
            </a:r>
            <a:endParaRPr lang="pt-BR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Requisitos para uma função </a:t>
            </a:r>
            <a:r>
              <a:rPr lang="pt-BR" dirty="0" err="1" smtClean="0"/>
              <a:t>Hash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 smtClean="0"/>
          </a:p>
          <a:p>
            <a:r>
              <a:rPr lang="pt-BR" dirty="0" smtClean="0"/>
              <a:t>Para qualquer valor h dado, é computacionalmente inviável encontrar x tal que H(x)=h. </a:t>
            </a:r>
          </a:p>
          <a:p>
            <a:endParaRPr lang="pt-BR" dirty="0" smtClean="0"/>
          </a:p>
          <a:p>
            <a:r>
              <a:rPr lang="pt-BR" dirty="0" smtClean="0"/>
              <a:t>“</a:t>
            </a:r>
            <a:r>
              <a:rPr lang="pt-BR" dirty="0" smtClean="0">
                <a:solidFill>
                  <a:srgbClr val="CC3300"/>
                </a:solidFill>
              </a:rPr>
              <a:t>resistência à </a:t>
            </a:r>
            <a:r>
              <a:rPr lang="pt-BR" dirty="0" smtClean="0">
                <a:solidFill>
                  <a:srgbClr val="CC3300"/>
                </a:solidFill>
              </a:rPr>
              <a:t>primeira </a:t>
            </a:r>
            <a:r>
              <a:rPr lang="pt-BR" dirty="0" smtClean="0">
                <a:solidFill>
                  <a:srgbClr val="CC3300"/>
                </a:solidFill>
              </a:rPr>
              <a:t>inversão</a:t>
            </a:r>
            <a:r>
              <a:rPr lang="pt-BR" dirty="0" smtClean="0"/>
              <a:t>” ou “</a:t>
            </a:r>
            <a:r>
              <a:rPr lang="pt-BR" dirty="0" smtClean="0">
                <a:solidFill>
                  <a:srgbClr val="CC3300"/>
                </a:solidFill>
              </a:rPr>
              <a:t>propriedade unidirecional</a:t>
            </a:r>
            <a:r>
              <a:rPr lang="pt-BR" dirty="0" smtClean="0"/>
              <a:t>”</a:t>
            </a:r>
          </a:p>
          <a:p>
            <a:endParaRPr lang="pt-BR" dirty="0" smtClean="0"/>
          </a:p>
          <a:p>
            <a:endParaRPr lang="pt-BR" dirty="0" smtClean="0"/>
          </a:p>
          <a:p>
            <a:endParaRPr lang="pt-BR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Requisitos para uma função </a:t>
            </a:r>
            <a:r>
              <a:rPr lang="pt-BR" dirty="0" err="1" smtClean="0"/>
              <a:t>Hash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 smtClean="0"/>
          </a:p>
          <a:p>
            <a:r>
              <a:rPr lang="pt-BR" dirty="0" smtClean="0"/>
              <a:t>Para </a:t>
            </a:r>
            <a:r>
              <a:rPr lang="pt-BR" dirty="0" smtClean="0"/>
              <a:t>qualquer bloco de dados </a:t>
            </a:r>
            <a:r>
              <a:rPr lang="pt-BR" dirty="0" smtClean="0">
                <a:solidFill>
                  <a:srgbClr val="0000FF"/>
                </a:solidFill>
              </a:rPr>
              <a:t>x</a:t>
            </a:r>
            <a:r>
              <a:rPr lang="pt-BR" dirty="0" smtClean="0"/>
              <a:t>, é computacionalmente inviável encontrar </a:t>
            </a:r>
            <a:br>
              <a:rPr lang="pt-BR" dirty="0" smtClean="0"/>
            </a:br>
            <a:r>
              <a:rPr lang="pt-BR" dirty="0" smtClean="0">
                <a:solidFill>
                  <a:srgbClr val="0000FF"/>
                </a:solidFill>
              </a:rPr>
              <a:t>y</a:t>
            </a:r>
            <a:r>
              <a:rPr lang="pt-BR" dirty="0" smtClean="0"/>
              <a:t> diferente de </a:t>
            </a:r>
            <a:r>
              <a:rPr lang="pt-BR" dirty="0" smtClean="0">
                <a:solidFill>
                  <a:srgbClr val="0000FF"/>
                </a:solidFill>
              </a:rPr>
              <a:t>x</a:t>
            </a:r>
            <a:r>
              <a:rPr lang="pt-BR" dirty="0" smtClean="0"/>
              <a:t>, tal que </a:t>
            </a:r>
            <a:r>
              <a:rPr lang="pt-BR" dirty="0" smtClean="0">
                <a:solidFill>
                  <a:srgbClr val="0000FF"/>
                </a:solidFill>
              </a:rPr>
              <a:t>H(y</a:t>
            </a:r>
            <a:r>
              <a:rPr lang="pt-BR" dirty="0" smtClean="0">
                <a:solidFill>
                  <a:srgbClr val="0000FF"/>
                </a:solidFill>
              </a:rPr>
              <a:t>) = H(x)</a:t>
            </a:r>
            <a:r>
              <a:rPr lang="pt-BR" dirty="0" smtClean="0"/>
              <a:t>.</a:t>
            </a:r>
          </a:p>
          <a:p>
            <a:endParaRPr lang="pt-BR" dirty="0" smtClean="0"/>
          </a:p>
          <a:p>
            <a:r>
              <a:rPr lang="pt-BR" dirty="0" smtClean="0"/>
              <a:t>I</a:t>
            </a:r>
            <a:r>
              <a:rPr lang="pt-BR" dirty="0" smtClean="0"/>
              <a:t>sto é conhecido como  “</a:t>
            </a:r>
            <a:r>
              <a:rPr lang="pt-BR" dirty="0" smtClean="0">
                <a:solidFill>
                  <a:srgbClr val="CC3300"/>
                </a:solidFill>
              </a:rPr>
              <a:t>resistência à segunda inversão</a:t>
            </a:r>
            <a:r>
              <a:rPr lang="pt-BR" dirty="0" smtClean="0"/>
              <a:t>” ou “</a:t>
            </a:r>
            <a:r>
              <a:rPr lang="pt-BR" dirty="0" smtClean="0">
                <a:solidFill>
                  <a:srgbClr val="CC3300"/>
                </a:solidFill>
              </a:rPr>
              <a:t>resistência fraca à colisões</a:t>
            </a:r>
            <a:r>
              <a:rPr lang="pt-BR" dirty="0" smtClean="0"/>
              <a:t>”.</a:t>
            </a:r>
            <a:endParaRPr lang="pt-BR" dirty="0" smtClean="0"/>
          </a:p>
          <a:p>
            <a:endParaRPr lang="pt-BR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Colisões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2400" dirty="0">
                <a:solidFill>
                  <a:srgbClr val="252525"/>
                </a:solidFill>
                <a:latin typeface="Arimo"/>
              </a:rPr>
              <a:t>Uma função </a:t>
            </a:r>
            <a:r>
              <a:rPr lang="pt-BR" sz="2400" dirty="0" err="1">
                <a:solidFill>
                  <a:srgbClr val="252525"/>
                </a:solidFill>
                <a:latin typeface="Arimo"/>
              </a:rPr>
              <a:t>hash</a:t>
            </a:r>
            <a:r>
              <a:rPr lang="pt-BR" sz="2400" dirty="0">
                <a:solidFill>
                  <a:srgbClr val="252525"/>
                </a:solidFill>
                <a:latin typeface="Arimo"/>
              </a:rPr>
              <a:t> que mapeia nomes para inteiros de 0 a 15. </a:t>
            </a:r>
            <a:endParaRPr lang="pt-BR" sz="2400" dirty="0" smtClean="0">
              <a:solidFill>
                <a:srgbClr val="252525"/>
              </a:solidFill>
              <a:latin typeface="Arimo"/>
            </a:endParaRPr>
          </a:p>
          <a:p>
            <a:r>
              <a:rPr lang="pt-BR" sz="2400" dirty="0" smtClean="0">
                <a:solidFill>
                  <a:srgbClr val="252525"/>
                </a:solidFill>
                <a:latin typeface="Arimo"/>
              </a:rPr>
              <a:t>Existe </a:t>
            </a:r>
            <a:r>
              <a:rPr lang="pt-BR" sz="2400" dirty="0">
                <a:solidFill>
                  <a:srgbClr val="252525"/>
                </a:solidFill>
                <a:latin typeface="Arimo"/>
              </a:rPr>
              <a:t>um colisão entre a chaves "John Smith" e "Sandra </a:t>
            </a:r>
            <a:r>
              <a:rPr lang="pt-BR" sz="2400" dirty="0" err="1">
                <a:solidFill>
                  <a:srgbClr val="252525"/>
                </a:solidFill>
                <a:latin typeface="Arimo"/>
              </a:rPr>
              <a:t>Dee</a:t>
            </a:r>
            <a:r>
              <a:rPr lang="pt-BR" sz="2400" dirty="0">
                <a:solidFill>
                  <a:srgbClr val="252525"/>
                </a:solidFill>
                <a:latin typeface="Arimo"/>
              </a:rPr>
              <a:t>".</a:t>
            </a:r>
            <a:endParaRPr lang="pt-BR" sz="24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115616" y="3356992"/>
            <a:ext cx="7560840" cy="31683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619234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Requisitos para uma função </a:t>
            </a:r>
            <a:r>
              <a:rPr lang="pt-BR" dirty="0" err="1" smtClean="0"/>
              <a:t>Hash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endParaRPr lang="pt-BR" dirty="0" smtClean="0"/>
          </a:p>
          <a:p>
            <a:r>
              <a:rPr lang="pt-BR" dirty="0" smtClean="0"/>
              <a:t>É computacionalmente inviável encontrar qualquer para </a:t>
            </a:r>
            <a:r>
              <a:rPr lang="pt-BR" dirty="0" smtClean="0">
                <a:solidFill>
                  <a:srgbClr val="0000FF"/>
                </a:solidFill>
              </a:rPr>
              <a:t>(x, y) </a:t>
            </a:r>
            <a:r>
              <a:rPr lang="pt-BR" dirty="0" smtClean="0"/>
              <a:t>tal que </a:t>
            </a:r>
            <a:r>
              <a:rPr lang="pt-BR" dirty="0" smtClean="0">
                <a:solidFill>
                  <a:srgbClr val="0000FF"/>
                </a:solidFill>
              </a:rPr>
              <a:t>H(x) = H(y) </a:t>
            </a:r>
            <a:r>
              <a:rPr lang="pt-BR" dirty="0" smtClean="0"/>
              <a:t>.</a:t>
            </a:r>
          </a:p>
          <a:p>
            <a:endParaRPr lang="pt-BR" dirty="0" smtClean="0"/>
          </a:p>
          <a:p>
            <a:r>
              <a:rPr lang="pt-BR" dirty="0" smtClean="0"/>
              <a:t>Isto é conhecido como “</a:t>
            </a:r>
            <a:r>
              <a:rPr lang="pt-BR" dirty="0" smtClean="0">
                <a:solidFill>
                  <a:srgbClr val="CC3300"/>
                </a:solidFill>
              </a:rPr>
              <a:t>resistência forte à colisões</a:t>
            </a:r>
            <a:r>
              <a:rPr lang="pt-BR" dirty="0" smtClean="0"/>
              <a:t>”.</a:t>
            </a:r>
          </a:p>
          <a:p>
            <a:endParaRPr lang="pt-BR" dirty="0" smtClean="0"/>
          </a:p>
          <a:p>
            <a:r>
              <a:rPr lang="pt-BR" dirty="0" smtClean="0"/>
              <a:t>Resistência da função </a:t>
            </a:r>
            <a:r>
              <a:rPr lang="pt-BR" dirty="0" err="1" smtClean="0"/>
              <a:t>Hash</a:t>
            </a:r>
            <a:r>
              <a:rPr lang="pt-BR" dirty="0" smtClean="0"/>
              <a:t> </a:t>
            </a:r>
            <a:r>
              <a:rPr lang="pt-BR" dirty="0" smtClean="0"/>
              <a:t>a um tipo de ataque conhecido como o “</a:t>
            </a:r>
            <a:r>
              <a:rPr lang="pt-BR" dirty="0" smtClean="0">
                <a:solidFill>
                  <a:srgbClr val="0000FF"/>
                </a:solidFill>
              </a:rPr>
              <a:t>ataque do aniversário</a:t>
            </a:r>
            <a:r>
              <a:rPr lang="pt-BR" dirty="0" smtClean="0"/>
              <a:t>”.</a:t>
            </a:r>
            <a:endParaRPr lang="pt-BR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Ataque do Aniversário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Uma função </a:t>
            </a:r>
            <a:r>
              <a:rPr lang="pt-BR" dirty="0" err="1" smtClean="0"/>
              <a:t>Hash</a:t>
            </a:r>
            <a:r>
              <a:rPr lang="pt-BR" dirty="0" smtClean="0"/>
              <a:t> de </a:t>
            </a:r>
            <a:r>
              <a:rPr lang="pt-BR" dirty="0" smtClean="0">
                <a:solidFill>
                  <a:srgbClr val="CC3300"/>
                </a:solidFill>
              </a:rPr>
              <a:t>64 bits </a:t>
            </a:r>
            <a:r>
              <a:rPr lang="pt-BR" dirty="0" smtClean="0"/>
              <a:t>é usada.</a:t>
            </a:r>
          </a:p>
          <a:p>
            <a:r>
              <a:rPr lang="pt-BR" dirty="0" smtClean="0"/>
              <a:t>Uma mensagem M, </a:t>
            </a:r>
            <a:r>
              <a:rPr lang="pt-BR" dirty="0" smtClean="0">
                <a:solidFill>
                  <a:srgbClr val="C00000"/>
                </a:solidFill>
              </a:rPr>
              <a:t>não criptografada</a:t>
            </a:r>
            <a:r>
              <a:rPr lang="pt-BR" dirty="0" smtClean="0"/>
              <a:t>,  é enviada por um remetente A para um destinatário B. </a:t>
            </a:r>
          </a:p>
          <a:p>
            <a:r>
              <a:rPr lang="pt-BR" dirty="0" smtClean="0"/>
              <a:t>Um oponente intercepta M e o H(M).</a:t>
            </a:r>
          </a:p>
          <a:p>
            <a:r>
              <a:rPr lang="pt-BR" dirty="0" smtClean="0"/>
              <a:t>O oponente gera várias variações de M, substituindo várias pequenas partes,  assim formando pares de texto sobre M., mas mantendo o mesmo significado de M.   </a:t>
            </a:r>
            <a:endParaRPr lang="pt-BR" dirty="0" smtClean="0"/>
          </a:p>
          <a:p>
            <a:endParaRPr lang="pt-BR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Ataque do Aniversário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t-BR" dirty="0" smtClean="0"/>
              <a:t>O oponente precisa encontrar uma mensagem </a:t>
            </a:r>
            <a:r>
              <a:rPr lang="pt-BR" dirty="0" err="1" smtClean="0"/>
              <a:t>M´</a:t>
            </a:r>
            <a:r>
              <a:rPr lang="pt-BR" dirty="0" smtClean="0"/>
              <a:t>, adulterada, tal que:</a:t>
            </a:r>
            <a:br>
              <a:rPr lang="pt-BR" dirty="0" smtClean="0"/>
            </a:br>
            <a:r>
              <a:rPr lang="pt-BR" dirty="0" smtClean="0"/>
              <a:t>            H(</a:t>
            </a:r>
            <a:r>
              <a:rPr lang="pt-BR" dirty="0" err="1" smtClean="0"/>
              <a:t>M´</a:t>
            </a:r>
            <a:r>
              <a:rPr lang="pt-BR" dirty="0" smtClean="0"/>
              <a:t>) = H(M)</a:t>
            </a:r>
          </a:p>
          <a:p>
            <a:pPr>
              <a:buNone/>
            </a:pPr>
            <a:r>
              <a:rPr lang="pt-BR" dirty="0" smtClean="0"/>
              <a:t>   para substituir M e enganar o receptor B.</a:t>
            </a:r>
            <a:br>
              <a:rPr lang="pt-BR" dirty="0" smtClean="0"/>
            </a:br>
            <a:endParaRPr lang="pt-BR" dirty="0" smtClean="0"/>
          </a:p>
          <a:p>
            <a:r>
              <a:rPr lang="pt-BR" dirty="0" smtClean="0"/>
              <a:t>A probabilidade de sucesso é provado ser maior que 0,5.</a:t>
            </a:r>
          </a:p>
          <a:p>
            <a:pPr>
              <a:buNone/>
            </a:pPr>
            <a:endParaRPr lang="pt-BR" dirty="0" smtClean="0"/>
          </a:p>
          <a:p>
            <a:r>
              <a:rPr lang="pt-BR" dirty="0" smtClean="0"/>
              <a:t>O oponente gera 2E(n/2) = 2E(64/2) =2E32 variações possíveis.  Este é o esforço exigido, provado, para realizar uma ataque de força bruta num código de </a:t>
            </a:r>
            <a:r>
              <a:rPr lang="pt-BR" dirty="0" err="1" smtClean="0"/>
              <a:t>hash</a:t>
            </a:r>
            <a:r>
              <a:rPr lang="pt-BR" dirty="0" smtClean="0"/>
              <a:t> de tamanho n.</a:t>
            </a:r>
            <a:endParaRPr lang="pt-BR" dirty="0" smtClean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Ataque do Aniversário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t-BR" dirty="0" smtClean="0"/>
              <a:t>Se nenhuma combinação for encontrada,  outras mensagens fraudulentas poderão ser geradas até que seja encontrada uma com o mesmo H(M). </a:t>
            </a:r>
          </a:p>
          <a:p>
            <a:endParaRPr lang="pt-BR" dirty="0" smtClean="0"/>
          </a:p>
          <a:p>
            <a:r>
              <a:rPr lang="pt-BR" dirty="0" smtClean="0"/>
              <a:t>O oponente oferece a variação válida encontrada com o mesmo H(M), para o remetente A, para “assinatura”. Essa “assinatura” é anexada à variação fraudulenta para transmissão destinatário B. </a:t>
            </a:r>
            <a:endParaRPr lang="pt-B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 smtClean="0"/>
              <a:t>Funçao</a:t>
            </a:r>
            <a:r>
              <a:rPr lang="pt-BR" dirty="0" smtClean="0"/>
              <a:t> </a:t>
            </a:r>
            <a:r>
              <a:rPr lang="pt-BR" dirty="0" err="1" smtClean="0"/>
              <a:t>Hash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pt-BR" dirty="0" smtClean="0">
              <a:solidFill>
                <a:srgbClr val="252525"/>
              </a:solidFill>
              <a:latin typeface="Arimo"/>
            </a:endParaRPr>
          </a:p>
          <a:p>
            <a:endParaRPr lang="pt-BR" dirty="0" smtClean="0">
              <a:solidFill>
                <a:srgbClr val="252525"/>
              </a:solidFill>
              <a:latin typeface="Arimo"/>
            </a:endParaRPr>
          </a:p>
          <a:p>
            <a:r>
              <a:rPr lang="pt-BR" dirty="0" smtClean="0">
                <a:solidFill>
                  <a:srgbClr val="252525"/>
                </a:solidFill>
                <a:latin typeface="Arimo"/>
              </a:rPr>
              <a:t>Uma</a:t>
            </a:r>
            <a:r>
              <a:rPr lang="pt-BR" dirty="0">
                <a:solidFill>
                  <a:srgbClr val="252525"/>
                </a:solidFill>
                <a:latin typeface="Arimo"/>
              </a:rPr>
              <a:t> </a:t>
            </a:r>
            <a:r>
              <a:rPr lang="pt-BR" b="1" dirty="0">
                <a:solidFill>
                  <a:srgbClr val="252525"/>
                </a:solidFill>
                <a:latin typeface="Arimo"/>
              </a:rPr>
              <a:t>função </a:t>
            </a:r>
            <a:r>
              <a:rPr lang="pt-BR" b="1" dirty="0" err="1">
                <a:solidFill>
                  <a:srgbClr val="252525"/>
                </a:solidFill>
                <a:latin typeface="Arimo"/>
              </a:rPr>
              <a:t>hash</a:t>
            </a:r>
            <a:r>
              <a:rPr lang="pt-BR" dirty="0">
                <a:solidFill>
                  <a:srgbClr val="252525"/>
                </a:solidFill>
                <a:latin typeface="Arimo"/>
              </a:rPr>
              <a:t> é um </a:t>
            </a:r>
            <a:r>
              <a:rPr lang="pt-BR" dirty="0">
                <a:solidFill>
                  <a:srgbClr val="0B0080"/>
                </a:solidFill>
                <a:latin typeface="Arimo"/>
                <a:hlinkClick r:id="rId2" tooltip="Algoritmo"/>
              </a:rPr>
              <a:t>algoritmo</a:t>
            </a:r>
            <a:r>
              <a:rPr lang="pt-BR" dirty="0">
                <a:solidFill>
                  <a:srgbClr val="252525"/>
                </a:solidFill>
                <a:latin typeface="Arimo"/>
              </a:rPr>
              <a:t> que mapeia </a:t>
            </a:r>
            <a:r>
              <a:rPr lang="pt-BR" dirty="0">
                <a:solidFill>
                  <a:srgbClr val="0B0080"/>
                </a:solidFill>
                <a:latin typeface="Arimo"/>
                <a:hlinkClick r:id="rId3" tooltip="Dados (computação)"/>
              </a:rPr>
              <a:t>dados</a:t>
            </a:r>
            <a:r>
              <a:rPr lang="pt-BR" dirty="0">
                <a:solidFill>
                  <a:srgbClr val="252525"/>
                </a:solidFill>
                <a:latin typeface="Arimo"/>
              </a:rPr>
              <a:t> de comprimento variável para dados de comprimento fixo. </a:t>
            </a:r>
            <a:endParaRPr lang="pt-BR" dirty="0" smtClean="0">
              <a:solidFill>
                <a:srgbClr val="252525"/>
              </a:solidFill>
              <a:latin typeface="Arimo"/>
            </a:endParaRPr>
          </a:p>
          <a:p>
            <a:endParaRPr lang="pt-BR" dirty="0" smtClean="0">
              <a:solidFill>
                <a:srgbClr val="252525"/>
              </a:solidFill>
              <a:latin typeface="Arimo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93675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Ataque do Aniversário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 smtClean="0"/>
          </a:p>
          <a:p>
            <a:r>
              <a:rPr lang="pt-BR" dirty="0" smtClean="0"/>
              <a:t>B recebe </a:t>
            </a:r>
            <a:r>
              <a:rPr lang="pt-BR" dirty="0" err="1" smtClean="0"/>
              <a:t>M´</a:t>
            </a:r>
            <a:r>
              <a:rPr lang="pt-BR" dirty="0" smtClean="0"/>
              <a:t> e H(</a:t>
            </a:r>
            <a:r>
              <a:rPr lang="pt-BR" dirty="0" err="1" smtClean="0"/>
              <a:t>M´</a:t>
            </a:r>
            <a:r>
              <a:rPr lang="pt-BR" dirty="0" smtClean="0"/>
              <a:t>) = H(M) e calcula o H(</a:t>
            </a:r>
            <a:r>
              <a:rPr lang="pt-BR" dirty="0" err="1" smtClean="0"/>
              <a:t>M´</a:t>
            </a:r>
            <a:r>
              <a:rPr lang="pt-BR" dirty="0" smtClean="0"/>
              <a:t>). </a:t>
            </a:r>
            <a:r>
              <a:rPr lang="pt-BR" dirty="0" smtClean="0"/>
              <a:t> </a:t>
            </a:r>
            <a:r>
              <a:rPr lang="pt-BR" dirty="0" smtClean="0"/>
              <a:t>Como H(</a:t>
            </a:r>
            <a:r>
              <a:rPr lang="pt-BR" dirty="0" err="1" smtClean="0"/>
              <a:t>M´</a:t>
            </a:r>
            <a:r>
              <a:rPr lang="pt-BR" dirty="0" smtClean="0"/>
              <a:t>) calculado é igual ao que B recebeu,  B deduz que não houve alteração da mensagem, o que na realidade, é a mensagem </a:t>
            </a:r>
            <a:r>
              <a:rPr lang="pt-BR" dirty="0" err="1" smtClean="0"/>
              <a:t>M´</a:t>
            </a:r>
            <a:r>
              <a:rPr lang="pt-BR" dirty="0" smtClean="0"/>
              <a:t> adulterada, e não a mensagem verdadeira M.</a:t>
            </a:r>
          </a:p>
          <a:p>
            <a:endParaRPr lang="pt-BR" dirty="0" smtClean="0"/>
          </a:p>
          <a:p>
            <a:endParaRPr lang="pt-BR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Ataque do </a:t>
            </a:r>
            <a:r>
              <a:rPr lang="pt-BR" dirty="0" smtClean="0"/>
              <a:t>Aniversário</a:t>
            </a:r>
            <a:br>
              <a:rPr lang="pt-BR" dirty="0" smtClean="0"/>
            </a:br>
            <a:r>
              <a:rPr lang="pt-BR" dirty="0" smtClean="0"/>
              <a:t>                    Conclusão </a:t>
            </a:r>
            <a:r>
              <a:rPr lang="pt-BR" dirty="0" smtClean="0"/>
              <a:t/>
            </a:r>
            <a:br>
              <a:rPr lang="pt-BR" dirty="0" smtClean="0"/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 smtClean="0"/>
          </a:p>
          <a:p>
            <a:r>
              <a:rPr lang="pt-BR" dirty="0" smtClean="0"/>
              <a:t>O tamanho do código de </a:t>
            </a:r>
            <a:r>
              <a:rPr lang="pt-BR" dirty="0" err="1" smtClean="0"/>
              <a:t>Hash</a:t>
            </a:r>
            <a:r>
              <a:rPr lang="pt-BR" dirty="0" smtClean="0"/>
              <a:t>, n bits, deve ser substancial.</a:t>
            </a:r>
          </a:p>
          <a:p>
            <a:endParaRPr lang="pt-BR" dirty="0" smtClean="0"/>
          </a:p>
          <a:p>
            <a:r>
              <a:rPr lang="pt-BR" dirty="0" smtClean="0"/>
              <a:t>A força de uma função </a:t>
            </a:r>
            <a:r>
              <a:rPr lang="pt-BR" dirty="0" err="1" smtClean="0"/>
              <a:t>Hash</a:t>
            </a:r>
            <a:r>
              <a:rPr lang="pt-BR" dirty="0" smtClean="0"/>
              <a:t> contra ataque de força bruta deve ser proporcional ao tamanho do código de </a:t>
            </a:r>
            <a:r>
              <a:rPr lang="pt-BR" dirty="0" err="1" smtClean="0"/>
              <a:t>Hash</a:t>
            </a:r>
            <a:r>
              <a:rPr lang="pt-BR" dirty="0" smtClean="0"/>
              <a:t> produzido pelo algoritmo.</a:t>
            </a:r>
          </a:p>
          <a:p>
            <a:pPr>
              <a:buNone/>
            </a:pPr>
            <a:endParaRPr lang="pt-BR" dirty="0" smtClean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Força do Código </a:t>
            </a:r>
            <a:r>
              <a:rPr lang="pt-BR" dirty="0" err="1" smtClean="0"/>
              <a:t>Hash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t-BR" dirty="0" smtClean="0"/>
              <a:t>64 bits é fraca.</a:t>
            </a:r>
          </a:p>
          <a:p>
            <a:endParaRPr lang="pt-BR" dirty="0" smtClean="0"/>
          </a:p>
          <a:p>
            <a:r>
              <a:rPr lang="pt-BR" dirty="0" smtClean="0"/>
              <a:t>MD5 com 128 bits foi encontrada uma colisão em 24 dias.</a:t>
            </a:r>
          </a:p>
          <a:p>
            <a:endParaRPr lang="pt-BR" dirty="0" smtClean="0"/>
          </a:p>
          <a:p>
            <a:r>
              <a:rPr lang="pt-BR" dirty="0" smtClean="0"/>
              <a:t>160 bits </a:t>
            </a:r>
            <a:r>
              <a:rPr lang="pt-BR" dirty="0" err="1" smtClean="0"/>
              <a:t>levari-ase</a:t>
            </a:r>
            <a:r>
              <a:rPr lang="pt-BR" dirty="0" smtClean="0"/>
              <a:t> mais de 4000 anos para se encontrar uma colisão.</a:t>
            </a:r>
          </a:p>
          <a:p>
            <a:endParaRPr lang="pt-BR" dirty="0" smtClean="0"/>
          </a:p>
          <a:p>
            <a:r>
              <a:rPr lang="pt-BR" dirty="0" smtClean="0"/>
              <a:t>Mesmo 160 bits é, atualmente considerado fraco. 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Força do Código </a:t>
            </a:r>
            <a:r>
              <a:rPr lang="pt-BR" dirty="0" err="1" smtClean="0"/>
              <a:t>Hash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Para um código </a:t>
            </a:r>
            <a:r>
              <a:rPr lang="pt-BR" dirty="0" err="1" smtClean="0"/>
              <a:t>Hash</a:t>
            </a:r>
            <a:r>
              <a:rPr lang="pt-BR" dirty="0" smtClean="0"/>
              <a:t> de tamanho de </a:t>
            </a:r>
            <a:r>
              <a:rPr lang="pt-BR" dirty="0" smtClean="0">
                <a:solidFill>
                  <a:srgbClr val="CC3300"/>
                </a:solidFill>
              </a:rPr>
              <a:t>n bits,</a:t>
            </a:r>
            <a:r>
              <a:rPr lang="pt-BR" dirty="0" smtClean="0"/>
              <a:t> o </a:t>
            </a:r>
            <a:r>
              <a:rPr lang="pt-BR" dirty="0" smtClean="0">
                <a:solidFill>
                  <a:srgbClr val="CC3300"/>
                </a:solidFill>
              </a:rPr>
              <a:t>nível de esforço exigido</a:t>
            </a:r>
            <a:r>
              <a:rPr lang="pt-BR" dirty="0" smtClean="0"/>
              <a:t>,  para força bruta,  é dado por: </a:t>
            </a:r>
          </a:p>
          <a:p>
            <a:endParaRPr lang="pt-BR" dirty="0" smtClean="0"/>
          </a:p>
          <a:p>
            <a:r>
              <a:rPr lang="pt-BR" dirty="0" smtClean="0"/>
              <a:t>Resistência à primeira inversão:   </a:t>
            </a:r>
            <a:r>
              <a:rPr lang="pt-BR" dirty="0" smtClean="0">
                <a:solidFill>
                  <a:srgbClr val="CC3300"/>
                </a:solidFill>
              </a:rPr>
              <a:t>2E(n)</a:t>
            </a:r>
          </a:p>
          <a:p>
            <a:r>
              <a:rPr lang="pt-BR" dirty="0" smtClean="0"/>
              <a:t>Resistência fraca à colisões:    </a:t>
            </a:r>
            <a:r>
              <a:rPr lang="pt-BR" dirty="0" smtClean="0">
                <a:solidFill>
                  <a:srgbClr val="00B0F0"/>
                </a:solidFill>
              </a:rPr>
              <a:t>2E(n)</a:t>
            </a:r>
          </a:p>
          <a:p>
            <a:r>
              <a:rPr lang="pt-BR" dirty="0" smtClean="0"/>
              <a:t>Resistência forte à colisões:    </a:t>
            </a:r>
            <a:r>
              <a:rPr lang="pt-BR" dirty="0" smtClean="0">
                <a:solidFill>
                  <a:srgbClr val="0000FF"/>
                </a:solidFill>
              </a:rPr>
              <a:t>2E(n/2)</a:t>
            </a:r>
            <a:endParaRPr lang="pt-BR" dirty="0">
              <a:solidFill>
                <a:srgbClr val="0000FF"/>
              </a:solidFill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Funções</a:t>
            </a:r>
            <a:r>
              <a:rPr lang="en-US" dirty="0" smtClean="0"/>
              <a:t> Hash </a:t>
            </a:r>
            <a:r>
              <a:rPr lang="en-US" dirty="0" err="1" smtClean="0"/>
              <a:t>bem</a:t>
            </a:r>
            <a:r>
              <a:rPr lang="en-US" dirty="0" smtClean="0"/>
              <a:t> </a:t>
            </a:r>
            <a:r>
              <a:rPr lang="en-US" dirty="0" err="1" smtClean="0"/>
              <a:t>conhecidas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pt-BR" dirty="0" smtClean="0"/>
          </a:p>
          <a:p>
            <a:r>
              <a:rPr lang="pt-BR" dirty="0" smtClean="0"/>
              <a:t>MD2, MD4, MD5 (resumem 128 bits)</a:t>
            </a:r>
          </a:p>
          <a:p>
            <a:r>
              <a:rPr lang="pt-BR" dirty="0" smtClean="0"/>
              <a:t>SHA-1 (Standard </a:t>
            </a:r>
            <a:r>
              <a:rPr lang="pt-BR" dirty="0" err="1" smtClean="0"/>
              <a:t>Hash</a:t>
            </a:r>
            <a:r>
              <a:rPr lang="pt-BR" dirty="0" smtClean="0"/>
              <a:t> Algorithm-1)</a:t>
            </a:r>
            <a:br>
              <a:rPr lang="pt-BR" dirty="0" smtClean="0"/>
            </a:br>
            <a:r>
              <a:rPr lang="pt-BR" dirty="0" smtClean="0"/>
              <a:t>                   (resume 128 bits)</a:t>
            </a:r>
          </a:p>
          <a:p>
            <a:r>
              <a:rPr lang="pt-BR" dirty="0" smtClean="0"/>
              <a:t>SHA-2 (</a:t>
            </a:r>
            <a:r>
              <a:rPr lang="pt-BR" dirty="0"/>
              <a:t>Standard </a:t>
            </a:r>
            <a:r>
              <a:rPr lang="pt-BR" dirty="0" err="1"/>
              <a:t>Hash</a:t>
            </a:r>
            <a:r>
              <a:rPr lang="pt-BR" dirty="0"/>
              <a:t> </a:t>
            </a:r>
            <a:r>
              <a:rPr lang="pt-BR" dirty="0" smtClean="0"/>
              <a:t>Algorithm-2) </a:t>
            </a:r>
            <a:br>
              <a:rPr lang="pt-BR" dirty="0" smtClean="0"/>
            </a:br>
            <a:r>
              <a:rPr lang="pt-BR" dirty="0" smtClean="0"/>
              <a:t>        (resume 256, 384, 512 bits)</a:t>
            </a:r>
          </a:p>
          <a:p>
            <a:r>
              <a:rPr lang="pt-BR" dirty="0" smtClean="0"/>
              <a:t>RIPEMD</a:t>
            </a:r>
          </a:p>
          <a:p>
            <a:r>
              <a:rPr lang="pt-BR" dirty="0" smtClean="0"/>
              <a:t>PANAMA</a:t>
            </a:r>
          </a:p>
          <a:p>
            <a:r>
              <a:rPr lang="pt-BR" dirty="0" smtClean="0"/>
              <a:t>TIGER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314102789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prstClr val="black"/>
                </a:solidFill>
              </a:rPr>
              <a:t>RIPEMD-160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t-BR" b="1" dirty="0">
                <a:solidFill>
                  <a:srgbClr val="252525"/>
                </a:solidFill>
                <a:latin typeface="Arimo"/>
              </a:rPr>
              <a:t>RIPEMD-160</a:t>
            </a:r>
            <a:r>
              <a:rPr lang="pt-BR" dirty="0">
                <a:solidFill>
                  <a:srgbClr val="252525"/>
                </a:solidFill>
                <a:latin typeface="Arimo"/>
              </a:rPr>
              <a:t> é um </a:t>
            </a:r>
            <a:r>
              <a:rPr lang="pt-BR" dirty="0">
                <a:solidFill>
                  <a:srgbClr val="0B0080"/>
                </a:solidFill>
                <a:latin typeface="Arimo"/>
              </a:rPr>
              <a:t>algoritmo</a:t>
            </a:r>
            <a:r>
              <a:rPr lang="pt-BR" dirty="0">
                <a:solidFill>
                  <a:srgbClr val="252525"/>
                </a:solidFill>
                <a:latin typeface="Arimo"/>
              </a:rPr>
              <a:t> de </a:t>
            </a:r>
            <a:r>
              <a:rPr lang="pt-BR" dirty="0" err="1">
                <a:solidFill>
                  <a:srgbClr val="0B0080"/>
                </a:solidFill>
                <a:latin typeface="Arimo"/>
              </a:rPr>
              <a:t>hash</a:t>
            </a:r>
            <a:r>
              <a:rPr lang="pt-BR" dirty="0">
                <a:solidFill>
                  <a:srgbClr val="252525"/>
                </a:solidFill>
                <a:latin typeface="Arimo"/>
              </a:rPr>
              <a:t> de 160 </a:t>
            </a:r>
            <a:r>
              <a:rPr lang="pt-BR" dirty="0">
                <a:solidFill>
                  <a:srgbClr val="0B0080"/>
                </a:solidFill>
                <a:latin typeface="Arimo"/>
              </a:rPr>
              <a:t>bits</a:t>
            </a:r>
            <a:r>
              <a:rPr lang="pt-BR" dirty="0">
                <a:solidFill>
                  <a:srgbClr val="252525"/>
                </a:solidFill>
                <a:latin typeface="Arimo"/>
              </a:rPr>
              <a:t> idealizado por </a:t>
            </a:r>
            <a:r>
              <a:rPr lang="pt-BR" dirty="0" smtClean="0">
                <a:solidFill>
                  <a:srgbClr val="A55858"/>
                </a:solidFill>
                <a:latin typeface="Arimo"/>
              </a:rPr>
              <a:t>Hans </a:t>
            </a:r>
            <a:r>
              <a:rPr lang="pt-BR" dirty="0" err="1">
                <a:solidFill>
                  <a:srgbClr val="A55858"/>
                </a:solidFill>
                <a:latin typeface="Arimo"/>
              </a:rPr>
              <a:t>Dobbertin</a:t>
            </a:r>
            <a:r>
              <a:rPr lang="pt-BR" dirty="0">
                <a:solidFill>
                  <a:srgbClr val="252525"/>
                </a:solidFill>
                <a:latin typeface="Arimo"/>
              </a:rPr>
              <a:t>, </a:t>
            </a:r>
            <a:r>
              <a:rPr lang="pt-BR" dirty="0" err="1">
                <a:solidFill>
                  <a:srgbClr val="A55858"/>
                </a:solidFill>
                <a:latin typeface="Arimo"/>
              </a:rPr>
              <a:t>Antoon</a:t>
            </a:r>
            <a:r>
              <a:rPr lang="pt-BR" dirty="0">
                <a:solidFill>
                  <a:srgbClr val="A55858"/>
                </a:solidFill>
                <a:latin typeface="Arimo"/>
              </a:rPr>
              <a:t> </a:t>
            </a:r>
            <a:r>
              <a:rPr lang="pt-BR" dirty="0" err="1">
                <a:solidFill>
                  <a:srgbClr val="A55858"/>
                </a:solidFill>
                <a:latin typeface="Arimo"/>
              </a:rPr>
              <a:t>Bosselaers</a:t>
            </a:r>
            <a:r>
              <a:rPr lang="pt-BR" dirty="0">
                <a:solidFill>
                  <a:srgbClr val="252525"/>
                </a:solidFill>
                <a:latin typeface="Arimo"/>
              </a:rPr>
              <a:t>, e </a:t>
            </a:r>
            <a:r>
              <a:rPr lang="pt-BR" dirty="0">
                <a:solidFill>
                  <a:srgbClr val="A55858"/>
                </a:solidFill>
                <a:latin typeface="Arimo"/>
              </a:rPr>
              <a:t>Bart </a:t>
            </a:r>
            <a:r>
              <a:rPr lang="pt-BR" dirty="0" err="1">
                <a:solidFill>
                  <a:srgbClr val="A55858"/>
                </a:solidFill>
                <a:latin typeface="Arimo"/>
              </a:rPr>
              <a:t>Preneel</a:t>
            </a:r>
            <a:r>
              <a:rPr lang="pt-BR" dirty="0">
                <a:solidFill>
                  <a:srgbClr val="252525"/>
                </a:solidFill>
                <a:latin typeface="Arimo"/>
              </a:rPr>
              <a:t>. </a:t>
            </a:r>
            <a:endParaRPr lang="pt-BR" dirty="0" smtClean="0">
              <a:solidFill>
                <a:srgbClr val="252525"/>
              </a:solidFill>
              <a:latin typeface="Arimo"/>
            </a:endParaRPr>
          </a:p>
          <a:p>
            <a:endParaRPr lang="pt-BR" dirty="0">
              <a:solidFill>
                <a:srgbClr val="252525"/>
              </a:solidFill>
              <a:latin typeface="Arimo"/>
            </a:endParaRPr>
          </a:p>
          <a:p>
            <a:r>
              <a:rPr lang="pt-BR" dirty="0" smtClean="0">
                <a:solidFill>
                  <a:srgbClr val="252525"/>
                </a:solidFill>
                <a:latin typeface="Arimo"/>
              </a:rPr>
              <a:t>É </a:t>
            </a:r>
            <a:r>
              <a:rPr lang="pt-BR" dirty="0">
                <a:solidFill>
                  <a:srgbClr val="252525"/>
                </a:solidFill>
                <a:latin typeface="Arimo"/>
              </a:rPr>
              <a:t>usado </a:t>
            </a:r>
            <a:r>
              <a:rPr lang="pt-BR" dirty="0" smtClean="0">
                <a:solidFill>
                  <a:srgbClr val="252525"/>
                </a:solidFill>
                <a:latin typeface="Arimo"/>
              </a:rPr>
              <a:t>como uma</a:t>
            </a:r>
            <a:r>
              <a:rPr lang="pt-BR" dirty="0">
                <a:solidFill>
                  <a:srgbClr val="252525"/>
                </a:solidFill>
                <a:latin typeface="Arimo"/>
              </a:rPr>
              <a:t> </a:t>
            </a:r>
            <a:r>
              <a:rPr lang="pt-BR" u="sng" dirty="0">
                <a:solidFill>
                  <a:srgbClr val="009900"/>
                </a:solidFill>
                <a:latin typeface="Arimo"/>
              </a:rPr>
              <a:t>substituição</a:t>
            </a:r>
            <a:r>
              <a:rPr lang="pt-BR" dirty="0">
                <a:solidFill>
                  <a:srgbClr val="252525"/>
                </a:solidFill>
                <a:latin typeface="Arimo"/>
              </a:rPr>
              <a:t> </a:t>
            </a:r>
            <a:r>
              <a:rPr lang="pt-BR" u="sng" dirty="0" smtClean="0">
                <a:solidFill>
                  <a:srgbClr val="009900"/>
                </a:solidFill>
                <a:latin typeface="Arimo"/>
              </a:rPr>
              <a:t>segura </a:t>
            </a:r>
            <a:r>
              <a:rPr lang="pt-BR" dirty="0" smtClean="0">
                <a:solidFill>
                  <a:srgbClr val="252525"/>
                </a:solidFill>
                <a:latin typeface="Arimo"/>
              </a:rPr>
              <a:t>das </a:t>
            </a:r>
            <a:r>
              <a:rPr lang="pt-BR" dirty="0">
                <a:solidFill>
                  <a:srgbClr val="252525"/>
                </a:solidFill>
                <a:latin typeface="Arimo"/>
              </a:rPr>
              <a:t>chaves de </a:t>
            </a:r>
            <a:r>
              <a:rPr lang="pt-BR" dirty="0" smtClean="0">
                <a:solidFill>
                  <a:srgbClr val="252525"/>
                </a:solidFill>
                <a:latin typeface="Arimo"/>
              </a:rPr>
              <a:t>128 bits</a:t>
            </a:r>
            <a:r>
              <a:rPr lang="pt-BR" dirty="0">
                <a:solidFill>
                  <a:srgbClr val="252525"/>
                </a:solidFill>
                <a:latin typeface="Arimo"/>
              </a:rPr>
              <a:t> </a:t>
            </a:r>
            <a:r>
              <a:rPr lang="pt-BR" dirty="0">
                <a:solidFill>
                  <a:srgbClr val="0B0080"/>
                </a:solidFill>
                <a:latin typeface="Arimo"/>
              </a:rPr>
              <a:t>MD4</a:t>
            </a:r>
            <a:r>
              <a:rPr lang="pt-BR" dirty="0">
                <a:solidFill>
                  <a:srgbClr val="252525"/>
                </a:solidFill>
                <a:latin typeface="Arimo"/>
              </a:rPr>
              <a:t>, </a:t>
            </a:r>
            <a:r>
              <a:rPr lang="pt-BR" dirty="0">
                <a:solidFill>
                  <a:srgbClr val="0B0080"/>
                </a:solidFill>
                <a:latin typeface="Arimo"/>
              </a:rPr>
              <a:t>MD5</a:t>
            </a:r>
            <a:r>
              <a:rPr lang="pt-BR" dirty="0">
                <a:solidFill>
                  <a:srgbClr val="252525"/>
                </a:solidFill>
                <a:latin typeface="Arimo"/>
              </a:rPr>
              <a:t> e </a:t>
            </a:r>
            <a:r>
              <a:rPr lang="pt-BR" dirty="0" smtClean="0">
                <a:solidFill>
                  <a:srgbClr val="A55858"/>
                </a:solidFill>
                <a:latin typeface="Arimo"/>
              </a:rPr>
              <a:t>RIPEMD.</a:t>
            </a:r>
            <a:endParaRPr lang="pt-BR" dirty="0" smtClean="0">
              <a:solidFill>
                <a:srgbClr val="A55858"/>
              </a:solidFill>
              <a:latin typeface="Arimo"/>
            </a:endParaRPr>
          </a:p>
          <a:p>
            <a:endParaRPr lang="pt-BR" dirty="0">
              <a:solidFill>
                <a:srgbClr val="A55858"/>
              </a:solidFill>
              <a:latin typeface="Arimo"/>
            </a:endParaRPr>
          </a:p>
          <a:p>
            <a:r>
              <a:rPr lang="pt-BR" dirty="0">
                <a:solidFill>
                  <a:srgbClr val="0000FF"/>
                </a:solidFill>
              </a:rPr>
              <a:t>http://pt.wikipedia.org/wiki/RIPEMD-160</a:t>
            </a:r>
            <a:endParaRPr lang="pt-BR" dirty="0" smtClean="0">
              <a:solidFill>
                <a:srgbClr val="0000FF"/>
              </a:solidFill>
              <a:latin typeface="Arimo"/>
            </a:endParaRPr>
          </a:p>
          <a:p>
            <a:endParaRPr lang="pt-BR" dirty="0">
              <a:solidFill>
                <a:srgbClr val="A55858"/>
              </a:solidFill>
              <a:latin typeface="Arimo"/>
            </a:endParaRP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175312417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 smtClean="0"/>
              <a:t>Snefru</a:t>
            </a:r>
            <a:r>
              <a:rPr lang="pt-BR" dirty="0" smtClean="0"/>
              <a:t> (1990)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baseline="30000" dirty="0" smtClean="0">
              <a:solidFill>
                <a:srgbClr val="0B0080"/>
              </a:solidFill>
              <a:latin typeface="Arimo"/>
            </a:endParaRPr>
          </a:p>
          <a:p>
            <a:endParaRPr lang="en-US" baseline="30000" dirty="0" smtClean="0">
              <a:solidFill>
                <a:srgbClr val="0B0080"/>
              </a:solidFill>
              <a:latin typeface="Arimo"/>
            </a:endParaRPr>
          </a:p>
          <a:p>
            <a:r>
              <a:rPr lang="en-US" dirty="0" smtClean="0">
                <a:solidFill>
                  <a:srgbClr val="0B0080"/>
                </a:solidFill>
                <a:latin typeface="Arimo"/>
              </a:rPr>
              <a:t>128 </a:t>
            </a:r>
            <a:r>
              <a:rPr lang="en-US" dirty="0" smtClean="0">
                <a:solidFill>
                  <a:srgbClr val="0B0080"/>
                </a:solidFill>
                <a:latin typeface="Arimo"/>
              </a:rPr>
              <a:t>e 256 bits de </a:t>
            </a:r>
            <a:r>
              <a:rPr lang="en-US" dirty="0" err="1" smtClean="0">
                <a:solidFill>
                  <a:srgbClr val="0B0080"/>
                </a:solidFill>
                <a:latin typeface="Arimo"/>
              </a:rPr>
              <a:t>saída</a:t>
            </a:r>
            <a:endParaRPr lang="en-US" baseline="30000" dirty="0">
              <a:solidFill>
                <a:srgbClr val="0B0080"/>
              </a:solidFill>
              <a:latin typeface="Arimo"/>
            </a:endParaRPr>
          </a:p>
          <a:p>
            <a:endParaRPr lang="pt-BR" dirty="0" smtClean="0">
              <a:hlinkClick r:id="rId2"/>
            </a:endParaRPr>
          </a:p>
          <a:p>
            <a:r>
              <a:rPr lang="pt-BR" dirty="0" smtClean="0">
                <a:solidFill>
                  <a:srgbClr val="0000FF"/>
                </a:solidFill>
              </a:rPr>
              <a:t>http</a:t>
            </a:r>
            <a:r>
              <a:rPr lang="pt-BR" dirty="0">
                <a:solidFill>
                  <a:srgbClr val="0000FF"/>
                </a:solidFill>
              </a:rPr>
              <a:t>://</a:t>
            </a:r>
            <a:r>
              <a:rPr lang="pt-BR" dirty="0" smtClean="0">
                <a:solidFill>
                  <a:srgbClr val="0000FF"/>
                </a:solidFill>
              </a:rPr>
              <a:t>en.wikipedia.org/wiki/Snefru</a:t>
            </a:r>
            <a:endParaRPr lang="en-US" dirty="0">
              <a:solidFill>
                <a:srgbClr val="0000FF"/>
              </a:solidFill>
              <a:latin typeface="Arimo"/>
            </a:endParaRP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126927638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 smtClean="0"/>
              <a:t>Haval</a:t>
            </a:r>
            <a:r>
              <a:rPr lang="pt-BR" dirty="0" smtClean="0"/>
              <a:t> (1992)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 smtClean="0">
              <a:solidFill>
                <a:srgbClr val="252525"/>
              </a:solidFill>
              <a:latin typeface="Arimo"/>
            </a:endParaRPr>
          </a:p>
          <a:p>
            <a:endParaRPr lang="en-US" dirty="0" smtClean="0">
              <a:solidFill>
                <a:srgbClr val="252525"/>
              </a:solidFill>
              <a:latin typeface="Arimo"/>
            </a:endParaRPr>
          </a:p>
          <a:p>
            <a:r>
              <a:rPr lang="en-US" dirty="0" smtClean="0">
                <a:solidFill>
                  <a:srgbClr val="252525"/>
                </a:solidFill>
                <a:latin typeface="Arimo"/>
              </a:rPr>
              <a:t>128 </a:t>
            </a:r>
            <a:r>
              <a:rPr lang="en-US" dirty="0">
                <a:solidFill>
                  <a:srgbClr val="252525"/>
                </a:solidFill>
                <a:latin typeface="Arimo"/>
              </a:rPr>
              <a:t>bits, 160 bits, 192 bits, 224 bits, and 256 bits. </a:t>
            </a:r>
            <a:endParaRPr lang="en-US" dirty="0" smtClean="0">
              <a:solidFill>
                <a:srgbClr val="252525"/>
              </a:solidFill>
              <a:latin typeface="Arimo"/>
            </a:endParaRPr>
          </a:p>
          <a:p>
            <a:endParaRPr lang="en-US" dirty="0" smtClean="0">
              <a:solidFill>
                <a:srgbClr val="252525"/>
              </a:solidFill>
              <a:latin typeface="Arimo"/>
            </a:endParaRPr>
          </a:p>
          <a:p>
            <a:r>
              <a:rPr lang="en-US" dirty="0" smtClean="0">
                <a:solidFill>
                  <a:srgbClr val="0000FF"/>
                </a:solidFill>
                <a:latin typeface="Arimo"/>
              </a:rPr>
              <a:t>http://en.wikipedia.org/wiki/HAVAL</a:t>
            </a:r>
            <a:endParaRPr lang="en-US" dirty="0">
              <a:solidFill>
                <a:srgbClr val="0000FF"/>
              </a:solidFill>
              <a:latin typeface="Arimo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2729291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GOST (1994)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 smtClean="0">
              <a:solidFill>
                <a:srgbClr val="252525"/>
              </a:solidFill>
              <a:latin typeface="Arimo"/>
            </a:endParaRPr>
          </a:p>
          <a:p>
            <a:r>
              <a:rPr lang="en-US" dirty="0" err="1" smtClean="0">
                <a:solidFill>
                  <a:srgbClr val="252525"/>
                </a:solidFill>
                <a:latin typeface="Arimo"/>
              </a:rPr>
              <a:t>Função</a:t>
            </a:r>
            <a:r>
              <a:rPr lang="en-US" dirty="0" smtClean="0">
                <a:solidFill>
                  <a:srgbClr val="252525"/>
                </a:solidFill>
                <a:latin typeface="Arimo"/>
              </a:rPr>
              <a:t> </a:t>
            </a:r>
            <a:r>
              <a:rPr lang="en-US" dirty="0" err="1" smtClean="0">
                <a:solidFill>
                  <a:srgbClr val="252525"/>
                </a:solidFill>
                <a:latin typeface="Arimo"/>
              </a:rPr>
              <a:t>criptográfica</a:t>
            </a:r>
            <a:r>
              <a:rPr lang="en-US" dirty="0" smtClean="0">
                <a:solidFill>
                  <a:srgbClr val="252525"/>
                </a:solidFill>
                <a:latin typeface="Arimo"/>
              </a:rPr>
              <a:t> de Hash de 256-bit. </a:t>
            </a:r>
            <a:endParaRPr lang="en-US" dirty="0" smtClean="0">
              <a:solidFill>
                <a:srgbClr val="252525"/>
              </a:solidFill>
              <a:latin typeface="Arimo"/>
            </a:endParaRPr>
          </a:p>
          <a:p>
            <a:endParaRPr lang="en-US" dirty="0">
              <a:solidFill>
                <a:srgbClr val="252525"/>
              </a:solidFill>
              <a:latin typeface="Arimo"/>
            </a:endParaRPr>
          </a:p>
          <a:p>
            <a:pPr marL="0" indent="0">
              <a:buNone/>
            </a:pPr>
            <a:endParaRPr lang="en-US" dirty="0" smtClean="0">
              <a:solidFill>
                <a:srgbClr val="252525"/>
              </a:solidFill>
              <a:latin typeface="Arimo"/>
            </a:endParaRPr>
          </a:p>
          <a:p>
            <a:r>
              <a:rPr lang="pt-BR" dirty="0">
                <a:solidFill>
                  <a:srgbClr val="CC3300"/>
                </a:solidFill>
                <a:hlinkClick r:id="rId2"/>
              </a:rPr>
              <a:t>http://</a:t>
            </a:r>
            <a:r>
              <a:rPr lang="pt-BR" dirty="0" smtClean="0">
                <a:solidFill>
                  <a:srgbClr val="CC3300"/>
                </a:solidFill>
                <a:hlinkClick r:id="rId2"/>
              </a:rPr>
              <a:t>en.wikipedia.org/wiki/Gost-Hash</a:t>
            </a:r>
            <a:endParaRPr lang="en-US" dirty="0" smtClean="0">
              <a:solidFill>
                <a:srgbClr val="CC3300"/>
              </a:solidFill>
              <a:latin typeface="Arimo"/>
            </a:endParaRP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376864724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prstClr val="black"/>
                </a:solidFill>
              </a:rPr>
              <a:t>Tiger (1995)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 smtClean="0">
              <a:solidFill>
                <a:srgbClr val="252525"/>
              </a:solidFill>
              <a:latin typeface="Arimo"/>
            </a:endParaRPr>
          </a:p>
          <a:p>
            <a:endParaRPr lang="en-US" dirty="0" smtClean="0">
              <a:solidFill>
                <a:srgbClr val="252525"/>
              </a:solidFill>
              <a:latin typeface="Arimo"/>
            </a:endParaRPr>
          </a:p>
          <a:p>
            <a:r>
              <a:rPr lang="en-US" dirty="0" smtClean="0">
                <a:solidFill>
                  <a:srgbClr val="252525"/>
                </a:solidFill>
                <a:latin typeface="Arimo"/>
              </a:rPr>
              <a:t>192 </a:t>
            </a:r>
            <a:r>
              <a:rPr lang="en-US" dirty="0">
                <a:solidFill>
                  <a:srgbClr val="252525"/>
                </a:solidFill>
                <a:latin typeface="Arimo"/>
              </a:rPr>
              <a:t>bits</a:t>
            </a:r>
            <a:r>
              <a:rPr lang="en-US" dirty="0" smtClean="0">
                <a:solidFill>
                  <a:srgbClr val="252525"/>
                </a:solidFill>
                <a:latin typeface="Arimo"/>
              </a:rPr>
              <a:t>.</a:t>
            </a:r>
          </a:p>
          <a:p>
            <a:endParaRPr lang="en-US" dirty="0">
              <a:solidFill>
                <a:srgbClr val="252525"/>
              </a:solidFill>
              <a:latin typeface="Arimo"/>
            </a:endParaRPr>
          </a:p>
          <a:p>
            <a:r>
              <a:rPr lang="pt-BR" dirty="0" smtClean="0">
                <a:solidFill>
                  <a:srgbClr val="0000FF"/>
                </a:solidFill>
                <a:hlinkClick r:id="rId2"/>
              </a:rPr>
              <a:t>http</a:t>
            </a:r>
            <a:r>
              <a:rPr lang="pt-BR" dirty="0">
                <a:solidFill>
                  <a:srgbClr val="0000FF"/>
                </a:solidFill>
                <a:hlinkClick r:id="rId2"/>
              </a:rPr>
              <a:t>://en.wikipedia.org/wiki/Tiger_(</a:t>
            </a:r>
            <a:r>
              <a:rPr lang="pt-BR" dirty="0" err="1">
                <a:solidFill>
                  <a:srgbClr val="0000FF"/>
                </a:solidFill>
                <a:hlinkClick r:id="rId2"/>
              </a:rPr>
              <a:t>hash</a:t>
            </a:r>
            <a:r>
              <a:rPr lang="pt-BR" dirty="0" smtClean="0">
                <a:solidFill>
                  <a:srgbClr val="0000FF"/>
                </a:solidFill>
                <a:hlinkClick r:id="rId2"/>
              </a:rPr>
              <a:t>)</a:t>
            </a:r>
            <a:endParaRPr lang="pt-BR" dirty="0" smtClean="0">
              <a:solidFill>
                <a:srgbClr val="0000FF"/>
              </a:solidFill>
            </a:endParaRPr>
          </a:p>
          <a:p>
            <a:pPr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42078946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Função </a:t>
            </a:r>
            <a:r>
              <a:rPr lang="pt-BR" dirty="0" err="1" smtClean="0"/>
              <a:t>Hash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 smtClean="0">
              <a:solidFill>
                <a:srgbClr val="252525"/>
              </a:solidFill>
              <a:latin typeface="Arimo"/>
            </a:endParaRPr>
          </a:p>
          <a:p>
            <a:endParaRPr lang="pt-BR" dirty="0" smtClean="0">
              <a:solidFill>
                <a:srgbClr val="252525"/>
              </a:solidFill>
              <a:latin typeface="Arimo"/>
            </a:endParaRPr>
          </a:p>
          <a:p>
            <a:r>
              <a:rPr lang="pt-BR" dirty="0" smtClean="0">
                <a:solidFill>
                  <a:srgbClr val="252525"/>
                </a:solidFill>
                <a:latin typeface="Arimo"/>
              </a:rPr>
              <a:t>O valor retornado </a:t>
            </a:r>
            <a:r>
              <a:rPr lang="pt-BR" dirty="0" smtClean="0">
                <a:solidFill>
                  <a:srgbClr val="252525"/>
                </a:solidFill>
                <a:latin typeface="Arimo"/>
              </a:rPr>
              <a:t>por uma </a:t>
            </a:r>
            <a:r>
              <a:rPr lang="pt-BR" dirty="0" smtClean="0">
                <a:solidFill>
                  <a:srgbClr val="CC3300"/>
                </a:solidFill>
                <a:latin typeface="Arimo"/>
              </a:rPr>
              <a:t>função </a:t>
            </a:r>
            <a:r>
              <a:rPr lang="pt-BR" dirty="0" err="1" smtClean="0">
                <a:solidFill>
                  <a:srgbClr val="CC3300"/>
                </a:solidFill>
                <a:latin typeface="Arimo"/>
              </a:rPr>
              <a:t>hash</a:t>
            </a:r>
            <a:r>
              <a:rPr lang="pt-BR" dirty="0" smtClean="0">
                <a:solidFill>
                  <a:srgbClr val="252525"/>
                </a:solidFill>
                <a:latin typeface="Arimo"/>
              </a:rPr>
              <a:t> são chamados </a:t>
            </a:r>
            <a:r>
              <a:rPr lang="pt-BR" b="1" dirty="0" smtClean="0">
                <a:solidFill>
                  <a:srgbClr val="252525"/>
                </a:solidFill>
                <a:latin typeface="Arimo"/>
              </a:rPr>
              <a:t>códigos </a:t>
            </a:r>
            <a:r>
              <a:rPr lang="pt-BR" b="1" dirty="0" err="1" smtClean="0">
                <a:solidFill>
                  <a:srgbClr val="252525"/>
                </a:solidFill>
                <a:latin typeface="Arimo"/>
              </a:rPr>
              <a:t>hash</a:t>
            </a:r>
            <a:r>
              <a:rPr lang="pt-BR" dirty="0" smtClean="0">
                <a:solidFill>
                  <a:srgbClr val="252525"/>
                </a:solidFill>
                <a:latin typeface="Arimo"/>
              </a:rPr>
              <a:t>, </a:t>
            </a:r>
            <a:r>
              <a:rPr lang="pt-BR" dirty="0" smtClean="0">
                <a:solidFill>
                  <a:srgbClr val="252525"/>
                </a:solidFill>
                <a:latin typeface="Arimo"/>
              </a:rPr>
              <a:t>simplesmente</a:t>
            </a:r>
            <a:r>
              <a:rPr lang="pt-BR" dirty="0" smtClean="0">
                <a:solidFill>
                  <a:srgbClr val="252525"/>
                </a:solidFill>
                <a:latin typeface="Arimo"/>
              </a:rPr>
              <a:t> </a:t>
            </a:r>
            <a:r>
              <a:rPr lang="pt-BR" b="1" dirty="0" err="1" smtClean="0">
                <a:solidFill>
                  <a:srgbClr val="252525"/>
                </a:solidFill>
                <a:latin typeface="Arimo"/>
              </a:rPr>
              <a:t>hash</a:t>
            </a:r>
            <a:r>
              <a:rPr lang="pt-BR" dirty="0" smtClean="0">
                <a:solidFill>
                  <a:srgbClr val="252525"/>
                </a:solidFill>
                <a:latin typeface="Arimo"/>
              </a:rPr>
              <a:t>.</a:t>
            </a:r>
            <a:endParaRPr lang="pt-BR" dirty="0" smtClean="0"/>
          </a:p>
          <a:p>
            <a:endParaRPr lang="pt-BR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prstClr val="black"/>
                </a:solidFill>
              </a:rPr>
              <a:t>PANAMA (1998)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 smtClean="0">
              <a:solidFill>
                <a:srgbClr val="252525"/>
              </a:solidFill>
              <a:latin typeface="Arimo"/>
            </a:endParaRPr>
          </a:p>
          <a:p>
            <a:r>
              <a:rPr lang="en-US" dirty="0" smtClean="0">
                <a:solidFill>
                  <a:srgbClr val="252525"/>
                </a:solidFill>
                <a:latin typeface="Arimo"/>
              </a:rPr>
              <a:t>256 bits </a:t>
            </a:r>
          </a:p>
          <a:p>
            <a:endParaRPr lang="en-US" dirty="0" smtClean="0">
              <a:solidFill>
                <a:srgbClr val="252525"/>
              </a:solidFill>
              <a:latin typeface="Arimo"/>
            </a:endParaRPr>
          </a:p>
          <a:p>
            <a:r>
              <a:rPr lang="en-US" dirty="0" err="1" smtClean="0">
                <a:solidFill>
                  <a:srgbClr val="252525"/>
                </a:solidFill>
                <a:latin typeface="Arimo"/>
              </a:rPr>
              <a:t>Cifra</a:t>
            </a:r>
            <a:r>
              <a:rPr lang="en-US" dirty="0" smtClean="0">
                <a:solidFill>
                  <a:srgbClr val="252525"/>
                </a:solidFill>
                <a:latin typeface="Arimo"/>
              </a:rPr>
              <a:t> de </a:t>
            </a:r>
            <a:r>
              <a:rPr lang="en-US" dirty="0" err="1" smtClean="0">
                <a:solidFill>
                  <a:srgbClr val="252525"/>
                </a:solidFill>
                <a:latin typeface="Arimo"/>
              </a:rPr>
              <a:t>Fluxo</a:t>
            </a:r>
            <a:endParaRPr lang="en-US" dirty="0">
              <a:solidFill>
                <a:srgbClr val="252525"/>
              </a:solidFill>
              <a:latin typeface="Arimo"/>
            </a:endParaRPr>
          </a:p>
          <a:p>
            <a:endParaRPr lang="en-US" dirty="0" smtClean="0">
              <a:solidFill>
                <a:srgbClr val="252525"/>
              </a:solidFill>
              <a:latin typeface="Arimo"/>
            </a:endParaRPr>
          </a:p>
          <a:p>
            <a:r>
              <a:rPr lang="en-US" dirty="0" smtClean="0">
                <a:solidFill>
                  <a:srgbClr val="0000FF"/>
                </a:solidFill>
                <a:latin typeface="Arimo"/>
              </a:rPr>
              <a:t>http://en.wikipedia.org/wiki/Panama_(cryptography)</a:t>
            </a:r>
            <a:endParaRPr lang="en-US" dirty="0" smtClean="0">
              <a:solidFill>
                <a:srgbClr val="0000FF"/>
              </a:solidFill>
              <a:latin typeface="Arimo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9750013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SHA-2 (2001)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b="1" dirty="0" smtClean="0">
                <a:solidFill>
                  <a:srgbClr val="252525"/>
                </a:solidFill>
                <a:latin typeface="Arimo"/>
              </a:rPr>
              <a:t>SHA-224</a:t>
            </a:r>
            <a:r>
              <a:rPr lang="en-US" b="1" dirty="0">
                <a:solidFill>
                  <a:srgbClr val="252525"/>
                </a:solidFill>
                <a:latin typeface="Arimo"/>
              </a:rPr>
              <a:t>, SHA-256, SHA-384, </a:t>
            </a:r>
            <a:r>
              <a:rPr lang="en-US" b="1" dirty="0" smtClean="0">
                <a:solidFill>
                  <a:srgbClr val="252525"/>
                </a:solidFill>
                <a:latin typeface="Arimo"/>
              </a:rPr>
              <a:t>SHA-512,</a:t>
            </a:r>
            <a:endParaRPr lang="en-US" dirty="0" smtClean="0">
              <a:solidFill>
                <a:srgbClr val="252525"/>
              </a:solidFill>
              <a:latin typeface="Arimo"/>
            </a:endParaRPr>
          </a:p>
          <a:p>
            <a:endParaRPr lang="en-US" dirty="0" smtClean="0">
              <a:solidFill>
                <a:srgbClr val="252525"/>
              </a:solidFill>
              <a:latin typeface="Arimo"/>
            </a:endParaRPr>
          </a:p>
          <a:p>
            <a:r>
              <a:rPr lang="en-US" dirty="0" err="1" smtClean="0">
                <a:solidFill>
                  <a:srgbClr val="252525"/>
                </a:solidFill>
                <a:latin typeface="Arimo"/>
              </a:rPr>
              <a:t>Projetado</a:t>
            </a:r>
            <a:r>
              <a:rPr lang="en-US" dirty="0" smtClean="0">
                <a:solidFill>
                  <a:srgbClr val="252525"/>
                </a:solidFill>
                <a:latin typeface="Arimo"/>
              </a:rPr>
              <a:t> </a:t>
            </a:r>
            <a:r>
              <a:rPr lang="en-US" dirty="0" err="1" smtClean="0">
                <a:solidFill>
                  <a:srgbClr val="252525"/>
                </a:solidFill>
                <a:latin typeface="Arimo"/>
              </a:rPr>
              <a:t>por</a:t>
            </a:r>
            <a:r>
              <a:rPr lang="en-US" dirty="0" smtClean="0">
                <a:solidFill>
                  <a:srgbClr val="252525"/>
                </a:solidFill>
                <a:latin typeface="Arimo"/>
              </a:rPr>
              <a:t> </a:t>
            </a:r>
            <a:r>
              <a:rPr lang="en-US" dirty="0" smtClean="0">
                <a:solidFill>
                  <a:srgbClr val="252525"/>
                </a:solidFill>
                <a:latin typeface="Arimo"/>
              </a:rPr>
              <a:t>U.S</a:t>
            </a:r>
            <a:r>
              <a:rPr lang="en-US" dirty="0">
                <a:solidFill>
                  <a:srgbClr val="252525"/>
                </a:solidFill>
                <a:latin typeface="Arimo"/>
              </a:rPr>
              <a:t>. </a:t>
            </a:r>
            <a:r>
              <a:rPr lang="en-US" dirty="0">
                <a:solidFill>
                  <a:srgbClr val="0B0080"/>
                </a:solidFill>
                <a:latin typeface="Arimo"/>
                <a:hlinkClick r:id="rId2" tooltip="National Security Agency"/>
              </a:rPr>
              <a:t>National Security Agency</a:t>
            </a:r>
            <a:r>
              <a:rPr lang="en-US" dirty="0">
                <a:solidFill>
                  <a:srgbClr val="252525"/>
                </a:solidFill>
                <a:latin typeface="Arimo"/>
              </a:rPr>
              <a:t> (NSA) </a:t>
            </a:r>
            <a:r>
              <a:rPr lang="en-US" dirty="0" smtClean="0">
                <a:solidFill>
                  <a:srgbClr val="252525"/>
                </a:solidFill>
                <a:latin typeface="Arimo"/>
              </a:rPr>
              <a:t>and </a:t>
            </a:r>
            <a:r>
              <a:rPr lang="en-US" dirty="0" err="1" smtClean="0">
                <a:solidFill>
                  <a:srgbClr val="252525"/>
                </a:solidFill>
                <a:latin typeface="Arimo"/>
              </a:rPr>
              <a:t>publicado</a:t>
            </a:r>
            <a:r>
              <a:rPr lang="en-US" dirty="0" smtClean="0">
                <a:solidFill>
                  <a:srgbClr val="252525"/>
                </a:solidFill>
                <a:latin typeface="Arimo"/>
              </a:rPr>
              <a:t> </a:t>
            </a:r>
            <a:r>
              <a:rPr lang="en-US" dirty="0" err="1" smtClean="0">
                <a:solidFill>
                  <a:srgbClr val="252525"/>
                </a:solidFill>
                <a:latin typeface="Arimo"/>
              </a:rPr>
              <a:t>em</a:t>
            </a:r>
            <a:r>
              <a:rPr lang="en-US" dirty="0" smtClean="0">
                <a:solidFill>
                  <a:srgbClr val="252525"/>
                </a:solidFill>
                <a:latin typeface="Arimo"/>
              </a:rPr>
              <a:t> </a:t>
            </a:r>
            <a:r>
              <a:rPr lang="en-US" dirty="0">
                <a:solidFill>
                  <a:srgbClr val="252525"/>
                </a:solidFill>
                <a:latin typeface="Arimo"/>
              </a:rPr>
              <a:t>2001 </a:t>
            </a:r>
            <a:r>
              <a:rPr lang="en-US" dirty="0" err="1" smtClean="0">
                <a:solidFill>
                  <a:srgbClr val="252525"/>
                </a:solidFill>
                <a:latin typeface="Arimo"/>
              </a:rPr>
              <a:t>pelo</a:t>
            </a:r>
            <a:r>
              <a:rPr lang="en-US" dirty="0" smtClean="0">
                <a:solidFill>
                  <a:srgbClr val="252525"/>
                </a:solidFill>
                <a:latin typeface="Arimo"/>
              </a:rPr>
              <a:t> </a:t>
            </a:r>
            <a:r>
              <a:rPr lang="en-US" dirty="0" smtClean="0">
                <a:solidFill>
                  <a:srgbClr val="252525"/>
                </a:solidFill>
                <a:latin typeface="Arimo"/>
              </a:rPr>
              <a:t>the</a:t>
            </a:r>
            <a:r>
              <a:rPr lang="en-US" dirty="0">
                <a:solidFill>
                  <a:srgbClr val="252525"/>
                </a:solidFill>
                <a:latin typeface="Arimo"/>
              </a:rPr>
              <a:t> </a:t>
            </a:r>
            <a:r>
              <a:rPr lang="en-US" dirty="0">
                <a:solidFill>
                  <a:srgbClr val="0B0080"/>
                </a:solidFill>
                <a:latin typeface="Arimo"/>
                <a:hlinkClick r:id="rId3" tooltip="National Institute of Standards and Technology"/>
              </a:rPr>
              <a:t>NIST</a:t>
            </a:r>
            <a:r>
              <a:rPr lang="en-US" dirty="0">
                <a:solidFill>
                  <a:srgbClr val="252525"/>
                </a:solidFill>
                <a:latin typeface="Arimo"/>
              </a:rPr>
              <a:t> </a:t>
            </a:r>
            <a:r>
              <a:rPr lang="en-US" dirty="0" err="1" smtClean="0">
                <a:solidFill>
                  <a:srgbClr val="252525"/>
                </a:solidFill>
                <a:latin typeface="Arimo"/>
              </a:rPr>
              <a:t>como</a:t>
            </a:r>
            <a:r>
              <a:rPr lang="en-US" dirty="0" smtClean="0">
                <a:solidFill>
                  <a:srgbClr val="252525"/>
                </a:solidFill>
                <a:latin typeface="Arimo"/>
              </a:rPr>
              <a:t> um U.S</a:t>
            </a:r>
            <a:r>
              <a:rPr lang="en-US" dirty="0">
                <a:solidFill>
                  <a:srgbClr val="252525"/>
                </a:solidFill>
                <a:latin typeface="Arimo"/>
              </a:rPr>
              <a:t>. </a:t>
            </a:r>
            <a:r>
              <a:rPr lang="en-US" u="sng" dirty="0">
                <a:solidFill>
                  <a:srgbClr val="0B0080"/>
                </a:solidFill>
                <a:latin typeface="Arimo"/>
                <a:hlinkClick r:id="rId4" tooltip="Federal Information Processing Standard"/>
              </a:rPr>
              <a:t>Federal Information Processing Standard</a:t>
            </a:r>
            <a:r>
              <a:rPr lang="en-US" dirty="0">
                <a:solidFill>
                  <a:srgbClr val="252525"/>
                </a:solidFill>
                <a:latin typeface="Arimo"/>
              </a:rPr>
              <a:t> (FIPS). </a:t>
            </a:r>
            <a:endParaRPr lang="en-US" dirty="0" smtClean="0">
              <a:solidFill>
                <a:srgbClr val="252525"/>
              </a:solidFill>
              <a:latin typeface="Arimo"/>
            </a:endParaRPr>
          </a:p>
          <a:p>
            <a:endParaRPr lang="en-US" dirty="0" smtClean="0">
              <a:solidFill>
                <a:srgbClr val="252525"/>
              </a:solidFill>
              <a:latin typeface="Arimo"/>
            </a:endParaRPr>
          </a:p>
          <a:p>
            <a:r>
              <a:rPr lang="en-US" dirty="0" smtClean="0">
                <a:solidFill>
                  <a:srgbClr val="252525"/>
                </a:solidFill>
                <a:latin typeface="Arimo"/>
              </a:rPr>
              <a:t>SHA </a:t>
            </a:r>
            <a:r>
              <a:rPr lang="en-US" dirty="0" err="1" smtClean="0">
                <a:solidFill>
                  <a:srgbClr val="252525"/>
                </a:solidFill>
                <a:latin typeface="Arimo"/>
              </a:rPr>
              <a:t>significa</a:t>
            </a:r>
            <a:r>
              <a:rPr lang="en-US" dirty="0">
                <a:solidFill>
                  <a:srgbClr val="252525"/>
                </a:solidFill>
                <a:latin typeface="Arimo"/>
              </a:rPr>
              <a:t> </a:t>
            </a:r>
            <a:r>
              <a:rPr lang="en-US" dirty="0">
                <a:solidFill>
                  <a:srgbClr val="0000FF"/>
                </a:solidFill>
                <a:latin typeface="Arimo"/>
                <a:hlinkClick r:id="rId5" tooltip="Secure Hash Algorithm"/>
              </a:rPr>
              <a:t>Secure Hash </a:t>
            </a:r>
            <a:r>
              <a:rPr lang="en-US" dirty="0" smtClean="0">
                <a:solidFill>
                  <a:srgbClr val="0000FF"/>
                </a:solidFill>
                <a:latin typeface="Arimo"/>
                <a:hlinkClick r:id="rId5" tooltip="Secure Hash Algorithm"/>
              </a:rPr>
              <a:t>Algorithm</a:t>
            </a:r>
            <a:r>
              <a:rPr lang="en-US" dirty="0" smtClean="0">
                <a:solidFill>
                  <a:srgbClr val="252525"/>
                </a:solidFill>
                <a:latin typeface="Arimo"/>
              </a:rPr>
              <a:t>. </a:t>
            </a:r>
          </a:p>
          <a:p>
            <a:endParaRPr lang="en-US" dirty="0" smtClean="0">
              <a:solidFill>
                <a:srgbClr val="252525"/>
              </a:solidFill>
              <a:latin typeface="Arimo"/>
            </a:endParaRPr>
          </a:p>
          <a:p>
            <a:r>
              <a:rPr lang="en-US" dirty="0" smtClean="0">
                <a:solidFill>
                  <a:srgbClr val="252525"/>
                </a:solidFill>
                <a:latin typeface="Arimo"/>
              </a:rPr>
              <a:t>SHA-2 </a:t>
            </a:r>
            <a:r>
              <a:rPr lang="en-US" dirty="0">
                <a:solidFill>
                  <a:srgbClr val="252525"/>
                </a:solidFill>
                <a:latin typeface="Arimo"/>
              </a:rPr>
              <a:t>includes a significant number of changes from its predecessor, </a:t>
            </a:r>
            <a:r>
              <a:rPr lang="en-US" dirty="0">
                <a:solidFill>
                  <a:srgbClr val="0B0080"/>
                </a:solidFill>
                <a:latin typeface="Arimo"/>
                <a:hlinkClick r:id="rId6" tooltip="SHA-1"/>
              </a:rPr>
              <a:t>SHA-1</a:t>
            </a:r>
            <a:r>
              <a:rPr lang="en-US" dirty="0">
                <a:solidFill>
                  <a:srgbClr val="252525"/>
                </a:solidFill>
                <a:latin typeface="Arimo"/>
              </a:rPr>
              <a:t>. </a:t>
            </a:r>
            <a:endParaRPr lang="en-US" dirty="0" smtClean="0">
              <a:solidFill>
                <a:srgbClr val="252525"/>
              </a:solidFill>
              <a:latin typeface="Arimo"/>
            </a:endParaRPr>
          </a:p>
          <a:p>
            <a:endParaRPr lang="en-US" dirty="0" smtClean="0">
              <a:solidFill>
                <a:srgbClr val="252525"/>
              </a:solidFill>
              <a:latin typeface="Arimo"/>
            </a:endParaRPr>
          </a:p>
          <a:p>
            <a:r>
              <a:rPr lang="pt-BR" dirty="0">
                <a:solidFill>
                  <a:srgbClr val="0000FF"/>
                </a:solidFill>
                <a:hlinkClick r:id="rId7"/>
              </a:rPr>
              <a:t>http://en.wikipedia.org/wiki/SHA-256</a:t>
            </a:r>
            <a:endParaRPr lang="pt-BR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6175088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Whirlpool (2000 à 2004)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endParaRPr lang="pt-BR" b="1" dirty="0" smtClean="0">
              <a:solidFill>
                <a:srgbClr val="252525"/>
              </a:solidFill>
              <a:latin typeface="Arimo"/>
            </a:endParaRPr>
          </a:p>
          <a:p>
            <a:r>
              <a:rPr lang="pt-BR" b="1" dirty="0" smtClean="0">
                <a:solidFill>
                  <a:srgbClr val="252525"/>
                </a:solidFill>
                <a:latin typeface="Arimo"/>
              </a:rPr>
              <a:t>Whirlpool</a:t>
            </a:r>
            <a:r>
              <a:rPr lang="pt-BR" dirty="0">
                <a:solidFill>
                  <a:srgbClr val="252525"/>
                </a:solidFill>
                <a:latin typeface="Arimo"/>
              </a:rPr>
              <a:t> (às vezes referenciado como </a:t>
            </a:r>
            <a:r>
              <a:rPr lang="pt-BR" i="1" dirty="0">
                <a:solidFill>
                  <a:srgbClr val="252525"/>
                </a:solidFill>
                <a:latin typeface="Arimo"/>
              </a:rPr>
              <a:t>WHIRLPOOL</a:t>
            </a:r>
            <a:r>
              <a:rPr lang="pt-BR" dirty="0">
                <a:solidFill>
                  <a:srgbClr val="252525"/>
                </a:solidFill>
                <a:latin typeface="Arimo"/>
              </a:rPr>
              <a:t>) é uma função criptográfica de </a:t>
            </a:r>
            <a:r>
              <a:rPr lang="pt-BR" dirty="0" err="1" smtClean="0">
                <a:solidFill>
                  <a:srgbClr val="0B0080"/>
                </a:solidFill>
                <a:latin typeface="Arimo"/>
              </a:rPr>
              <a:t>hash</a:t>
            </a:r>
            <a:r>
              <a:rPr lang="pt-BR" dirty="0" err="1" smtClean="0">
                <a:solidFill>
                  <a:srgbClr val="252525"/>
                </a:solidFill>
                <a:latin typeface="Arimo"/>
              </a:rPr>
              <a:t>desenvolvida</a:t>
            </a:r>
            <a:r>
              <a:rPr lang="pt-BR" dirty="0" smtClean="0">
                <a:solidFill>
                  <a:srgbClr val="252525"/>
                </a:solidFill>
                <a:latin typeface="Arimo"/>
              </a:rPr>
              <a:t> </a:t>
            </a:r>
            <a:r>
              <a:rPr lang="pt-BR" dirty="0">
                <a:solidFill>
                  <a:srgbClr val="252525"/>
                </a:solidFill>
                <a:latin typeface="Arimo"/>
              </a:rPr>
              <a:t>pelo prof. </a:t>
            </a:r>
            <a:r>
              <a:rPr lang="pt-BR" dirty="0">
                <a:solidFill>
                  <a:srgbClr val="0B0080"/>
                </a:solidFill>
                <a:latin typeface="Arimo"/>
              </a:rPr>
              <a:t>Vincent </a:t>
            </a:r>
            <a:r>
              <a:rPr lang="pt-BR" dirty="0" err="1">
                <a:solidFill>
                  <a:srgbClr val="0B0080"/>
                </a:solidFill>
                <a:latin typeface="Arimo"/>
              </a:rPr>
              <a:t>Rijmen</a:t>
            </a:r>
            <a:r>
              <a:rPr lang="pt-BR" dirty="0">
                <a:solidFill>
                  <a:srgbClr val="252525"/>
                </a:solidFill>
                <a:latin typeface="Arimo"/>
              </a:rPr>
              <a:t> (belga) e o Prof. </a:t>
            </a:r>
            <a:r>
              <a:rPr lang="pt-BR" dirty="0">
                <a:solidFill>
                  <a:srgbClr val="0B0080"/>
                </a:solidFill>
                <a:latin typeface="Arimo"/>
              </a:rPr>
              <a:t>Paulo S. L. M. Barreto</a:t>
            </a:r>
            <a:r>
              <a:rPr lang="pt-BR" dirty="0">
                <a:solidFill>
                  <a:srgbClr val="252525"/>
                </a:solidFill>
                <a:latin typeface="Arimo"/>
              </a:rPr>
              <a:t> (brasileiro). </a:t>
            </a:r>
            <a:endParaRPr lang="pt-BR" dirty="0" smtClean="0">
              <a:solidFill>
                <a:srgbClr val="252525"/>
              </a:solidFill>
              <a:latin typeface="Arimo"/>
            </a:endParaRPr>
          </a:p>
          <a:p>
            <a:endParaRPr lang="pt-BR" dirty="0">
              <a:solidFill>
                <a:srgbClr val="252525"/>
              </a:solidFill>
              <a:latin typeface="Arimo"/>
            </a:endParaRPr>
          </a:p>
          <a:p>
            <a:r>
              <a:rPr lang="pt-BR" dirty="0" smtClean="0">
                <a:solidFill>
                  <a:srgbClr val="252525"/>
                </a:solidFill>
                <a:latin typeface="Arimo"/>
              </a:rPr>
              <a:t>A </a:t>
            </a:r>
            <a:r>
              <a:rPr lang="pt-BR" dirty="0">
                <a:solidFill>
                  <a:srgbClr val="252525"/>
                </a:solidFill>
                <a:latin typeface="Arimo"/>
              </a:rPr>
              <a:t>função foi recomendada pelo projeto </a:t>
            </a:r>
            <a:r>
              <a:rPr lang="pt-BR" i="1" dirty="0">
                <a:solidFill>
                  <a:srgbClr val="A55858"/>
                </a:solidFill>
                <a:latin typeface="Arimo"/>
              </a:rPr>
              <a:t>New </a:t>
            </a:r>
            <a:r>
              <a:rPr lang="pt-BR" i="1" dirty="0" err="1">
                <a:solidFill>
                  <a:srgbClr val="A55858"/>
                </a:solidFill>
                <a:latin typeface="Arimo"/>
              </a:rPr>
              <a:t>European</a:t>
            </a:r>
            <a:r>
              <a:rPr lang="pt-BR" i="1" dirty="0">
                <a:solidFill>
                  <a:srgbClr val="A55858"/>
                </a:solidFill>
                <a:latin typeface="Arimo"/>
              </a:rPr>
              <a:t> </a:t>
            </a:r>
            <a:r>
              <a:rPr lang="pt-BR" i="1" dirty="0" err="1">
                <a:solidFill>
                  <a:srgbClr val="A55858"/>
                </a:solidFill>
                <a:latin typeface="Arimo"/>
              </a:rPr>
              <a:t>Schemes</a:t>
            </a:r>
            <a:r>
              <a:rPr lang="pt-BR" i="1" dirty="0">
                <a:solidFill>
                  <a:srgbClr val="A55858"/>
                </a:solidFill>
                <a:latin typeface="Arimo"/>
              </a:rPr>
              <a:t> for Signatures, </a:t>
            </a:r>
            <a:r>
              <a:rPr lang="pt-BR" i="1" dirty="0" err="1">
                <a:solidFill>
                  <a:srgbClr val="A55858"/>
                </a:solidFill>
                <a:latin typeface="Arimo"/>
              </a:rPr>
              <a:t>Integrity</a:t>
            </a:r>
            <a:r>
              <a:rPr lang="pt-BR" i="1" dirty="0">
                <a:solidFill>
                  <a:srgbClr val="A55858"/>
                </a:solidFill>
                <a:latin typeface="Arimo"/>
              </a:rPr>
              <a:t> </a:t>
            </a:r>
            <a:r>
              <a:rPr lang="pt-BR" i="1" dirty="0" err="1">
                <a:solidFill>
                  <a:srgbClr val="A55858"/>
                </a:solidFill>
                <a:latin typeface="Arimo"/>
              </a:rPr>
              <a:t>and</a:t>
            </a:r>
            <a:r>
              <a:rPr lang="pt-BR" i="1" dirty="0">
                <a:solidFill>
                  <a:srgbClr val="A55858"/>
                </a:solidFill>
                <a:latin typeface="Arimo"/>
              </a:rPr>
              <a:t> </a:t>
            </a:r>
            <a:r>
              <a:rPr lang="pt-BR" i="1" dirty="0" err="1" smtClean="0">
                <a:solidFill>
                  <a:srgbClr val="A55858"/>
                </a:solidFill>
                <a:latin typeface="Arimo"/>
              </a:rPr>
              <a:t>Encryption</a:t>
            </a:r>
            <a:r>
              <a:rPr lang="pt-BR" dirty="0">
                <a:solidFill>
                  <a:srgbClr val="252525"/>
                </a:solidFill>
                <a:latin typeface="Arimo"/>
              </a:rPr>
              <a:t> </a:t>
            </a:r>
            <a:r>
              <a:rPr lang="pt-BR" dirty="0" smtClean="0">
                <a:solidFill>
                  <a:srgbClr val="252525"/>
                </a:solidFill>
                <a:latin typeface="Arimo"/>
              </a:rPr>
              <a:t>(NESSIE</a:t>
            </a:r>
            <a:r>
              <a:rPr lang="pt-BR" dirty="0">
                <a:solidFill>
                  <a:srgbClr val="252525"/>
                </a:solidFill>
                <a:latin typeface="Arimo"/>
              </a:rPr>
              <a:t>) (Europeu</a:t>
            </a:r>
            <a:r>
              <a:rPr lang="pt-BR" dirty="0" smtClean="0">
                <a:solidFill>
                  <a:srgbClr val="252525"/>
                </a:solidFill>
                <a:latin typeface="Arimo"/>
              </a:rPr>
              <a:t>).</a:t>
            </a:r>
          </a:p>
          <a:p>
            <a:endParaRPr lang="pt-BR" dirty="0">
              <a:solidFill>
                <a:srgbClr val="252525"/>
              </a:solidFill>
              <a:latin typeface="Arimo"/>
            </a:endParaRPr>
          </a:p>
          <a:p>
            <a:r>
              <a:rPr lang="pt-BR" dirty="0">
                <a:solidFill>
                  <a:srgbClr val="252525"/>
                </a:solidFill>
                <a:latin typeface="Arimo"/>
              </a:rPr>
              <a:t>Foi também adotada pela </a:t>
            </a:r>
            <a:r>
              <a:rPr lang="pt-BR" dirty="0">
                <a:solidFill>
                  <a:srgbClr val="0B0080"/>
                </a:solidFill>
                <a:latin typeface="Arimo"/>
              </a:rPr>
              <a:t>Organização Internacional para </a:t>
            </a:r>
            <a:r>
              <a:rPr lang="pt-BR" dirty="0" smtClean="0">
                <a:solidFill>
                  <a:srgbClr val="0B0080"/>
                </a:solidFill>
                <a:latin typeface="Arimo"/>
              </a:rPr>
              <a:t>Padronização</a:t>
            </a:r>
            <a:r>
              <a:rPr lang="pt-BR" dirty="0" smtClean="0">
                <a:solidFill>
                  <a:srgbClr val="252525"/>
                </a:solidFill>
                <a:latin typeface="Arimo"/>
              </a:rPr>
              <a:t>(ISO</a:t>
            </a:r>
            <a:r>
              <a:rPr lang="pt-BR" dirty="0">
                <a:solidFill>
                  <a:srgbClr val="252525"/>
                </a:solidFill>
                <a:latin typeface="Arimo"/>
              </a:rPr>
              <a:t>) e pela </a:t>
            </a:r>
            <a:r>
              <a:rPr lang="pt-BR" dirty="0">
                <a:solidFill>
                  <a:srgbClr val="0B0080"/>
                </a:solidFill>
                <a:latin typeface="Arimo"/>
              </a:rPr>
              <a:t>Comissão Eletrotécnica </a:t>
            </a:r>
            <a:r>
              <a:rPr lang="pt-BR" dirty="0" smtClean="0">
                <a:solidFill>
                  <a:srgbClr val="0B0080"/>
                </a:solidFill>
                <a:latin typeface="Arimo"/>
              </a:rPr>
              <a:t>Internacional</a:t>
            </a:r>
            <a:r>
              <a:rPr lang="pt-BR" dirty="0">
                <a:solidFill>
                  <a:srgbClr val="252525"/>
                </a:solidFill>
                <a:latin typeface="Arimo"/>
              </a:rPr>
              <a:t> </a:t>
            </a:r>
            <a:r>
              <a:rPr lang="pt-BR" dirty="0" smtClean="0">
                <a:solidFill>
                  <a:srgbClr val="252525"/>
                </a:solidFill>
                <a:latin typeface="Arimo"/>
              </a:rPr>
              <a:t>(IEC</a:t>
            </a:r>
            <a:r>
              <a:rPr lang="pt-BR" dirty="0">
                <a:solidFill>
                  <a:srgbClr val="252525"/>
                </a:solidFill>
                <a:latin typeface="Arimo"/>
              </a:rPr>
              <a:t>) como parte do padrão internacional </a:t>
            </a:r>
            <a:r>
              <a:rPr lang="pt-BR" dirty="0">
                <a:solidFill>
                  <a:srgbClr val="A55858"/>
                </a:solidFill>
                <a:latin typeface="Arimo"/>
              </a:rPr>
              <a:t>ISO 10118-3</a:t>
            </a:r>
            <a:r>
              <a:rPr lang="pt-BR" dirty="0">
                <a:solidFill>
                  <a:srgbClr val="252525"/>
                </a:solidFill>
                <a:latin typeface="Arimo"/>
              </a:rPr>
              <a:t>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161290032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Whirlpool (2005)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pt-BR" dirty="0" err="1" smtClean="0">
                <a:solidFill>
                  <a:srgbClr val="0B0080"/>
                </a:solidFill>
                <a:latin typeface="Arimo"/>
              </a:rPr>
              <a:t>Vicent</a:t>
            </a:r>
            <a:r>
              <a:rPr lang="pt-BR" dirty="0" smtClean="0">
                <a:solidFill>
                  <a:srgbClr val="0B0080"/>
                </a:solidFill>
                <a:latin typeface="Arimo"/>
              </a:rPr>
              <a:t> </a:t>
            </a:r>
            <a:r>
              <a:rPr lang="pt-BR" dirty="0" err="1">
                <a:solidFill>
                  <a:srgbClr val="0B0080"/>
                </a:solidFill>
                <a:latin typeface="Arimo"/>
              </a:rPr>
              <a:t>Rijmen</a:t>
            </a:r>
            <a:r>
              <a:rPr lang="pt-BR" dirty="0">
                <a:solidFill>
                  <a:srgbClr val="252525"/>
                </a:solidFill>
                <a:latin typeface="Arimo"/>
              </a:rPr>
              <a:t> (</a:t>
            </a:r>
            <a:r>
              <a:rPr lang="pt-BR" dirty="0" err="1">
                <a:solidFill>
                  <a:srgbClr val="252525"/>
                </a:solidFill>
                <a:latin typeface="Arimo"/>
              </a:rPr>
              <a:t>co-autor</a:t>
            </a:r>
            <a:r>
              <a:rPr lang="pt-BR" dirty="0">
                <a:solidFill>
                  <a:srgbClr val="252525"/>
                </a:solidFill>
                <a:latin typeface="Arimo"/>
              </a:rPr>
              <a:t> do algoritmo </a:t>
            </a:r>
            <a:r>
              <a:rPr lang="pt-BR" dirty="0" err="1">
                <a:solidFill>
                  <a:srgbClr val="252525"/>
                </a:solidFill>
                <a:latin typeface="Arimo"/>
              </a:rPr>
              <a:t>Rijndael</a:t>
            </a:r>
            <a:r>
              <a:rPr lang="pt-BR" dirty="0">
                <a:solidFill>
                  <a:srgbClr val="252525"/>
                </a:solidFill>
                <a:latin typeface="Arimo"/>
              </a:rPr>
              <a:t>, também conhecido como AES)</a:t>
            </a:r>
            <a:r>
              <a:rPr lang="pt-BR" baseline="30000" dirty="0">
                <a:solidFill>
                  <a:srgbClr val="0B0080"/>
                </a:solidFill>
                <a:latin typeface="Arimo"/>
                <a:hlinkClick r:id="rId2"/>
              </a:rPr>
              <a:t>1</a:t>
            </a:r>
            <a:r>
              <a:rPr lang="pt-BR" dirty="0">
                <a:solidFill>
                  <a:srgbClr val="252525"/>
                </a:solidFill>
                <a:latin typeface="Arimo"/>
              </a:rPr>
              <a:t> e </a:t>
            </a:r>
            <a:r>
              <a:rPr lang="pt-BR" dirty="0">
                <a:solidFill>
                  <a:srgbClr val="0B0080"/>
                </a:solidFill>
                <a:latin typeface="Arimo"/>
              </a:rPr>
              <a:t>Paulo Barreto</a:t>
            </a:r>
            <a:r>
              <a:rPr lang="pt-BR" dirty="0">
                <a:solidFill>
                  <a:srgbClr val="252525"/>
                </a:solidFill>
                <a:latin typeface="Arimo"/>
              </a:rPr>
              <a:t> (pesquisador brasileiro)</a:t>
            </a:r>
            <a:r>
              <a:rPr lang="pt-BR" baseline="30000" dirty="0">
                <a:solidFill>
                  <a:srgbClr val="0B0080"/>
                </a:solidFill>
                <a:latin typeface="Arimo"/>
                <a:hlinkClick r:id="rId2"/>
              </a:rPr>
              <a:t>2</a:t>
            </a:r>
            <a:r>
              <a:rPr lang="pt-BR" dirty="0">
                <a:solidFill>
                  <a:srgbClr val="252525"/>
                </a:solidFill>
                <a:latin typeface="Arimo"/>
              </a:rPr>
              <a:t> criaram três versões do WHIRLPOOL.</a:t>
            </a:r>
          </a:p>
          <a:p>
            <a:endParaRPr lang="pt-BR" dirty="0" smtClean="0">
              <a:solidFill>
                <a:srgbClr val="252525"/>
              </a:solidFill>
              <a:latin typeface="Arimo"/>
            </a:endParaRPr>
          </a:p>
          <a:p>
            <a:r>
              <a:rPr lang="pt-BR" dirty="0" smtClean="0">
                <a:solidFill>
                  <a:srgbClr val="252525"/>
                </a:solidFill>
                <a:latin typeface="Arimo"/>
              </a:rPr>
              <a:t>Os </a:t>
            </a:r>
            <a:r>
              <a:rPr lang="pt-BR" dirty="0">
                <a:solidFill>
                  <a:srgbClr val="252525"/>
                </a:solidFill>
                <a:latin typeface="Arimo"/>
              </a:rPr>
              <a:t>autores declararam que esse algoritmo "não é, e nunca será, patenteado e deve ser usado livre de custos para qualquer propósito. As referências para implementações estão em domínio público."</a:t>
            </a:r>
          </a:p>
          <a:p>
            <a:endParaRPr lang="pt-BR" dirty="0" smtClean="0">
              <a:solidFill>
                <a:srgbClr val="252525"/>
              </a:solidFill>
              <a:latin typeface="Arimo"/>
            </a:endParaRPr>
          </a:p>
          <a:p>
            <a:r>
              <a:rPr lang="pt-BR" dirty="0" smtClean="0">
                <a:solidFill>
                  <a:srgbClr val="0000FF"/>
                </a:solidFill>
                <a:latin typeface="Arimo"/>
              </a:rPr>
              <a:t>Os </a:t>
            </a:r>
            <a:r>
              <a:rPr lang="pt-BR" dirty="0">
                <a:solidFill>
                  <a:srgbClr val="0000FF"/>
                </a:solidFill>
                <a:latin typeface="Arimo"/>
              </a:rPr>
              <a:t>primeiros programas de criptografia a usarem o Whirlpool foram </a:t>
            </a:r>
            <a:r>
              <a:rPr lang="pt-BR" dirty="0" err="1">
                <a:solidFill>
                  <a:srgbClr val="CC3300"/>
                </a:solidFill>
                <a:latin typeface="Arimo"/>
                <a:hlinkClick r:id="rId3" tooltip="FreeOTFE (página não existe)"/>
              </a:rPr>
              <a:t>FreeOTFE</a:t>
            </a:r>
            <a:r>
              <a:rPr lang="pt-BR" dirty="0">
                <a:solidFill>
                  <a:srgbClr val="0000FF"/>
                </a:solidFill>
                <a:latin typeface="Arimo"/>
              </a:rPr>
              <a:t> e </a:t>
            </a:r>
            <a:r>
              <a:rPr lang="pt-BR" dirty="0" err="1">
                <a:solidFill>
                  <a:srgbClr val="0000FF"/>
                </a:solidFill>
                <a:latin typeface="Arimo"/>
                <a:hlinkClick r:id="rId4" tooltip="TrueCrypt"/>
              </a:rPr>
              <a:t>TrueCrypt</a:t>
            </a:r>
            <a:r>
              <a:rPr lang="pt-BR" dirty="0">
                <a:solidFill>
                  <a:srgbClr val="0000FF"/>
                </a:solidFill>
                <a:latin typeface="Arimo"/>
              </a:rPr>
              <a:t> em 2005.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244979519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Calculadores </a:t>
            </a:r>
            <a:r>
              <a:rPr lang="pt-BR" dirty="0" err="1" smtClean="0"/>
              <a:t>Hash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pt-BR" dirty="0"/>
          </a:p>
          <a:p>
            <a:r>
              <a:rPr lang="pt-BR" sz="3600" dirty="0" err="1" smtClean="0"/>
              <a:t>HashCalc</a:t>
            </a:r>
            <a:r>
              <a:rPr lang="pt-BR" sz="3600" b="1" dirty="0" smtClean="0"/>
              <a:t> </a:t>
            </a:r>
            <a:r>
              <a:rPr lang="pt-BR" sz="3600" dirty="0"/>
              <a:t/>
            </a:r>
            <a:br>
              <a:rPr lang="pt-BR" sz="3600" dirty="0"/>
            </a:br>
            <a:r>
              <a:rPr lang="pt-BR" dirty="0" smtClean="0">
                <a:solidFill>
                  <a:srgbClr val="0000FF"/>
                </a:solidFill>
              </a:rPr>
              <a:t>http</a:t>
            </a:r>
            <a:r>
              <a:rPr lang="pt-BR" dirty="0">
                <a:solidFill>
                  <a:srgbClr val="0000FF"/>
                </a:solidFill>
              </a:rPr>
              <a:t>://</a:t>
            </a:r>
            <a:r>
              <a:rPr lang="pt-BR" dirty="0" smtClean="0">
                <a:solidFill>
                  <a:srgbClr val="0000FF"/>
                </a:solidFill>
              </a:rPr>
              <a:t>www.slavasoft.com/hashcalc/index.htm</a:t>
            </a:r>
            <a:endParaRPr lang="pt-BR" sz="3600" b="1" dirty="0" smtClean="0">
              <a:solidFill>
                <a:srgbClr val="0000FF"/>
              </a:solidFill>
            </a:endParaRPr>
          </a:p>
          <a:p>
            <a:endParaRPr lang="pt-BR" dirty="0" smtClean="0"/>
          </a:p>
          <a:p>
            <a:r>
              <a:rPr lang="pt-BR" cap="all" dirty="0"/>
              <a:t>ADLER 32 HASH </a:t>
            </a:r>
            <a:r>
              <a:rPr lang="pt-BR" cap="all" dirty="0" smtClean="0"/>
              <a:t>CALCULATOR</a:t>
            </a:r>
            <a:endParaRPr lang="pt-BR" cap="all" dirty="0" smtClean="0"/>
          </a:p>
          <a:p>
            <a:pPr>
              <a:buNone/>
            </a:pPr>
            <a:r>
              <a:rPr lang="pt-BR" dirty="0" smtClean="0">
                <a:solidFill>
                  <a:srgbClr val="0000FF"/>
                </a:solidFill>
              </a:rPr>
              <a:t>http</a:t>
            </a:r>
            <a:r>
              <a:rPr lang="pt-BR" dirty="0">
                <a:solidFill>
                  <a:srgbClr val="0000FF"/>
                </a:solidFill>
              </a:rPr>
              <a:t>://</a:t>
            </a:r>
            <a:r>
              <a:rPr lang="pt-BR" dirty="0" smtClean="0">
                <a:solidFill>
                  <a:srgbClr val="0000FF"/>
                </a:solidFill>
              </a:rPr>
              <a:t>www.md5calc.com/adler32</a:t>
            </a:r>
            <a:endParaRPr lang="pt-BR" b="1" cap="all" dirty="0">
              <a:solidFill>
                <a:srgbClr val="0000FF"/>
              </a:solidFill>
            </a:endParaRP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22370984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 smtClean="0"/>
              <a:t>Hash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pt-BR" dirty="0" smtClean="0">
              <a:solidFill>
                <a:srgbClr val="252525"/>
              </a:solidFill>
              <a:latin typeface="Arimo"/>
            </a:endParaRPr>
          </a:p>
          <a:p>
            <a:r>
              <a:rPr lang="pt-BR" dirty="0" smtClean="0">
                <a:solidFill>
                  <a:srgbClr val="252525"/>
                </a:solidFill>
                <a:latin typeface="Arimo"/>
              </a:rPr>
              <a:t>Um</a:t>
            </a:r>
            <a:r>
              <a:rPr lang="pt-BR" dirty="0">
                <a:solidFill>
                  <a:srgbClr val="252525"/>
                </a:solidFill>
                <a:latin typeface="Arimo"/>
              </a:rPr>
              <a:t> </a:t>
            </a:r>
            <a:r>
              <a:rPr lang="pt-BR" b="1" dirty="0" err="1">
                <a:solidFill>
                  <a:srgbClr val="252525"/>
                </a:solidFill>
                <a:latin typeface="Arimo"/>
              </a:rPr>
              <a:t>hash</a:t>
            </a:r>
            <a:r>
              <a:rPr lang="pt-BR" dirty="0">
                <a:solidFill>
                  <a:srgbClr val="252525"/>
                </a:solidFill>
                <a:latin typeface="Arimo"/>
              </a:rPr>
              <a:t> </a:t>
            </a:r>
            <a:r>
              <a:rPr lang="pt-BR" dirty="0" smtClean="0">
                <a:solidFill>
                  <a:srgbClr val="252525"/>
                </a:solidFill>
                <a:latin typeface="Arimo"/>
              </a:rPr>
              <a:t>é </a:t>
            </a:r>
            <a:r>
              <a:rPr lang="pt-BR" dirty="0">
                <a:solidFill>
                  <a:srgbClr val="252525"/>
                </a:solidFill>
                <a:latin typeface="Arimo"/>
              </a:rPr>
              <a:t>uma sequência de </a:t>
            </a:r>
            <a:r>
              <a:rPr lang="pt-BR" dirty="0">
                <a:solidFill>
                  <a:srgbClr val="0B0080"/>
                </a:solidFill>
                <a:latin typeface="Arimo"/>
                <a:hlinkClick r:id="rId2" tooltip="Bit"/>
              </a:rPr>
              <a:t>bits</a:t>
            </a:r>
            <a:r>
              <a:rPr lang="pt-BR" dirty="0">
                <a:solidFill>
                  <a:srgbClr val="252525"/>
                </a:solidFill>
                <a:latin typeface="Arimo"/>
              </a:rPr>
              <a:t> geradas por um </a:t>
            </a:r>
            <a:r>
              <a:rPr lang="pt-BR" dirty="0">
                <a:solidFill>
                  <a:srgbClr val="0B0080"/>
                </a:solidFill>
                <a:latin typeface="Arimo"/>
                <a:hlinkClick r:id="rId3" tooltip="Algoritmo de dispersão"/>
              </a:rPr>
              <a:t>algoritmo de dispersão</a:t>
            </a:r>
            <a:r>
              <a:rPr lang="pt-BR" dirty="0">
                <a:solidFill>
                  <a:srgbClr val="252525"/>
                </a:solidFill>
                <a:latin typeface="Arimo"/>
              </a:rPr>
              <a:t>, em geral representada em base </a:t>
            </a:r>
            <a:r>
              <a:rPr lang="pt-BR" u="sng" dirty="0">
                <a:solidFill>
                  <a:srgbClr val="0B0080"/>
                </a:solidFill>
                <a:latin typeface="Arimo"/>
                <a:hlinkClick r:id="rId4" tooltip="Hexadecimal"/>
              </a:rPr>
              <a:t>hexadecimal</a:t>
            </a:r>
            <a:r>
              <a:rPr lang="pt-BR" dirty="0">
                <a:solidFill>
                  <a:srgbClr val="252525"/>
                </a:solidFill>
                <a:latin typeface="Arimo"/>
              </a:rPr>
              <a:t>, que permite a visualização em letras e </a:t>
            </a:r>
            <a:r>
              <a:rPr lang="pt-BR" dirty="0">
                <a:solidFill>
                  <a:srgbClr val="0B0080"/>
                </a:solidFill>
                <a:latin typeface="Arimo"/>
                <a:hlinkClick r:id="rId5" tooltip="Número"/>
              </a:rPr>
              <a:t>números</a:t>
            </a:r>
            <a:r>
              <a:rPr lang="pt-BR" dirty="0">
                <a:solidFill>
                  <a:srgbClr val="252525"/>
                </a:solidFill>
                <a:latin typeface="Arimo"/>
              </a:rPr>
              <a:t> (0 a 9 e A </a:t>
            </a:r>
            <a:r>
              <a:rPr lang="pt-BR" dirty="0" err="1">
                <a:solidFill>
                  <a:srgbClr val="252525"/>
                </a:solidFill>
                <a:latin typeface="Arimo"/>
              </a:rPr>
              <a:t>a</a:t>
            </a:r>
            <a:r>
              <a:rPr lang="pt-BR" dirty="0">
                <a:solidFill>
                  <a:srgbClr val="252525"/>
                </a:solidFill>
                <a:latin typeface="Arimo"/>
              </a:rPr>
              <a:t> F), representando um </a:t>
            </a:r>
            <a:r>
              <a:rPr lang="pt-BR" dirty="0" err="1">
                <a:solidFill>
                  <a:srgbClr val="0B0080"/>
                </a:solidFill>
                <a:latin typeface="Arimo"/>
                <a:hlinkClick r:id="rId6" tooltip="Nibble"/>
              </a:rPr>
              <a:t>nibble</a:t>
            </a:r>
            <a:r>
              <a:rPr lang="pt-BR" dirty="0">
                <a:solidFill>
                  <a:srgbClr val="252525"/>
                </a:solidFill>
                <a:latin typeface="Arimo"/>
              </a:rPr>
              <a:t> cada. 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32860284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 smtClean="0"/>
              <a:t>Hash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 smtClean="0">
              <a:solidFill>
                <a:srgbClr val="252525"/>
              </a:solidFill>
              <a:latin typeface="Arimo"/>
            </a:endParaRPr>
          </a:p>
          <a:p>
            <a:endParaRPr lang="pt-BR" dirty="0" smtClean="0">
              <a:solidFill>
                <a:srgbClr val="252525"/>
              </a:solidFill>
              <a:latin typeface="Arimo"/>
            </a:endParaRPr>
          </a:p>
          <a:p>
            <a:r>
              <a:rPr lang="pt-BR" dirty="0" smtClean="0">
                <a:solidFill>
                  <a:srgbClr val="252525"/>
                </a:solidFill>
                <a:latin typeface="Arimo"/>
              </a:rPr>
              <a:t>O </a:t>
            </a:r>
            <a:r>
              <a:rPr lang="pt-BR" dirty="0" smtClean="0">
                <a:solidFill>
                  <a:srgbClr val="252525"/>
                </a:solidFill>
                <a:latin typeface="Arimo"/>
              </a:rPr>
              <a:t>conceito teórico diz que "</a:t>
            </a:r>
            <a:r>
              <a:rPr lang="pt-BR" dirty="0" err="1" smtClean="0">
                <a:solidFill>
                  <a:srgbClr val="CC3300"/>
                </a:solidFill>
                <a:latin typeface="Arimo"/>
              </a:rPr>
              <a:t>hash</a:t>
            </a:r>
            <a:r>
              <a:rPr lang="pt-BR" dirty="0" smtClean="0">
                <a:solidFill>
                  <a:srgbClr val="252525"/>
                </a:solidFill>
                <a:latin typeface="Arimo"/>
              </a:rPr>
              <a:t>” </a:t>
            </a:r>
            <a:r>
              <a:rPr lang="pt-BR" dirty="0" smtClean="0">
                <a:solidFill>
                  <a:srgbClr val="252525"/>
                </a:solidFill>
                <a:latin typeface="Arimo"/>
              </a:rPr>
              <a:t>é a </a:t>
            </a:r>
            <a:r>
              <a:rPr lang="pt-BR" dirty="0" smtClean="0">
                <a:solidFill>
                  <a:srgbClr val="0000FF"/>
                </a:solidFill>
                <a:latin typeface="Arimo"/>
              </a:rPr>
              <a:t>transformação de uma grande quantidade de dados</a:t>
            </a:r>
            <a:r>
              <a:rPr lang="pt-BR" dirty="0" smtClean="0">
                <a:solidFill>
                  <a:srgbClr val="252525"/>
                </a:solidFill>
                <a:latin typeface="Arimo"/>
              </a:rPr>
              <a:t> em </a:t>
            </a:r>
            <a:r>
              <a:rPr lang="pt-BR" dirty="0" smtClean="0">
                <a:solidFill>
                  <a:srgbClr val="00B0F0"/>
                </a:solidFill>
                <a:latin typeface="Arimo"/>
              </a:rPr>
              <a:t>uma pequena quantidade </a:t>
            </a:r>
            <a:r>
              <a:rPr lang="pt-BR" dirty="0" smtClean="0">
                <a:solidFill>
                  <a:srgbClr val="252525"/>
                </a:solidFill>
                <a:latin typeface="Arimo"/>
              </a:rPr>
              <a:t>de informações".</a:t>
            </a:r>
            <a:endParaRPr lang="pt-BR" dirty="0" smtClean="0"/>
          </a:p>
          <a:p>
            <a:endParaRPr lang="pt-B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 smtClean="0"/>
              <a:t>Hash</a:t>
            </a:r>
            <a:endParaRPr lang="pt-BR" dirty="0"/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pt-BR" dirty="0" smtClean="0"/>
          </a:p>
          <a:p>
            <a:pPr>
              <a:buNone/>
            </a:pPr>
            <a:endParaRPr lang="pt-BR" dirty="0"/>
          </a:p>
          <a:p>
            <a:r>
              <a:rPr lang="pt-BR" dirty="0" smtClean="0"/>
              <a:t>Uma função </a:t>
            </a:r>
            <a:r>
              <a:rPr lang="pt-BR" dirty="0" err="1" smtClean="0"/>
              <a:t>Hash</a:t>
            </a:r>
            <a:r>
              <a:rPr lang="pt-BR" dirty="0" smtClean="0"/>
              <a:t> </a:t>
            </a:r>
            <a:r>
              <a:rPr lang="pt-BR" dirty="0" smtClean="0">
                <a:solidFill>
                  <a:srgbClr val="0000FF"/>
                </a:solidFill>
              </a:rPr>
              <a:t>aceita uma mensagem M de comprimento variável como entrada</a:t>
            </a:r>
            <a:r>
              <a:rPr lang="pt-BR" dirty="0" smtClean="0"/>
              <a:t> e produz </a:t>
            </a:r>
            <a:r>
              <a:rPr lang="pt-BR" dirty="0" smtClean="0">
                <a:solidFill>
                  <a:srgbClr val="CC3300"/>
                </a:solidFill>
              </a:rPr>
              <a:t>uma saída de comprimento fixo </a:t>
            </a:r>
            <a:r>
              <a:rPr lang="pt-BR" dirty="0" smtClean="0"/>
              <a:t>conhecida por </a:t>
            </a:r>
            <a:r>
              <a:rPr lang="pt-BR" dirty="0" err="1" smtClean="0">
                <a:solidFill>
                  <a:schemeClr val="accent5">
                    <a:lumMod val="75000"/>
                  </a:schemeClr>
                </a:solidFill>
              </a:rPr>
              <a:t>Hash</a:t>
            </a:r>
            <a:r>
              <a:rPr lang="pt-BR" dirty="0" smtClean="0">
                <a:solidFill>
                  <a:schemeClr val="accent5">
                    <a:lumMod val="75000"/>
                  </a:schemeClr>
                </a:solidFill>
              </a:rPr>
              <a:t> de M</a:t>
            </a:r>
            <a:r>
              <a:rPr lang="pt-BR" dirty="0" smtClean="0"/>
              <a:t>, </a:t>
            </a:r>
            <a:r>
              <a:rPr lang="pt-BR" dirty="0" smtClean="0"/>
              <a:t>denotado por H(M</a:t>
            </a:r>
            <a:r>
              <a:rPr lang="pt-BR" dirty="0" smtClean="0"/>
              <a:t>). 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 smtClean="0"/>
              <a:t>Hash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É uma função apenas da mensagem M de entrada.</a:t>
            </a:r>
          </a:p>
          <a:p>
            <a:endParaRPr lang="pt-BR" dirty="0"/>
          </a:p>
          <a:p>
            <a:r>
              <a:rPr lang="pt-BR" dirty="0" smtClean="0"/>
              <a:t>Também chamado de:</a:t>
            </a:r>
            <a:br>
              <a:rPr lang="pt-BR" dirty="0" smtClean="0"/>
            </a:br>
            <a:r>
              <a:rPr lang="pt-BR" dirty="0" smtClean="0"/>
              <a:t>     </a:t>
            </a:r>
            <a:r>
              <a:rPr lang="pt-BR" dirty="0" smtClean="0">
                <a:solidFill>
                  <a:srgbClr val="00B0F0"/>
                </a:solidFill>
              </a:rPr>
              <a:t>Resumo de Mensagem</a:t>
            </a:r>
            <a:r>
              <a:rPr lang="pt-BR" dirty="0" smtClean="0"/>
              <a:t>,</a:t>
            </a:r>
            <a:br>
              <a:rPr lang="pt-BR" dirty="0" smtClean="0"/>
            </a:br>
            <a:r>
              <a:rPr lang="pt-BR" dirty="0" smtClean="0"/>
              <a:t>     Síntese de Mensagem, </a:t>
            </a:r>
            <a:br>
              <a:rPr lang="pt-BR" dirty="0" smtClean="0"/>
            </a:br>
            <a:r>
              <a:rPr lang="pt-BR" dirty="0" smtClean="0"/>
              <a:t>     </a:t>
            </a:r>
            <a:r>
              <a:rPr lang="pt-BR" dirty="0" err="1" smtClean="0"/>
              <a:t>Message</a:t>
            </a:r>
            <a:r>
              <a:rPr lang="pt-BR" dirty="0" smtClean="0"/>
              <a:t> </a:t>
            </a:r>
            <a:r>
              <a:rPr lang="pt-BR" dirty="0" err="1" smtClean="0"/>
              <a:t>Digest</a:t>
            </a:r>
            <a:r>
              <a:rPr lang="pt-BR" dirty="0" smtClean="0"/>
              <a:t>  (MD)</a:t>
            </a:r>
            <a:endParaRPr lang="pt-B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 smtClean="0"/>
              <a:t>Hash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É uma função de </a:t>
            </a:r>
            <a:r>
              <a:rPr lang="pt-BR" dirty="0" smtClean="0">
                <a:solidFill>
                  <a:srgbClr val="0000FF"/>
                </a:solidFill>
              </a:rPr>
              <a:t>todos os bits</a:t>
            </a:r>
            <a:r>
              <a:rPr lang="pt-BR" dirty="0" smtClean="0"/>
              <a:t> da mensagem M.</a:t>
            </a:r>
          </a:p>
          <a:p>
            <a:endParaRPr lang="pt-BR" dirty="0"/>
          </a:p>
          <a:p>
            <a:r>
              <a:rPr lang="pt-BR" dirty="0" smtClean="0"/>
              <a:t>Tem a capacidade de </a:t>
            </a:r>
            <a:r>
              <a:rPr lang="pt-BR" dirty="0" smtClean="0">
                <a:solidFill>
                  <a:srgbClr val="0000FF"/>
                </a:solidFill>
              </a:rPr>
              <a:t>detecção erros</a:t>
            </a:r>
            <a:r>
              <a:rPr lang="pt-BR" dirty="0" smtClean="0"/>
              <a:t>: uma </a:t>
            </a:r>
            <a:r>
              <a:rPr lang="pt-BR" dirty="0" smtClean="0">
                <a:solidFill>
                  <a:srgbClr val="0000FF"/>
                </a:solidFill>
              </a:rPr>
              <a:t>mudança em qualquer bit ou bits </a:t>
            </a:r>
            <a:r>
              <a:rPr lang="pt-BR" dirty="0" smtClean="0"/>
              <a:t>na mensagem, resulta em uma mudança no </a:t>
            </a:r>
            <a:r>
              <a:rPr lang="pt-BR" dirty="0" err="1" smtClean="0"/>
              <a:t>Hash</a:t>
            </a:r>
            <a:r>
              <a:rPr lang="pt-BR" dirty="0" smtClean="0"/>
              <a:t>(M).</a:t>
            </a:r>
          </a:p>
          <a:p>
            <a:endParaRPr lang="pt-BR" dirty="0"/>
          </a:p>
          <a:p>
            <a:r>
              <a:rPr lang="pt-BR" dirty="0" smtClean="0"/>
              <a:t>Garante:   </a:t>
            </a:r>
            <a:r>
              <a:rPr lang="pt-BR" dirty="0" smtClean="0">
                <a:solidFill>
                  <a:srgbClr val="0000FF"/>
                </a:solidFill>
              </a:rPr>
              <a:t>Integridade</a:t>
            </a:r>
            <a:endParaRPr lang="pt-BR" dirty="0">
              <a:solidFill>
                <a:srgbClr val="0000FF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>Estrutura do Código de </a:t>
            </a:r>
            <a:r>
              <a:rPr lang="pt-BR" dirty="0" err="1" smtClean="0"/>
              <a:t>Hash</a:t>
            </a:r>
            <a:r>
              <a:rPr lang="pt-BR" dirty="0" smtClean="0"/>
              <a:t> Seguro</a:t>
            </a:r>
            <a:br>
              <a:rPr lang="pt-BR" dirty="0" smtClean="0"/>
            </a:br>
            <a:endParaRPr lang="pt-BR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085184"/>
            <a:ext cx="9324527" cy="12241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-1" y="3501008"/>
            <a:ext cx="9324529" cy="1584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-1" y="2276475"/>
            <a:ext cx="9324529" cy="12245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ício">
  <a:themeElements>
    <a:clrScheme name="Solstício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ício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ício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1754</TotalTime>
  <Words>824</Words>
  <Application>Microsoft Office PowerPoint</Application>
  <PresentationFormat>Apresentação na tela (4:3)</PresentationFormat>
  <Paragraphs>182</Paragraphs>
  <Slides>34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34</vt:i4>
      </vt:variant>
    </vt:vector>
  </HeadingPairs>
  <TitlesOfParts>
    <vt:vector size="35" baseType="lpstr">
      <vt:lpstr>Solstício</vt:lpstr>
      <vt:lpstr>Funções Hash</vt:lpstr>
      <vt:lpstr>Funçao Hash</vt:lpstr>
      <vt:lpstr>Função Hash</vt:lpstr>
      <vt:lpstr>Hash</vt:lpstr>
      <vt:lpstr>Hash</vt:lpstr>
      <vt:lpstr>Hash</vt:lpstr>
      <vt:lpstr>Hash</vt:lpstr>
      <vt:lpstr>Hash</vt:lpstr>
      <vt:lpstr> Estrutura do Código de Hash Seguro </vt:lpstr>
      <vt:lpstr>Função Hash</vt:lpstr>
      <vt:lpstr>Função Hash</vt:lpstr>
      <vt:lpstr>Requisitos para uma função Hash</vt:lpstr>
      <vt:lpstr>Requisitos para uma função Hash</vt:lpstr>
      <vt:lpstr>Requisitos para uma função Hash</vt:lpstr>
      <vt:lpstr>Colisões</vt:lpstr>
      <vt:lpstr>Requisitos para uma função Hash</vt:lpstr>
      <vt:lpstr>Ataque do Aniversário</vt:lpstr>
      <vt:lpstr>Ataque do Aniversário</vt:lpstr>
      <vt:lpstr>Ataque do Aniversário</vt:lpstr>
      <vt:lpstr>Ataque do Aniversário</vt:lpstr>
      <vt:lpstr>Ataque do Aniversário                     Conclusão  </vt:lpstr>
      <vt:lpstr>Força do Código Hash</vt:lpstr>
      <vt:lpstr>Força do Código Hash</vt:lpstr>
      <vt:lpstr>Funções Hash bem conhecidas</vt:lpstr>
      <vt:lpstr>RIPEMD-160</vt:lpstr>
      <vt:lpstr>Snefru (1990)</vt:lpstr>
      <vt:lpstr>Haval (1992)</vt:lpstr>
      <vt:lpstr>GOST (1994)</vt:lpstr>
      <vt:lpstr>Tiger (1995)</vt:lpstr>
      <vt:lpstr>PANAMA (1998)</vt:lpstr>
      <vt:lpstr>SHA-2 (2001)</vt:lpstr>
      <vt:lpstr>Whirlpool (2000 à 2004)</vt:lpstr>
      <vt:lpstr>Whirlpool (2005)</vt:lpstr>
      <vt:lpstr>Calculadores Hash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Funções Hash</dc:title>
  <dc:creator>bosco</dc:creator>
  <cp:lastModifiedBy>bosco</cp:lastModifiedBy>
  <cp:revision>13</cp:revision>
  <dcterms:created xsi:type="dcterms:W3CDTF">2013-08-28T21:13:28Z</dcterms:created>
  <dcterms:modified xsi:type="dcterms:W3CDTF">2014-04-04T18:35:14Z</dcterms:modified>
</cp:coreProperties>
</file>