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73" r:id="rId3"/>
    <p:sldId id="287" r:id="rId4"/>
    <p:sldId id="275" r:id="rId5"/>
    <p:sldId id="288" r:id="rId6"/>
    <p:sldId id="258" r:id="rId7"/>
    <p:sldId id="259" r:id="rId8"/>
    <p:sldId id="260" r:id="rId9"/>
    <p:sldId id="257" r:id="rId10"/>
    <p:sldId id="289" r:id="rId11"/>
    <p:sldId id="290" r:id="rId12"/>
    <p:sldId id="276" r:id="rId13"/>
    <p:sldId id="277" r:id="rId14"/>
    <p:sldId id="296" r:id="rId15"/>
    <p:sldId id="279" r:id="rId16"/>
    <p:sldId id="274" r:id="rId17"/>
    <p:sldId id="278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61" r:id="rId26"/>
    <p:sldId id="263" r:id="rId27"/>
    <p:sldId id="269" r:id="rId28"/>
    <p:sldId id="268" r:id="rId29"/>
    <p:sldId id="267" r:id="rId30"/>
    <p:sldId id="264" r:id="rId31"/>
    <p:sldId id="262" r:id="rId32"/>
    <p:sldId id="291" r:id="rId33"/>
    <p:sldId id="292" r:id="rId34"/>
    <p:sldId id="266" r:id="rId35"/>
    <p:sldId id="293" r:id="rId36"/>
    <p:sldId id="272" r:id="rId37"/>
    <p:sldId id="294" r:id="rId38"/>
    <p:sldId id="271" r:id="rId39"/>
    <p:sldId id="295" r:id="rId40"/>
    <p:sldId id="265" r:id="rId4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181D4-393B-4354-AC00-5C1A4822304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0A8C2-72C4-490F-A6DE-EF9C44C522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71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0A8C2-72C4-490F-A6DE-EF9C44C5220C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0A8C2-72C4-490F-A6DE-EF9C44C5220C}" type="slidenum">
              <a:rPr lang="pt-BR" smtClean="0"/>
              <a:pPr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32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121DCA-0E8E-441C-8012-AB75C895B1CF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00F293C-CCBC-43D8-BD4A-92F756CA8A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Dados_(computa%C3%A7%C3%A3o)" TargetMode="External"/><Relationship Id="rId2" Type="http://schemas.openxmlformats.org/officeDocument/2006/relationships/hyperlink" Target="http://pt.wikipedia.org/wiki/Algoritm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nefru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Gost-Has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iger_(hash)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tional_Institute_of_Standards_and_Technology" TargetMode="External"/><Relationship Id="rId7" Type="http://schemas.openxmlformats.org/officeDocument/2006/relationships/hyperlink" Target="http://en.wikipedia.org/wiki/SHA-256" TargetMode="External"/><Relationship Id="rId2" Type="http://schemas.openxmlformats.org/officeDocument/2006/relationships/hyperlink" Target="http://en.wikipedia.org/wiki/National_Security_Agen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HA-1" TargetMode="External"/><Relationship Id="rId5" Type="http://schemas.openxmlformats.org/officeDocument/2006/relationships/hyperlink" Target="http://en.wikipedia.org/wiki/Secure_Hash_Algorithm" TargetMode="External"/><Relationship Id="rId4" Type="http://schemas.openxmlformats.org/officeDocument/2006/relationships/hyperlink" Target="http://en.wikipedia.org/wiki/Federal_Information_Processing_Standard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/index.php?title=FreeOTFE&amp;action=edit&amp;redlink=1" TargetMode="External"/><Relationship Id="rId2" Type="http://schemas.openxmlformats.org/officeDocument/2006/relationships/hyperlink" Target="http://pt.wikipedia.org/wiki/Whirlpool_(criptografia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TrueCrypt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Algoritmo_de_dispers%C3%A3o" TargetMode="External"/><Relationship Id="rId2" Type="http://schemas.openxmlformats.org/officeDocument/2006/relationships/hyperlink" Target="http://pt.wikipedia.org/wiki/B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Nibble" TargetMode="External"/><Relationship Id="rId5" Type="http://schemas.openxmlformats.org/officeDocument/2006/relationships/hyperlink" Target="http://pt.wikipedia.org/wiki/N%C3%BAmero" TargetMode="External"/><Relationship Id="rId4" Type="http://schemas.openxmlformats.org/officeDocument/2006/relationships/hyperlink" Target="http://pt.wikipedia.org/wiki/Hexadecimal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Funções </a:t>
            </a:r>
            <a:r>
              <a:rPr lang="pt-BR" b="1" dirty="0" err="1" smtClean="0"/>
              <a:t>Hash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 algoritmo de </a:t>
            </a:r>
            <a:r>
              <a:rPr lang="pt-BR" dirty="0" err="1" smtClean="0"/>
              <a:t>Hah</a:t>
            </a:r>
            <a:r>
              <a:rPr lang="pt-BR" dirty="0" smtClean="0"/>
              <a:t> envolve o uso repetido de uma função de compressão, f, que utiliza duas entradas: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uma entrada de n bits da etapa anterior, chamada de “variável de encadeamento”, 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   um bloco de b bits, proveniente de um  arquivo de dados, partido em blocos.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valor final da “variável de encadeamento” é o valor da função </a:t>
            </a:r>
            <a:r>
              <a:rPr lang="pt-BR" dirty="0" err="1" smtClean="0"/>
              <a:t>Hash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Como normalmente  b &gt; n, daí o termo </a:t>
            </a:r>
            <a:r>
              <a:rPr lang="pt-BR" dirty="0" smtClean="0">
                <a:solidFill>
                  <a:srgbClr val="CC3300"/>
                </a:solidFill>
              </a:rPr>
              <a:t>função de compressão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uma 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H pode ser </a:t>
            </a:r>
            <a:r>
              <a:rPr lang="pt-BR" u="sng" dirty="0" smtClean="0"/>
              <a:t>aplicada a um bloco de dados de qualquer tamanho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H produz uma saída de </a:t>
            </a:r>
            <a:r>
              <a:rPr lang="pt-BR" u="sng" dirty="0" smtClean="0"/>
              <a:t>comprimento fixo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H(x) é </a:t>
            </a:r>
            <a:r>
              <a:rPr lang="pt-BR" u="sng" dirty="0" smtClean="0"/>
              <a:t>relativamente fácil de ser calcular </a:t>
            </a:r>
            <a:r>
              <a:rPr lang="pt-BR" dirty="0" smtClean="0"/>
              <a:t>para qualquer x, tornando as implementações de hardware ou software práticas.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uma 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Para qualquer valor h dado, </a:t>
            </a:r>
            <a:r>
              <a:rPr lang="pt-BR" u="sng" dirty="0" smtClean="0"/>
              <a:t>é computacionalmente inviável </a:t>
            </a:r>
            <a:r>
              <a:rPr lang="pt-BR" dirty="0" smtClean="0"/>
              <a:t>encontrar x tal que H(x)=h. </a:t>
            </a:r>
          </a:p>
          <a:p>
            <a:endParaRPr lang="pt-BR" dirty="0" smtClean="0"/>
          </a:p>
          <a:p>
            <a:r>
              <a:rPr lang="pt-BR" dirty="0" smtClean="0"/>
              <a:t>“</a:t>
            </a:r>
            <a:r>
              <a:rPr lang="pt-BR" dirty="0" smtClean="0">
                <a:solidFill>
                  <a:srgbClr val="CC3300"/>
                </a:solidFill>
              </a:rPr>
              <a:t>resistência à primeira inversão</a:t>
            </a:r>
            <a:r>
              <a:rPr lang="pt-BR" dirty="0" smtClean="0"/>
              <a:t>” ou “</a:t>
            </a:r>
            <a:r>
              <a:rPr lang="pt-BR" dirty="0" smtClean="0">
                <a:solidFill>
                  <a:srgbClr val="CC3300"/>
                </a:solidFill>
              </a:rPr>
              <a:t>propriedade unidirecional</a:t>
            </a:r>
            <a:r>
              <a:rPr lang="pt-BR" dirty="0" smtClean="0"/>
              <a:t>”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Requisitos para uma função </a:t>
            </a:r>
            <a:r>
              <a:rPr lang="pt-BR" dirty="0" err="1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u="sng" dirty="0" smtClean="0"/>
              <a:t>Computacionalmente inviável</a:t>
            </a:r>
            <a:r>
              <a:rPr lang="pt-BR" dirty="0" smtClean="0"/>
              <a:t> é diferente de </a:t>
            </a:r>
            <a:r>
              <a:rPr lang="pt-BR" u="sng" dirty="0" smtClean="0"/>
              <a:t>matematicamente viável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Ou seja, algo pode ser </a:t>
            </a:r>
            <a:r>
              <a:rPr lang="pt-BR" u="sng" dirty="0" smtClean="0"/>
              <a:t>computacionalmente inviável</a:t>
            </a:r>
            <a:r>
              <a:rPr lang="pt-BR" dirty="0" smtClean="0"/>
              <a:t>, mas ser </a:t>
            </a:r>
            <a:r>
              <a:rPr lang="pt-BR" u="sng" dirty="0" smtClean="0"/>
              <a:t>matematicamente viável</a:t>
            </a:r>
            <a:r>
              <a:rPr lang="pt-BR" dirty="0" smtClean="0"/>
              <a:t>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85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uma 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Para qualquer bloco de dados </a:t>
            </a:r>
            <a:r>
              <a:rPr lang="pt-BR" dirty="0" smtClean="0">
                <a:solidFill>
                  <a:srgbClr val="0000FF"/>
                </a:solidFill>
              </a:rPr>
              <a:t>x</a:t>
            </a:r>
            <a:r>
              <a:rPr lang="pt-BR" dirty="0" smtClean="0"/>
              <a:t>, é </a:t>
            </a:r>
            <a:r>
              <a:rPr lang="pt-BR" u="sng" dirty="0" smtClean="0"/>
              <a:t>computacionalmente inviável</a:t>
            </a:r>
            <a:r>
              <a:rPr lang="pt-BR" dirty="0" smtClean="0"/>
              <a:t> encontrar </a:t>
            </a:r>
            <a:br>
              <a:rPr lang="pt-BR" dirty="0" smtClean="0"/>
            </a:br>
            <a:r>
              <a:rPr lang="pt-BR" dirty="0" smtClean="0">
                <a:solidFill>
                  <a:srgbClr val="0000FF"/>
                </a:solidFill>
              </a:rPr>
              <a:t>y</a:t>
            </a:r>
            <a:r>
              <a:rPr lang="pt-BR" dirty="0" smtClean="0"/>
              <a:t> diferente de </a:t>
            </a:r>
            <a:r>
              <a:rPr lang="pt-BR" dirty="0" smtClean="0">
                <a:solidFill>
                  <a:srgbClr val="0000FF"/>
                </a:solidFill>
              </a:rPr>
              <a:t>x</a:t>
            </a:r>
            <a:r>
              <a:rPr lang="pt-BR" dirty="0" smtClean="0"/>
              <a:t>, tal que </a:t>
            </a:r>
            <a:r>
              <a:rPr lang="pt-BR" dirty="0" smtClean="0">
                <a:solidFill>
                  <a:srgbClr val="0000FF"/>
                </a:solidFill>
              </a:rPr>
              <a:t>H(y) = H(x)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Isto é conhecido como  “</a:t>
            </a:r>
            <a:r>
              <a:rPr lang="pt-BR" dirty="0" smtClean="0">
                <a:solidFill>
                  <a:srgbClr val="CC3300"/>
                </a:solidFill>
              </a:rPr>
              <a:t>resistência à segunda inversão</a:t>
            </a:r>
            <a:r>
              <a:rPr lang="pt-BR" dirty="0" smtClean="0"/>
              <a:t>” ou “</a:t>
            </a:r>
            <a:r>
              <a:rPr lang="pt-BR" dirty="0" smtClean="0">
                <a:solidFill>
                  <a:srgbClr val="CC3300"/>
                </a:solidFill>
              </a:rPr>
              <a:t>resistência fraca à colisões</a:t>
            </a:r>
            <a:r>
              <a:rPr lang="pt-BR" dirty="0" smtClean="0"/>
              <a:t>”.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Colisões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rgbClr val="252525"/>
                </a:solidFill>
                <a:latin typeface="Arimo"/>
              </a:rPr>
              <a:t>Uma função </a:t>
            </a:r>
            <a:r>
              <a:rPr lang="pt-BR" sz="2400" dirty="0" err="1">
                <a:solidFill>
                  <a:srgbClr val="252525"/>
                </a:solidFill>
                <a:latin typeface="Arimo"/>
              </a:rPr>
              <a:t>hash</a:t>
            </a:r>
            <a:r>
              <a:rPr lang="pt-BR" sz="2400" dirty="0">
                <a:solidFill>
                  <a:srgbClr val="252525"/>
                </a:solidFill>
                <a:latin typeface="Arimo"/>
              </a:rPr>
              <a:t> que mapeia nomes para inteiros de 0 a 15. </a:t>
            </a:r>
            <a:endParaRPr lang="pt-BR" sz="2400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sz="2400" dirty="0" smtClean="0">
                <a:solidFill>
                  <a:srgbClr val="252525"/>
                </a:solidFill>
                <a:latin typeface="Arimo"/>
              </a:rPr>
              <a:t>Existe </a:t>
            </a:r>
            <a:r>
              <a:rPr lang="pt-BR" sz="2400" dirty="0">
                <a:solidFill>
                  <a:srgbClr val="252525"/>
                </a:solidFill>
                <a:latin typeface="Arimo"/>
              </a:rPr>
              <a:t>um colisão entre a chaves "John Smith" e "Sandra </a:t>
            </a:r>
            <a:r>
              <a:rPr lang="pt-BR" sz="2400" dirty="0" err="1">
                <a:solidFill>
                  <a:srgbClr val="252525"/>
                </a:solidFill>
                <a:latin typeface="Arimo"/>
              </a:rPr>
              <a:t>Dee</a:t>
            </a:r>
            <a:r>
              <a:rPr lang="pt-BR" sz="2400" dirty="0">
                <a:solidFill>
                  <a:srgbClr val="252525"/>
                </a:solidFill>
                <a:latin typeface="Arimo"/>
              </a:rPr>
              <a:t>".</a:t>
            </a:r>
            <a:endParaRPr lang="pt-B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56992"/>
            <a:ext cx="756084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2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uma 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É computacionalmente inviável encontrar qualquer para </a:t>
            </a:r>
            <a:r>
              <a:rPr lang="pt-BR" dirty="0" smtClean="0">
                <a:solidFill>
                  <a:srgbClr val="0000FF"/>
                </a:solidFill>
              </a:rPr>
              <a:t>(x, y) </a:t>
            </a:r>
            <a:r>
              <a:rPr lang="pt-BR" dirty="0" smtClean="0"/>
              <a:t>tal que </a:t>
            </a:r>
            <a:r>
              <a:rPr lang="pt-BR" dirty="0" smtClean="0">
                <a:solidFill>
                  <a:srgbClr val="0000FF"/>
                </a:solidFill>
              </a:rPr>
              <a:t>H(x) = H(y) 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Isto é conhecido como “</a:t>
            </a:r>
            <a:r>
              <a:rPr lang="pt-BR" dirty="0" smtClean="0">
                <a:solidFill>
                  <a:srgbClr val="CC3300"/>
                </a:solidFill>
              </a:rPr>
              <a:t>resistência forte à colisões</a:t>
            </a:r>
            <a:r>
              <a:rPr lang="pt-BR" dirty="0" smtClean="0"/>
              <a:t>”.</a:t>
            </a:r>
          </a:p>
          <a:p>
            <a:endParaRPr lang="pt-BR" dirty="0" smtClean="0"/>
          </a:p>
          <a:p>
            <a:r>
              <a:rPr lang="pt-BR" dirty="0" smtClean="0"/>
              <a:t>Resistência da função </a:t>
            </a:r>
            <a:r>
              <a:rPr lang="pt-BR" dirty="0" err="1" smtClean="0"/>
              <a:t>Hash</a:t>
            </a:r>
            <a:r>
              <a:rPr lang="pt-BR" dirty="0" smtClean="0"/>
              <a:t> a um tipo de ataque conhecido como o “</a:t>
            </a:r>
            <a:r>
              <a:rPr lang="pt-BR" u="sng" dirty="0" smtClean="0">
                <a:solidFill>
                  <a:srgbClr val="0000FF"/>
                </a:solidFill>
              </a:rPr>
              <a:t>ataque do aniversário</a:t>
            </a:r>
            <a:r>
              <a:rPr lang="pt-BR" dirty="0" smtClean="0"/>
              <a:t>”.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função </a:t>
            </a:r>
            <a:r>
              <a:rPr lang="pt-BR" dirty="0" err="1" smtClean="0"/>
              <a:t>Hash</a:t>
            </a:r>
            <a:r>
              <a:rPr lang="pt-BR" dirty="0" smtClean="0"/>
              <a:t> de </a:t>
            </a:r>
            <a:r>
              <a:rPr lang="pt-BR" dirty="0" smtClean="0">
                <a:solidFill>
                  <a:srgbClr val="CC3300"/>
                </a:solidFill>
              </a:rPr>
              <a:t>64 bits </a:t>
            </a:r>
            <a:r>
              <a:rPr lang="pt-BR" dirty="0" smtClean="0"/>
              <a:t>é usada.</a:t>
            </a:r>
          </a:p>
          <a:p>
            <a:r>
              <a:rPr lang="pt-BR" dirty="0" smtClean="0"/>
              <a:t>Uma mensagem M, </a:t>
            </a:r>
            <a:r>
              <a:rPr lang="pt-BR" dirty="0" smtClean="0">
                <a:solidFill>
                  <a:srgbClr val="C00000"/>
                </a:solidFill>
              </a:rPr>
              <a:t>não criptografada</a:t>
            </a:r>
            <a:r>
              <a:rPr lang="pt-BR" dirty="0" smtClean="0"/>
              <a:t>,  é enviada por um remetente A para um destinatário B. </a:t>
            </a:r>
          </a:p>
          <a:p>
            <a:r>
              <a:rPr lang="pt-BR" dirty="0" smtClean="0"/>
              <a:t>Um oponente intercepta M e o H(M).</a:t>
            </a:r>
          </a:p>
          <a:p>
            <a:r>
              <a:rPr lang="pt-BR" dirty="0" smtClean="0"/>
              <a:t>O oponente gera várias variações de M, substituindo várias pequenas partes,  assim formando pares de texto sobre M., mas mantendo o mesmo significado de M.  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 oponente precisa encontrar uma mensagem </a:t>
            </a:r>
            <a:r>
              <a:rPr lang="pt-BR" dirty="0" err="1" smtClean="0"/>
              <a:t>M´</a:t>
            </a:r>
            <a:r>
              <a:rPr lang="pt-BR" dirty="0" smtClean="0"/>
              <a:t>, adulterada, tal que:</a:t>
            </a:r>
            <a:br>
              <a:rPr lang="pt-BR" dirty="0" smtClean="0"/>
            </a:br>
            <a:r>
              <a:rPr lang="pt-BR" dirty="0" smtClean="0"/>
              <a:t>            H(</a:t>
            </a:r>
            <a:r>
              <a:rPr lang="pt-BR" dirty="0" err="1" smtClean="0"/>
              <a:t>M´</a:t>
            </a:r>
            <a:r>
              <a:rPr lang="pt-BR" dirty="0" smtClean="0"/>
              <a:t>) = H(M)</a:t>
            </a:r>
          </a:p>
          <a:p>
            <a:pPr>
              <a:buNone/>
            </a:pPr>
            <a:r>
              <a:rPr lang="pt-BR" dirty="0" smtClean="0"/>
              <a:t>   para substituir M e enganar o receptor B.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A probabilidade de sucesso é provado ser maior que 0,5.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O oponente gera 2E(n/2) = 2E(64/2) =2E32 variações possíveis.  Este é o esforço exigido, provado, para realizar uma ataque de força bruta num código de </a:t>
            </a:r>
            <a:r>
              <a:rPr lang="pt-BR" dirty="0" err="1" smtClean="0"/>
              <a:t>hash</a:t>
            </a:r>
            <a:r>
              <a:rPr lang="pt-BR" dirty="0" smtClean="0"/>
              <a:t> de tamanho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Funçao</a:t>
            </a:r>
            <a:r>
              <a:rPr lang="pt-BR" dirty="0" smtClean="0"/>
              <a:t>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Uma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b="1" dirty="0">
                <a:solidFill>
                  <a:srgbClr val="252525"/>
                </a:solidFill>
                <a:latin typeface="Arimo"/>
              </a:rPr>
              <a:t>função </a:t>
            </a:r>
            <a:r>
              <a:rPr lang="pt-BR" b="1" dirty="0" err="1">
                <a:solidFill>
                  <a:srgbClr val="252525"/>
                </a:solidFill>
                <a:latin typeface="Arimo"/>
              </a:rPr>
              <a:t>hash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é um </a:t>
            </a:r>
            <a:r>
              <a:rPr lang="pt-BR" dirty="0">
                <a:solidFill>
                  <a:srgbClr val="0B0080"/>
                </a:solidFill>
                <a:latin typeface="Arimo"/>
                <a:hlinkClick r:id="rId2" tooltip="Algoritmo"/>
              </a:rPr>
              <a:t>algoritmo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que mapeia </a:t>
            </a:r>
            <a:r>
              <a:rPr lang="pt-BR" dirty="0">
                <a:solidFill>
                  <a:srgbClr val="0B0080"/>
                </a:solidFill>
                <a:latin typeface="Arimo"/>
                <a:hlinkClick r:id="rId3" tooltip="Dados (computação)"/>
              </a:rPr>
              <a:t>dados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de comprimento variável para dados de comprimento fixo. </a:t>
            </a:r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val="219367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Se nenhuma combinação for encontrada,  outras mensagens fraudulentas poderão ser geradas até que seja encontrada uma com o mesmo H(M). </a:t>
            </a:r>
          </a:p>
          <a:p>
            <a:endParaRPr lang="pt-BR" dirty="0" smtClean="0"/>
          </a:p>
          <a:p>
            <a:r>
              <a:rPr lang="pt-BR" dirty="0" smtClean="0"/>
              <a:t>O oponente oferece a variação válida encontrada com o mesmo H(M), para o remetente A, para “assinatura”. Essa “assinatura” é anexada à variação fraudulenta para transmissão destinatário B.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B recebe M´ e H(M´) = H(M) e calcula o H(M´). 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Como </a:t>
            </a:r>
            <a:r>
              <a:rPr lang="pt-BR" dirty="0" smtClean="0"/>
              <a:t>H(M´) calculado é igual ao que B recebeu,  B deduz que não houve alteração da mensagem, o que na realidade, é a mensagem M´ adulterada, e não a mensagem verdadeira M.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Ataque do Aniversário</a:t>
            </a:r>
            <a:br>
              <a:rPr lang="pt-BR" dirty="0" smtClean="0"/>
            </a:br>
            <a:r>
              <a:rPr lang="pt-BR" dirty="0" smtClean="0"/>
              <a:t>                    Conclusão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tamanho do código de </a:t>
            </a:r>
            <a:r>
              <a:rPr lang="pt-BR" dirty="0" err="1" smtClean="0"/>
              <a:t>Hash</a:t>
            </a:r>
            <a:r>
              <a:rPr lang="pt-BR" dirty="0" smtClean="0"/>
              <a:t>, n bits, deve ser </a:t>
            </a:r>
            <a:r>
              <a:rPr lang="pt-BR" u="sng" dirty="0" smtClean="0"/>
              <a:t>substancial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 força de uma função </a:t>
            </a:r>
            <a:r>
              <a:rPr lang="pt-BR" dirty="0" err="1" smtClean="0"/>
              <a:t>Hash</a:t>
            </a:r>
            <a:r>
              <a:rPr lang="pt-BR" dirty="0" smtClean="0"/>
              <a:t> contra ataque de força bruta deve ser proporcional ao tamanho do código de </a:t>
            </a:r>
            <a:r>
              <a:rPr lang="pt-BR" dirty="0" err="1" smtClean="0"/>
              <a:t>Hash</a:t>
            </a:r>
            <a:r>
              <a:rPr lang="pt-BR" dirty="0" smtClean="0"/>
              <a:t> produzido pelo algoritmo.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Força do Código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64 bits é fraca.</a:t>
            </a:r>
          </a:p>
          <a:p>
            <a:endParaRPr lang="pt-BR" dirty="0" smtClean="0"/>
          </a:p>
          <a:p>
            <a:r>
              <a:rPr lang="pt-BR" dirty="0" smtClean="0"/>
              <a:t>MD5 com 128 bits foi encontrada uma colisão em 24 dias.</a:t>
            </a:r>
          </a:p>
          <a:p>
            <a:endParaRPr lang="pt-BR" dirty="0" smtClean="0"/>
          </a:p>
          <a:p>
            <a:r>
              <a:rPr lang="pt-BR" dirty="0" smtClean="0"/>
              <a:t>160 bits </a:t>
            </a:r>
            <a:r>
              <a:rPr lang="pt-BR" dirty="0" err="1" smtClean="0"/>
              <a:t>levaria-se</a:t>
            </a:r>
            <a:r>
              <a:rPr lang="pt-BR" dirty="0" smtClean="0"/>
              <a:t> </a:t>
            </a:r>
            <a:r>
              <a:rPr lang="pt-BR" dirty="0" smtClean="0"/>
              <a:t>mais de 4000 anos para se encontrar uma colisão.</a:t>
            </a:r>
          </a:p>
          <a:p>
            <a:endParaRPr lang="pt-BR" dirty="0" smtClean="0"/>
          </a:p>
          <a:p>
            <a:r>
              <a:rPr lang="pt-BR" dirty="0" smtClean="0"/>
              <a:t>Mesmo 160 bits é, atualmente considerado fraco.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Força do Código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um código </a:t>
            </a:r>
            <a:r>
              <a:rPr lang="pt-BR" dirty="0" err="1" smtClean="0"/>
              <a:t>Hash</a:t>
            </a:r>
            <a:r>
              <a:rPr lang="pt-BR" dirty="0" smtClean="0"/>
              <a:t> de tamanho de </a:t>
            </a:r>
            <a:r>
              <a:rPr lang="pt-BR" dirty="0" smtClean="0">
                <a:solidFill>
                  <a:srgbClr val="CC3300"/>
                </a:solidFill>
              </a:rPr>
              <a:t>n bits,</a:t>
            </a:r>
            <a:r>
              <a:rPr lang="pt-BR" dirty="0" smtClean="0"/>
              <a:t> o </a:t>
            </a:r>
            <a:r>
              <a:rPr lang="pt-BR" dirty="0" smtClean="0">
                <a:solidFill>
                  <a:srgbClr val="CC3300"/>
                </a:solidFill>
              </a:rPr>
              <a:t>nível de esforço exigido</a:t>
            </a:r>
            <a:r>
              <a:rPr lang="pt-BR" dirty="0" smtClean="0"/>
              <a:t>,  para força bruta,  é dado por: </a:t>
            </a:r>
          </a:p>
          <a:p>
            <a:endParaRPr lang="pt-BR" dirty="0" smtClean="0"/>
          </a:p>
          <a:p>
            <a:r>
              <a:rPr lang="pt-BR" dirty="0" smtClean="0"/>
              <a:t>Resistência à primeira inversão:   </a:t>
            </a:r>
            <a:r>
              <a:rPr lang="pt-BR" dirty="0" smtClean="0">
                <a:solidFill>
                  <a:srgbClr val="CC3300"/>
                </a:solidFill>
              </a:rPr>
              <a:t>2E(n)</a:t>
            </a:r>
          </a:p>
          <a:p>
            <a:r>
              <a:rPr lang="pt-BR" dirty="0" smtClean="0"/>
              <a:t>Resistência fraca à colisões:    </a:t>
            </a:r>
            <a:r>
              <a:rPr lang="pt-BR" dirty="0" smtClean="0">
                <a:solidFill>
                  <a:srgbClr val="00B0F0"/>
                </a:solidFill>
              </a:rPr>
              <a:t>2E(n)</a:t>
            </a:r>
          </a:p>
          <a:p>
            <a:r>
              <a:rPr lang="pt-BR" dirty="0" smtClean="0"/>
              <a:t>Resistência forte à colisões:    </a:t>
            </a:r>
            <a:r>
              <a:rPr lang="pt-BR" dirty="0" smtClean="0">
                <a:solidFill>
                  <a:srgbClr val="0000FF"/>
                </a:solidFill>
              </a:rPr>
              <a:t>2E(n/2)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Funções</a:t>
            </a:r>
            <a:r>
              <a:rPr lang="en-US" dirty="0" smtClean="0"/>
              <a:t> Hash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conhecidas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MD2, MD4, MD5 (resumem 128 bits)</a:t>
            </a:r>
          </a:p>
          <a:p>
            <a:r>
              <a:rPr lang="pt-BR" dirty="0" smtClean="0"/>
              <a:t>SHA-1 (Standard </a:t>
            </a:r>
            <a:r>
              <a:rPr lang="pt-BR" dirty="0" err="1" smtClean="0"/>
              <a:t>Hash</a:t>
            </a:r>
            <a:r>
              <a:rPr lang="pt-BR" dirty="0" smtClean="0"/>
              <a:t> Algorithm-1)</a:t>
            </a:r>
            <a:br>
              <a:rPr lang="pt-BR" dirty="0" smtClean="0"/>
            </a:br>
            <a:r>
              <a:rPr lang="pt-BR" dirty="0" smtClean="0"/>
              <a:t>                   (resume 128 bits)</a:t>
            </a:r>
          </a:p>
          <a:p>
            <a:r>
              <a:rPr lang="pt-BR" dirty="0" smtClean="0"/>
              <a:t>SHA-2 (</a:t>
            </a:r>
            <a:r>
              <a:rPr lang="pt-BR" dirty="0"/>
              <a:t>Standard </a:t>
            </a:r>
            <a:r>
              <a:rPr lang="pt-BR" dirty="0" err="1"/>
              <a:t>Hash</a:t>
            </a:r>
            <a:r>
              <a:rPr lang="pt-BR" dirty="0"/>
              <a:t> </a:t>
            </a:r>
            <a:r>
              <a:rPr lang="pt-BR" dirty="0" smtClean="0"/>
              <a:t>Algorithm-2) </a:t>
            </a:r>
            <a:br>
              <a:rPr lang="pt-BR" dirty="0" smtClean="0"/>
            </a:br>
            <a:r>
              <a:rPr lang="pt-BR" dirty="0" smtClean="0"/>
              <a:t>        (resume 256, 384, 512 bits)</a:t>
            </a:r>
          </a:p>
          <a:p>
            <a:r>
              <a:rPr lang="pt-BR" dirty="0" smtClean="0"/>
              <a:t>RIPEMD</a:t>
            </a:r>
          </a:p>
          <a:p>
            <a:r>
              <a:rPr lang="pt-BR" dirty="0" smtClean="0"/>
              <a:t>PANAMA</a:t>
            </a:r>
          </a:p>
          <a:p>
            <a:r>
              <a:rPr lang="pt-BR" dirty="0" smtClean="0"/>
              <a:t>TIGER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102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RIPEMD-160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>
                <a:solidFill>
                  <a:srgbClr val="252525"/>
                </a:solidFill>
                <a:latin typeface="Arimo"/>
              </a:rPr>
              <a:t>RIPEMD-160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é um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algoritmo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de </a:t>
            </a:r>
            <a:r>
              <a:rPr lang="pt-BR" dirty="0" err="1">
                <a:solidFill>
                  <a:srgbClr val="0B0080"/>
                </a:solidFill>
                <a:latin typeface="Arimo"/>
              </a:rPr>
              <a:t>hash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de 160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bits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idealizado por </a:t>
            </a:r>
            <a:r>
              <a:rPr lang="pt-BR" dirty="0" smtClean="0">
                <a:solidFill>
                  <a:srgbClr val="A55858"/>
                </a:solidFill>
                <a:latin typeface="Arimo"/>
              </a:rPr>
              <a:t>Hans </a:t>
            </a:r>
            <a:r>
              <a:rPr lang="pt-BR" dirty="0" err="1">
                <a:solidFill>
                  <a:srgbClr val="A55858"/>
                </a:solidFill>
                <a:latin typeface="Arimo"/>
              </a:rPr>
              <a:t>Dobbertin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 </a:t>
            </a:r>
            <a:r>
              <a:rPr lang="pt-BR" dirty="0" err="1">
                <a:solidFill>
                  <a:srgbClr val="A55858"/>
                </a:solidFill>
                <a:latin typeface="Arimo"/>
              </a:rPr>
              <a:t>Antoon</a:t>
            </a:r>
            <a:r>
              <a:rPr lang="pt-BR" dirty="0">
                <a:solidFill>
                  <a:srgbClr val="A55858"/>
                </a:solidFill>
                <a:latin typeface="Arimo"/>
              </a:rPr>
              <a:t> </a:t>
            </a:r>
            <a:r>
              <a:rPr lang="pt-BR" dirty="0" err="1">
                <a:solidFill>
                  <a:srgbClr val="A55858"/>
                </a:solidFill>
                <a:latin typeface="Arimo"/>
              </a:rPr>
              <a:t>Bosselaers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 e </a:t>
            </a:r>
            <a:r>
              <a:rPr lang="pt-BR" dirty="0">
                <a:solidFill>
                  <a:srgbClr val="A55858"/>
                </a:solidFill>
                <a:latin typeface="Arimo"/>
              </a:rPr>
              <a:t>Bart </a:t>
            </a:r>
            <a:r>
              <a:rPr lang="pt-BR" dirty="0" err="1">
                <a:solidFill>
                  <a:srgbClr val="A55858"/>
                </a:solidFill>
                <a:latin typeface="Arimo"/>
              </a:rPr>
              <a:t>Preneel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. </a:t>
            </a:r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É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usado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como uma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u="sng" dirty="0">
                <a:solidFill>
                  <a:srgbClr val="009900"/>
                </a:solidFill>
                <a:latin typeface="Arimo"/>
              </a:rPr>
              <a:t>substituição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u="sng" dirty="0" smtClean="0">
                <a:solidFill>
                  <a:srgbClr val="009900"/>
                </a:solidFill>
                <a:latin typeface="Arimo"/>
              </a:rPr>
              <a:t>segura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das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chaves de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128 bits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MD4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MD5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e </a:t>
            </a:r>
            <a:r>
              <a:rPr lang="pt-BR" dirty="0" smtClean="0">
                <a:solidFill>
                  <a:srgbClr val="A55858"/>
                </a:solidFill>
                <a:latin typeface="Arimo"/>
              </a:rPr>
              <a:t>RIPEMD.</a:t>
            </a:r>
          </a:p>
          <a:p>
            <a:endParaRPr lang="pt-BR" dirty="0">
              <a:solidFill>
                <a:srgbClr val="A55858"/>
              </a:solidFill>
              <a:latin typeface="Arimo"/>
            </a:endParaRPr>
          </a:p>
          <a:p>
            <a:r>
              <a:rPr lang="pt-BR" dirty="0">
                <a:solidFill>
                  <a:srgbClr val="0000FF"/>
                </a:solidFill>
              </a:rPr>
              <a:t>http://pt.wikipedia.org/wiki/RIPEMD-160</a:t>
            </a:r>
            <a:endParaRPr lang="pt-BR" dirty="0" smtClean="0">
              <a:solidFill>
                <a:srgbClr val="0000FF"/>
              </a:solidFill>
              <a:latin typeface="Arimo"/>
            </a:endParaRPr>
          </a:p>
          <a:p>
            <a:endParaRPr lang="pt-BR" dirty="0">
              <a:solidFill>
                <a:srgbClr val="A55858"/>
              </a:solidFill>
              <a:latin typeface="Arimo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312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Snefru</a:t>
            </a:r>
            <a:r>
              <a:rPr lang="pt-BR" dirty="0" smtClean="0"/>
              <a:t> (1990)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aseline="30000" dirty="0" smtClean="0">
              <a:solidFill>
                <a:srgbClr val="0B0080"/>
              </a:solidFill>
              <a:latin typeface="Arimo"/>
            </a:endParaRPr>
          </a:p>
          <a:p>
            <a:endParaRPr lang="en-US" baseline="30000" dirty="0" smtClean="0">
              <a:solidFill>
                <a:srgbClr val="0B0080"/>
              </a:solidFill>
              <a:latin typeface="Arimo"/>
            </a:endParaRPr>
          </a:p>
          <a:p>
            <a:r>
              <a:rPr lang="en-US" dirty="0" smtClean="0">
                <a:solidFill>
                  <a:srgbClr val="0B0080"/>
                </a:solidFill>
                <a:latin typeface="Arimo"/>
              </a:rPr>
              <a:t>128 e 256 bits de </a:t>
            </a:r>
            <a:r>
              <a:rPr lang="en-US" dirty="0" err="1" smtClean="0">
                <a:solidFill>
                  <a:srgbClr val="0B0080"/>
                </a:solidFill>
                <a:latin typeface="Arimo"/>
              </a:rPr>
              <a:t>saída</a:t>
            </a:r>
            <a:endParaRPr lang="en-US" baseline="30000" dirty="0">
              <a:solidFill>
                <a:srgbClr val="0B0080"/>
              </a:solidFill>
              <a:latin typeface="Arimo"/>
            </a:endParaRPr>
          </a:p>
          <a:p>
            <a:endParaRPr lang="pt-BR" dirty="0" smtClean="0">
              <a:hlinkClick r:id="rId2"/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http</a:t>
            </a:r>
            <a:r>
              <a:rPr lang="pt-BR" dirty="0">
                <a:solidFill>
                  <a:srgbClr val="0000FF"/>
                </a:solidFill>
              </a:rPr>
              <a:t>://</a:t>
            </a:r>
            <a:r>
              <a:rPr lang="pt-BR" dirty="0" smtClean="0">
                <a:solidFill>
                  <a:srgbClr val="0000FF"/>
                </a:solidFill>
              </a:rPr>
              <a:t>en.wikipedia.org/wiki/Snefru</a:t>
            </a:r>
            <a:endParaRPr lang="en-US" dirty="0">
              <a:solidFill>
                <a:srgbClr val="0000FF"/>
              </a:solidFill>
              <a:latin typeface="Arimo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927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Haval</a:t>
            </a:r>
            <a:r>
              <a:rPr lang="pt-BR" dirty="0" smtClean="0"/>
              <a:t> (1992)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128 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bits, 160 bits, 192 bits, 224 bits, and 256 bits. </a:t>
            </a: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Arimo"/>
              </a:rPr>
              <a:t>http://en.wikipedia.org/wiki/HAVAL</a:t>
            </a:r>
            <a:endParaRPr lang="en-US" dirty="0">
              <a:solidFill>
                <a:srgbClr val="0000FF"/>
              </a:solidFill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val="28272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GOST (1994)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err="1" smtClean="0">
                <a:solidFill>
                  <a:srgbClr val="252525"/>
                </a:solidFill>
                <a:latin typeface="Arimo"/>
              </a:rPr>
              <a:t>Função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criptográfica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de Hash de 256-bit. </a:t>
            </a:r>
          </a:p>
          <a:p>
            <a:endParaRPr lang="en-US" dirty="0">
              <a:solidFill>
                <a:srgbClr val="252525"/>
              </a:solidFill>
              <a:latin typeface="Arimo"/>
            </a:endParaRPr>
          </a:p>
          <a:p>
            <a:pPr marL="0" indent="0">
              <a:buNone/>
            </a:pP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>
                <a:solidFill>
                  <a:srgbClr val="CC3300"/>
                </a:solidFill>
                <a:hlinkClick r:id="rId2"/>
              </a:rPr>
              <a:t>http://</a:t>
            </a:r>
            <a:r>
              <a:rPr lang="pt-BR" dirty="0" smtClean="0">
                <a:solidFill>
                  <a:srgbClr val="CC3300"/>
                </a:solidFill>
                <a:hlinkClick r:id="rId2"/>
              </a:rPr>
              <a:t>en.wikipedia.org/wiki/Gost-Hash</a:t>
            </a:r>
            <a:endParaRPr lang="en-US" dirty="0" smtClean="0">
              <a:solidFill>
                <a:srgbClr val="CC3300"/>
              </a:solidFill>
              <a:latin typeface="Arimo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864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O valor retornado por uma </a:t>
            </a:r>
            <a:r>
              <a:rPr lang="pt-BR" dirty="0" smtClean="0">
                <a:solidFill>
                  <a:srgbClr val="CC3300"/>
                </a:solidFill>
                <a:latin typeface="Arimo"/>
              </a:rPr>
              <a:t>função </a:t>
            </a:r>
            <a:r>
              <a:rPr lang="pt-BR" dirty="0" err="1" smtClean="0">
                <a:solidFill>
                  <a:srgbClr val="CC3300"/>
                </a:solidFill>
                <a:latin typeface="Arimo"/>
              </a:rPr>
              <a:t>hash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 são chamados </a:t>
            </a:r>
            <a:r>
              <a:rPr lang="pt-BR" b="1" dirty="0" smtClean="0">
                <a:solidFill>
                  <a:srgbClr val="252525"/>
                </a:solidFill>
                <a:latin typeface="Arimo"/>
              </a:rPr>
              <a:t>códigos </a:t>
            </a:r>
            <a:r>
              <a:rPr lang="pt-BR" b="1" dirty="0" err="1" smtClean="0">
                <a:solidFill>
                  <a:srgbClr val="252525"/>
                </a:solidFill>
                <a:latin typeface="Arimo"/>
              </a:rPr>
              <a:t>hash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, simplesmente </a:t>
            </a:r>
            <a:r>
              <a:rPr lang="pt-BR" b="1" dirty="0" err="1" smtClean="0">
                <a:solidFill>
                  <a:srgbClr val="252525"/>
                </a:solidFill>
                <a:latin typeface="Arimo"/>
              </a:rPr>
              <a:t>hash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Tiger (1995)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192 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bits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.</a:t>
            </a:r>
          </a:p>
          <a:p>
            <a:endParaRPr lang="en-US" dirty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0000FF"/>
                </a:solidFill>
                <a:hlinkClick r:id="rId2"/>
              </a:rPr>
              <a:t>http</a:t>
            </a:r>
            <a:r>
              <a:rPr lang="pt-BR" dirty="0">
                <a:solidFill>
                  <a:srgbClr val="0000FF"/>
                </a:solidFill>
                <a:hlinkClick r:id="rId2"/>
              </a:rPr>
              <a:t>://en.wikipedia.org/wiki/Tiger_(</a:t>
            </a:r>
            <a:r>
              <a:rPr lang="pt-BR" dirty="0" err="1">
                <a:solidFill>
                  <a:srgbClr val="0000FF"/>
                </a:solidFill>
                <a:hlinkClick r:id="rId2"/>
              </a:rPr>
              <a:t>hash</a:t>
            </a:r>
            <a:r>
              <a:rPr lang="pt-BR" dirty="0" smtClean="0">
                <a:solidFill>
                  <a:srgbClr val="0000FF"/>
                </a:solidFill>
                <a:hlinkClick r:id="rId2"/>
              </a:rPr>
              <a:t>)</a:t>
            </a:r>
            <a:endParaRPr lang="pt-BR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78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PANAMA (1998)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256 bits </a:t>
            </a: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err="1" smtClean="0">
                <a:solidFill>
                  <a:srgbClr val="252525"/>
                </a:solidFill>
                <a:latin typeface="Arimo"/>
              </a:rPr>
              <a:t>Cifra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de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Fluxo</a:t>
            </a:r>
            <a:endParaRPr lang="en-US" dirty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Arimo"/>
              </a:rPr>
              <a:t>http://en.wikipedia.org/wiki/Panama_(cryptography)</a:t>
            </a:r>
          </a:p>
        </p:txBody>
      </p:sp>
    </p:spTree>
    <p:extLst>
      <p:ext uri="{BB962C8B-B14F-4D97-AF65-F5344CB8AC3E}">
        <p14:creationId xmlns:p14="http://schemas.microsoft.com/office/powerpoint/2010/main" val="9750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 (1993)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Secure Hash Algorithm</a:t>
            </a:r>
          </a:p>
          <a:p>
            <a:endParaRPr lang="en-US" dirty="0"/>
          </a:p>
          <a:p>
            <a:r>
              <a:rPr lang="pt-BR" dirty="0"/>
              <a:t>A família de SHA (</a:t>
            </a:r>
            <a:r>
              <a:rPr lang="pt-BR" dirty="0" err="1"/>
              <a:t>Secure</a:t>
            </a:r>
            <a:r>
              <a:rPr lang="pt-BR" dirty="0"/>
              <a:t> </a:t>
            </a:r>
            <a:r>
              <a:rPr lang="pt-BR" dirty="0" err="1"/>
              <a:t>Hash</a:t>
            </a:r>
            <a:r>
              <a:rPr lang="pt-BR" dirty="0"/>
              <a:t> </a:t>
            </a:r>
            <a:r>
              <a:rPr lang="pt-BR" dirty="0" err="1"/>
              <a:t>Algorithm</a:t>
            </a:r>
            <a:r>
              <a:rPr lang="pt-BR" dirty="0"/>
              <a:t>) está relacionada com as funções criptográficas. </a:t>
            </a:r>
          </a:p>
          <a:p>
            <a:pPr marL="82296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140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SHA-1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função mais usada nesta família, a SHA-1, é usada numa grande variedade de aplicações e protocolos de segurança, incluindo TLS, SSL, PGP, SSH, S/MIME e </a:t>
            </a:r>
            <a:r>
              <a:rPr lang="pt-BR" dirty="0" err="1"/>
              <a:t>IPSec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SHA-1 </a:t>
            </a:r>
            <a:r>
              <a:rPr lang="pt-BR" dirty="0"/>
              <a:t>foi considerado o sucessor do MD5.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Ambos tiveram </a:t>
            </a:r>
            <a:r>
              <a:rPr lang="pt-BR" dirty="0"/>
              <a:t>vulnerabilidades </a:t>
            </a:r>
            <a:r>
              <a:rPr lang="pt-BR" dirty="0" smtClean="0"/>
              <a:t>comprovadas.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363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SHA-2 </a:t>
            </a:r>
            <a:r>
              <a:rPr lang="pt-BR" dirty="0" smtClean="0"/>
              <a:t>(2001</a:t>
            </a:r>
            <a:r>
              <a:rPr lang="pt-BR" dirty="0" smtClean="0"/>
              <a:t>) - variantes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252525"/>
                </a:solidFill>
                <a:latin typeface="Arimo"/>
              </a:rPr>
              <a:t>SHA-224</a:t>
            </a:r>
            <a:r>
              <a:rPr lang="en-US" b="1" dirty="0">
                <a:solidFill>
                  <a:srgbClr val="252525"/>
                </a:solidFill>
                <a:latin typeface="Arimo"/>
              </a:rPr>
              <a:t>, SHA-256, SHA-384, </a:t>
            </a:r>
            <a:r>
              <a:rPr lang="en-US" b="1" dirty="0" smtClean="0">
                <a:solidFill>
                  <a:srgbClr val="252525"/>
                </a:solidFill>
                <a:latin typeface="Arimo"/>
              </a:rPr>
              <a:t>SHA-512,</a:t>
            </a: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err="1" smtClean="0">
                <a:solidFill>
                  <a:srgbClr val="252525"/>
                </a:solidFill>
                <a:latin typeface="Arimo"/>
              </a:rPr>
              <a:t>Projetado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por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U.S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. </a:t>
            </a:r>
            <a:r>
              <a:rPr lang="en-US" dirty="0">
                <a:solidFill>
                  <a:srgbClr val="0B0080"/>
                </a:solidFill>
                <a:latin typeface="Arimo"/>
                <a:hlinkClick r:id="rId2" tooltip="National Security Agency"/>
              </a:rPr>
              <a:t>National Security Agency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(NSA) 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and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publicado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em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2001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pelo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the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</a:t>
            </a:r>
            <a:r>
              <a:rPr lang="en-US" dirty="0">
                <a:solidFill>
                  <a:srgbClr val="0B0080"/>
                </a:solidFill>
                <a:latin typeface="Arimo"/>
                <a:hlinkClick r:id="rId3" tooltip="National Institute of Standards and Technology"/>
              </a:rPr>
              <a:t>NIST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como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um U.S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. </a:t>
            </a:r>
            <a:r>
              <a:rPr lang="en-US" u="sng" dirty="0">
                <a:solidFill>
                  <a:srgbClr val="0B0080"/>
                </a:solidFill>
                <a:latin typeface="Arimo"/>
                <a:hlinkClick r:id="rId4" tooltip="Federal Information Processing Standard"/>
              </a:rPr>
              <a:t>Federal Information Processing Standard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(FIPS). </a:t>
            </a: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SHA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significa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 </a:t>
            </a:r>
            <a:r>
              <a:rPr lang="en-US" dirty="0">
                <a:solidFill>
                  <a:srgbClr val="0000FF"/>
                </a:solidFill>
                <a:latin typeface="Arimo"/>
                <a:hlinkClick r:id="rId5" tooltip="Secure Hash Algorithm"/>
              </a:rPr>
              <a:t>Secure Hash </a:t>
            </a:r>
            <a:r>
              <a:rPr lang="en-US" dirty="0" smtClean="0">
                <a:solidFill>
                  <a:srgbClr val="0000FF"/>
                </a:solidFill>
                <a:latin typeface="Arimo"/>
                <a:hlinkClick r:id="rId5" tooltip="Secure Hash Algorithm"/>
              </a:rPr>
              <a:t>Algorithm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. </a:t>
            </a: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en-US" dirty="0" smtClean="0">
                <a:solidFill>
                  <a:srgbClr val="252525"/>
                </a:solidFill>
                <a:latin typeface="Arimo"/>
              </a:rPr>
              <a:t>SHA-2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inclui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um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número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significantes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de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mudanças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 a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partir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de </a:t>
            </a:r>
            <a:r>
              <a:rPr lang="en-US" dirty="0" err="1" smtClean="0">
                <a:solidFill>
                  <a:srgbClr val="252525"/>
                </a:solidFill>
                <a:latin typeface="Arimo"/>
              </a:rPr>
              <a:t>seu</a:t>
            </a:r>
            <a:r>
              <a:rPr lang="en-US" dirty="0" smtClean="0">
                <a:solidFill>
                  <a:srgbClr val="252525"/>
                </a:solidFill>
                <a:latin typeface="Arimo"/>
              </a:rPr>
              <a:t> predecessor </a:t>
            </a:r>
            <a:r>
              <a:rPr lang="en-US" dirty="0" smtClean="0">
                <a:solidFill>
                  <a:srgbClr val="0B0080"/>
                </a:solidFill>
                <a:latin typeface="Arimo"/>
                <a:hlinkClick r:id="rId6" tooltip="SHA-1"/>
              </a:rPr>
              <a:t>SHA-1</a:t>
            </a:r>
            <a:r>
              <a:rPr lang="en-US" dirty="0">
                <a:solidFill>
                  <a:srgbClr val="252525"/>
                </a:solidFill>
                <a:latin typeface="Arimo"/>
              </a:rPr>
              <a:t>. </a:t>
            </a:r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endParaRPr lang="en-US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>
                <a:solidFill>
                  <a:srgbClr val="0000FF"/>
                </a:solidFill>
                <a:hlinkClick r:id="rId7"/>
              </a:rPr>
              <a:t>http://en.wikipedia.org/wiki/SHA-256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7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 (256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Em </a:t>
            </a:r>
            <a:r>
              <a:rPr lang="pt-BR" dirty="0"/>
              <a:t>algumas correntes, é sugerido que o SHA-256 ou superior seja usado para tecnologia crítica.</a:t>
            </a:r>
          </a:p>
        </p:txBody>
      </p:sp>
    </p:spTree>
    <p:extLst>
      <p:ext uri="{BB962C8B-B14F-4D97-AF65-F5344CB8AC3E}">
        <p14:creationId xmlns:p14="http://schemas.microsoft.com/office/powerpoint/2010/main" val="2581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Whirlpool (2000 à 2004)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b="1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b="1" dirty="0" smtClean="0">
                <a:solidFill>
                  <a:srgbClr val="252525"/>
                </a:solidFill>
                <a:latin typeface="Arimo"/>
              </a:rPr>
              <a:t>Whirlpool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(às vezes referenciado como </a:t>
            </a:r>
            <a:r>
              <a:rPr lang="pt-BR" i="1" dirty="0">
                <a:solidFill>
                  <a:srgbClr val="252525"/>
                </a:solidFill>
                <a:latin typeface="Arimo"/>
              </a:rPr>
              <a:t>WHIRLPOOL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) é uma função criptográfica de </a:t>
            </a:r>
            <a:r>
              <a:rPr lang="pt-BR" dirty="0" err="1" smtClean="0">
                <a:solidFill>
                  <a:srgbClr val="0B0080"/>
                </a:solidFill>
                <a:latin typeface="Arimo"/>
              </a:rPr>
              <a:t>hash</a:t>
            </a:r>
            <a:r>
              <a:rPr lang="pt-BR" dirty="0" err="1" smtClean="0">
                <a:solidFill>
                  <a:srgbClr val="252525"/>
                </a:solidFill>
                <a:latin typeface="Arimo"/>
              </a:rPr>
              <a:t>desenvolvida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pelo prof.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Vincent </a:t>
            </a:r>
            <a:r>
              <a:rPr lang="pt-BR" dirty="0" err="1">
                <a:solidFill>
                  <a:srgbClr val="0B0080"/>
                </a:solidFill>
                <a:latin typeface="Arimo"/>
              </a:rPr>
              <a:t>Rijmen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(belga) e o Prof.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Paulo S. L. M. Barreto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(brasileiro). </a:t>
            </a:r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A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função foi recomendada pelo projeto 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New </a:t>
            </a:r>
            <a:r>
              <a:rPr lang="pt-BR" i="1" dirty="0" err="1">
                <a:solidFill>
                  <a:srgbClr val="A55858"/>
                </a:solidFill>
                <a:latin typeface="Arimo"/>
              </a:rPr>
              <a:t>European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 </a:t>
            </a:r>
            <a:r>
              <a:rPr lang="pt-BR" i="1" dirty="0" err="1">
                <a:solidFill>
                  <a:srgbClr val="A55858"/>
                </a:solidFill>
                <a:latin typeface="Arimo"/>
              </a:rPr>
              <a:t>Schemes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 for Signatures, </a:t>
            </a:r>
            <a:r>
              <a:rPr lang="pt-BR" i="1" dirty="0" err="1">
                <a:solidFill>
                  <a:srgbClr val="A55858"/>
                </a:solidFill>
                <a:latin typeface="Arimo"/>
              </a:rPr>
              <a:t>Integrity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 </a:t>
            </a:r>
            <a:r>
              <a:rPr lang="pt-BR" i="1" dirty="0" err="1">
                <a:solidFill>
                  <a:srgbClr val="A55858"/>
                </a:solidFill>
                <a:latin typeface="Arimo"/>
              </a:rPr>
              <a:t>and</a:t>
            </a:r>
            <a:r>
              <a:rPr lang="pt-BR" i="1" dirty="0">
                <a:solidFill>
                  <a:srgbClr val="A55858"/>
                </a:solidFill>
                <a:latin typeface="Arimo"/>
              </a:rPr>
              <a:t> </a:t>
            </a:r>
            <a:r>
              <a:rPr lang="pt-BR" i="1" dirty="0" err="1" smtClean="0">
                <a:solidFill>
                  <a:srgbClr val="A55858"/>
                </a:solidFill>
                <a:latin typeface="Arimo"/>
              </a:rPr>
              <a:t>Encryption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(NESSIE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) (Europeu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).</a:t>
            </a:r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290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Whirlpool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Foi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também adotada pela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Organização Internacional para Padronização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(ISO) e pela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Comissão Eletrotécnica Internacional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 (IEC) como parte do padrão internacional </a:t>
            </a:r>
            <a:r>
              <a:rPr lang="pt-BR" dirty="0">
                <a:solidFill>
                  <a:srgbClr val="A55858"/>
                </a:solidFill>
                <a:latin typeface="Arimo"/>
              </a:rPr>
              <a:t>ISO 10118-3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81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Whirlpool (2005)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>
              <a:solidFill>
                <a:srgbClr val="0B0080"/>
              </a:solidFill>
              <a:latin typeface="Arimo"/>
            </a:endParaRPr>
          </a:p>
          <a:p>
            <a:r>
              <a:rPr lang="pt-BR" dirty="0" err="1" smtClean="0">
                <a:solidFill>
                  <a:srgbClr val="0B0080"/>
                </a:solidFill>
                <a:latin typeface="Arimo"/>
              </a:rPr>
              <a:t>Vicent</a:t>
            </a:r>
            <a:r>
              <a:rPr lang="pt-BR" dirty="0" smtClean="0">
                <a:solidFill>
                  <a:srgbClr val="0B0080"/>
                </a:solidFill>
                <a:latin typeface="Arimo"/>
              </a:rPr>
              <a:t> </a:t>
            </a:r>
            <a:r>
              <a:rPr lang="pt-BR" dirty="0" err="1">
                <a:solidFill>
                  <a:srgbClr val="0B0080"/>
                </a:solidFill>
                <a:latin typeface="Arimo"/>
              </a:rPr>
              <a:t>Rijmen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</a:t>
            </a:r>
            <a:r>
              <a:rPr lang="pt-BR" dirty="0" err="1">
                <a:solidFill>
                  <a:srgbClr val="252525"/>
                </a:solidFill>
                <a:latin typeface="Arimo"/>
              </a:rPr>
              <a:t>co-autor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 do algoritmo </a:t>
            </a:r>
            <a:r>
              <a:rPr lang="pt-BR" dirty="0" err="1">
                <a:solidFill>
                  <a:srgbClr val="252525"/>
                </a:solidFill>
                <a:latin typeface="Arimo"/>
              </a:rPr>
              <a:t>Rijndael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 também conhecido como AES)</a:t>
            </a:r>
            <a:r>
              <a:rPr lang="pt-BR" baseline="30000" dirty="0">
                <a:solidFill>
                  <a:srgbClr val="0B0080"/>
                </a:solidFill>
                <a:latin typeface="Arimo"/>
                <a:hlinkClick r:id="rId2"/>
              </a:rPr>
              <a:t>1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e </a:t>
            </a:r>
            <a:r>
              <a:rPr lang="pt-BR" dirty="0">
                <a:solidFill>
                  <a:srgbClr val="0B0080"/>
                </a:solidFill>
                <a:latin typeface="Arimo"/>
              </a:rPr>
              <a:t>Paulo Barreto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(pesquisador brasileiro)</a:t>
            </a:r>
            <a:r>
              <a:rPr lang="pt-BR" baseline="30000" dirty="0">
                <a:solidFill>
                  <a:srgbClr val="0B0080"/>
                </a:solidFill>
                <a:latin typeface="Arimo"/>
                <a:hlinkClick r:id="rId2"/>
              </a:rPr>
              <a:t>2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criaram três versões do WHIRLPOOL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.</a:t>
            </a:r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r>
              <a:rPr lang="pt-BR" dirty="0">
                <a:solidFill>
                  <a:srgbClr val="0000FF"/>
                </a:solidFill>
                <a:latin typeface="Arimo"/>
              </a:rPr>
              <a:t>Os primeiros programas de criptografia a usarem o Whirlpool foram </a:t>
            </a:r>
            <a:r>
              <a:rPr lang="pt-BR" dirty="0" err="1">
                <a:solidFill>
                  <a:srgbClr val="CC3300"/>
                </a:solidFill>
                <a:latin typeface="Arimo"/>
                <a:hlinkClick r:id="rId3" tooltip="FreeOTFE (página não existe)"/>
              </a:rPr>
              <a:t>FreeOTFE</a:t>
            </a:r>
            <a:r>
              <a:rPr lang="pt-BR" dirty="0">
                <a:solidFill>
                  <a:srgbClr val="0000FF"/>
                </a:solidFill>
                <a:latin typeface="Arimo"/>
              </a:rPr>
              <a:t> e </a:t>
            </a:r>
            <a:r>
              <a:rPr lang="pt-BR" dirty="0" err="1">
                <a:solidFill>
                  <a:srgbClr val="0000FF"/>
                </a:solidFill>
                <a:latin typeface="Arimo"/>
                <a:hlinkClick r:id="rId4" tooltip="TrueCrypt"/>
              </a:rPr>
              <a:t>TrueCrypt</a:t>
            </a:r>
            <a:r>
              <a:rPr lang="pt-BR" dirty="0">
                <a:solidFill>
                  <a:srgbClr val="0000FF"/>
                </a:solidFill>
                <a:latin typeface="Arimo"/>
              </a:rPr>
              <a:t> em 2005.</a:t>
            </a:r>
          </a:p>
          <a:p>
            <a:endParaRPr lang="pt-BR" dirty="0"/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val="24497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Whirlpool (2005)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Os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autores declararam que esse algoritmo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"</a:t>
            </a:r>
            <a:r>
              <a:rPr lang="pt-BR" u="sng" dirty="0" smtClean="0">
                <a:solidFill>
                  <a:srgbClr val="0070C0"/>
                </a:solidFill>
                <a:latin typeface="Arimo"/>
              </a:rPr>
              <a:t>não é, e nunca será, patenteado e deve ser usado livre de custos para qualquer propósito. As referências para implementações estão em domínio público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“.</a:t>
            </a:r>
            <a:endParaRPr lang="pt-BR" dirty="0">
              <a:solidFill>
                <a:srgbClr val="252525"/>
              </a:solidFill>
              <a:latin typeface="Arimo"/>
            </a:endParaRPr>
          </a:p>
          <a:p>
            <a:endParaRPr lang="pt-BR" dirty="0">
              <a:solidFill>
                <a:srgbClr val="252525"/>
              </a:solidFill>
              <a:latin typeface="Arimo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303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Um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b="1" dirty="0" err="1">
                <a:solidFill>
                  <a:srgbClr val="252525"/>
                </a:solidFill>
                <a:latin typeface="Arimo"/>
              </a:rPr>
              <a:t>hash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é 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uma sequência de </a:t>
            </a:r>
            <a:r>
              <a:rPr lang="pt-BR" dirty="0">
                <a:solidFill>
                  <a:srgbClr val="0B0080"/>
                </a:solidFill>
                <a:latin typeface="Arimo"/>
                <a:hlinkClick r:id="rId2" tooltip="Bit"/>
              </a:rPr>
              <a:t>bits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geradas por um </a:t>
            </a:r>
            <a:r>
              <a:rPr lang="pt-BR" dirty="0">
                <a:solidFill>
                  <a:srgbClr val="0B0080"/>
                </a:solidFill>
                <a:latin typeface="Arimo"/>
                <a:hlinkClick r:id="rId3" tooltip="Algoritmo de dispersão"/>
              </a:rPr>
              <a:t>algoritmo de dispersão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 em geral representada em base </a:t>
            </a:r>
            <a:r>
              <a:rPr lang="pt-BR" u="sng" dirty="0">
                <a:solidFill>
                  <a:srgbClr val="0B0080"/>
                </a:solidFill>
                <a:latin typeface="Arimo"/>
                <a:hlinkClick r:id="rId4" tooltip="Hexadecimal"/>
              </a:rPr>
              <a:t>hexadecimal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, que permite a visualização em letras e </a:t>
            </a:r>
            <a:r>
              <a:rPr lang="pt-BR" dirty="0">
                <a:solidFill>
                  <a:srgbClr val="0B0080"/>
                </a:solidFill>
                <a:latin typeface="Arimo"/>
                <a:hlinkClick r:id="rId5" tooltip="Número"/>
              </a:rPr>
              <a:t>números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(0 a 9 e A </a:t>
            </a:r>
            <a:r>
              <a:rPr lang="pt-BR" dirty="0" err="1">
                <a:solidFill>
                  <a:srgbClr val="252525"/>
                </a:solidFill>
                <a:latin typeface="Arimo"/>
              </a:rPr>
              <a:t>a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 F), representando um </a:t>
            </a:r>
            <a:r>
              <a:rPr lang="pt-BR" dirty="0" err="1">
                <a:solidFill>
                  <a:srgbClr val="0B0080"/>
                </a:solidFill>
                <a:latin typeface="Arimo"/>
                <a:hlinkClick r:id="rId6" tooltip="Nibble"/>
              </a:rPr>
              <a:t>nibble</a:t>
            </a:r>
            <a:r>
              <a:rPr lang="pt-BR" dirty="0">
                <a:solidFill>
                  <a:srgbClr val="252525"/>
                </a:solidFill>
                <a:latin typeface="Arimo"/>
              </a:rPr>
              <a:t> cada.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602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Calculadores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sz="3600" dirty="0" err="1" smtClean="0"/>
              <a:t>HashCalc</a:t>
            </a:r>
            <a:r>
              <a:rPr lang="pt-BR" sz="3600" b="1" dirty="0" smtClean="0"/>
              <a:t> 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dirty="0" smtClean="0">
                <a:solidFill>
                  <a:srgbClr val="0000FF"/>
                </a:solidFill>
              </a:rPr>
              <a:t>http</a:t>
            </a:r>
            <a:r>
              <a:rPr lang="pt-BR" dirty="0">
                <a:solidFill>
                  <a:srgbClr val="0000FF"/>
                </a:solidFill>
              </a:rPr>
              <a:t>://</a:t>
            </a:r>
            <a:r>
              <a:rPr lang="pt-BR" dirty="0" smtClean="0">
                <a:solidFill>
                  <a:srgbClr val="0000FF"/>
                </a:solidFill>
              </a:rPr>
              <a:t>www.slavasoft.com/hashcalc/index.htm</a:t>
            </a:r>
            <a:endParaRPr lang="pt-BR" sz="3600" b="1" dirty="0" smtClean="0">
              <a:solidFill>
                <a:srgbClr val="0000FF"/>
              </a:solidFill>
            </a:endParaRPr>
          </a:p>
          <a:p>
            <a:endParaRPr lang="pt-BR" dirty="0" smtClean="0"/>
          </a:p>
          <a:p>
            <a:r>
              <a:rPr lang="pt-BR" cap="all" dirty="0"/>
              <a:t>ADLER 32 HASH </a:t>
            </a:r>
            <a:r>
              <a:rPr lang="pt-BR" cap="all" dirty="0" smtClean="0"/>
              <a:t>CALCULATOR</a:t>
            </a:r>
          </a:p>
          <a:p>
            <a:pPr>
              <a:buNone/>
            </a:pPr>
            <a:r>
              <a:rPr lang="pt-BR" dirty="0" smtClean="0">
                <a:solidFill>
                  <a:srgbClr val="0000FF"/>
                </a:solidFill>
              </a:rPr>
              <a:t>   http</a:t>
            </a:r>
            <a:r>
              <a:rPr lang="pt-BR" dirty="0">
                <a:solidFill>
                  <a:srgbClr val="0000FF"/>
                </a:solidFill>
              </a:rPr>
              <a:t>://</a:t>
            </a:r>
            <a:r>
              <a:rPr lang="pt-BR" dirty="0" smtClean="0">
                <a:solidFill>
                  <a:srgbClr val="0000FF"/>
                </a:solidFill>
              </a:rPr>
              <a:t>www.md5calc.com/adler32</a:t>
            </a:r>
            <a:endParaRPr lang="pt-BR" b="1" cap="all" dirty="0">
              <a:solidFill>
                <a:srgbClr val="0000FF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70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endParaRPr lang="pt-BR" dirty="0" smtClean="0">
              <a:solidFill>
                <a:srgbClr val="252525"/>
              </a:solidFill>
              <a:latin typeface="Arimo"/>
            </a:endParaRPr>
          </a:p>
          <a:p>
            <a:r>
              <a:rPr lang="pt-BR" dirty="0" smtClean="0">
                <a:solidFill>
                  <a:srgbClr val="252525"/>
                </a:solidFill>
                <a:latin typeface="Arimo"/>
              </a:rPr>
              <a:t>O conceito teórico diz que "</a:t>
            </a:r>
            <a:r>
              <a:rPr lang="pt-BR" dirty="0" err="1" smtClean="0">
                <a:solidFill>
                  <a:srgbClr val="CC3300"/>
                </a:solidFill>
                <a:latin typeface="Arimo"/>
              </a:rPr>
              <a:t>hash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” é a </a:t>
            </a:r>
            <a:r>
              <a:rPr lang="pt-BR" dirty="0" smtClean="0">
                <a:solidFill>
                  <a:srgbClr val="0000FF"/>
                </a:solidFill>
                <a:latin typeface="Arimo"/>
              </a:rPr>
              <a:t>transformação de uma grande quantidade de dados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 em </a:t>
            </a:r>
            <a:r>
              <a:rPr lang="pt-BR" dirty="0" smtClean="0">
                <a:solidFill>
                  <a:srgbClr val="00B0F0"/>
                </a:solidFill>
                <a:latin typeface="Arimo"/>
              </a:rPr>
              <a:t>uma pequena quantidade </a:t>
            </a:r>
            <a:r>
              <a:rPr lang="pt-BR" dirty="0" smtClean="0">
                <a:solidFill>
                  <a:srgbClr val="252525"/>
                </a:solidFill>
                <a:latin typeface="Arimo"/>
              </a:rPr>
              <a:t>de informações".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Uma função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aceita uma mensagem M de comprimento variável como entrada</a:t>
            </a:r>
            <a:r>
              <a:rPr lang="pt-BR" dirty="0" smtClean="0"/>
              <a:t> e produz </a:t>
            </a:r>
            <a:r>
              <a:rPr lang="pt-BR" dirty="0" smtClean="0">
                <a:solidFill>
                  <a:srgbClr val="CC3300"/>
                </a:solidFill>
              </a:rPr>
              <a:t>uma saída de comprimento fixo </a:t>
            </a:r>
            <a:r>
              <a:rPr lang="pt-BR" dirty="0" smtClean="0"/>
              <a:t>conhecida por </a:t>
            </a:r>
            <a:r>
              <a:rPr lang="pt-BR" dirty="0" err="1" smtClean="0">
                <a:solidFill>
                  <a:schemeClr val="accent5">
                    <a:lumMod val="75000"/>
                  </a:schemeClr>
                </a:solidFill>
              </a:rPr>
              <a:t>Hash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 de M</a:t>
            </a:r>
            <a:r>
              <a:rPr lang="pt-BR" dirty="0" smtClean="0"/>
              <a:t>, denotado por H(M).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uma função apenas da mensagem M de entrada.</a:t>
            </a:r>
          </a:p>
          <a:p>
            <a:endParaRPr lang="pt-BR" dirty="0"/>
          </a:p>
          <a:p>
            <a:r>
              <a:rPr lang="pt-BR" dirty="0" smtClean="0"/>
              <a:t>Também chamado de:</a:t>
            </a:r>
            <a:br>
              <a:rPr lang="pt-BR" dirty="0" smtClean="0"/>
            </a:br>
            <a:r>
              <a:rPr lang="pt-BR" dirty="0" smtClean="0"/>
              <a:t>     </a:t>
            </a:r>
            <a:r>
              <a:rPr lang="pt-BR" dirty="0" smtClean="0">
                <a:solidFill>
                  <a:srgbClr val="00B0F0"/>
                </a:solidFill>
              </a:rPr>
              <a:t>Resumo de Mensagem</a:t>
            </a:r>
            <a:r>
              <a:rPr lang="pt-BR" dirty="0" smtClean="0"/>
              <a:t>,</a:t>
            </a:r>
            <a:br>
              <a:rPr lang="pt-BR" dirty="0" smtClean="0"/>
            </a:br>
            <a:r>
              <a:rPr lang="pt-BR" dirty="0" smtClean="0"/>
              <a:t>     Síntese de Mensagem, </a:t>
            </a:r>
            <a:br>
              <a:rPr lang="pt-BR" dirty="0" smtClean="0"/>
            </a:br>
            <a:r>
              <a:rPr lang="pt-BR" dirty="0" smtClean="0"/>
              <a:t>    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r>
              <a:rPr lang="pt-BR" dirty="0" smtClean="0"/>
              <a:t>  (MD)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uma função de </a:t>
            </a:r>
            <a:r>
              <a:rPr lang="pt-BR" dirty="0" smtClean="0">
                <a:solidFill>
                  <a:srgbClr val="0000FF"/>
                </a:solidFill>
              </a:rPr>
              <a:t>todos os bits</a:t>
            </a:r>
            <a:r>
              <a:rPr lang="pt-BR" dirty="0" smtClean="0"/>
              <a:t> da mensagem M.</a:t>
            </a:r>
          </a:p>
          <a:p>
            <a:endParaRPr lang="pt-BR" dirty="0"/>
          </a:p>
          <a:p>
            <a:r>
              <a:rPr lang="pt-BR" dirty="0" smtClean="0"/>
              <a:t>Tem a capacidade de </a:t>
            </a:r>
            <a:r>
              <a:rPr lang="pt-BR" dirty="0" smtClean="0">
                <a:solidFill>
                  <a:srgbClr val="0000FF"/>
                </a:solidFill>
              </a:rPr>
              <a:t>detecção erros</a:t>
            </a:r>
            <a:r>
              <a:rPr lang="pt-BR" dirty="0" smtClean="0"/>
              <a:t>: uma </a:t>
            </a:r>
            <a:r>
              <a:rPr lang="pt-BR" dirty="0" smtClean="0">
                <a:solidFill>
                  <a:srgbClr val="0000FF"/>
                </a:solidFill>
              </a:rPr>
              <a:t>mudança em qualquer bit ou bits </a:t>
            </a:r>
            <a:r>
              <a:rPr lang="pt-BR" dirty="0" smtClean="0"/>
              <a:t>na mensagem, resulta em uma mudança no </a:t>
            </a:r>
            <a:r>
              <a:rPr lang="pt-BR" dirty="0" err="1" smtClean="0"/>
              <a:t>Hash</a:t>
            </a:r>
            <a:r>
              <a:rPr lang="pt-BR" dirty="0" smtClean="0"/>
              <a:t>(M).</a:t>
            </a:r>
          </a:p>
          <a:p>
            <a:endParaRPr lang="pt-BR" dirty="0"/>
          </a:p>
          <a:p>
            <a:r>
              <a:rPr lang="pt-BR" dirty="0" smtClean="0"/>
              <a:t>Garante:   </a:t>
            </a:r>
            <a:r>
              <a:rPr lang="pt-BR" dirty="0" smtClean="0">
                <a:solidFill>
                  <a:srgbClr val="0000FF"/>
                </a:solidFill>
              </a:rPr>
              <a:t>Integridade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Estrutura do Código de </a:t>
            </a:r>
            <a:r>
              <a:rPr lang="pt-BR" dirty="0" err="1" smtClean="0"/>
              <a:t>Hash</a:t>
            </a:r>
            <a:r>
              <a:rPr lang="pt-BR" dirty="0" smtClean="0"/>
              <a:t> Seguro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85184"/>
            <a:ext cx="932452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3501008"/>
            <a:ext cx="932452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2276475"/>
            <a:ext cx="9324529" cy="122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1897</TotalTime>
  <Words>993</Words>
  <Application>Microsoft Office PowerPoint</Application>
  <PresentationFormat>Apresentação na tela (4:3)</PresentationFormat>
  <Paragraphs>215</Paragraphs>
  <Slides>40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1" baseType="lpstr">
      <vt:lpstr>Solstício</vt:lpstr>
      <vt:lpstr>Funções Hash</vt:lpstr>
      <vt:lpstr>Funçao Hash</vt:lpstr>
      <vt:lpstr>Função Hash</vt:lpstr>
      <vt:lpstr>Hash</vt:lpstr>
      <vt:lpstr>Hash</vt:lpstr>
      <vt:lpstr>Hash</vt:lpstr>
      <vt:lpstr>Hash</vt:lpstr>
      <vt:lpstr>Hash</vt:lpstr>
      <vt:lpstr> Estrutura do Código de Hash Seguro </vt:lpstr>
      <vt:lpstr>Função Hash</vt:lpstr>
      <vt:lpstr>Função Hash</vt:lpstr>
      <vt:lpstr>Requisitos para uma função Hash</vt:lpstr>
      <vt:lpstr>Requisitos para uma função Hash</vt:lpstr>
      <vt:lpstr>Requisitos para uma função Hash</vt:lpstr>
      <vt:lpstr>Requisitos para uma função Hash</vt:lpstr>
      <vt:lpstr>Colisões</vt:lpstr>
      <vt:lpstr>Requisitos para uma função Hash</vt:lpstr>
      <vt:lpstr>Ataque do Aniversário</vt:lpstr>
      <vt:lpstr>Ataque do Aniversário</vt:lpstr>
      <vt:lpstr>Ataque do Aniversário</vt:lpstr>
      <vt:lpstr>Ataque do Aniversário</vt:lpstr>
      <vt:lpstr>Ataque do Aniversário                     Conclusão  </vt:lpstr>
      <vt:lpstr>Força do Código Hash</vt:lpstr>
      <vt:lpstr>Força do Código Hash</vt:lpstr>
      <vt:lpstr>Funções Hash bem conhecidas</vt:lpstr>
      <vt:lpstr>RIPEMD-160</vt:lpstr>
      <vt:lpstr>Snefru (1990)</vt:lpstr>
      <vt:lpstr>Haval (1992)</vt:lpstr>
      <vt:lpstr>GOST (1994)</vt:lpstr>
      <vt:lpstr>Tiger (1995)</vt:lpstr>
      <vt:lpstr>PANAMA (1998)</vt:lpstr>
      <vt:lpstr>SHA (1993) </vt:lpstr>
      <vt:lpstr>SHA-1</vt:lpstr>
      <vt:lpstr>SHA-2 (2001) - variantes</vt:lpstr>
      <vt:lpstr>SHA (256 ou maior)</vt:lpstr>
      <vt:lpstr>Whirlpool (2000 à 2004)</vt:lpstr>
      <vt:lpstr>Whirlpool</vt:lpstr>
      <vt:lpstr>Whirlpool (2005)</vt:lpstr>
      <vt:lpstr>Whirlpool (2005)</vt:lpstr>
      <vt:lpstr>Calculadores Hash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Funções Hash</dc:title>
  <dc:creator>bosco</dc:creator>
  <cp:lastModifiedBy>Joao Bosco M. Sobral</cp:lastModifiedBy>
  <cp:revision>19</cp:revision>
  <dcterms:created xsi:type="dcterms:W3CDTF">2013-08-28T21:13:28Z</dcterms:created>
  <dcterms:modified xsi:type="dcterms:W3CDTF">2014-08-29T10:17:34Z</dcterms:modified>
</cp:coreProperties>
</file>