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3" r:id="rId3"/>
    <p:sldId id="262" r:id="rId4"/>
    <p:sldId id="265" r:id="rId5"/>
    <p:sldId id="264" r:id="rId6"/>
    <p:sldId id="263" r:id="rId7"/>
    <p:sldId id="281" r:id="rId8"/>
    <p:sldId id="257" r:id="rId9"/>
    <p:sldId id="282" r:id="rId10"/>
    <p:sldId id="258" r:id="rId11"/>
    <p:sldId id="283" r:id="rId12"/>
    <p:sldId id="284" r:id="rId13"/>
    <p:sldId id="285" r:id="rId14"/>
    <p:sldId id="286" r:id="rId15"/>
    <p:sldId id="288" r:id="rId16"/>
    <p:sldId id="287" r:id="rId17"/>
    <p:sldId id="259" r:id="rId18"/>
    <p:sldId id="289" r:id="rId19"/>
    <p:sldId id="260" r:id="rId20"/>
    <p:sldId id="290" r:id="rId21"/>
    <p:sldId id="291" r:id="rId22"/>
    <p:sldId id="292" r:id="rId23"/>
    <p:sldId id="295" r:id="rId24"/>
    <p:sldId id="296" r:id="rId25"/>
    <p:sldId id="297" r:id="rId26"/>
    <p:sldId id="294" r:id="rId27"/>
    <p:sldId id="298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4F6-0DE7-46E2-881B-BCE69589A001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DCB06-9EFE-41E6-AE67-E72ED5AE6A7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4F6-0DE7-46E2-881B-BCE69589A001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CB06-9EFE-41E6-AE67-E72ED5AE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4F6-0DE7-46E2-881B-BCE69589A001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CB06-9EFE-41E6-AE67-E72ED5AE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4F6-0DE7-46E2-881B-BCE69589A001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CB06-9EFE-41E6-AE67-E72ED5AE6A7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4F6-0DE7-46E2-881B-BCE69589A001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DCB06-9EFE-41E6-AE67-E72ED5AE6A7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4F6-0DE7-46E2-881B-BCE69589A001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CB06-9EFE-41E6-AE67-E72ED5AE6A7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4F6-0DE7-46E2-881B-BCE69589A001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CB06-9EFE-41E6-AE67-E72ED5AE6A7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4F6-0DE7-46E2-881B-BCE69589A001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CB06-9EFE-41E6-AE67-E72ED5AE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4F6-0DE7-46E2-881B-BCE69589A001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CB06-9EFE-41E6-AE67-E72ED5AE6A7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4F6-0DE7-46E2-881B-BCE69589A001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CB06-9EFE-41E6-AE67-E72ED5AE6A7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4F6-0DE7-46E2-881B-BCE69589A001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DCB06-9EFE-41E6-AE67-E72ED5AE6A7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1A04F6-0DE7-46E2-881B-BCE69589A001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DCB06-9EFE-41E6-AE67-E72ED5AE6A7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Confidencialidade usando Criptografia Simétrica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86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63519"/>
            <a:ext cx="8784976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15646"/>
            <a:ext cx="8784977" cy="13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12976"/>
            <a:ext cx="878497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661248"/>
            <a:ext cx="878497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87849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8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rgbClr val="696464"/>
                </a:solidFill>
              </a:rPr>
              <a:t>Centro de Distribuição de Chaves - CDC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Suponha que A precisa estabelecer uma conexão lógica com B.</a:t>
            </a:r>
          </a:p>
          <a:p>
            <a:endParaRPr lang="pt-BR" dirty="0"/>
          </a:p>
          <a:p>
            <a:r>
              <a:rPr lang="pt-BR" dirty="0" smtClean="0"/>
              <a:t>A precisa de uma </a:t>
            </a:r>
            <a:r>
              <a:rPr lang="pt-BR" dirty="0" smtClean="0">
                <a:solidFill>
                  <a:srgbClr val="0000FF"/>
                </a:solidFill>
              </a:rPr>
              <a:t>Chave de Sessão,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Ks</a:t>
            </a:r>
            <a:r>
              <a:rPr lang="pt-BR" dirty="0" smtClean="0"/>
              <a:t>, para proteger a comunicação com B.</a:t>
            </a:r>
          </a:p>
          <a:p>
            <a:endParaRPr lang="pt-BR" dirty="0"/>
          </a:p>
          <a:p>
            <a:r>
              <a:rPr lang="pt-BR" dirty="0" smtClean="0"/>
              <a:t>A tem um </a:t>
            </a:r>
            <a:r>
              <a:rPr lang="pt-BR" dirty="0" smtClean="0">
                <a:solidFill>
                  <a:srgbClr val="C00000"/>
                </a:solidFill>
              </a:rPr>
              <a:t>Chave-Mestra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00FF"/>
                </a:solidFill>
              </a:rPr>
              <a:t>Ka</a:t>
            </a:r>
            <a:r>
              <a:rPr lang="pt-BR" dirty="0" smtClean="0"/>
              <a:t>, conhecida apenas por A e o CDC.</a:t>
            </a:r>
          </a:p>
          <a:p>
            <a:endParaRPr lang="pt-BR" dirty="0"/>
          </a:p>
          <a:p>
            <a:r>
              <a:rPr lang="pt-BR" dirty="0" smtClean="0"/>
              <a:t>B tem um </a:t>
            </a:r>
            <a:r>
              <a:rPr lang="pt-BR" dirty="0" smtClean="0">
                <a:solidFill>
                  <a:srgbClr val="C00000"/>
                </a:solidFill>
              </a:rPr>
              <a:t>Chave-Mestra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00FF"/>
                </a:solidFill>
              </a:rPr>
              <a:t>Kb</a:t>
            </a:r>
            <a:r>
              <a:rPr lang="pt-BR" dirty="0" smtClean="0"/>
              <a:t>, conhecida apenas por B e o CDC.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4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rgbClr val="696464"/>
                </a:solidFill>
              </a:rPr>
              <a:t>Centro de Distribuição de Chaves - CDC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 A emite um pedido ao CDC de uma Chave de Sessão para se comunicar com B. </a:t>
            </a:r>
            <a:br>
              <a:rPr lang="pt-BR" dirty="0" smtClean="0"/>
            </a:br>
            <a:r>
              <a:rPr lang="pt-BR" dirty="0" smtClean="0"/>
              <a:t>     </a:t>
            </a:r>
            <a:br>
              <a:rPr lang="pt-BR" dirty="0" smtClean="0"/>
            </a:br>
            <a:r>
              <a:rPr lang="pt-BR" dirty="0" smtClean="0"/>
              <a:t>Mensagem:  IDA, IDB, N1</a:t>
            </a:r>
            <a:br>
              <a:rPr lang="pt-BR" dirty="0" smtClean="0"/>
            </a:br>
            <a:r>
              <a:rPr lang="pt-BR" dirty="0" smtClean="0"/>
              <a:t>     </a:t>
            </a:r>
            <a:br>
              <a:rPr lang="pt-BR" dirty="0" smtClean="0"/>
            </a:br>
            <a:r>
              <a:rPr lang="pt-BR" dirty="0" err="1" smtClean="0"/>
              <a:t>N1</a:t>
            </a:r>
            <a:r>
              <a:rPr lang="pt-BR" dirty="0" smtClean="0"/>
              <a:t> é um identificador exclusivo para esta comunicação.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N1 é chamado um </a:t>
            </a:r>
            <a:r>
              <a:rPr lang="pt-BR" i="1" dirty="0" err="1" smtClean="0">
                <a:solidFill>
                  <a:srgbClr val="7030A0"/>
                </a:solidFill>
              </a:rPr>
              <a:t>nonce</a:t>
            </a:r>
            <a:r>
              <a:rPr lang="pt-BR" i="1" dirty="0" smtClean="0">
                <a:solidFill>
                  <a:srgbClr val="7030A0"/>
                </a:solidFill>
              </a:rPr>
              <a:t> </a:t>
            </a:r>
            <a:r>
              <a:rPr lang="pt-BR" dirty="0" smtClean="0">
                <a:solidFill>
                  <a:srgbClr val="0000FF"/>
                </a:solidFill>
              </a:rPr>
              <a:t>(data-hora, um contador, um número aleatório).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/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/>
              <a:t>N1 tem o requisito mínimo de que ele seja diferente a cada solicitação, e que seja difícil para um oponente descobrir.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0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rgbClr val="696464"/>
                </a:solidFill>
              </a:rPr>
              <a:t>Centro de Distribuição de Chaves - CDC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2.     </a:t>
            </a:r>
            <a:r>
              <a:rPr lang="pt-BR" dirty="0" smtClean="0"/>
              <a:t>O CDC responde com uma mensagem criptografada usando </a:t>
            </a:r>
            <a:br>
              <a:rPr lang="pt-BR" dirty="0" smtClean="0"/>
            </a:br>
            <a:r>
              <a:rPr lang="pt-BR" dirty="0" smtClean="0"/>
              <a:t>         Ka. A é o único que pode ler esta mensagem e sabe que esta foi </a:t>
            </a:r>
            <a:br>
              <a:rPr lang="pt-BR" dirty="0" smtClean="0"/>
            </a:br>
            <a:r>
              <a:rPr lang="pt-BR" dirty="0" smtClean="0"/>
              <a:t>         originada no CDC: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E</a:t>
            </a:r>
            <a:r>
              <a:rPr lang="pt-BR" dirty="0" smtClean="0">
                <a:solidFill>
                  <a:srgbClr val="0000FF"/>
                </a:solidFill>
              </a:rPr>
              <a:t>( </a:t>
            </a:r>
            <a:r>
              <a:rPr lang="pt-BR" dirty="0" smtClean="0">
                <a:solidFill>
                  <a:srgbClr val="C00000"/>
                </a:solidFill>
              </a:rPr>
              <a:t>Ka</a:t>
            </a:r>
            <a:r>
              <a:rPr lang="pt-BR" dirty="0" smtClean="0">
                <a:solidFill>
                  <a:srgbClr val="0000FF"/>
                </a:solidFill>
              </a:rPr>
              <a:t>,</a:t>
            </a:r>
            <a:r>
              <a:rPr lang="en-US" dirty="0" smtClean="0">
                <a:solidFill>
                  <a:srgbClr val="0000FF"/>
                </a:solidFill>
              </a:rPr>
              <a:t>[Ks || IDA || IDB || </a:t>
            </a:r>
            <a:r>
              <a:rPr lang="en-US" dirty="0" smtClean="0"/>
              <a:t>N1</a:t>
            </a:r>
            <a:r>
              <a:rPr lang="en-US" dirty="0" smtClean="0">
                <a:solidFill>
                  <a:srgbClr val="0000FF"/>
                </a:solidFill>
              </a:rPr>
              <a:t>] ) </a:t>
            </a:r>
            <a:r>
              <a:rPr lang="en-US" dirty="0" smtClean="0"/>
              <a:t>|| 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 </a:t>
            </a:r>
            <a:r>
              <a:rPr lang="en-US" dirty="0" smtClean="0">
                <a:solidFill>
                  <a:srgbClr val="C00000"/>
                </a:solidFill>
              </a:rPr>
              <a:t>Kb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[</a:t>
            </a:r>
            <a:r>
              <a:rPr lang="en-US" dirty="0" smtClean="0">
                <a:solidFill>
                  <a:srgbClr val="0000FF"/>
                </a:solidFill>
              </a:rPr>
              <a:t>Ks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|| IDA] )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Se </a:t>
            </a:r>
            <a:r>
              <a:rPr lang="en-US" dirty="0" smtClean="0"/>
              <a:t>A </a:t>
            </a:r>
            <a:r>
              <a:rPr lang="en-US" dirty="0" err="1" smtClean="0"/>
              <a:t>recebe</a:t>
            </a:r>
            <a:r>
              <a:rPr lang="en-US" dirty="0" smtClean="0"/>
              <a:t> o nonce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N1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pode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combinar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esta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resposta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dirty="0" smtClean="0">
                <a:solidFill>
                  <a:srgbClr val="0000FF"/>
                </a:solidFill>
              </a:rPr>
              <a:t>parte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     </a:t>
            </a:r>
            <a:r>
              <a:rPr lang="en-US" dirty="0" err="1" smtClean="0">
                <a:solidFill>
                  <a:srgbClr val="0000FF"/>
                </a:solidFill>
              </a:rPr>
              <a:t>azul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com 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pedido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CDC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(1).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 </a:t>
            </a:r>
            <a:r>
              <a:rPr lang="en-US" dirty="0">
                <a:solidFill>
                  <a:srgbClr val="C00000"/>
                </a:solidFill>
              </a:rPr>
              <a:t>Kb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[</a:t>
            </a:r>
            <a:r>
              <a:rPr lang="en-US" dirty="0">
                <a:solidFill>
                  <a:srgbClr val="0000FF"/>
                </a:solidFill>
              </a:rPr>
              <a:t>Ks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|| IDA]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dirty="0" smtClean="0"/>
              <a:t>– </a:t>
            </a:r>
            <a:r>
              <a:rPr lang="en-US" dirty="0" err="1" smtClean="0"/>
              <a:t>esta</a:t>
            </a:r>
            <a:r>
              <a:rPr lang="en-US" dirty="0" smtClean="0"/>
              <a:t> parte, </a:t>
            </a:r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 err="1" smtClean="0">
                <a:solidFill>
                  <a:srgbClr val="0000FF"/>
                </a:solidFill>
              </a:rPr>
              <a:t>deve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enviar</a:t>
            </a:r>
            <a:r>
              <a:rPr lang="en-US" dirty="0" smtClean="0">
                <a:solidFill>
                  <a:srgbClr val="0000FF"/>
                </a:solidFill>
              </a:rPr>
              <a:t> a B</a:t>
            </a:r>
            <a:r>
              <a:rPr lang="en-US" dirty="0" smtClean="0"/>
              <a:t>, para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estabelecer</a:t>
            </a:r>
            <a:r>
              <a:rPr lang="en-US" dirty="0" smtClean="0"/>
              <a:t> a </a:t>
            </a:r>
            <a:r>
              <a:rPr lang="en-US" dirty="0" err="1" smtClean="0"/>
              <a:t>comunicação</a:t>
            </a:r>
            <a:r>
              <a:rPr lang="en-US" dirty="0" smtClean="0"/>
              <a:t> com B e </a:t>
            </a:r>
            <a:r>
              <a:rPr lang="en-US" dirty="0" err="1" smtClean="0">
                <a:solidFill>
                  <a:srgbClr val="0000FF"/>
                </a:solidFill>
              </a:rPr>
              <a:t>provar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sua</a:t>
            </a:r>
            <a:r>
              <a:rPr lang="en-US" dirty="0" smtClean="0">
                <a:solidFill>
                  <a:srgbClr val="0000FF"/>
                </a:solidFill>
              </a:rPr>
              <a:t> IDA para B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rgbClr val="696464"/>
                </a:solidFill>
              </a:rPr>
              <a:t>Centro de Distribuição de Chaves - CDC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3.    </a:t>
            </a:r>
            <a:r>
              <a:rPr lang="pt-BR" dirty="0" smtClean="0"/>
              <a:t>A armazena </a:t>
            </a:r>
            <a:r>
              <a:rPr lang="pt-BR" dirty="0" err="1" smtClean="0"/>
              <a:t>Ks</a:t>
            </a:r>
            <a:r>
              <a:rPr lang="pt-BR" dirty="0" smtClean="0"/>
              <a:t> para uso na próxima sessão e envia a B, a </a:t>
            </a:r>
            <a:br>
              <a:rPr lang="pt-BR" dirty="0" smtClean="0"/>
            </a:br>
            <a:r>
              <a:rPr lang="pt-BR" dirty="0" smtClean="0"/>
              <a:t>       informação que se originou no CDC:</a:t>
            </a:r>
          </a:p>
          <a:p>
            <a:pPr marL="0" indent="0">
              <a:buNone/>
            </a:pPr>
            <a:r>
              <a:rPr lang="pt-BR" dirty="0" smtClean="0"/>
              <a:t>             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 </a:t>
            </a:r>
            <a:r>
              <a:rPr lang="en-US" dirty="0">
                <a:solidFill>
                  <a:srgbClr val="C00000"/>
                </a:solidFill>
              </a:rPr>
              <a:t>Kb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[</a:t>
            </a:r>
            <a:r>
              <a:rPr lang="en-US" dirty="0">
                <a:solidFill>
                  <a:srgbClr val="0000FF"/>
                </a:solidFill>
              </a:rPr>
              <a:t>Ks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|| IDA] )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       Esta mensagem é criptografada por </a:t>
            </a:r>
            <a:r>
              <a:rPr lang="pt-BR" dirty="0" smtClean="0">
                <a:solidFill>
                  <a:srgbClr val="C00000"/>
                </a:solidFill>
              </a:rPr>
              <a:t>Kb </a:t>
            </a:r>
            <a:r>
              <a:rPr lang="pt-BR" dirty="0" smtClean="0"/>
              <a:t>e assim, é protegida </a:t>
            </a:r>
            <a:br>
              <a:rPr lang="pt-BR" dirty="0" smtClean="0"/>
            </a:br>
            <a:r>
              <a:rPr lang="pt-BR" dirty="0" smtClean="0"/>
              <a:t>       contra interceptação.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B, agora, conhece a Chave de Sessão </a:t>
            </a:r>
            <a:r>
              <a:rPr lang="pt-BR" dirty="0" err="1" smtClean="0">
                <a:solidFill>
                  <a:srgbClr val="0000FF"/>
                </a:solidFill>
              </a:rPr>
              <a:t>Ks</a:t>
            </a:r>
            <a:r>
              <a:rPr lang="pt-BR" dirty="0" smtClean="0"/>
              <a:t>, sabe que a outra </a:t>
            </a:r>
            <a:br>
              <a:rPr lang="pt-BR" dirty="0" smtClean="0"/>
            </a:br>
            <a:r>
              <a:rPr lang="pt-BR" dirty="0" smtClean="0"/>
              <a:t>       parte é A, e sabe que a informação foi originada no CDC     </a:t>
            </a:r>
            <a:br>
              <a:rPr lang="pt-BR" dirty="0" smtClean="0"/>
            </a:br>
            <a:r>
              <a:rPr lang="pt-BR" dirty="0" smtClean="0"/>
              <a:t>       (por causa de </a:t>
            </a:r>
            <a:r>
              <a:rPr lang="pt-BR" dirty="0" smtClean="0">
                <a:solidFill>
                  <a:srgbClr val="C00000"/>
                </a:solidFill>
              </a:rPr>
              <a:t>Kb</a:t>
            </a:r>
            <a:r>
              <a:rPr lang="pt-BR" dirty="0" smtClean="0"/>
              <a:t>).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Neste ponto, uma Chave de Sessão </a:t>
            </a:r>
            <a:r>
              <a:rPr lang="pt-BR" dirty="0" err="1" smtClean="0"/>
              <a:t>Ks</a:t>
            </a:r>
            <a:r>
              <a:rPr lang="pt-BR" dirty="0" smtClean="0"/>
              <a:t> foi entregue para </a:t>
            </a:r>
            <a:br>
              <a:rPr lang="pt-BR" dirty="0" smtClean="0"/>
            </a:br>
            <a:r>
              <a:rPr lang="pt-BR" dirty="0" smtClean="0"/>
              <a:t>       A e  B, e podem começar a troca de informações protegidas.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rgbClr val="696464"/>
                </a:solidFill>
              </a:rPr>
              <a:t>Centro de Distribuição de Chaves - CDC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4.    </a:t>
            </a:r>
            <a:r>
              <a:rPr lang="pt-BR" dirty="0" smtClean="0"/>
              <a:t>Usando a chave de sessão </a:t>
            </a:r>
            <a:r>
              <a:rPr lang="pt-BR" dirty="0" err="1" smtClean="0"/>
              <a:t>Ks</a:t>
            </a:r>
            <a:r>
              <a:rPr lang="pt-BR" dirty="0" smtClean="0"/>
              <a:t>, B envia um </a:t>
            </a:r>
            <a:r>
              <a:rPr lang="pt-BR" dirty="0" err="1" smtClean="0"/>
              <a:t>nonce</a:t>
            </a:r>
            <a:r>
              <a:rPr lang="pt-BR" dirty="0" smtClean="0"/>
              <a:t> N2 para A.</a:t>
            </a:r>
          </a:p>
          <a:p>
            <a:pPr marL="0" indent="0">
              <a:buNone/>
            </a:pPr>
            <a:r>
              <a:rPr lang="pt-BR" dirty="0" smtClean="0"/>
              <a:t>                   </a:t>
            </a:r>
            <a:r>
              <a:rPr lang="pt-BR" dirty="0" smtClean="0">
                <a:solidFill>
                  <a:srgbClr val="0000FF"/>
                </a:solidFill>
              </a:rPr>
              <a:t>E( Ks,</a:t>
            </a:r>
            <a:r>
              <a:rPr lang="pt-BR" dirty="0" smtClean="0"/>
              <a:t>N2</a:t>
            </a:r>
            <a:r>
              <a:rPr lang="pt-BR" dirty="0" smtClean="0">
                <a:solidFill>
                  <a:srgbClr val="0000FF"/>
                </a:solidFill>
              </a:rPr>
              <a:t> )</a:t>
            </a:r>
            <a:endParaRPr lang="pt-B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5.    </a:t>
            </a:r>
            <a:r>
              <a:rPr lang="pt-BR" dirty="0" smtClean="0"/>
              <a:t>Também usando </a:t>
            </a:r>
            <a:r>
              <a:rPr lang="pt-BR" dirty="0" err="1" smtClean="0"/>
              <a:t>Ks</a:t>
            </a:r>
            <a:r>
              <a:rPr lang="pt-BR" dirty="0" smtClean="0"/>
              <a:t>, A responde com f(N2), uma função </a:t>
            </a:r>
            <a:br>
              <a:rPr lang="pt-BR" dirty="0" smtClean="0"/>
            </a:br>
            <a:r>
              <a:rPr lang="pt-BR" dirty="0" smtClean="0"/>
              <a:t>        que transforma N2, e a transformação é usada em resposta </a:t>
            </a:r>
            <a:br>
              <a:rPr lang="pt-BR" dirty="0" smtClean="0"/>
            </a:br>
            <a:r>
              <a:rPr lang="pt-BR" dirty="0" smtClean="0"/>
              <a:t>        a B:      </a:t>
            </a:r>
            <a:r>
              <a:rPr lang="pt-BR" dirty="0" smtClean="0">
                <a:solidFill>
                  <a:srgbClr val="0000FF"/>
                </a:solidFill>
              </a:rPr>
              <a:t>E( </a:t>
            </a:r>
            <a:r>
              <a:rPr lang="pt-BR" dirty="0" err="1" smtClean="0">
                <a:solidFill>
                  <a:srgbClr val="0000FF"/>
                </a:solidFill>
              </a:rPr>
              <a:t>Ks</a:t>
            </a:r>
            <a:r>
              <a:rPr lang="pt-BR" dirty="0" smtClean="0">
                <a:solidFill>
                  <a:srgbClr val="0000FF"/>
                </a:solidFill>
              </a:rPr>
              <a:t>, </a:t>
            </a:r>
            <a:r>
              <a:rPr lang="pt-BR" dirty="0" smtClean="0"/>
              <a:t>f(N2</a:t>
            </a:r>
            <a:r>
              <a:rPr lang="pt-BR" dirty="0" smtClean="0">
                <a:solidFill>
                  <a:srgbClr val="0000FF"/>
                </a:solidFill>
              </a:rPr>
              <a:t>) )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/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   </a:t>
            </a:r>
            <a:r>
              <a:rPr lang="pt-BR" dirty="0" smtClean="0"/>
              <a:t>As etapas </a:t>
            </a:r>
            <a:r>
              <a:rPr lang="pt-BR" dirty="0" smtClean="0">
                <a:solidFill>
                  <a:schemeClr val="accent1"/>
                </a:solidFill>
              </a:rPr>
              <a:t>4</a:t>
            </a:r>
            <a:r>
              <a:rPr lang="pt-BR" dirty="0" smtClean="0"/>
              <a:t> e </a:t>
            </a:r>
            <a:r>
              <a:rPr lang="pt-BR" dirty="0" smtClean="0">
                <a:solidFill>
                  <a:schemeClr val="accent1"/>
                </a:solidFill>
              </a:rPr>
              <a:t>5</a:t>
            </a:r>
            <a:r>
              <a:rPr lang="pt-BR" dirty="0" smtClean="0"/>
              <a:t> garantem a </a:t>
            </a:r>
            <a:r>
              <a:rPr lang="pt-BR" dirty="0" smtClean="0">
                <a:solidFill>
                  <a:srgbClr val="0000FF"/>
                </a:solidFill>
              </a:rPr>
              <a:t>B,</a:t>
            </a:r>
            <a:r>
              <a:rPr lang="pt-BR" dirty="0" smtClean="0"/>
              <a:t> que a mensagem original que </a:t>
            </a:r>
            <a:br>
              <a:rPr lang="pt-BR" dirty="0" smtClean="0"/>
            </a:br>
            <a:r>
              <a:rPr lang="pt-BR" dirty="0" smtClean="0"/>
              <a:t>       ele recebeu na (etapa 3), não é uma repetição.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rgbClr val="696464"/>
                </a:solidFill>
              </a:rPr>
              <a:t>Centro de Distribuição de Chaves - CDC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Observe que a distribuição da chave de sessão, </a:t>
            </a:r>
            <a:r>
              <a:rPr lang="pt-BR" dirty="0" err="1" smtClean="0"/>
              <a:t>Ks</a:t>
            </a:r>
            <a:r>
              <a:rPr lang="pt-BR" dirty="0" smtClean="0"/>
              <a:t>, ocorre nas etapas 1, 2 e 3.</a:t>
            </a:r>
          </a:p>
          <a:p>
            <a:endParaRPr lang="pt-BR" dirty="0"/>
          </a:p>
          <a:p>
            <a:r>
              <a:rPr lang="pt-BR" dirty="0" smtClean="0"/>
              <a:t>As etapas 4 e 5 realizam uma função de autenticação. </a:t>
            </a:r>
          </a:p>
          <a:p>
            <a:endParaRPr lang="pt-BR" dirty="0"/>
          </a:p>
          <a:p>
            <a:r>
              <a:rPr lang="pt-BR" dirty="0" smtClean="0"/>
              <a:t>Chaves-mestras são protegidas, fisicamente, dentro do hardware criptográfico do CDC e dos sistemas finais de A e B.</a:t>
            </a:r>
          </a:p>
          <a:p>
            <a:r>
              <a:rPr lang="pt-BR" dirty="0"/>
              <a:t>C</a:t>
            </a:r>
            <a:r>
              <a:rPr lang="pt-BR" dirty="0" smtClean="0"/>
              <a:t>haves de sessão, criptografadas com chave-mestras, estão disponíveis aos programas de aplicação.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2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9"/>
            <a:ext cx="8784977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78497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16213"/>
            <a:ext cx="8784977" cy="85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73016"/>
            <a:ext cx="8784977" cy="57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146550"/>
            <a:ext cx="8784977" cy="93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085184"/>
            <a:ext cx="8784978" cy="13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7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Controle de Chaves Descentralizado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O uso de um CDC impõe o requisito de que este CDC seja confiável e protegido contra subversão.</a:t>
            </a:r>
          </a:p>
          <a:p>
            <a:endParaRPr lang="pt-BR" dirty="0"/>
          </a:p>
          <a:p>
            <a:r>
              <a:rPr lang="pt-BR" dirty="0" smtClean="0"/>
              <a:t>Outra alternativa que evita este requisito, se a distribuição for descentralizada.</a:t>
            </a:r>
          </a:p>
          <a:p>
            <a:endParaRPr lang="pt-BR" dirty="0"/>
          </a:p>
          <a:p>
            <a:r>
              <a:rPr lang="pt-BR" dirty="0" smtClean="0"/>
              <a:t>Não prática para redes amplas, mas útil em contextos locais.</a:t>
            </a:r>
          </a:p>
          <a:p>
            <a:endParaRPr lang="pt-BR" dirty="0"/>
          </a:p>
          <a:p>
            <a:r>
              <a:rPr lang="pt-BR" dirty="0" smtClean="0"/>
              <a:t>Exige que cada sistema final seja capaz de se comunicar, de maneira segura,  com todos os sistemas finais parceiros em potencial, para fins de distribuir chaves de sessão.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Devem existir </a:t>
            </a:r>
            <a:r>
              <a:rPr lang="pt-BR" dirty="0" smtClean="0">
                <a:solidFill>
                  <a:srgbClr val="C00000"/>
                </a:solidFill>
              </a:rPr>
              <a:t> [(</a:t>
            </a:r>
            <a:r>
              <a:rPr lang="pt-BR" dirty="0" smtClean="0">
                <a:solidFill>
                  <a:srgbClr val="0000FF"/>
                </a:solidFill>
              </a:rPr>
              <a:t>n*(n-1)</a:t>
            </a:r>
            <a:r>
              <a:rPr lang="pt-BR" dirty="0" smtClean="0">
                <a:solidFill>
                  <a:srgbClr val="C00000"/>
                </a:solidFill>
              </a:rPr>
              <a:t>]</a:t>
            </a:r>
            <a:r>
              <a:rPr lang="en-US" dirty="0" smtClean="0"/>
              <a:t>/2 </a:t>
            </a:r>
            <a:r>
              <a:rPr lang="en-US" dirty="0" err="1" smtClean="0">
                <a:solidFill>
                  <a:srgbClr val="C00000"/>
                </a:solidFill>
              </a:rPr>
              <a:t>chaves-mestras</a:t>
            </a:r>
            <a:r>
              <a:rPr lang="en-US" dirty="0" smtClean="0"/>
              <a:t>, para 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finais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01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0850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68960"/>
            <a:ext cx="910850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5144"/>
            <a:ext cx="910850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5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de Chaves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74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rgbClr val="696464"/>
                </a:solidFill>
              </a:rPr>
              <a:t>Controle de Chaves Descentralizado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Uma </a:t>
            </a:r>
            <a:r>
              <a:rPr lang="en-US" dirty="0" err="1" smtClean="0"/>
              <a:t>chave</a:t>
            </a:r>
            <a:r>
              <a:rPr lang="en-US" dirty="0" smtClean="0"/>
              <a:t> de </a:t>
            </a:r>
            <a:r>
              <a:rPr lang="en-US" dirty="0" err="1" smtClean="0"/>
              <a:t>sessão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estabelecida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A </a:t>
            </a:r>
            <a:r>
              <a:rPr lang="en-US" dirty="0" err="1" smtClean="0"/>
              <a:t>emite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solicitação</a:t>
            </a:r>
            <a:r>
              <a:rPr lang="en-US" dirty="0" smtClean="0"/>
              <a:t> a B,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chave</a:t>
            </a:r>
            <a:r>
              <a:rPr lang="en-US" dirty="0" smtClean="0"/>
              <a:t> de </a:t>
            </a:r>
            <a:r>
              <a:rPr lang="en-US" dirty="0" err="1" smtClean="0"/>
              <a:t>sessão</a:t>
            </a:r>
            <a:r>
              <a:rPr lang="en-US" dirty="0" smtClean="0"/>
              <a:t> Ks e </a:t>
            </a:r>
            <a:br>
              <a:rPr lang="en-US" dirty="0" smtClean="0"/>
            </a:br>
            <a:r>
              <a:rPr lang="en-US" dirty="0" err="1" smtClean="0"/>
              <a:t>emite</a:t>
            </a:r>
            <a:r>
              <a:rPr lang="en-US" dirty="0" smtClean="0"/>
              <a:t> um nonce N1.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pt-BR" dirty="0" smtClean="0"/>
              <a:t>B responde com uma mensagem criptografada por uma chave-mestra Km, compartilhada com A. A resposta inclui uma chave de sessão selecionada por B, o identificador de B e um f(N1) e um outro </a:t>
            </a:r>
            <a:r>
              <a:rPr lang="pt-BR" dirty="0" err="1" smtClean="0"/>
              <a:t>nonce</a:t>
            </a:r>
            <a:r>
              <a:rPr lang="pt-BR" dirty="0" smtClean="0"/>
              <a:t> N2.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3.    </a:t>
            </a:r>
            <a:r>
              <a:rPr lang="pt-BR" dirty="0" smtClean="0"/>
              <a:t>Usando a nova chave de sessão, </a:t>
            </a:r>
            <a:r>
              <a:rPr lang="pt-BR" dirty="0" err="1" smtClean="0"/>
              <a:t>Ks</a:t>
            </a:r>
            <a:r>
              <a:rPr lang="pt-BR" dirty="0" smtClean="0"/>
              <a:t>, A retorna f(N2) a B.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38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rgbClr val="696464"/>
                </a:solidFill>
              </a:rPr>
              <a:t>Controle de Chaves Descentralizado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Assim, embora cada sistema final deva manter no máximo </a:t>
            </a:r>
            <a:br>
              <a:rPr lang="pt-BR" dirty="0" smtClean="0"/>
            </a:br>
            <a:r>
              <a:rPr lang="pt-BR" dirty="0" smtClean="0"/>
              <a:t>(n-1) chaves-mestras, tantas chaves de sessão, quantas necessárias, podem ser geradas e usadas.</a:t>
            </a:r>
          </a:p>
          <a:p>
            <a:endParaRPr lang="pt-BR" dirty="0"/>
          </a:p>
          <a:p>
            <a:r>
              <a:rPr lang="pt-BR" dirty="0" smtClean="0"/>
              <a:t>Como as mensagens em (</a:t>
            </a:r>
            <a:r>
              <a:rPr lang="pt-BR" dirty="0" smtClean="0">
                <a:solidFill>
                  <a:schemeClr val="accent1"/>
                </a:solidFill>
              </a:rPr>
              <a:t>2</a:t>
            </a:r>
            <a:r>
              <a:rPr lang="pt-BR" dirty="0" smtClean="0"/>
              <a:t>), usando Km, são curtas, a </a:t>
            </a:r>
            <a:r>
              <a:rPr lang="pt-BR" dirty="0" err="1" smtClean="0"/>
              <a:t>criptoanálise</a:t>
            </a:r>
            <a:r>
              <a:rPr lang="pt-BR" dirty="0" smtClean="0"/>
              <a:t> se torna difícil.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2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Criptografia com Cifras de Fluxo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65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Uma cifra de fluxo típica criptografa o texto claro um byte de cada vez, ou mesmo unidades maiores do que um byte de cada vez.</a:t>
            </a:r>
          </a:p>
          <a:p>
            <a:endParaRPr lang="pt-BR" dirty="0"/>
          </a:p>
          <a:p>
            <a:r>
              <a:rPr lang="pt-BR" dirty="0" smtClean="0"/>
              <a:t>Uma chave é inserida em um gerador de bytes </a:t>
            </a:r>
            <a:r>
              <a:rPr lang="pt-BR" dirty="0" err="1" smtClean="0"/>
              <a:t>pseudo-aleatórios</a:t>
            </a:r>
            <a:r>
              <a:rPr lang="pt-BR" dirty="0" smtClean="0"/>
              <a:t>, que produz um fluxo de números </a:t>
            </a:r>
            <a:r>
              <a:rPr lang="pt-BR" dirty="0" err="1" smtClean="0"/>
              <a:t>pseudo-aleatórios</a:t>
            </a:r>
            <a:r>
              <a:rPr lang="pt-BR" dirty="0" smtClean="0"/>
              <a:t>, um fluxo que é imprevisível sem o conhecimento da chave de entrada.</a:t>
            </a:r>
          </a:p>
          <a:p>
            <a:endParaRPr lang="pt-BR" dirty="0"/>
          </a:p>
          <a:p>
            <a:r>
              <a:rPr lang="pt-BR" dirty="0" smtClean="0"/>
              <a:t>A saída do gerador é combinada um byte de cada vez com o fluxo de bytes do texto claro, usando-se a operação XOR bit a bit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35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XOR cifrando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Cifragem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11001100    texto claro</a:t>
            </a:r>
            <a:br>
              <a:rPr lang="pt-BR" dirty="0" smtClean="0"/>
            </a:br>
            <a:r>
              <a:rPr lang="pt-BR" dirty="0" smtClean="0"/>
              <a:t>           </a:t>
            </a:r>
            <a:r>
              <a:rPr lang="pt-BR" dirty="0" smtClean="0">
                <a:solidFill>
                  <a:srgbClr val="0000FF"/>
                </a:solidFill>
              </a:rPr>
              <a:t>XOR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01101100    byte </a:t>
            </a:r>
            <a:r>
              <a:rPr lang="pt-BR" dirty="0" err="1" smtClean="0"/>
              <a:t>pseudo-aleatório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_____________________________</a:t>
            </a:r>
            <a:br>
              <a:rPr lang="pt-BR" dirty="0" smtClean="0"/>
            </a:br>
            <a:r>
              <a:rPr lang="pt-BR" dirty="0" smtClean="0"/>
              <a:t>       10100000    texto cifrado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XOR decifrando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Decifragem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10100000    texto </a:t>
            </a:r>
            <a:r>
              <a:rPr lang="pt-BR" dirty="0" smtClean="0"/>
              <a:t>cifrado</a:t>
            </a:r>
            <a:br>
              <a:rPr lang="pt-BR" dirty="0" smtClean="0"/>
            </a:br>
            <a:r>
              <a:rPr lang="pt-BR" dirty="0" smtClean="0"/>
              <a:t>    </a:t>
            </a:r>
            <a:r>
              <a:rPr lang="pt-BR" dirty="0" smtClean="0">
                <a:solidFill>
                  <a:srgbClr val="0000FF"/>
                </a:solidFill>
              </a:rPr>
              <a:t>XOR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solidFill>
                  <a:prstClr val="black"/>
                </a:solidFill>
              </a:rPr>
              <a:t>01101100    byte </a:t>
            </a:r>
            <a:r>
              <a:rPr lang="pt-BR" dirty="0" err="1" smtClean="0">
                <a:solidFill>
                  <a:prstClr val="black"/>
                </a:solidFill>
              </a:rPr>
              <a:t>pseudo-aleatório</a:t>
            </a:r>
            <a:r>
              <a:rPr lang="pt-BR" dirty="0" smtClean="0">
                <a:solidFill>
                  <a:prstClr val="black"/>
                </a:solidFill>
              </a:rPr>
              <a:t/>
            </a:r>
            <a:br>
              <a:rPr lang="pt-BR" dirty="0" smtClean="0">
                <a:solidFill>
                  <a:prstClr val="black"/>
                </a:solidFill>
              </a:rPr>
            </a:br>
            <a:r>
              <a:rPr lang="pt-BR" dirty="0" smtClean="0">
                <a:solidFill>
                  <a:prstClr val="black"/>
                </a:solidFill>
              </a:rPr>
              <a:t>_________________________</a:t>
            </a:r>
            <a:br>
              <a:rPr lang="pt-BR" dirty="0" smtClean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>11001100    texto claro</a:t>
            </a:r>
            <a:r>
              <a:rPr lang="pt-BR" dirty="0" smtClean="0">
                <a:solidFill>
                  <a:prstClr val="black"/>
                </a:solidFill>
              </a:rPr>
              <a:t/>
            </a:r>
            <a:br>
              <a:rPr lang="pt-BR" dirty="0" smtClean="0">
                <a:solidFill>
                  <a:prstClr val="black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82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de uma Cifra de Fluxo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6093296"/>
            <a:ext cx="8568952" cy="1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62622"/>
            <a:ext cx="8568952" cy="77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09120"/>
            <a:ext cx="8568953" cy="95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73016"/>
            <a:ext cx="85689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4426"/>
            <a:ext cx="8573267" cy="71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3"/>
            <a:ext cx="8568952" cy="93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3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RC4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Cifra de fluxo, projetada em 1987.</a:t>
            </a:r>
          </a:p>
          <a:p>
            <a:r>
              <a:rPr lang="pt-BR" dirty="0" smtClean="0"/>
              <a:t>Ron </a:t>
            </a:r>
            <a:r>
              <a:rPr lang="pt-BR" dirty="0" err="1" smtClean="0"/>
              <a:t>Rivest</a:t>
            </a:r>
            <a:r>
              <a:rPr lang="pt-BR" dirty="0" smtClean="0"/>
              <a:t> para a RSA Security.</a:t>
            </a:r>
          </a:p>
          <a:p>
            <a:r>
              <a:rPr lang="pt-BR" dirty="0" smtClean="0"/>
              <a:t>Tamanho de chave K é variável de 8 bits à 2048 bits, ou seja, o tamanho da chave K é variável de 1 a 256 bytes. </a:t>
            </a:r>
          </a:p>
          <a:p>
            <a:r>
              <a:rPr lang="pt-BR" dirty="0" smtClean="0"/>
              <a:t>RC4 pode ser usado em SSL ou TLS, na comunicação entre navegadores e servidores Web.</a:t>
            </a:r>
          </a:p>
          <a:p>
            <a:r>
              <a:rPr lang="pt-BR" dirty="0" smtClean="0"/>
              <a:t>Também usado no protocolo WEP (</a:t>
            </a:r>
            <a:r>
              <a:rPr lang="pt-BR" dirty="0" err="1" smtClean="0"/>
              <a:t>Wired</a:t>
            </a:r>
            <a:r>
              <a:rPr lang="pt-BR" dirty="0" smtClean="0"/>
              <a:t> </a:t>
            </a:r>
            <a:r>
              <a:rPr lang="pt-BR" dirty="0" err="1" smtClean="0"/>
              <a:t>Equivalent</a:t>
            </a:r>
            <a:r>
              <a:rPr lang="pt-BR" dirty="0" smtClean="0"/>
              <a:t> </a:t>
            </a:r>
            <a:r>
              <a:rPr lang="pt-BR" dirty="0" err="1" smtClean="0"/>
              <a:t>Privacy</a:t>
            </a:r>
            <a:r>
              <a:rPr lang="pt-BR" dirty="0" smtClean="0"/>
              <a:t>) e no WAP (WiFi </a:t>
            </a:r>
            <a:r>
              <a:rPr lang="pt-BR" dirty="0" err="1" smtClean="0"/>
              <a:t>Protected</a:t>
            </a:r>
            <a:r>
              <a:rPr lang="pt-BR" dirty="0" smtClean="0"/>
              <a:t> Access), do padrão IEEE 802.11</a:t>
            </a:r>
          </a:p>
          <a:p>
            <a:r>
              <a:rPr lang="pt-BR" dirty="0" smtClean="0"/>
              <a:t>É vulnerável a uma técnica de ataque (WEP).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64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Distribui</a:t>
            </a:r>
            <a:r>
              <a:rPr lang="pt-BR" dirty="0" err="1" smtClean="0"/>
              <a:t>ção</a:t>
            </a:r>
            <a:r>
              <a:rPr lang="pt-BR" dirty="0" smtClean="0"/>
              <a:t> de Chaves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Compartilhar a mesma chave.</a:t>
            </a:r>
          </a:p>
          <a:p>
            <a:r>
              <a:rPr lang="pt-BR" dirty="0" smtClean="0"/>
              <a:t>Proteção da chave compartilhada.</a:t>
            </a:r>
          </a:p>
          <a:p>
            <a:r>
              <a:rPr lang="pt-BR" dirty="0" smtClean="0"/>
              <a:t>Mudanças frequentes da chave compartilhada.</a:t>
            </a:r>
          </a:p>
          <a:p>
            <a:r>
              <a:rPr lang="pt-BR" dirty="0" smtClean="0"/>
              <a:t>A força de qualquer sistema criptográfico está na </a:t>
            </a:r>
            <a:r>
              <a:rPr lang="pt-BR" dirty="0" smtClean="0">
                <a:solidFill>
                  <a:srgbClr val="0070C0"/>
                </a:solidFill>
              </a:rPr>
              <a:t>técnica de distribuição de chaves.</a:t>
            </a:r>
          </a:p>
          <a:p>
            <a:r>
              <a:rPr lang="pt-BR" u="sng" dirty="0" smtClean="0">
                <a:solidFill>
                  <a:srgbClr val="0070C0"/>
                </a:solidFill>
              </a:rPr>
              <a:t>Técnicas de Distribuir </a:t>
            </a:r>
            <a:r>
              <a:rPr lang="pt-BR" u="sng" dirty="0">
                <a:solidFill>
                  <a:srgbClr val="0070C0"/>
                </a:solidFill>
              </a:rPr>
              <a:t>C</a:t>
            </a:r>
            <a:r>
              <a:rPr lang="pt-BR" u="sng" dirty="0" smtClean="0">
                <a:solidFill>
                  <a:srgbClr val="0070C0"/>
                </a:solidFill>
              </a:rPr>
              <a:t>haves</a:t>
            </a:r>
            <a:r>
              <a:rPr lang="pt-BR" dirty="0" smtClean="0">
                <a:solidFill>
                  <a:srgbClr val="0070C0"/>
                </a:solidFill>
              </a:rPr>
              <a:t>:  </a:t>
            </a:r>
            <a:r>
              <a:rPr lang="pt-BR" dirty="0" smtClean="0"/>
              <a:t>meios de </a:t>
            </a:r>
            <a:r>
              <a:rPr lang="pt-BR" dirty="0" smtClean="0">
                <a:solidFill>
                  <a:srgbClr val="C00000"/>
                </a:solidFill>
              </a:rPr>
              <a:t>entregar uma chave a duas partes, </a:t>
            </a:r>
            <a:r>
              <a:rPr lang="pt-BR" dirty="0" smtClean="0"/>
              <a:t>A e B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r>
              <a:rPr lang="pt-BR" dirty="0" smtClean="0"/>
              <a:t>que querem trocar informações, </a:t>
            </a:r>
            <a:r>
              <a:rPr lang="pt-BR" dirty="0" smtClean="0">
                <a:solidFill>
                  <a:srgbClr val="7030A0"/>
                </a:solidFill>
              </a:rPr>
              <a:t>sem permitir que outros a vejam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7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696464"/>
                </a:solidFill>
              </a:rPr>
              <a:t>Distribui</a:t>
            </a:r>
            <a:r>
              <a:rPr lang="pt-BR" dirty="0" err="1">
                <a:solidFill>
                  <a:srgbClr val="696464"/>
                </a:solidFill>
              </a:rPr>
              <a:t>ção</a:t>
            </a:r>
            <a:r>
              <a:rPr lang="pt-BR" dirty="0">
                <a:solidFill>
                  <a:srgbClr val="696464"/>
                </a:solidFill>
              </a:rPr>
              <a:t> de Chaves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Uma rede pode ter centenas de hosts e milhares de usuários. </a:t>
            </a:r>
          </a:p>
          <a:p>
            <a:endParaRPr lang="pt-BR" dirty="0" smtClean="0"/>
          </a:p>
          <a:p>
            <a:r>
              <a:rPr lang="pt-BR" dirty="0" smtClean="0"/>
              <a:t>O slide anterior (Fig. 7.7) mostra a magnitude da tarefa de distribuição de chaves para a criptografia simétrica de ponta-a-ponta.</a:t>
            </a:r>
          </a:p>
          <a:p>
            <a:endParaRPr lang="pt-BR" dirty="0" smtClean="0"/>
          </a:p>
          <a:p>
            <a:r>
              <a:rPr lang="pt-BR" dirty="0" smtClean="0"/>
              <a:t>Uma rede usando criptografia em nível de nodos com 1000 nodos, precisaria distribuir mais de meio milhão de chaves.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37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7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1296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7129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7129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653136"/>
            <a:ext cx="871296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4" y="5733256"/>
            <a:ext cx="869454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8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696464"/>
                </a:solidFill>
              </a:rPr>
              <a:t>Distribui</a:t>
            </a:r>
            <a:r>
              <a:rPr lang="pt-BR" dirty="0" err="1">
                <a:solidFill>
                  <a:srgbClr val="696464"/>
                </a:solidFill>
              </a:rPr>
              <a:t>ção</a:t>
            </a:r>
            <a:r>
              <a:rPr lang="pt-BR" dirty="0">
                <a:solidFill>
                  <a:srgbClr val="696464"/>
                </a:solidFill>
              </a:rPr>
              <a:t> de Chaves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 pode gerar uma chave e entregar, fisicamente, a B.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Um terceiro pode gerar a chave e entregar, fisicamente, a </a:t>
            </a:r>
            <a:r>
              <a:rPr lang="pt-BR" dirty="0" err="1" smtClean="0"/>
              <a:t>A</a:t>
            </a:r>
            <a:r>
              <a:rPr lang="pt-BR" dirty="0" smtClean="0"/>
              <a:t> e a B.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Se A e B tiverem usado uma chave prévia, e recentemente, uma parte pode transmitir uma nova chave criptografada à outra, usando a chave prévia.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Se A e B tiverem uma conexão criptografada com um terceiro C, C pode entregar uma chave a </a:t>
            </a:r>
            <a:r>
              <a:rPr lang="pt-BR" dirty="0" err="1" smtClean="0"/>
              <a:t>A</a:t>
            </a:r>
            <a:r>
              <a:rPr lang="pt-BR" dirty="0" smtClean="0"/>
              <a:t> e a B pelos enlaces (camada 2) de comunicação criptografada.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Centro de Distribuição de Chaves - CDC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pt-BR" dirty="0" smtClean="0"/>
          </a:p>
          <a:p>
            <a:r>
              <a:rPr lang="pt-BR" dirty="0" smtClean="0"/>
              <a:t>Para a criptografia de ponta-a-ponta, de (4) um CDC pode ser utilizado.</a:t>
            </a:r>
          </a:p>
          <a:p>
            <a:endParaRPr lang="pt-BR" dirty="0"/>
          </a:p>
          <a:p>
            <a:r>
              <a:rPr lang="pt-BR" dirty="0" smtClean="0"/>
              <a:t>Um CDC distribui chaves a pares de usuários.</a:t>
            </a:r>
          </a:p>
          <a:p>
            <a:endParaRPr lang="pt-BR" dirty="0"/>
          </a:p>
          <a:p>
            <a:r>
              <a:rPr lang="pt-BR" dirty="0" smtClean="0">
                <a:solidFill>
                  <a:srgbClr val="0000FF"/>
                </a:solidFill>
              </a:rPr>
              <a:t>Cada usuário pode precisa compartilhar uma chave exclusiva com o CDC, para fins de distribuição de chaves: uma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C00000"/>
                </a:solidFill>
              </a:rPr>
              <a:t>Chave-Mestra.</a:t>
            </a:r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uso do CDC é baseado no uso de uma </a:t>
            </a:r>
            <a:r>
              <a:rPr lang="pt-BR" dirty="0">
                <a:solidFill>
                  <a:srgbClr val="0000FF"/>
                </a:solidFill>
              </a:rPr>
              <a:t>hierarquia de chaves</a:t>
            </a:r>
            <a:r>
              <a:rPr lang="pt-BR" dirty="0"/>
              <a:t>.</a:t>
            </a:r>
          </a:p>
          <a:p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04664"/>
            <a:ext cx="871855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636912"/>
            <a:ext cx="87185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589240"/>
            <a:ext cx="871855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rgbClr val="696464"/>
                </a:solidFill>
              </a:rPr>
              <a:t>Centro de Distribuição de Chaves - CDC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Chave de Sessão </a:t>
            </a:r>
            <a:r>
              <a:rPr lang="pt-BR" dirty="0" smtClean="0"/>
              <a:t>– A comunicação entre os sistemas finais (ponto-a-ponto) é criptografada usando uma chave temporária, menciona da como </a:t>
            </a:r>
            <a:r>
              <a:rPr lang="pt-BR" dirty="0" smtClean="0">
                <a:solidFill>
                  <a:srgbClr val="0000FF"/>
                </a:solidFill>
              </a:rPr>
              <a:t>Chave de Sessão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Uma </a:t>
            </a:r>
            <a:r>
              <a:rPr lang="pt-BR" dirty="0" smtClean="0">
                <a:solidFill>
                  <a:srgbClr val="0000FF"/>
                </a:solidFill>
              </a:rPr>
              <a:t>Chave de Sessão </a:t>
            </a:r>
            <a:r>
              <a:rPr lang="pt-BR" dirty="0" smtClean="0"/>
              <a:t>é usada numa conexão lógica e depois descartada.</a:t>
            </a:r>
          </a:p>
          <a:p>
            <a:endParaRPr lang="pt-BR" dirty="0"/>
          </a:p>
          <a:p>
            <a:r>
              <a:rPr lang="pt-BR" dirty="0" smtClean="0">
                <a:solidFill>
                  <a:srgbClr val="0000FF"/>
                </a:solidFill>
              </a:rPr>
              <a:t>Chaves de Sessão </a:t>
            </a:r>
            <a:r>
              <a:rPr lang="pt-BR" dirty="0" smtClean="0"/>
              <a:t>são transmitidas em </a:t>
            </a:r>
            <a:r>
              <a:rPr lang="pt-BR" dirty="0" smtClean="0">
                <a:solidFill>
                  <a:srgbClr val="0070C0"/>
                </a:solidFill>
              </a:rPr>
              <a:t>formato criptografado</a:t>
            </a:r>
            <a:r>
              <a:rPr lang="pt-BR" dirty="0" smtClean="0"/>
              <a:t>, usando uma </a:t>
            </a:r>
            <a:r>
              <a:rPr lang="pt-BR" dirty="0" smtClean="0">
                <a:solidFill>
                  <a:srgbClr val="C00000"/>
                </a:solidFill>
              </a:rPr>
              <a:t>Chave-Mestra</a:t>
            </a:r>
            <a:r>
              <a:rPr lang="pt-BR" dirty="0" smtClean="0"/>
              <a:t>, que é compartilhada entre o CDC e o usuário final.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0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1510</TotalTime>
  <Words>951</Words>
  <Application>Microsoft Office PowerPoint</Application>
  <PresentationFormat>Apresentação na tela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Capital Próprio</vt:lpstr>
      <vt:lpstr>Confidencialidade usando Criptografia Simétrica</vt:lpstr>
      <vt:lpstr>Distribuição de Chaves</vt:lpstr>
      <vt:lpstr>Distribuição de Chaves</vt:lpstr>
      <vt:lpstr>Distribuição de Chaves</vt:lpstr>
      <vt:lpstr>Apresentação do PowerPoint</vt:lpstr>
      <vt:lpstr>Distribuição de Chaves</vt:lpstr>
      <vt:lpstr>Centro de Distribuição de Chaves - CDC</vt:lpstr>
      <vt:lpstr>Apresentação do PowerPoint</vt:lpstr>
      <vt:lpstr>Centro de Distribuição de Chaves - CDC</vt:lpstr>
      <vt:lpstr>Apresentação do PowerPoint</vt:lpstr>
      <vt:lpstr>Centro de Distribuição de Chaves - CDC</vt:lpstr>
      <vt:lpstr>Centro de Distribuição de Chaves - CDC</vt:lpstr>
      <vt:lpstr>Centro de Distribuição de Chaves - CDC</vt:lpstr>
      <vt:lpstr>Centro de Distribuição de Chaves - CDC</vt:lpstr>
      <vt:lpstr>Centro de Distribuição de Chaves - CDC</vt:lpstr>
      <vt:lpstr>Centro de Distribuição de Chaves - CDC</vt:lpstr>
      <vt:lpstr>Apresentação do PowerPoint</vt:lpstr>
      <vt:lpstr>Controle de Chaves Descentralizado</vt:lpstr>
      <vt:lpstr>Apresentação do PowerPoint</vt:lpstr>
      <vt:lpstr>Controle de Chaves Descentralizado</vt:lpstr>
      <vt:lpstr>Controle de Chaves Descentralizado</vt:lpstr>
      <vt:lpstr>Criptografia com Cifras de Fluxo</vt:lpstr>
      <vt:lpstr>Apresentação do PowerPoint</vt:lpstr>
      <vt:lpstr>XOR cifrando </vt:lpstr>
      <vt:lpstr>XOR decifrando</vt:lpstr>
      <vt:lpstr>Estrutura de uma Cifra de Fluxo</vt:lpstr>
      <vt:lpstr>RC4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Confidencialidade Usando Criptografia Simétrica</dc:title>
  <dc:creator>Joao Bosco M. Sobral</dc:creator>
  <cp:lastModifiedBy>Joao Bosco M. Sobral</cp:lastModifiedBy>
  <cp:revision>44</cp:revision>
  <dcterms:created xsi:type="dcterms:W3CDTF">2014-03-26T18:07:14Z</dcterms:created>
  <dcterms:modified xsi:type="dcterms:W3CDTF">2014-03-28T15:15:01Z</dcterms:modified>
</cp:coreProperties>
</file>