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37" r:id="rId3"/>
    <p:sldId id="355" r:id="rId4"/>
    <p:sldId id="318" r:id="rId5"/>
    <p:sldId id="319" r:id="rId6"/>
    <p:sldId id="321" r:id="rId7"/>
    <p:sldId id="322" r:id="rId8"/>
    <p:sldId id="324" r:id="rId9"/>
    <p:sldId id="325" r:id="rId10"/>
    <p:sldId id="262" r:id="rId11"/>
    <p:sldId id="323" r:id="rId12"/>
    <p:sldId id="329" r:id="rId13"/>
    <p:sldId id="327" r:id="rId14"/>
    <p:sldId id="328" r:id="rId15"/>
    <p:sldId id="330" r:id="rId16"/>
    <p:sldId id="331" r:id="rId17"/>
    <p:sldId id="332" r:id="rId18"/>
    <p:sldId id="333" r:id="rId19"/>
    <p:sldId id="334" r:id="rId20"/>
    <p:sldId id="336" r:id="rId21"/>
    <p:sldId id="278" r:id="rId22"/>
    <p:sldId id="279" r:id="rId23"/>
    <p:sldId id="280" r:id="rId24"/>
    <p:sldId id="362" r:id="rId25"/>
    <p:sldId id="310" r:id="rId26"/>
    <p:sldId id="361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287" r:id="rId35"/>
    <p:sldId id="299" r:id="rId36"/>
    <p:sldId id="304" r:id="rId37"/>
    <p:sldId id="306" r:id="rId38"/>
    <p:sldId id="307" r:id="rId39"/>
    <p:sldId id="308" r:id="rId40"/>
    <p:sldId id="302" r:id="rId41"/>
    <p:sldId id="305" r:id="rId42"/>
    <p:sldId id="282" r:id="rId43"/>
    <p:sldId id="283" r:id="rId44"/>
    <p:sldId id="284" r:id="rId45"/>
    <p:sldId id="354" r:id="rId46"/>
    <p:sldId id="341" r:id="rId47"/>
    <p:sldId id="342" r:id="rId48"/>
    <p:sldId id="343" r:id="rId49"/>
    <p:sldId id="344" r:id="rId50"/>
    <p:sldId id="345" r:id="rId51"/>
    <p:sldId id="346" r:id="rId52"/>
    <p:sldId id="347" r:id="rId53"/>
    <p:sldId id="348" r:id="rId54"/>
    <p:sldId id="350" r:id="rId55"/>
    <p:sldId id="351" r:id="rId56"/>
    <p:sldId id="352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6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Maio de 2007</a:t>
            </a:r>
            <a:endParaRPr lang="pt-B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pt-BR">
                <a:solidFill>
                  <a:srgbClr val="000000"/>
                </a:solidFill>
              </a:rPr>
              <a:t>Segurança da Informação</a:t>
            </a:r>
            <a:br>
              <a:rPr lang="pt-BR">
                <a:solidFill>
                  <a:srgbClr val="000000"/>
                </a:solidFill>
              </a:rPr>
            </a:br>
            <a:r>
              <a:rPr lang="pt-BR">
                <a:solidFill>
                  <a:srgbClr val="000000"/>
                </a:solidFill>
              </a:rPr>
              <a:t>Prof. João Bosco M. Sobral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26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0C08-20DE-4F7E-8E38-0D988F39C1A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57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F74D1-8E70-4ADA-B2A1-462B7653C4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71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DA4E-9064-404E-A0BE-E2E2AB75EB4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72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4EDE5-E693-4595-A910-360BD200489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97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14074-1EC9-4419-852E-4245EB7B9CFD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247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C283F-877F-4F9F-A8E4-EE9CD247CBD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3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DBAE-EF16-4ABE-9439-1F4935B7E76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78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0027-5A95-418A-ABF7-55274E7D85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471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E8DB-2F95-46F1-8AFF-A2C700343FC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093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0395-AD00-4570-A967-1D1223C072CF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75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214CAA-1F6C-45D0-9C4E-CE65A21C76E1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13752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  <a:t>INE 5680 - Prof</a:t>
            </a:r>
            <a: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  <a:t>. João Bosco M. Sobral</a:t>
            </a:r>
            <a:br>
              <a:rPr lang="pt-BR" sz="8000" dirty="0" smtClean="0">
                <a:solidFill>
                  <a:schemeClr val="tx2">
                    <a:lumMod val="25000"/>
                  </a:schemeClr>
                </a:solidFill>
              </a:rPr>
            </a:br>
            <a:endParaRPr lang="pt-BR" sz="8000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>
              <a:buNone/>
            </a:pPr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/>
              <a:t>Toda informação tem valor e precisa </a:t>
            </a:r>
            <a:br>
              <a:rPr lang="pt-BR" dirty="0" smtClean="0"/>
            </a:br>
            <a:r>
              <a:rPr lang="pt-BR" dirty="0" smtClean="0"/>
              <a:t>ser </a:t>
            </a:r>
            <a:r>
              <a:rPr lang="pt-BR" dirty="0" smtClean="0"/>
              <a:t>protegida.</a:t>
            </a:r>
          </a:p>
          <a:p>
            <a:endParaRPr lang="pt-BR" dirty="0" smtClean="0"/>
          </a:p>
          <a:p>
            <a:r>
              <a:rPr lang="pt-BR" dirty="0" smtClean="0"/>
              <a:t>É preciso a </a:t>
            </a:r>
            <a:r>
              <a:rPr lang="pt-BR" dirty="0" smtClean="0">
                <a:solidFill>
                  <a:srgbClr val="0000FF"/>
                </a:solidFill>
              </a:rPr>
              <a:t>segurança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das </a:t>
            </a:r>
            <a:r>
              <a:rPr lang="pt-BR" dirty="0" smtClean="0">
                <a:solidFill>
                  <a:srgbClr val="0000FF"/>
                </a:solidFill>
              </a:rPr>
              <a:t>informações </a:t>
            </a:r>
            <a:r>
              <a:rPr lang="pt-BR" dirty="0" smtClean="0"/>
              <a:t>que fazem parte dessa rede.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Fragilidade da tecnologia existente.</a:t>
            </a:r>
          </a:p>
          <a:p>
            <a:endParaRPr lang="pt-BR" dirty="0" smtClean="0"/>
          </a:p>
          <a:p>
            <a:r>
              <a:rPr lang="pt-BR" dirty="0" smtClean="0"/>
              <a:t>Novas tecnologias trazem novas vulnerabilidades.</a:t>
            </a:r>
          </a:p>
          <a:p>
            <a:endParaRPr lang="pt-BR" dirty="0" smtClean="0"/>
          </a:p>
          <a:p>
            <a:r>
              <a:rPr lang="pt-BR" dirty="0" smtClean="0"/>
              <a:t>Novas formas de ataques são criadas.</a:t>
            </a:r>
          </a:p>
          <a:p>
            <a:endParaRPr lang="pt-BR" dirty="0" smtClean="0"/>
          </a:p>
          <a:p>
            <a:r>
              <a:rPr lang="pt-BR" dirty="0" smtClean="0"/>
              <a:t>Entender a natureza dos ataques é fundamental.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Aumento da conectividade resulta em novas possibilidades de ataques.</a:t>
            </a:r>
          </a:p>
          <a:p>
            <a:endParaRPr lang="pt-BR" dirty="0" smtClean="0"/>
          </a:p>
          <a:p>
            <a:r>
              <a:rPr lang="pt-BR" dirty="0" smtClean="0"/>
              <a:t>Existência de ataques direcionados e </a:t>
            </a:r>
            <a:r>
              <a:rPr lang="pt-BR" dirty="0" err="1" smtClean="0"/>
              <a:t>oportunísticos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Aumento dos crimes digitais.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falta de uma classificação das informações quanto ao seu valor e a sua confiabilidade, para a definição de uma estratégia de segurança.</a:t>
            </a:r>
          </a:p>
          <a:p>
            <a:endParaRPr lang="pt-BR" dirty="0" smtClean="0"/>
          </a:p>
          <a:p>
            <a:r>
              <a:rPr lang="pt-BR" dirty="0" smtClean="0"/>
              <a:t>Controle de acesso mal definido.</a:t>
            </a:r>
          </a:p>
          <a:p>
            <a:endParaRPr lang="pt-BR" dirty="0" smtClean="0"/>
          </a:p>
          <a:p>
            <a:r>
              <a:rPr lang="pt-BR" dirty="0" smtClean="0"/>
              <a:t>A Internet é um ambiente hostil, e portanto, não confiável.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que justificam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r>
              <a:rPr lang="pt-BR" dirty="0" smtClean="0"/>
              <a:t>A interação entre diferentes ambientes resulta na multiplicação dos pontos vulneráveis.</a:t>
            </a:r>
          </a:p>
          <a:p>
            <a:endParaRPr lang="pt-BR" dirty="0" smtClean="0"/>
          </a:p>
          <a:p>
            <a:r>
              <a:rPr lang="pt-BR" dirty="0" smtClean="0"/>
              <a:t>Fazer a defesa (segurança) é mais complexa do que o ataque.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Abrangência da Segurança</a:t>
            </a:r>
            <a:endParaRPr lang="pt-BR" dirty="0"/>
          </a:p>
        </p:txBody>
      </p:sp>
      <p:pic>
        <p:nvPicPr>
          <p:cNvPr id="4" name="Picture 2" descr="C:\Users\bosco\Pictures\2012-03-16 abrangencia da segurança\abrangencia da segurança 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8272" y="1600200"/>
            <a:ext cx="7842406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x Funcionalidades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endParaRPr lang="pt-BR" dirty="0">
              <a:solidFill>
                <a:srgbClr val="0000FF"/>
              </a:solidFill>
            </a:endParaRPr>
          </a:p>
          <a:p>
            <a:r>
              <a:rPr lang="pt-BR" dirty="0" smtClean="0"/>
              <a:t>Segurança </a:t>
            </a:r>
            <a:r>
              <a:rPr lang="pt-BR" dirty="0" smtClean="0"/>
              <a:t>é</a:t>
            </a:r>
            <a:r>
              <a:rPr lang="pt-BR" dirty="0" smtClean="0">
                <a:solidFill>
                  <a:srgbClr val="0000FF"/>
                </a:solidFill>
              </a:rPr>
              <a:t> inversamente proporcional as funcionalidades </a:t>
            </a:r>
            <a:r>
              <a:rPr lang="pt-BR" dirty="0" smtClean="0"/>
              <a:t>(serviços, aplicativos, o aumento da complexidade das conexões, ...)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Aspectos da Segurança</a:t>
            </a:r>
            <a:endParaRPr lang="pt-BR" dirty="0"/>
          </a:p>
        </p:txBody>
      </p:sp>
      <p:pic>
        <p:nvPicPr>
          <p:cNvPr id="4" name="Picture 2" descr="C:\Users\bosco\Pictures\2012-03-16 aspectos da segurança da informação\aspectos da segurança da informação 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2775" y="1950537"/>
            <a:ext cx="8153400" cy="3795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x Produtividade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administração da segurança deve ser dimensionada, sem que a produtividade dos usuários seja afetada. </a:t>
            </a:r>
          </a:p>
          <a:p>
            <a:endParaRPr lang="pt-BR" dirty="0" smtClean="0"/>
          </a:p>
          <a:p>
            <a:r>
              <a:rPr lang="pt-BR" dirty="0" smtClean="0"/>
              <a:t>Geralmente, </a:t>
            </a:r>
            <a:r>
              <a:rPr lang="pt-BR" dirty="0" smtClean="0">
                <a:solidFill>
                  <a:srgbClr val="0000FF"/>
                </a:solidFill>
              </a:rPr>
              <a:t>a segurança é antagônica à produtividade dos </a:t>
            </a:r>
            <a:r>
              <a:rPr lang="pt-BR" dirty="0" smtClean="0">
                <a:solidFill>
                  <a:srgbClr val="0000FF"/>
                </a:solidFill>
              </a:rPr>
              <a:t>usuários</a:t>
            </a:r>
            <a:r>
              <a:rPr lang="pt-BR" dirty="0"/>
              <a:t>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sz="2800" dirty="0" smtClean="0"/>
              <a:t>A tentativa de estabelecer uma rede totalmente segura não é conveniente.</a:t>
            </a:r>
          </a:p>
          <a:p>
            <a:endParaRPr lang="pt-BR" sz="2800" dirty="0"/>
          </a:p>
          <a:p>
            <a:r>
              <a:rPr lang="pt-BR" sz="2800" dirty="0" smtClean="0"/>
              <a:t>As organizações devem definir </a:t>
            </a:r>
            <a:r>
              <a:rPr lang="pt-BR" sz="2800" dirty="0" smtClean="0">
                <a:solidFill>
                  <a:srgbClr val="0000FF"/>
                </a:solidFill>
              </a:rPr>
              <a:t>o nível de segurança, de acordo com suas necessidades</a:t>
            </a:r>
            <a:r>
              <a:rPr lang="pt-BR" sz="2800" dirty="0" smtClean="0"/>
              <a:t>, já assumindo riscos.</a:t>
            </a:r>
          </a:p>
          <a:p>
            <a:endParaRPr lang="pt-BR" sz="2800" dirty="0"/>
          </a:p>
          <a:p>
            <a:r>
              <a:rPr lang="pt-BR" sz="2800" dirty="0" smtClean="0"/>
              <a:t>Construir um </a:t>
            </a:r>
            <a:r>
              <a:rPr lang="pt-BR" sz="2800" dirty="0" smtClean="0">
                <a:solidFill>
                  <a:srgbClr val="0000FF"/>
                </a:solidFill>
              </a:rPr>
              <a:t>sistema altamente confiável</a:t>
            </a:r>
            <a:r>
              <a:rPr lang="pt-BR" sz="2800" dirty="0" smtClean="0"/>
              <a:t>, que seja capaz de dificultar ataques mais casuais.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289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062064"/>
          </a:xfrm>
        </p:spPr>
        <p:txBody>
          <a:bodyPr>
            <a:normAutofit/>
          </a:bodyPr>
          <a:lstStyle/>
          <a:p>
            <a:r>
              <a:rPr lang="pt-BR" dirty="0" smtClean="0"/>
              <a:t>O Ambiente Cooperativo.</a:t>
            </a:r>
          </a:p>
          <a:p>
            <a:r>
              <a:rPr lang="pt-BR" dirty="0" smtClean="0"/>
              <a:t>Fatores que justificam segurança.</a:t>
            </a:r>
          </a:p>
          <a:p>
            <a:r>
              <a:rPr lang="pt-BR" dirty="0" smtClean="0"/>
              <a:t>Conceitos Básicos.</a:t>
            </a:r>
          </a:p>
          <a:p>
            <a:r>
              <a:rPr lang="pt-BR" dirty="0" smtClean="0"/>
              <a:t>O que é segurança computacional.</a:t>
            </a:r>
          </a:p>
          <a:p>
            <a:r>
              <a:rPr lang="pt-BR" dirty="0" smtClean="0"/>
              <a:t>Requisitos de Segurança.</a:t>
            </a:r>
            <a:br>
              <a:rPr lang="pt-BR" dirty="0" smtClean="0"/>
            </a:br>
            <a:r>
              <a:rPr lang="pt-BR" dirty="0" smtClean="0"/>
              <a:t>O que é Política de Segurança</a:t>
            </a:r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 smtClean="0"/>
              <a:t>Problemas de Segurança da Informação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Garantir </a:t>
            </a:r>
            <a:r>
              <a:rPr lang="pt-BR" dirty="0"/>
              <a:t>que pessoas </a:t>
            </a:r>
            <a:r>
              <a:rPr lang="pt-BR" dirty="0" smtClean="0"/>
              <a:t>mal intencionadas </a:t>
            </a:r>
            <a:r>
              <a:rPr lang="pt-BR" dirty="0"/>
              <a:t>não leiam ou, pior ainda, modifiquem mensagens enviadas </a:t>
            </a:r>
            <a:r>
              <a:rPr lang="pt-BR" dirty="0" smtClean="0"/>
              <a:t>a outros </a:t>
            </a:r>
            <a:r>
              <a:rPr lang="pt-BR" dirty="0"/>
              <a:t>destinatários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Pessoas que tentam ter acesso </a:t>
            </a:r>
            <a:r>
              <a:rPr lang="pt-BR" dirty="0" smtClean="0"/>
              <a:t>a serviços </a:t>
            </a:r>
            <a:r>
              <a:rPr lang="pt-BR" dirty="0"/>
              <a:t>remotos, os quais elas </a:t>
            </a:r>
            <a:r>
              <a:rPr lang="pt-BR" dirty="0" smtClean="0"/>
              <a:t>não estão </a:t>
            </a:r>
            <a:r>
              <a:rPr lang="pt-BR" dirty="0"/>
              <a:t>autorizadas.</a:t>
            </a:r>
          </a:p>
        </p:txBody>
      </p:sp>
    </p:spTree>
    <p:extLst>
      <p:ext uri="{BB962C8B-B14F-4D97-AF65-F5344CB8AC3E}">
        <p14:creationId xmlns:p14="http://schemas.microsoft.com/office/powerpoint/2010/main" val="5863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Problemas de Segurança da Informação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Distinção </a:t>
            </a:r>
            <a:r>
              <a:rPr lang="pt-BR" dirty="0"/>
              <a:t>entre uma </a:t>
            </a:r>
            <a:r>
              <a:rPr lang="pt-BR" dirty="0" smtClean="0"/>
              <a:t>mensagem supostamente </a:t>
            </a:r>
            <a:r>
              <a:rPr lang="pt-BR" dirty="0"/>
              <a:t>verdadeira e uma mensagem falsa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Mensagens legítimas podem ser capturadas e reproduzidas.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Pessoas </a:t>
            </a:r>
            <a:r>
              <a:rPr lang="pt-BR" dirty="0"/>
              <a:t>que negam ter </a:t>
            </a:r>
            <a:r>
              <a:rPr lang="pt-BR" dirty="0" smtClean="0"/>
              <a:t>enviado determinadas mensagens.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88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Computacional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Segurança da Informação, </a:t>
            </a:r>
          </a:p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/>
              <a:t>de Sistemas,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/>
              <a:t>de </a:t>
            </a:r>
            <a:r>
              <a:rPr lang="pt-BR" dirty="0" smtClean="0"/>
              <a:t>Aplicações,</a:t>
            </a:r>
          </a:p>
          <a:p>
            <a:endParaRPr lang="pt-BR" dirty="0" smtClean="0"/>
          </a:p>
          <a:p>
            <a:r>
              <a:rPr lang="pt-BR" dirty="0" smtClean="0"/>
              <a:t>Segurança de Redes.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69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230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Requisitos para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Disponibilidade </a:t>
            </a:r>
          </a:p>
          <a:p>
            <a:r>
              <a:rPr lang="pt-BR" dirty="0" smtClean="0">
                <a:solidFill>
                  <a:srgbClr val="0070C0"/>
                </a:solidFill>
              </a:rPr>
              <a:t>Confidencialidade </a:t>
            </a:r>
          </a:p>
          <a:p>
            <a:r>
              <a:rPr lang="pt-BR" dirty="0">
                <a:solidFill>
                  <a:srgbClr val="0070C0"/>
                </a:solidFill>
              </a:rPr>
              <a:t>Integridade </a:t>
            </a:r>
          </a:p>
          <a:p>
            <a:r>
              <a:rPr lang="pt-BR" dirty="0" smtClean="0"/>
              <a:t>Privacidade </a:t>
            </a:r>
            <a:endParaRPr lang="pt-BR" dirty="0"/>
          </a:p>
          <a:p>
            <a:r>
              <a:rPr lang="pt-BR" dirty="0" smtClean="0"/>
              <a:t>Autenticidade </a:t>
            </a:r>
            <a:endParaRPr lang="pt-BR" dirty="0" smtClean="0"/>
          </a:p>
          <a:p>
            <a:r>
              <a:rPr lang="pt-BR" dirty="0" smtClean="0"/>
              <a:t>Controle </a:t>
            </a:r>
            <a:r>
              <a:rPr lang="pt-BR" dirty="0"/>
              <a:t>de Acesso </a:t>
            </a:r>
            <a:endParaRPr lang="pt-BR" dirty="0" smtClean="0"/>
          </a:p>
          <a:p>
            <a:r>
              <a:rPr lang="pt-BR" dirty="0" smtClean="0"/>
              <a:t>Não-Repúdio </a:t>
            </a:r>
            <a:r>
              <a:rPr lang="pt-BR" dirty="0"/>
              <a:t>da Informação</a:t>
            </a:r>
          </a:p>
        </p:txBody>
      </p:sp>
    </p:spTree>
    <p:extLst>
      <p:ext uri="{BB962C8B-B14F-4D97-AF65-F5344CB8AC3E}">
        <p14:creationId xmlns:p14="http://schemas.microsoft.com/office/powerpoint/2010/main" val="31956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Aspectos não computacionais da Segurança da Informação</a:t>
            </a:r>
            <a:endParaRPr lang="pt-BR" sz="3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Normativos</a:t>
            </a:r>
            <a:endParaRPr lang="en-US" dirty="0" smtClean="0"/>
          </a:p>
          <a:p>
            <a:pPr lvl="1" eaLnBrk="1" hangingPunct="1"/>
            <a:r>
              <a:rPr lang="en-US" dirty="0" smtClean="0"/>
              <a:t> </a:t>
            </a:r>
            <a:r>
              <a:rPr lang="en-US" dirty="0" err="1" smtClean="0"/>
              <a:t>Conceitos</a:t>
            </a:r>
            <a:r>
              <a:rPr lang="en-US" dirty="0" smtClean="0"/>
              <a:t>, </a:t>
            </a:r>
            <a:r>
              <a:rPr lang="en-US" dirty="0" err="1" smtClean="0"/>
              <a:t>Diretrizes</a:t>
            </a:r>
            <a:r>
              <a:rPr lang="en-US" dirty="0" smtClean="0"/>
              <a:t>, </a:t>
            </a:r>
            <a:r>
              <a:rPr lang="en-US" dirty="0" err="1" smtClean="0"/>
              <a:t>Regulamentos</a:t>
            </a:r>
            <a:r>
              <a:rPr lang="en-US" dirty="0" smtClean="0"/>
              <a:t>, </a:t>
            </a:r>
            <a:r>
              <a:rPr lang="en-US" dirty="0" err="1" smtClean="0"/>
              <a:t>Padrões</a:t>
            </a:r>
            <a:r>
              <a:rPr lang="en-US" dirty="0" smtClean="0"/>
              <a:t> </a:t>
            </a:r>
            <a:endParaRPr lang="pt-BR" dirty="0" smtClean="0"/>
          </a:p>
          <a:p>
            <a:pPr eaLnBrk="1" hangingPunct="1"/>
            <a:r>
              <a:rPr lang="en-US" dirty="0" err="1" smtClean="0"/>
              <a:t>Planos</a:t>
            </a:r>
            <a:r>
              <a:rPr lang="en-US" dirty="0" smtClean="0"/>
              <a:t> de </a:t>
            </a:r>
            <a:r>
              <a:rPr lang="en-US" dirty="0" err="1" smtClean="0"/>
              <a:t>Contingência</a:t>
            </a:r>
            <a:endParaRPr lang="en-US" dirty="0" smtClean="0"/>
          </a:p>
          <a:p>
            <a:pPr eaLnBrk="1" hangingPunct="1"/>
            <a:r>
              <a:rPr lang="en-US" dirty="0" err="1" smtClean="0"/>
              <a:t>Estatísticas</a:t>
            </a:r>
            <a:endParaRPr lang="en-US" dirty="0" smtClean="0"/>
          </a:p>
          <a:p>
            <a:pPr eaLnBrk="1" hangingPunct="1"/>
            <a:r>
              <a:rPr lang="en-US" dirty="0" err="1" smtClean="0"/>
              <a:t>Legislação</a:t>
            </a:r>
            <a:endParaRPr lang="en-US" dirty="0" smtClean="0"/>
          </a:p>
          <a:p>
            <a:pPr eaLnBrk="1" hangingPunct="1"/>
            <a:endParaRPr lang="pt-BR" dirty="0" smtClean="0"/>
          </a:p>
        </p:txBody>
      </p:sp>
      <p:sp>
        <p:nvSpPr>
          <p:cNvPr id="7172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FD8127-E3CB-46E3-9AA5-F817F1797748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4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Disponibilidade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</a:t>
            </a:r>
            <a:r>
              <a:rPr lang="pt-BR" dirty="0" smtClean="0"/>
              <a:t> </a:t>
            </a:r>
            <a:r>
              <a:rPr lang="pt-BR" dirty="0" smtClean="0"/>
              <a:t>informação </a:t>
            </a:r>
            <a:r>
              <a:rPr lang="pt-BR" dirty="0"/>
              <a:t>deve ser entregue </a:t>
            </a:r>
            <a:r>
              <a:rPr lang="pt-BR" dirty="0" smtClean="0"/>
              <a:t>no </a:t>
            </a:r>
            <a:r>
              <a:rPr lang="pt-BR" dirty="0"/>
              <a:t>momento que </a:t>
            </a:r>
            <a:r>
              <a:rPr lang="pt-BR" dirty="0" smtClean="0"/>
              <a:t>ela precisar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informação estará disponível para</a:t>
            </a:r>
          </a:p>
          <a:p>
            <a:pPr marL="0" indent="0">
              <a:buNone/>
            </a:pPr>
            <a:r>
              <a:rPr lang="pt-BR" dirty="0" smtClean="0"/>
              <a:t>    acesso </a:t>
            </a:r>
            <a:r>
              <a:rPr lang="pt-BR" dirty="0"/>
              <a:t>no momento desejado.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210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Confidencialidade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 informação </a:t>
            </a:r>
            <a:r>
              <a:rPr lang="pt-BR" dirty="0"/>
              <a:t>transmitida </a:t>
            </a:r>
            <a:r>
              <a:rPr lang="pt-BR" dirty="0" smtClean="0"/>
              <a:t>são acessíveis </a:t>
            </a:r>
            <a:r>
              <a:rPr lang="pt-BR" dirty="0"/>
              <a:t>somente a partes </a:t>
            </a:r>
            <a:r>
              <a:rPr lang="pt-BR" dirty="0" smtClean="0"/>
              <a:t>autorizadas.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25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Privacidade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As</a:t>
            </a:r>
            <a:r>
              <a:rPr lang="pt-BR" dirty="0" smtClean="0"/>
              <a:t> </a:t>
            </a:r>
            <a:r>
              <a:rPr lang="pt-BR" dirty="0" smtClean="0"/>
              <a:t>informações pessoais podem </a:t>
            </a:r>
            <a:r>
              <a:rPr lang="pt-BR" dirty="0"/>
              <a:t>ser </a:t>
            </a:r>
            <a:r>
              <a:rPr lang="pt-BR" dirty="0" smtClean="0"/>
              <a:t>fornecidas, mas somente </a:t>
            </a:r>
            <a:r>
              <a:rPr lang="pt-BR" dirty="0"/>
              <a:t>com a autorização </a:t>
            </a:r>
            <a:r>
              <a:rPr lang="pt-BR" dirty="0" smtClean="0"/>
              <a:t>do proprietário </a:t>
            </a:r>
            <a:r>
              <a:rPr lang="pt-BR" dirty="0"/>
              <a:t>da </a:t>
            </a:r>
            <a:r>
              <a:rPr lang="pt-BR" dirty="0" smtClean="0"/>
              <a:t>informação ou medida judicial.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Informações </a:t>
            </a:r>
            <a:r>
              <a:rPr lang="pt-BR" dirty="0"/>
              <a:t>médicas ou </a:t>
            </a:r>
            <a:r>
              <a:rPr lang="pt-BR" dirty="0" smtClean="0"/>
              <a:t>financeira.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65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Integridade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G</a:t>
            </a:r>
            <a:r>
              <a:rPr lang="pt-BR" dirty="0" smtClean="0"/>
              <a:t>arante a </a:t>
            </a:r>
            <a:r>
              <a:rPr lang="pt-BR" dirty="0" smtClean="0"/>
              <a:t>proteção </a:t>
            </a:r>
            <a:r>
              <a:rPr lang="pt-BR" dirty="0"/>
              <a:t>da informação contra modificações não autorizadas. </a:t>
            </a:r>
            <a:endParaRPr lang="pt-BR" dirty="0" smtClean="0"/>
          </a:p>
          <a:p>
            <a:pPr lvl="1"/>
            <a:r>
              <a:rPr lang="pt-BR" dirty="0" smtClean="0"/>
              <a:t>escrever</a:t>
            </a:r>
            <a:r>
              <a:rPr lang="pt-BR" dirty="0"/>
              <a:t>, </a:t>
            </a:r>
            <a:endParaRPr lang="pt-BR" dirty="0" smtClean="0"/>
          </a:p>
          <a:p>
            <a:pPr lvl="1"/>
            <a:r>
              <a:rPr lang="pt-BR" dirty="0" smtClean="0"/>
              <a:t>mudar</a:t>
            </a:r>
            <a:r>
              <a:rPr lang="pt-BR" dirty="0"/>
              <a:t>, </a:t>
            </a:r>
            <a:endParaRPr lang="pt-BR" dirty="0" smtClean="0"/>
          </a:p>
          <a:p>
            <a:pPr lvl="1"/>
            <a:r>
              <a:rPr lang="pt-BR" dirty="0" smtClean="0"/>
              <a:t>mudar </a:t>
            </a:r>
            <a:r>
              <a:rPr lang="pt-BR" dirty="0"/>
              <a:t>status, </a:t>
            </a:r>
            <a:endParaRPr lang="pt-BR" dirty="0" smtClean="0"/>
          </a:p>
          <a:p>
            <a:pPr lvl="1"/>
            <a:r>
              <a:rPr lang="pt-BR" dirty="0" smtClean="0"/>
              <a:t>apagar</a:t>
            </a:r>
            <a:r>
              <a:rPr lang="pt-BR" dirty="0"/>
              <a:t>, </a:t>
            </a:r>
            <a:endParaRPr lang="pt-BR" dirty="0" smtClean="0"/>
          </a:p>
          <a:p>
            <a:pPr lvl="1"/>
            <a:r>
              <a:rPr lang="pt-BR" dirty="0" smtClean="0"/>
              <a:t>Criar</a:t>
            </a:r>
          </a:p>
          <a:p>
            <a:pPr lvl="1"/>
            <a:r>
              <a:rPr lang="pt-BR" dirty="0" smtClean="0"/>
              <a:t>Atrasar</a:t>
            </a:r>
          </a:p>
          <a:p>
            <a:pPr lvl="1"/>
            <a:r>
              <a:rPr lang="pt-BR" dirty="0" smtClean="0"/>
              <a:t>responder </a:t>
            </a:r>
            <a:r>
              <a:rPr lang="pt-BR" dirty="0"/>
              <a:t>mensagens.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98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Conceito de Dado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Dado</a:t>
            </a:r>
            <a:r>
              <a:rPr lang="pt-BR" dirty="0" smtClean="0"/>
              <a:t>  =  Uma cadeia (string) de símbolos, mas considerando-se algum significado. 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Dados </a:t>
            </a:r>
            <a:r>
              <a:rPr lang="pt-BR" dirty="0" smtClean="0"/>
              <a:t>= várias cadeias de símbolos </a:t>
            </a:r>
            <a:br>
              <a:rPr lang="pt-BR" dirty="0" smtClean="0"/>
            </a:br>
            <a:r>
              <a:rPr lang="pt-BR" dirty="0" smtClean="0"/>
              <a:t>              concatenados, considerando-se um </a:t>
            </a:r>
            <a:br>
              <a:rPr lang="pt-BR" dirty="0" smtClean="0"/>
            </a:br>
            <a:r>
              <a:rPr lang="pt-BR" dirty="0" smtClean="0"/>
              <a:t>              significado, que é a semântica dos </a:t>
            </a:r>
            <a:br>
              <a:rPr lang="pt-BR" dirty="0" smtClean="0"/>
            </a:br>
            <a:r>
              <a:rPr lang="pt-BR" dirty="0" smtClean="0"/>
              <a:t>              dados.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/>
              <a:t>V</a:t>
            </a:r>
            <a:r>
              <a:rPr lang="pt-BR" dirty="0" smtClean="0"/>
              <a:t>alidar </a:t>
            </a:r>
            <a:r>
              <a:rPr lang="pt-BR" dirty="0"/>
              <a:t>a identidade de um usuário</a:t>
            </a:r>
            <a:r>
              <a:rPr lang="pt-BR" dirty="0"/>
              <a:t>, ou </a:t>
            </a:r>
            <a:r>
              <a:rPr lang="pt-BR" dirty="0" smtClean="0"/>
              <a:t>um </a:t>
            </a:r>
            <a:r>
              <a:rPr lang="pt-BR" dirty="0" smtClean="0"/>
              <a:t>dispositivo em </a:t>
            </a:r>
            <a:r>
              <a:rPr lang="pt-BR" dirty="0" smtClean="0"/>
              <a:t>um </a:t>
            </a:r>
            <a:r>
              <a:rPr lang="pt-BR" dirty="0" smtClean="0"/>
              <a:t>sistema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A</a:t>
            </a:r>
            <a:r>
              <a:rPr lang="pt-BR" dirty="0" smtClean="0"/>
              <a:t>ssegura </a:t>
            </a:r>
            <a:r>
              <a:rPr lang="pt-BR" dirty="0" smtClean="0"/>
              <a:t>que a </a:t>
            </a:r>
            <a:r>
              <a:rPr lang="pt-BR" dirty="0" smtClean="0"/>
              <a:t>identidade </a:t>
            </a:r>
            <a:r>
              <a:rPr lang="pt-BR" dirty="0" smtClean="0"/>
              <a:t>e a informação não são falsas.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04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 de Acesso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Procedimentos </a:t>
            </a:r>
            <a:r>
              <a:rPr lang="pt-BR" dirty="0"/>
              <a:t>operacionais para </a:t>
            </a:r>
            <a:r>
              <a:rPr lang="pt-BR" dirty="0">
                <a:solidFill>
                  <a:srgbClr val="0000FF"/>
                </a:solidFill>
              </a:rPr>
              <a:t>detectar e prevenir acessos não autorizados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0000FF"/>
                </a:solidFill>
              </a:rPr>
              <a:t>permitir </a:t>
            </a:r>
            <a:r>
              <a:rPr lang="pt-BR" dirty="0">
                <a:solidFill>
                  <a:srgbClr val="0000FF"/>
                </a:solidFill>
              </a:rPr>
              <a:t>acessos autorizados</a:t>
            </a:r>
            <a:r>
              <a:rPr lang="pt-BR" dirty="0"/>
              <a:t> num sistema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0422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Não-Repúdio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/>
              <a:t>N</a:t>
            </a:r>
            <a:r>
              <a:rPr lang="pt-BR" dirty="0" smtClean="0"/>
              <a:t>em </a:t>
            </a:r>
            <a:r>
              <a:rPr lang="pt-BR" dirty="0"/>
              <a:t>o transmissor nem </a:t>
            </a:r>
            <a:r>
              <a:rPr lang="pt-BR" dirty="0" smtClean="0"/>
              <a:t>o receptor </a:t>
            </a:r>
            <a:r>
              <a:rPr lang="pt-BR" dirty="0"/>
              <a:t>da informação, </a:t>
            </a:r>
            <a:r>
              <a:rPr lang="pt-BR" dirty="0" smtClean="0"/>
              <a:t>podem </a:t>
            </a:r>
            <a:r>
              <a:rPr lang="pt-BR" dirty="0"/>
              <a:t>negar </a:t>
            </a:r>
            <a:r>
              <a:rPr lang="pt-BR" dirty="0" smtClean="0"/>
              <a:t>o </a:t>
            </a:r>
            <a:r>
              <a:rPr lang="pt-BR" dirty="0" smtClean="0"/>
              <a:t>envio</a:t>
            </a:r>
            <a:r>
              <a:rPr lang="en-US" dirty="0" smtClean="0"/>
              <a:t>/</a:t>
            </a:r>
            <a:r>
              <a:rPr lang="en-US" dirty="0" err="1" smtClean="0"/>
              <a:t>recep</a:t>
            </a:r>
            <a:r>
              <a:rPr lang="pt-BR" dirty="0" err="1" smtClean="0"/>
              <a:t>ção</a:t>
            </a:r>
            <a:r>
              <a:rPr lang="pt-BR" dirty="0" smtClean="0"/>
              <a:t> </a:t>
            </a:r>
            <a:r>
              <a:rPr lang="pt-BR" dirty="0"/>
              <a:t>da informação.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08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Define </a:t>
            </a:r>
            <a:r>
              <a:rPr lang="pt-BR" dirty="0"/>
              <a:t>restrições aos recursos </a:t>
            </a:r>
            <a:r>
              <a:rPr lang="pt-BR" dirty="0" smtClean="0"/>
              <a:t>da informação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Segurança </a:t>
            </a:r>
            <a:r>
              <a:rPr lang="pt-BR" dirty="0"/>
              <a:t>da Informação é a gestão </a:t>
            </a:r>
            <a:r>
              <a:rPr lang="pt-BR" dirty="0" smtClean="0"/>
              <a:t>de tais </a:t>
            </a:r>
            <a:r>
              <a:rPr lang="pt-BR" dirty="0"/>
              <a:t>restrições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Para gerir restrições, </a:t>
            </a:r>
            <a:r>
              <a:rPr lang="pt-BR" dirty="0" smtClean="0">
                <a:solidFill>
                  <a:srgbClr val="0000FF"/>
                </a:solidFill>
              </a:rPr>
              <a:t>políticas </a:t>
            </a:r>
            <a:r>
              <a:rPr lang="pt-BR" dirty="0">
                <a:solidFill>
                  <a:srgbClr val="0000FF"/>
                </a:solidFill>
              </a:rPr>
              <a:t>de segurança </a:t>
            </a:r>
            <a:r>
              <a:rPr lang="pt-BR" dirty="0" smtClean="0"/>
              <a:t>precisam ser definidas.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89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Contribuição da </a:t>
            </a:r>
            <a:r>
              <a:rPr lang="pt-BR" dirty="0" smtClean="0"/>
              <a:t>Segurança </a:t>
            </a:r>
            <a:r>
              <a:rPr lang="pt-BR" dirty="0" smtClean="0"/>
              <a:t>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sz="2800" dirty="0" smtClean="0">
              <a:solidFill>
                <a:srgbClr val="000000"/>
              </a:solidFill>
              <a:latin typeface="Verdana"/>
            </a:endParaRPr>
          </a:p>
          <a:p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G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arantir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a </a:t>
            </a:r>
            <a:r>
              <a:rPr lang="pt-BR" sz="2800" dirty="0">
                <a:solidFill>
                  <a:srgbClr val="0000FF"/>
                </a:solidFill>
                <a:latin typeface="Verdana"/>
              </a:rPr>
              <a:t>continuidade do </a:t>
            </a:r>
            <a:r>
              <a:rPr lang="pt-BR" sz="2800" dirty="0" smtClean="0">
                <a:solidFill>
                  <a:srgbClr val="0000FF"/>
                </a:solidFill>
                <a:latin typeface="Verdana"/>
              </a:rPr>
              <a:t>negócio</a:t>
            </a:r>
            <a:endParaRPr lang="pt-BR" sz="2800" dirty="0">
              <a:solidFill>
                <a:srgbClr val="000000"/>
              </a:solidFill>
              <a:latin typeface="Verdana"/>
            </a:endParaRPr>
          </a:p>
          <a:p>
            <a:endParaRPr lang="pt-BR" sz="2800" dirty="0" smtClean="0">
              <a:solidFill>
                <a:srgbClr val="000000"/>
              </a:solidFill>
              <a:latin typeface="Verdana"/>
            </a:endParaRPr>
          </a:p>
          <a:p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inimizar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o risco ao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negócio</a:t>
            </a:r>
          </a:p>
          <a:p>
            <a:endParaRPr lang="pt-BR" sz="2800" dirty="0" smtClean="0">
              <a:solidFill>
                <a:srgbClr val="000000"/>
              </a:solidFill>
              <a:latin typeface="Verdana"/>
            </a:endParaRPr>
          </a:p>
          <a:p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aximizar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o retorno sobre os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investimentos.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0491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uma Política de Segurança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Política </a:t>
            </a:r>
            <a:r>
              <a:rPr lang="pt-BR" dirty="0"/>
              <a:t>de Segurança é um </a:t>
            </a:r>
            <a:r>
              <a:rPr lang="pt-BR" dirty="0">
                <a:solidFill>
                  <a:srgbClr val="0000FF"/>
                </a:solidFill>
              </a:rPr>
              <a:t>conjunto </a:t>
            </a:r>
            <a:r>
              <a:rPr lang="pt-BR" dirty="0" smtClean="0">
                <a:solidFill>
                  <a:srgbClr val="0000FF"/>
                </a:solidFill>
              </a:rPr>
              <a:t>de diretrizes  e diretivas </a:t>
            </a:r>
            <a:r>
              <a:rPr lang="pt-BR" dirty="0" smtClean="0"/>
              <a:t>que </a:t>
            </a:r>
            <a:r>
              <a:rPr lang="pt-BR" dirty="0"/>
              <a:t>definem formalmente </a:t>
            </a:r>
            <a:r>
              <a:rPr lang="pt-BR" dirty="0" smtClean="0"/>
              <a:t>as regras </a:t>
            </a:r>
            <a:r>
              <a:rPr lang="pt-BR" dirty="0"/>
              <a:t>e os direitos dos funcionários </a:t>
            </a:r>
            <a:r>
              <a:rPr lang="pt-BR" dirty="0" smtClean="0"/>
              <a:t>e prestadores </a:t>
            </a:r>
            <a:r>
              <a:rPr lang="pt-BR" dirty="0"/>
              <a:t>de serviços, visando </a:t>
            </a:r>
            <a:r>
              <a:rPr lang="pt-BR" dirty="0" smtClean="0"/>
              <a:t>à proteção </a:t>
            </a:r>
            <a:r>
              <a:rPr lang="pt-BR" dirty="0"/>
              <a:t>adequada dos ativos </a:t>
            </a:r>
            <a:r>
              <a:rPr lang="pt-BR" dirty="0" smtClean="0"/>
              <a:t>da informação.</a:t>
            </a:r>
          </a:p>
          <a:p>
            <a:endParaRPr lang="pt-BR" dirty="0"/>
          </a:p>
          <a:p>
            <a:r>
              <a:rPr lang="pt-BR" dirty="0"/>
              <a:t>Essa política está baseada em </a:t>
            </a:r>
            <a:r>
              <a:rPr lang="pt-BR" dirty="0">
                <a:solidFill>
                  <a:srgbClr val="0000FF"/>
                </a:solidFill>
              </a:rPr>
              <a:t>diretrizes de segurança</a:t>
            </a:r>
            <a:r>
              <a:rPr lang="pt-BR" dirty="0"/>
              <a:t> e </a:t>
            </a:r>
            <a:r>
              <a:rPr lang="pt-BR" dirty="0">
                <a:solidFill>
                  <a:srgbClr val="0000FF"/>
                </a:solidFill>
              </a:rPr>
              <a:t>diretivas de privacidade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46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Diretrizes de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Proteger </a:t>
            </a:r>
            <a:r>
              <a:rPr lang="pt-BR" dirty="0"/>
              <a:t>as informações </a:t>
            </a:r>
            <a:endParaRPr lang="pt-BR" dirty="0" smtClean="0"/>
          </a:p>
          <a:p>
            <a:r>
              <a:rPr lang="pt-BR" dirty="0" smtClean="0"/>
              <a:t>Assegurar </a:t>
            </a:r>
            <a:r>
              <a:rPr lang="pt-BR" dirty="0"/>
              <a:t>Recursos </a:t>
            </a:r>
            <a:endParaRPr lang="pt-BR" dirty="0" smtClean="0"/>
          </a:p>
          <a:p>
            <a:r>
              <a:rPr lang="pt-BR" dirty="0" smtClean="0"/>
              <a:t>Garantir </a:t>
            </a:r>
            <a:r>
              <a:rPr lang="pt-BR" dirty="0"/>
              <a:t>Continuidade </a:t>
            </a:r>
            <a:endParaRPr lang="pt-BR" dirty="0" smtClean="0"/>
          </a:p>
          <a:p>
            <a:r>
              <a:rPr lang="pt-BR" dirty="0" smtClean="0"/>
              <a:t>Cumprir </a:t>
            </a:r>
            <a:r>
              <a:rPr lang="pt-BR" dirty="0"/>
              <a:t>Normas </a:t>
            </a:r>
            <a:endParaRPr lang="pt-BR" dirty="0" smtClean="0"/>
          </a:p>
          <a:p>
            <a:r>
              <a:rPr lang="pt-BR" dirty="0" smtClean="0"/>
              <a:t>Atender </a:t>
            </a:r>
            <a:r>
              <a:rPr lang="pt-BR" dirty="0"/>
              <a:t>às Leis </a:t>
            </a:r>
            <a:endParaRPr lang="pt-BR" dirty="0" smtClean="0"/>
          </a:p>
          <a:p>
            <a:r>
              <a:rPr lang="pt-BR" dirty="0" smtClean="0"/>
              <a:t>Selecionar </a:t>
            </a:r>
            <a:r>
              <a:rPr lang="pt-BR" dirty="0"/>
              <a:t>Mecanismos </a:t>
            </a:r>
            <a:endParaRPr lang="pt-BR" dirty="0" smtClean="0"/>
          </a:p>
          <a:p>
            <a:r>
              <a:rPr lang="pt-BR" dirty="0" smtClean="0"/>
              <a:t>Comunicar </a:t>
            </a:r>
            <a:r>
              <a:rPr lang="pt-BR" dirty="0"/>
              <a:t>Descumprimento</a:t>
            </a:r>
          </a:p>
        </p:txBody>
      </p:sp>
    </p:spTree>
    <p:extLst>
      <p:ext uri="{BB962C8B-B14F-4D97-AF65-F5344CB8AC3E}">
        <p14:creationId xmlns:p14="http://schemas.microsoft.com/office/powerpoint/2010/main" val="270403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Diretivas de Privacidade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são coletadas de forma legal e sob o</a:t>
            </a:r>
          </a:p>
          <a:p>
            <a:pPr marL="0" indent="0">
              <a:buNone/>
            </a:pPr>
            <a:r>
              <a:rPr lang="pt-BR" dirty="0" smtClean="0"/>
              <a:t>    conhecimento </a:t>
            </a:r>
            <a:r>
              <a:rPr lang="pt-BR" dirty="0"/>
              <a:t>do usuário;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são enviadas </a:t>
            </a:r>
            <a:r>
              <a:rPr lang="pt-BR" dirty="0" smtClean="0"/>
              <a:t>à empresa de </a:t>
            </a:r>
            <a:r>
              <a:rPr lang="pt-BR" dirty="0"/>
              <a:t>forma</a:t>
            </a:r>
          </a:p>
          <a:p>
            <a:pPr marL="0" indent="0">
              <a:buNone/>
            </a:pPr>
            <a:r>
              <a:rPr lang="pt-BR" dirty="0" smtClean="0"/>
              <a:t>    segura </a:t>
            </a:r>
            <a:r>
              <a:rPr lang="pt-BR" dirty="0"/>
              <a:t>com métodos de criptografia e </a:t>
            </a:r>
            <a:r>
              <a:rPr lang="pt-BR" dirty="0" smtClean="0"/>
              <a:t>certificação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digital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enviadas </a:t>
            </a:r>
            <a:r>
              <a:rPr lang="pt-BR" dirty="0" smtClean="0"/>
              <a:t>à empresa serão </a:t>
            </a:r>
            <a:r>
              <a:rPr lang="pt-BR" dirty="0" smtClean="0"/>
              <a:t>armazenadas </a:t>
            </a:r>
            <a:r>
              <a:rPr lang="pt-BR" dirty="0"/>
              <a:t>de forma íntegra, sem alteração </a:t>
            </a:r>
            <a:r>
              <a:rPr lang="pt-BR" dirty="0" smtClean="0"/>
              <a:t>de qualquer parte.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94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Diretrizes de Privacidade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As informações são armazenadas de </a:t>
            </a:r>
            <a:r>
              <a:rPr lang="pt-BR" dirty="0" smtClean="0"/>
              <a:t>forma segura </a:t>
            </a:r>
            <a:r>
              <a:rPr lang="pt-BR" dirty="0"/>
              <a:t>e criptografada restringindo o </a:t>
            </a:r>
            <a:r>
              <a:rPr lang="pt-BR" dirty="0" smtClean="0"/>
              <a:t>acesso somente </a:t>
            </a:r>
            <a:r>
              <a:rPr lang="pt-BR" dirty="0"/>
              <a:t>às pessoas autorizadas;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informações serão utilizadas apenas para as</a:t>
            </a:r>
          </a:p>
          <a:p>
            <a:pPr marL="0" indent="0">
              <a:buNone/>
            </a:pPr>
            <a:r>
              <a:rPr lang="pt-BR" dirty="0" smtClean="0"/>
              <a:t>    finalidades </a:t>
            </a:r>
            <a:r>
              <a:rPr lang="pt-BR" dirty="0"/>
              <a:t>aprovadas pela Organização;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informações dos clientes nunca </a:t>
            </a:r>
            <a:r>
              <a:rPr lang="pt-BR" dirty="0" smtClean="0"/>
              <a:t>serão fornecidas </a:t>
            </a:r>
            <a:r>
              <a:rPr lang="pt-BR" dirty="0"/>
              <a:t>a terceiros, exceto por determinação</a:t>
            </a:r>
          </a:p>
          <a:p>
            <a:pPr marL="0" indent="0">
              <a:buNone/>
            </a:pPr>
            <a:r>
              <a:rPr lang="pt-BR" dirty="0" smtClean="0"/>
              <a:t>    legal </a:t>
            </a:r>
            <a:r>
              <a:rPr lang="pt-BR" dirty="0"/>
              <a:t>ou judicial.</a:t>
            </a:r>
          </a:p>
        </p:txBody>
      </p:sp>
    </p:spTree>
    <p:extLst>
      <p:ext uri="{BB962C8B-B14F-4D97-AF65-F5344CB8AC3E}">
        <p14:creationId xmlns:p14="http://schemas.microsoft.com/office/powerpoint/2010/main" val="69999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Gestão de Segurança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Da</a:t>
            </a:r>
            <a:r>
              <a:rPr lang="pt-BR" sz="2800" b="1" dirty="0" smtClean="0"/>
              <a:t> </a:t>
            </a:r>
            <a:r>
              <a:rPr lang="pt-BR" sz="2800" dirty="0" smtClean="0"/>
              <a:t>normatização </a:t>
            </a:r>
            <a:r>
              <a:rPr lang="pt-BR" sz="2800" dirty="0" smtClean="0">
                <a:solidFill>
                  <a:srgbClr val="0000FF"/>
                </a:solidFill>
              </a:rPr>
              <a:t>ABNT NBR,  </a:t>
            </a:r>
            <a:r>
              <a:rPr lang="pt-BR" sz="2800" dirty="0">
                <a:solidFill>
                  <a:srgbClr val="0000FF"/>
                </a:solidFill>
              </a:rPr>
              <a:t>ISO/IEC 27002:2005</a:t>
            </a:r>
            <a:endParaRPr lang="pt-BR" sz="2800" dirty="0" smtClean="0">
              <a:solidFill>
                <a:srgbClr val="0000FF"/>
              </a:solidFill>
              <a:latin typeface="Verdana"/>
            </a:endParaRPr>
          </a:p>
          <a:p>
            <a:endParaRPr lang="pt-BR" sz="2800" dirty="0" smtClean="0">
              <a:solidFill>
                <a:srgbClr val="000000"/>
              </a:solidFill>
              <a:latin typeface="Verdana"/>
            </a:endParaRPr>
          </a:p>
          <a:p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Mediante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tal embasamento e considerando o disposto em seu Planejamento Estratégico,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uma empresa pode resolver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implantar um </a:t>
            </a:r>
            <a:r>
              <a:rPr lang="pt-BR" sz="2800" dirty="0">
                <a:solidFill>
                  <a:schemeClr val="accent2">
                    <a:lumMod val="75000"/>
                  </a:schemeClr>
                </a:solidFill>
                <a:latin typeface="Verdana"/>
              </a:rPr>
              <a:t>Sistema de Gestão de Segurança da Informação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 (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SGSI), 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cuja estrutura e diretrizes são expressas </a:t>
            </a:r>
            <a:r>
              <a:rPr lang="pt-BR" sz="2800" dirty="0" smtClean="0">
                <a:solidFill>
                  <a:srgbClr val="000000"/>
                </a:solidFill>
                <a:latin typeface="Verdana"/>
              </a:rPr>
              <a:t>num documento</a:t>
            </a:r>
            <a:r>
              <a:rPr lang="pt-BR" sz="2800" dirty="0">
                <a:solidFill>
                  <a:srgbClr val="000000"/>
                </a:solidFill>
                <a:latin typeface="Verdana"/>
              </a:rPr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446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4000" dirty="0" smtClean="0"/>
              <a:t>Os </a:t>
            </a:r>
            <a:r>
              <a:rPr lang="pt-BR" sz="4000" dirty="0" smtClean="0">
                <a:solidFill>
                  <a:srgbClr val="0000FF"/>
                </a:solidFill>
              </a:rPr>
              <a:t>dados</a:t>
            </a:r>
            <a:r>
              <a:rPr lang="pt-BR" sz="4000" dirty="0" smtClean="0"/>
              <a:t>, </a:t>
            </a:r>
            <a:r>
              <a:rPr lang="pt-BR" sz="4000" dirty="0" smtClean="0"/>
              <a:t>inseridas num determinado </a:t>
            </a:r>
            <a:r>
              <a:rPr lang="pt-BR" sz="4000" dirty="0" smtClean="0">
                <a:solidFill>
                  <a:srgbClr val="0000FF"/>
                </a:solidFill>
              </a:rPr>
              <a:t>contexto</a:t>
            </a:r>
            <a:r>
              <a:rPr lang="pt-BR" sz="4000" dirty="0" smtClean="0"/>
              <a:t>, proporcionam alguma </a:t>
            </a:r>
            <a:r>
              <a:rPr lang="pt-BR" sz="4000" dirty="0" smtClean="0">
                <a:solidFill>
                  <a:srgbClr val="0000FF"/>
                </a:solidFill>
              </a:rPr>
              <a:t>informação</a:t>
            </a:r>
            <a:r>
              <a:rPr lang="pt-BR" sz="4000" dirty="0" smtClean="0"/>
              <a:t> relevante a ser considerada.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de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processo de segurança da </a:t>
            </a:r>
            <a:r>
              <a:rPr lang="pt-BR" dirty="0" smtClean="0"/>
              <a:t>informação pode ser visto, </a:t>
            </a:r>
            <a:r>
              <a:rPr lang="pt-BR" dirty="0"/>
              <a:t>conforme </a:t>
            </a:r>
            <a:r>
              <a:rPr lang="pt-BR" dirty="0" smtClean="0"/>
              <a:t>o ciclo:</a:t>
            </a:r>
          </a:p>
          <a:p>
            <a:endParaRPr lang="pt-BR" dirty="0"/>
          </a:p>
          <a:p>
            <a:pPr lvl="1"/>
            <a:r>
              <a:rPr lang="pt-BR" dirty="0" smtClean="0"/>
              <a:t>Análise de Segurança</a:t>
            </a:r>
          </a:p>
          <a:p>
            <a:pPr lvl="1"/>
            <a:r>
              <a:rPr lang="pt-BR" dirty="0" smtClean="0"/>
              <a:t>Atualização de regras de segurança</a:t>
            </a:r>
          </a:p>
          <a:p>
            <a:pPr lvl="1"/>
            <a:r>
              <a:rPr lang="pt-BR" dirty="0" smtClean="0"/>
              <a:t>Implementação e divulgação das regras</a:t>
            </a:r>
          </a:p>
          <a:p>
            <a:pPr lvl="1"/>
            <a:r>
              <a:rPr lang="pt-BR" dirty="0" smtClean="0"/>
              <a:t>Administração de segurança</a:t>
            </a:r>
          </a:p>
          <a:p>
            <a:pPr lvl="1"/>
            <a:r>
              <a:rPr lang="pt-BR" dirty="0" smtClean="0"/>
              <a:t>Auditorias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66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de Sistemas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Segurança de Sistemas Operacionais</a:t>
            </a:r>
          </a:p>
          <a:p>
            <a:endParaRPr lang="pt-BR" dirty="0" smtClean="0"/>
          </a:p>
          <a:p>
            <a:r>
              <a:rPr lang="pt-BR" dirty="0" smtClean="0"/>
              <a:t>Segurança de Bancos de Dados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9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/>
              <a:t>M</a:t>
            </a:r>
            <a:r>
              <a:rPr lang="pt-BR" dirty="0" smtClean="0"/>
              <a:t>ecanismos </a:t>
            </a:r>
            <a:r>
              <a:rPr lang="pt-BR" dirty="0" smtClean="0"/>
              <a:t>de segurança inerentes à linguagem de programação usada.</a:t>
            </a:r>
          </a:p>
          <a:p>
            <a:endParaRPr lang="pt-BR" dirty="0"/>
          </a:p>
          <a:p>
            <a:r>
              <a:rPr lang="pt-BR" dirty="0" smtClean="0"/>
              <a:t>Segurança nos Navegadores, Aplicações na Web, Clientes de Email e aplicativos em geral.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0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Segurança de 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Segurança provida nos </a:t>
            </a:r>
            <a:r>
              <a:rPr lang="pt-BR" dirty="0" smtClean="0">
                <a:solidFill>
                  <a:srgbClr val="0000FF"/>
                </a:solidFill>
              </a:rPr>
              <a:t>elementos de rede </a:t>
            </a:r>
            <a:r>
              <a:rPr lang="pt-BR" dirty="0" smtClean="0"/>
              <a:t>(roteadores, switches, pontos de acesso em redes sem fio, ...).</a:t>
            </a:r>
          </a:p>
          <a:p>
            <a:endParaRPr lang="pt-BR" dirty="0"/>
          </a:p>
          <a:p>
            <a:r>
              <a:rPr lang="pt-BR" dirty="0" smtClean="0"/>
              <a:t>Segurança provida nos </a:t>
            </a:r>
            <a:r>
              <a:rPr lang="pt-BR" dirty="0" smtClean="0">
                <a:solidFill>
                  <a:srgbClr val="0000FF"/>
                </a:solidFill>
              </a:rPr>
              <a:t>segmentos de rede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Segurança nos </a:t>
            </a:r>
            <a:r>
              <a:rPr lang="pt-BR" dirty="0" smtClean="0">
                <a:solidFill>
                  <a:srgbClr val="0000FF"/>
                </a:solidFill>
              </a:rPr>
              <a:t>protocolos</a:t>
            </a:r>
            <a:r>
              <a:rPr lang="pt-BR" dirty="0" smtClean="0"/>
              <a:t> de comunicação.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37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Conceitos 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Vulnerabilidade, Ameaça, Ataque, Intrusão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Intrusão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Análise da Vulnerabilidade </a:t>
            </a:r>
            <a:r>
              <a:rPr lang="pt-BR" dirty="0" smtClean="0"/>
              <a:t>(descobrir o melhor caminho para chegar até a invasão).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Preparação das Ferramentas </a:t>
            </a:r>
            <a:r>
              <a:rPr lang="pt-BR" dirty="0" smtClean="0"/>
              <a:t>(constrói ou escolhe as ferramentas para a invasão).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Ameaça</a:t>
            </a:r>
            <a:r>
              <a:rPr lang="pt-BR" dirty="0" smtClean="0"/>
              <a:t> ou Tentativa de Ataque (quando o invasor pula o muro).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Ataque</a:t>
            </a:r>
            <a:r>
              <a:rPr lang="pt-BR" dirty="0" smtClean="0"/>
              <a:t> (concretiza o arrombamento).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Invasão</a:t>
            </a:r>
            <a:r>
              <a:rPr lang="pt-BR" dirty="0" smtClean="0"/>
              <a:t> ou Penetração (quando obtém sucesso).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Vulnerabilidades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“Pontos Fracos” por onde se pode atacar.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Uma falha de segurança em um sistema de software ou de hardware que pode ser explorada para permitir a efetivação de uma intrusão.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Ameaças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“Pulando o Muro” </a:t>
            </a:r>
          </a:p>
          <a:p>
            <a:r>
              <a:rPr lang="pt-BR" dirty="0" smtClean="0"/>
              <a:t>Uma ação ou evento que pode prejudicar a</a:t>
            </a:r>
          </a:p>
          <a:p>
            <a:pPr>
              <a:buNone/>
            </a:pPr>
            <a:r>
              <a:rPr lang="pt-BR" dirty="0" smtClean="0"/>
              <a:t>   segurança. </a:t>
            </a:r>
          </a:p>
          <a:p>
            <a:r>
              <a:rPr lang="pt-BR" dirty="0" smtClean="0"/>
              <a:t>É a tentativa de ataque a um sistema de</a:t>
            </a:r>
          </a:p>
          <a:p>
            <a:pPr>
              <a:buNone/>
            </a:pPr>
            <a:r>
              <a:rPr lang="pt-BR" dirty="0" smtClean="0"/>
              <a:t>   informação, explorando suas vulnerabilidades, no sentido de causar dano à confidencialidade, integridade ou disponibilidade.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“Arrombamento” </a:t>
            </a:r>
          </a:p>
          <a:p>
            <a:endParaRPr lang="pt-BR" dirty="0" smtClean="0"/>
          </a:p>
          <a:p>
            <a:r>
              <a:rPr lang="pt-BR" dirty="0" smtClean="0"/>
              <a:t>O ato de tentar desviar dos controles de</a:t>
            </a:r>
          </a:p>
          <a:p>
            <a:pPr>
              <a:buNone/>
            </a:pPr>
            <a:r>
              <a:rPr lang="pt-BR" dirty="0" smtClean="0"/>
              <a:t>    segurança de um sistema. </a:t>
            </a:r>
          </a:p>
          <a:p>
            <a:endParaRPr lang="pt-BR" dirty="0" smtClean="0"/>
          </a:p>
          <a:p>
            <a:r>
              <a:rPr lang="pt-BR" dirty="0" smtClean="0"/>
              <a:t>Qualquer ação que comprometa a segurança da informação de propriedade de uma organização.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Ativo x Passivo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Pode ser </a:t>
            </a:r>
            <a:r>
              <a:rPr lang="pt-BR" dirty="0" smtClean="0">
                <a:solidFill>
                  <a:srgbClr val="0000FF"/>
                </a:solidFill>
              </a:rPr>
              <a:t>ativo</a:t>
            </a:r>
            <a:r>
              <a:rPr lang="pt-BR" dirty="0" smtClean="0"/>
              <a:t>, tendo por resultado a alteração dos dados. </a:t>
            </a:r>
          </a:p>
          <a:p>
            <a:endParaRPr lang="pt-BR" dirty="0" smtClean="0"/>
          </a:p>
          <a:p>
            <a:r>
              <a:rPr lang="pt-BR" dirty="0" smtClean="0"/>
              <a:t>Pode ser </a:t>
            </a:r>
            <a:r>
              <a:rPr lang="pt-BR" dirty="0" smtClean="0">
                <a:solidFill>
                  <a:srgbClr val="0000FF"/>
                </a:solidFill>
              </a:rPr>
              <a:t>passivo</a:t>
            </a:r>
            <a:r>
              <a:rPr lang="pt-BR" dirty="0" smtClean="0"/>
              <a:t>, tendo por resultado a obtenção da informação: escuta oculta de transmissões, análise de tráfego.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prstClr val="black"/>
                </a:solidFill>
              </a:rPr>
              <a:t/>
            </a:r>
            <a:br>
              <a:rPr lang="pt-BR" sz="3600" dirty="0" smtClean="0">
                <a:solidFill>
                  <a:prstClr val="black"/>
                </a:solidFill>
              </a:rPr>
            </a:br>
            <a:r>
              <a:rPr lang="pt-BR" sz="3600" dirty="0" smtClean="0">
                <a:solidFill>
                  <a:prstClr val="black"/>
                </a:solidFill>
              </a:rPr>
              <a:t>O Ambiente Cooperativo e a </a:t>
            </a:r>
            <a:br>
              <a:rPr lang="pt-BR" sz="3600" dirty="0" smtClean="0">
                <a:solidFill>
                  <a:prstClr val="black"/>
                </a:solidFill>
              </a:rPr>
            </a:br>
            <a:r>
              <a:rPr lang="pt-BR" sz="3600" dirty="0" smtClean="0">
                <a:solidFill>
                  <a:prstClr val="black"/>
                </a:solidFill>
              </a:rPr>
              <a:t>Diversidade de Conexões</a:t>
            </a:r>
            <a:r>
              <a:rPr lang="pt-BR" dirty="0" smtClean="0">
                <a:solidFill>
                  <a:prstClr val="black"/>
                </a:solidFill>
              </a:rPr>
              <a:t/>
            </a:r>
            <a:br>
              <a:rPr lang="pt-BR" dirty="0" smtClean="0">
                <a:solidFill>
                  <a:prstClr val="black"/>
                </a:solidFill>
              </a:rPr>
            </a:br>
            <a:endParaRPr lang="pt-BR" dirty="0"/>
          </a:p>
        </p:txBody>
      </p:sp>
      <p:pic>
        <p:nvPicPr>
          <p:cNvPr id="4" name="Picture 3" descr="C:\Users\bosco\Pictures\2012-03-16 ambiente cooperativo 1\ambiente cooperativo 1 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1600200"/>
            <a:ext cx="7920879" cy="4997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Ataque </a:t>
            </a:r>
            <a:r>
              <a:rPr lang="pt-BR" dirty="0" smtClean="0"/>
              <a:t>Externo x Ataque Interno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Pode ser </a:t>
            </a:r>
            <a:r>
              <a:rPr lang="pt-BR" dirty="0" smtClean="0">
                <a:solidFill>
                  <a:srgbClr val="0000FF"/>
                </a:solidFill>
              </a:rPr>
              <a:t>externo</a:t>
            </a:r>
            <a:r>
              <a:rPr lang="pt-BR" dirty="0" smtClean="0"/>
              <a:t>, quando originado de fora da rede protegida. </a:t>
            </a:r>
          </a:p>
          <a:p>
            <a:endParaRPr lang="pt-BR" dirty="0" smtClean="0"/>
          </a:p>
          <a:p>
            <a:r>
              <a:rPr lang="pt-BR" dirty="0" smtClean="0"/>
              <a:t>Pode ser </a:t>
            </a:r>
            <a:r>
              <a:rPr lang="pt-BR" dirty="0" smtClean="0">
                <a:solidFill>
                  <a:srgbClr val="0000FF"/>
                </a:solidFill>
              </a:rPr>
              <a:t>interno</a:t>
            </a:r>
            <a:r>
              <a:rPr lang="pt-BR" dirty="0" smtClean="0"/>
              <a:t>, quando originado de dentro da rede protegida de uma instituição.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Ataque: Sucesso x Insucesso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fato de um ataque estar acontecendo, não significa necessariamente que ele terá sucesso. </a:t>
            </a:r>
          </a:p>
          <a:p>
            <a:endParaRPr lang="pt-BR" dirty="0" smtClean="0"/>
          </a:p>
          <a:p>
            <a:r>
              <a:rPr lang="pt-BR" dirty="0" smtClean="0"/>
              <a:t>O nível de sucesso depende da vulnerabilidade do sistema ou da eficiência das contramedidas de segurança existentes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Intrusão (Invasão)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/>
              <a:t>Acesso bem sucedido, porém não autorizado, em um sistema de informação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Sucesso </a:t>
            </a:r>
            <a:r>
              <a:rPr lang="pt-BR" dirty="0" smtClean="0"/>
              <a:t>no ataque. </a:t>
            </a:r>
          </a:p>
          <a:p>
            <a:endParaRPr lang="pt-BR" dirty="0" smtClean="0"/>
          </a:p>
          <a:p>
            <a:r>
              <a:rPr lang="pt-BR" dirty="0" smtClean="0"/>
              <a:t>Obtenção da Informação.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Risco</a:t>
            </a:r>
            <a:r>
              <a:rPr lang="pt-BR" dirty="0" smtClean="0"/>
              <a:t> é a probabilidade da ocorrência de uma ameaça particular.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Análise de Risco </a:t>
            </a:r>
            <a:r>
              <a:rPr lang="pt-BR" dirty="0" smtClean="0"/>
              <a:t>– Identificação e avaliação do riscos que os recursos da informação estão sujeitos.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Gerenciamento de Riscos </a:t>
            </a:r>
            <a:r>
              <a:rPr lang="pt-BR" dirty="0" smtClean="0"/>
              <a:t>- Inclui a </a:t>
            </a:r>
            <a:r>
              <a:rPr lang="pt-BR" dirty="0" smtClean="0">
                <a:solidFill>
                  <a:srgbClr val="0000FF"/>
                </a:solidFill>
              </a:rPr>
              <a:t>análise de risco</a:t>
            </a:r>
            <a:r>
              <a:rPr lang="pt-BR" dirty="0" smtClean="0"/>
              <a:t>, a </a:t>
            </a:r>
            <a:r>
              <a:rPr lang="pt-BR" dirty="0" smtClean="0">
                <a:solidFill>
                  <a:srgbClr val="0000FF"/>
                </a:solidFill>
              </a:rPr>
              <a:t>análise de custo-benefício</a:t>
            </a:r>
            <a:r>
              <a:rPr lang="pt-BR" dirty="0" smtClean="0"/>
              <a:t>, a avaliação de segurança das proteções e a revisão total da segurança.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7030A0"/>
                </a:solidFill>
              </a:rPr>
              <a:t>Risco Residual</a:t>
            </a:r>
            <a:r>
              <a:rPr lang="pt-BR" dirty="0" smtClean="0"/>
              <a:t>:  Riscos ainda existentes depois de terem sido aplicadas medidas de segurança.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Impacto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a representação (normalmente em forma de avaliação) do </a:t>
            </a:r>
            <a:r>
              <a:rPr lang="pt-BR" dirty="0" smtClean="0">
                <a:solidFill>
                  <a:srgbClr val="0000FF"/>
                </a:solidFill>
              </a:rPr>
              <a:t>grau de dano </a:t>
            </a:r>
            <a:r>
              <a:rPr lang="pt-BR" dirty="0" smtClean="0"/>
              <a:t>percebido associado aos bens de uma empresa.</a:t>
            </a:r>
          </a:p>
          <a:p>
            <a:endParaRPr lang="pt-BR" dirty="0" smtClean="0"/>
          </a:p>
          <a:p>
            <a:r>
              <a:rPr lang="pt-BR" dirty="0" smtClean="0"/>
              <a:t>Grau de Dano = </a:t>
            </a:r>
            <a:r>
              <a:rPr lang="pt-BR" dirty="0" smtClean="0">
                <a:solidFill>
                  <a:srgbClr val="0000FF"/>
                </a:solidFill>
              </a:rPr>
              <a:t>Severidade</a:t>
            </a:r>
            <a:r>
              <a:rPr lang="pt-BR" dirty="0" smtClean="0"/>
              <a:t> (qualitativo)</a:t>
            </a:r>
          </a:p>
          <a:p>
            <a:endParaRPr lang="pt-BR" dirty="0" smtClean="0"/>
          </a:p>
          <a:p>
            <a:r>
              <a:rPr lang="pt-BR" dirty="0" smtClean="0"/>
              <a:t>A consequência para uma organização da perda de confidencialidade, disponibilidade e (ou) integridade de uma informação.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Matrizes, </a:t>
            </a:r>
          </a:p>
          <a:p>
            <a:r>
              <a:rPr lang="pt-BR" dirty="0" smtClean="0"/>
              <a:t>Filiais, </a:t>
            </a:r>
          </a:p>
          <a:p>
            <a:r>
              <a:rPr lang="pt-BR" dirty="0" smtClean="0"/>
              <a:t>Clientes, </a:t>
            </a:r>
          </a:p>
          <a:p>
            <a:r>
              <a:rPr lang="pt-BR" dirty="0" smtClean="0"/>
              <a:t>Fornecedores, </a:t>
            </a:r>
          </a:p>
          <a:p>
            <a:r>
              <a:rPr lang="pt-BR" dirty="0" smtClean="0"/>
              <a:t>Parceiros Comerciais,</a:t>
            </a:r>
          </a:p>
          <a:p>
            <a:r>
              <a:rPr lang="pt-BR" dirty="0" smtClean="0"/>
              <a:t>Usuários Móveis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>
                <a:solidFill>
                  <a:srgbClr val="0000FF"/>
                </a:solidFill>
              </a:rPr>
              <a:t>I</a:t>
            </a:r>
            <a:r>
              <a:rPr lang="pt-BR" dirty="0" smtClean="0">
                <a:solidFill>
                  <a:srgbClr val="0000FF"/>
                </a:solidFill>
              </a:rPr>
              <a:t>ntegração </a:t>
            </a:r>
            <a:r>
              <a:rPr lang="pt-BR" dirty="0" smtClean="0">
                <a:solidFill>
                  <a:srgbClr val="0000FF"/>
                </a:solidFill>
              </a:rPr>
              <a:t>dos mais diversos sistemas</a:t>
            </a:r>
            <a:r>
              <a:rPr lang="pt-BR" dirty="0" smtClean="0"/>
              <a:t> de diferentes organizações.</a:t>
            </a:r>
          </a:p>
          <a:p>
            <a:endParaRPr lang="pt-BR" dirty="0" smtClean="0"/>
          </a:p>
          <a:p>
            <a:r>
              <a:rPr lang="pt-BR" dirty="0">
                <a:solidFill>
                  <a:srgbClr val="0000FF"/>
                </a:solidFill>
              </a:rPr>
              <a:t>P</a:t>
            </a:r>
            <a:r>
              <a:rPr lang="pt-BR" dirty="0" smtClean="0">
                <a:solidFill>
                  <a:srgbClr val="0000FF"/>
                </a:solidFill>
              </a:rPr>
              <a:t>artes </a:t>
            </a:r>
            <a:r>
              <a:rPr lang="pt-BR" dirty="0" smtClean="0">
                <a:solidFill>
                  <a:srgbClr val="0000FF"/>
                </a:solidFill>
              </a:rPr>
              <a:t>envolvidas cooperam entre si</a:t>
            </a:r>
            <a:r>
              <a:rPr lang="pt-BR" dirty="0" smtClean="0"/>
              <a:t>, na busca </a:t>
            </a:r>
            <a:r>
              <a:rPr lang="pt-BR" dirty="0" smtClean="0"/>
              <a:t>de </a:t>
            </a:r>
            <a:r>
              <a:rPr lang="pt-BR" dirty="0" smtClean="0">
                <a:solidFill>
                  <a:srgbClr val="7030A0"/>
                </a:solidFill>
              </a:rPr>
              <a:t>rapidez </a:t>
            </a:r>
            <a:r>
              <a:rPr lang="pt-BR" dirty="0" smtClean="0">
                <a:solidFill>
                  <a:srgbClr val="7030A0"/>
                </a:solidFill>
              </a:rPr>
              <a:t>e eficiência nos processos e realizações dos negócios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7030A0"/>
                </a:solidFill>
              </a:rPr>
              <a:t>Diferentes </a:t>
            </a:r>
            <a:r>
              <a:rPr lang="pt-BR" dirty="0" smtClean="0">
                <a:solidFill>
                  <a:srgbClr val="7030A0"/>
                </a:solidFill>
              </a:rPr>
              <a:t>tipos de </a:t>
            </a:r>
            <a:r>
              <a:rPr lang="pt-BR" dirty="0" smtClean="0">
                <a:solidFill>
                  <a:srgbClr val="7030A0"/>
                </a:solidFill>
              </a:rPr>
              <a:t>usuários</a:t>
            </a:r>
            <a:endParaRPr lang="pt-BR" dirty="0"/>
          </a:p>
          <a:p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esafios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a serem enfrentados no ambiente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cooperativo</a:t>
            </a:r>
          </a:p>
          <a:p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omplexidade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que envolve a segurança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desses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ambientes</a:t>
            </a:r>
          </a:p>
          <a:p>
            <a:r>
              <a:rPr lang="pt-BR" dirty="0">
                <a:solidFill>
                  <a:srgbClr val="0000FF"/>
                </a:solidFill>
              </a:rPr>
              <a:t>M</a:t>
            </a:r>
            <a:r>
              <a:rPr lang="pt-BR" dirty="0" smtClean="0">
                <a:solidFill>
                  <a:srgbClr val="0000FF"/>
                </a:solidFill>
              </a:rPr>
              <a:t>odelo </a:t>
            </a:r>
            <a:r>
              <a:rPr lang="pt-BR" dirty="0" smtClean="0">
                <a:solidFill>
                  <a:srgbClr val="0000FF"/>
                </a:solidFill>
              </a:rPr>
              <a:t>de </a:t>
            </a:r>
            <a:r>
              <a:rPr lang="pt-BR" dirty="0" smtClean="0">
                <a:solidFill>
                  <a:srgbClr val="0000FF"/>
                </a:solidFill>
              </a:rPr>
              <a:t>segurança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Num Ambiente Cooperativo Complexo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/>
              <a:t>E</a:t>
            </a:r>
            <a:r>
              <a:rPr lang="pt-BR" dirty="0" smtClean="0"/>
              <a:t>xistem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vulnerabilidades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70C0"/>
                </a:solidFill>
              </a:rPr>
              <a:t>ameaças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7030A0"/>
                </a:solidFill>
              </a:rPr>
              <a:t>ataques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riscos</a:t>
            </a:r>
            <a:r>
              <a:rPr lang="pt-BR" dirty="0" smtClean="0"/>
              <a:t>,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C00000"/>
                </a:solidFill>
              </a:rPr>
              <a:t>impactos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complexidade da infraestrutura de rede </a:t>
            </a:r>
            <a:r>
              <a:rPr lang="pt-BR" dirty="0" smtClean="0"/>
              <a:t>atinge níveis consideráveis.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1514</Words>
  <Application>Microsoft Office PowerPoint</Application>
  <PresentationFormat>Apresentação na tela (4:3)</PresentationFormat>
  <Paragraphs>322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55</vt:i4>
      </vt:variant>
    </vt:vector>
  </HeadingPairs>
  <TitlesOfParts>
    <vt:vector size="57" baseType="lpstr">
      <vt:lpstr>Mediano</vt:lpstr>
      <vt:lpstr>Marca d'água</vt:lpstr>
      <vt:lpstr>Conceitos Básicos</vt:lpstr>
      <vt:lpstr>Apresentação do PowerPoint</vt:lpstr>
      <vt:lpstr>O Conceito de Dado</vt:lpstr>
      <vt:lpstr>Conceito de Informação</vt:lpstr>
      <vt:lpstr> O Ambiente Cooperativo e a  Diversidade de Conexões </vt:lpstr>
      <vt:lpstr>O Ambiente Cooperativo</vt:lpstr>
      <vt:lpstr>No Ambiente Cooperativo</vt:lpstr>
      <vt:lpstr>No Ambiente Cooperativo</vt:lpstr>
      <vt:lpstr>Num Ambiente Cooperativo Complexo</vt:lpstr>
      <vt:lpstr>No Ambiente Cooperativo</vt:lpstr>
      <vt:lpstr>Fatores que justificam Segurança</vt:lpstr>
      <vt:lpstr>Fatores que justificam Segurança</vt:lpstr>
      <vt:lpstr>Fatores que justificam Segurança</vt:lpstr>
      <vt:lpstr>Fatores que justificam Segurança</vt:lpstr>
      <vt:lpstr>A Abrangência da Segurança</vt:lpstr>
      <vt:lpstr>Segurança x Funcionalidades</vt:lpstr>
      <vt:lpstr>Aspectos da Segurança</vt:lpstr>
      <vt:lpstr>Segurança x Produtividade</vt:lpstr>
      <vt:lpstr>Objetivo Final</vt:lpstr>
      <vt:lpstr>Problemas de Segurança da Informação</vt:lpstr>
      <vt:lpstr>Problemas de Segurança da Informação</vt:lpstr>
      <vt:lpstr>Segurança Computacional</vt:lpstr>
      <vt:lpstr>O que é segurança da informação</vt:lpstr>
      <vt:lpstr>Requisitos para Segurança da Informação</vt:lpstr>
      <vt:lpstr>Aspectos não computacionais da Segurança da Informação</vt:lpstr>
      <vt:lpstr>Disponibilidade</vt:lpstr>
      <vt:lpstr>Confidencialidade</vt:lpstr>
      <vt:lpstr>Privacidade</vt:lpstr>
      <vt:lpstr>Integridade</vt:lpstr>
      <vt:lpstr>Autenticidade</vt:lpstr>
      <vt:lpstr>Controle de Acesso</vt:lpstr>
      <vt:lpstr>Não-Repúdio</vt:lpstr>
      <vt:lpstr>O que é Segurança da Informação</vt:lpstr>
      <vt:lpstr>Contribuição da Segurança da Informação</vt:lpstr>
      <vt:lpstr>O que é uma Política de Segurança </vt:lpstr>
      <vt:lpstr>Diretrizes de Segurança</vt:lpstr>
      <vt:lpstr>Diretivas de Privacidade</vt:lpstr>
      <vt:lpstr>Diretrizes de Privacidade</vt:lpstr>
      <vt:lpstr>Gestão de Segurança da Informação</vt:lpstr>
      <vt:lpstr>Ciclo de Segurança</vt:lpstr>
      <vt:lpstr>O que é Segurança de Sistemas</vt:lpstr>
      <vt:lpstr>O que é Segurança de Aplicação</vt:lpstr>
      <vt:lpstr>O que é Segurança de Rede</vt:lpstr>
      <vt:lpstr>Conceitos </vt:lpstr>
      <vt:lpstr>Conceito de Intrusão</vt:lpstr>
      <vt:lpstr>Vulnerabilidades</vt:lpstr>
      <vt:lpstr>Ameaças </vt:lpstr>
      <vt:lpstr>Conceito de Ataque</vt:lpstr>
      <vt:lpstr>Ataque Ativo x Passivo</vt:lpstr>
      <vt:lpstr>Ataque Externo x Ataque Interno</vt:lpstr>
      <vt:lpstr>Ataque: Sucesso x Insucesso</vt:lpstr>
      <vt:lpstr>Conceito de Intrusão (Invasão)</vt:lpstr>
      <vt:lpstr>Risco</vt:lpstr>
      <vt:lpstr>Risco</vt:lpstr>
      <vt:lpstr>Impacto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Classificação de Ataques</dc:title>
  <dc:creator>bosco</dc:creator>
  <cp:lastModifiedBy>Joao Bosco M. Sobral</cp:lastModifiedBy>
  <cp:revision>49</cp:revision>
  <dcterms:created xsi:type="dcterms:W3CDTF">2013-08-15T16:41:59Z</dcterms:created>
  <dcterms:modified xsi:type="dcterms:W3CDTF">2014-03-21T11:47:23Z</dcterms:modified>
</cp:coreProperties>
</file>