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</p:sldMasterIdLst>
  <p:notesMasterIdLst>
    <p:notesMasterId r:id="rId82"/>
  </p:notesMasterIdLst>
  <p:sldIdLst>
    <p:sldId id="376" r:id="rId9"/>
    <p:sldId id="377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78" r:id="rId18"/>
    <p:sldId id="379" r:id="rId19"/>
    <p:sldId id="380" r:id="rId20"/>
    <p:sldId id="381" r:id="rId21"/>
    <p:sldId id="382" r:id="rId22"/>
    <p:sldId id="326" r:id="rId23"/>
    <p:sldId id="359" r:id="rId24"/>
    <p:sldId id="263" r:id="rId25"/>
    <p:sldId id="351" r:id="rId26"/>
    <p:sldId id="352" r:id="rId27"/>
    <p:sldId id="327" r:id="rId28"/>
    <p:sldId id="262" r:id="rId29"/>
    <p:sldId id="334" r:id="rId30"/>
    <p:sldId id="335" r:id="rId31"/>
    <p:sldId id="371" r:id="rId32"/>
    <p:sldId id="338" r:id="rId33"/>
    <p:sldId id="372" r:id="rId34"/>
    <p:sldId id="336" r:id="rId35"/>
    <p:sldId id="260" r:id="rId36"/>
    <p:sldId id="339" r:id="rId37"/>
    <p:sldId id="340" r:id="rId38"/>
    <p:sldId id="337" r:id="rId39"/>
    <p:sldId id="342" r:id="rId40"/>
    <p:sldId id="343" r:id="rId41"/>
    <p:sldId id="344" r:id="rId42"/>
    <p:sldId id="345" r:id="rId43"/>
    <p:sldId id="346" r:id="rId44"/>
    <p:sldId id="347" r:id="rId45"/>
    <p:sldId id="368" r:id="rId46"/>
    <p:sldId id="369" r:id="rId47"/>
    <p:sldId id="370" r:id="rId48"/>
    <p:sldId id="261" r:id="rId49"/>
    <p:sldId id="264" r:id="rId50"/>
    <p:sldId id="259" r:id="rId51"/>
    <p:sldId id="292" r:id="rId52"/>
    <p:sldId id="293" r:id="rId53"/>
    <p:sldId id="294" r:id="rId54"/>
    <p:sldId id="295" r:id="rId55"/>
    <p:sldId id="373" r:id="rId56"/>
    <p:sldId id="374" r:id="rId57"/>
    <p:sldId id="375" r:id="rId58"/>
    <p:sldId id="349" r:id="rId59"/>
    <p:sldId id="350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56" r:id="rId74"/>
    <p:sldId id="362" r:id="rId75"/>
    <p:sldId id="332" r:id="rId76"/>
    <p:sldId id="357" r:id="rId77"/>
    <p:sldId id="358" r:id="rId78"/>
    <p:sldId id="365" r:id="rId79"/>
    <p:sldId id="367" r:id="rId80"/>
    <p:sldId id="390" r:id="rId8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7842-DD42-4263-B7F3-9006AD1D1F8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53E5-F0C7-4017-8D64-65FE823AF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4706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53E5-F0C7-4017-8D64-65FE823AF56B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6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06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195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820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48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2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30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37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84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8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540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85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17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65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91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77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161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32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682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22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6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7168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477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904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38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341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55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560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83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30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946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5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17784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175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609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235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735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05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Segurança da Informação</a:t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278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55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895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26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1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3192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495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415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957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40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102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412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28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31964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60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636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04790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9972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770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7736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88826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8521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1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28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31964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60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581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79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047900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9972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770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7736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88826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8521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1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665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0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9563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71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12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20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012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108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0149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374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712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42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19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/>
              <a:pPr/>
              <a:t>29/08/2013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09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0105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5942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14CAA-1F6C-45D0-9C4E-CE65A21C76E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5562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81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29/08/2013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81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6714-020D-4F57-A00C-59F35B60E15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AA8-5EA2-43E1-9588-C0068F3251E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5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Seguran%C3%A7a_por_obscurantismo" TargetMode="Externa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riptologia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Esteganografia" TargetMode="External"/><Relationship Id="rId2" Type="http://schemas.openxmlformats.org/officeDocument/2006/relationships/hyperlink" Target="http://pt.wikipedia.org/wiki/Criptografia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Técnicas</a:t>
            </a:r>
            <a:r>
              <a:rPr lang="en-US" dirty="0" smtClean="0"/>
              <a:t> </a:t>
            </a:r>
            <a:r>
              <a:rPr lang="en-US" dirty="0" err="1" smtClean="0"/>
              <a:t>Clássicas</a:t>
            </a:r>
            <a:r>
              <a:rPr lang="en-US" dirty="0" smtClean="0"/>
              <a:t> de </a:t>
            </a:r>
            <a:r>
              <a:rPr lang="en-US" dirty="0" err="1" smtClean="0"/>
              <a:t>Criptografia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Criptografia e Segurança de Redes, Cap. 2</a:t>
            </a:r>
            <a:br>
              <a:rPr lang="pt-BR" dirty="0" smtClean="0"/>
            </a:br>
            <a:r>
              <a:rPr lang="pt-BR" dirty="0" smtClean="0"/>
              <a:t>Willian </a:t>
            </a:r>
            <a:r>
              <a:rPr lang="pt-BR" dirty="0" err="1" smtClean="0"/>
              <a:t>Stallings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4 Ed. Pearson, 2008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145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Significado da palavra “Criptografia”</a:t>
            </a:r>
            <a:endParaRPr 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palavra </a:t>
            </a:r>
            <a:r>
              <a:rPr lang="en-US" sz="2800" b="1" smtClean="0"/>
              <a:t>criptografia </a:t>
            </a:r>
            <a:r>
              <a:rPr lang="en-US" sz="2800" smtClean="0"/>
              <a:t>vem das palavras gregas que significam “</a:t>
            </a:r>
            <a:r>
              <a:rPr lang="en-US" sz="2800" b="1" smtClean="0"/>
              <a:t>escrita secreta</a:t>
            </a:r>
            <a:r>
              <a:rPr lang="en-US" sz="2800" smtClean="0"/>
              <a:t>”.</a:t>
            </a:r>
            <a:endParaRPr lang="pt-BR" sz="2800" i="1" smtClean="0"/>
          </a:p>
          <a:p>
            <a:pPr eaLnBrk="1" hangingPunct="1"/>
            <a:endParaRPr lang="pt-BR" sz="2800" i="1" smtClean="0"/>
          </a:p>
          <a:p>
            <a:pPr eaLnBrk="1" hangingPunct="1"/>
            <a:r>
              <a:rPr lang="pt-BR" sz="2800" i="1" smtClean="0"/>
              <a:t>Kriptos</a:t>
            </a:r>
            <a:r>
              <a:rPr lang="pt-BR" sz="2800" smtClean="0"/>
              <a:t> (em grego) = Secreto + Grafia (de escrever) </a:t>
            </a:r>
          </a:p>
          <a:p>
            <a:pPr eaLnBrk="1" hangingPunct="1"/>
            <a:r>
              <a:rPr lang="pt-BR" sz="2800" i="1" smtClean="0"/>
              <a:t>Criptografia = </a:t>
            </a:r>
            <a:r>
              <a:rPr lang="pt-BR" sz="2800" smtClean="0"/>
              <a:t>Escrita secreta.</a:t>
            </a:r>
            <a:endParaRPr lang="en-US" sz="2800" smtClean="0"/>
          </a:p>
          <a:p>
            <a:pPr eaLnBrk="1" hangingPunct="1"/>
            <a:r>
              <a:rPr lang="en-US" sz="2800" b="1" smtClean="0"/>
              <a:t>Criar mensagens cifradas</a:t>
            </a:r>
            <a:r>
              <a:rPr lang="en-US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História de milhares de anos.</a:t>
            </a:r>
            <a:endParaRPr lang="pt-BR" sz="2800" smtClean="0"/>
          </a:p>
        </p:txBody>
      </p:sp>
      <p:sp>
        <p:nvSpPr>
          <p:cNvPr id="2765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7A74-EEF8-4690-A644-CABA1907D00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Jargões da Criptografia</a:t>
            </a:r>
            <a:endParaRPr lang="pt-B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Encripta (codifica, criptografa, cifra)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Decripta (decodifica, decriptografa, decifra)</a:t>
            </a:r>
            <a:endParaRPr lang="pt-BR" smtClean="0"/>
          </a:p>
        </p:txBody>
      </p:sp>
      <p:sp>
        <p:nvSpPr>
          <p:cNvPr id="286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135CD-A263-43C8-9867-F7BB50029FC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0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Possui emprego nas mais diferentes áreas de atuação, mas em todas, tem o mesmo significado: </a:t>
            </a:r>
          </a:p>
          <a:p>
            <a:pPr lvl="1" eaLnBrk="1" hangingPunct="1"/>
            <a:endParaRPr lang="pt-BR" b="1" smtClean="0"/>
          </a:p>
          <a:p>
            <a:pPr lvl="1" eaLnBrk="1" hangingPunct="1"/>
            <a:r>
              <a:rPr lang="pt-BR" b="1" smtClean="0">
                <a:solidFill>
                  <a:srgbClr val="CC3300"/>
                </a:solidFill>
              </a:rPr>
              <a:t>proteger informações consideradas ‘especiais’ ou de qualidade sensível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</p:txBody>
      </p:sp>
      <p:sp>
        <p:nvSpPr>
          <p:cNvPr id="327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1DA1-56B7-4510-9C32-1DA05847EFF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Atualmente a CRIPTOGRAFIA é definida como a </a:t>
            </a:r>
            <a:r>
              <a:rPr lang="pt-BR" b="1" smtClean="0">
                <a:solidFill>
                  <a:srgbClr val="0000CC"/>
                </a:solidFill>
              </a:rPr>
              <a:t>ciência que oculta e/ou protege informações</a:t>
            </a:r>
            <a:r>
              <a:rPr lang="pt-BR" b="1" smtClean="0"/>
              <a:t> – </a:t>
            </a:r>
            <a:r>
              <a:rPr lang="pt-BR" b="1" smtClean="0">
                <a:solidFill>
                  <a:srgbClr val="CC3300"/>
                </a:solidFill>
              </a:rPr>
              <a:t>escrita, eletrônica ou de comunicação</a:t>
            </a:r>
            <a:r>
              <a:rPr lang="pt-BR" smtClean="0"/>
              <a:t>. </a:t>
            </a:r>
          </a:p>
        </p:txBody>
      </p:sp>
      <p:sp>
        <p:nvSpPr>
          <p:cNvPr id="33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A7844-4E4B-4701-8383-588339A4A6E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5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É o ato de </a:t>
            </a:r>
            <a:r>
              <a:rPr lang="pt-BR" smtClean="0">
                <a:solidFill>
                  <a:srgbClr val="0000CC"/>
                </a:solidFill>
              </a:rPr>
              <a:t>alterar uma mensagem para esconder o significado</a:t>
            </a:r>
            <a:r>
              <a:rPr lang="pt-BR" smtClean="0"/>
              <a:t> desta.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Mas, como esconder ?</a:t>
            </a:r>
          </a:p>
          <a:p>
            <a:pPr lvl="1" eaLnBrk="1" hangingPunct="1"/>
            <a:r>
              <a:rPr lang="pt-BR" smtClean="0"/>
              <a:t> Criando um </a:t>
            </a:r>
            <a:r>
              <a:rPr lang="pt-BR" b="1" smtClean="0">
                <a:solidFill>
                  <a:srgbClr val="CC3300"/>
                </a:solidFill>
              </a:rPr>
              <a:t>código</a:t>
            </a:r>
            <a:r>
              <a:rPr lang="pt-BR" smtClean="0"/>
              <a:t> ?</a:t>
            </a:r>
          </a:p>
          <a:p>
            <a:pPr lvl="1" eaLnBrk="1" hangingPunct="1"/>
            <a:r>
              <a:rPr lang="pt-BR" smtClean="0"/>
              <a:t> Criando </a:t>
            </a:r>
            <a:r>
              <a:rPr lang="pt-BR" b="1" smtClean="0">
                <a:solidFill>
                  <a:srgbClr val="0000CC"/>
                </a:solidFill>
              </a:rPr>
              <a:t>cifra </a:t>
            </a:r>
            <a:r>
              <a:rPr lang="pt-BR" smtClean="0"/>
              <a:t>? </a:t>
            </a:r>
          </a:p>
        </p:txBody>
      </p:sp>
      <p:sp>
        <p:nvSpPr>
          <p:cNvPr id="348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E1E4-8F8D-4A79-B690-60B39EE1B75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Criptoanálise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Tenta deduzir um texto claro específico ou quebrar a chave utilizada.</a:t>
            </a:r>
          </a:p>
          <a:p>
            <a:endParaRPr lang="pt-BR" dirty="0"/>
          </a:p>
          <a:p>
            <a:r>
              <a:rPr lang="pt-BR" dirty="0" smtClean="0"/>
              <a:t>Natureza do algoritmo</a:t>
            </a:r>
          </a:p>
          <a:p>
            <a:r>
              <a:rPr lang="pt-BR" dirty="0" smtClean="0"/>
              <a:t>Talvez algumas características do texto claro</a:t>
            </a:r>
          </a:p>
          <a:p>
            <a:r>
              <a:rPr lang="pt-BR" dirty="0" smtClean="0"/>
              <a:t>Pares de amostra de texto claro e texto cifrado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2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Cripto-Sistema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1" cy="9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6013"/>
            <a:ext cx="8208913" cy="11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82089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97153"/>
            <a:ext cx="82089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46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6490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132856"/>
            <a:ext cx="9639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9649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78" y="4221088"/>
            <a:ext cx="9649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5301208"/>
            <a:ext cx="96390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09320"/>
            <a:ext cx="963902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6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 dignas de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600" u="sng" dirty="0" smtClean="0">
                <a:solidFill>
                  <a:srgbClr val="0000FF"/>
                </a:solidFill>
              </a:rPr>
              <a:t>Incondicionalmente Seguro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Um esquema de criptografia é </a:t>
            </a:r>
            <a:r>
              <a:rPr lang="pt-BR" sz="3600" u="sng" dirty="0" smtClean="0"/>
              <a:t>incondicionalmente seguro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</a:rPr>
              <a:t>se o texto cifrado gerado não tiver informações suficientes para determinar exclusivamente o texto claro </a:t>
            </a:r>
            <a:r>
              <a:rPr lang="pt-BR" sz="3600" dirty="0" smtClean="0"/>
              <a:t>correspondente.</a:t>
            </a:r>
          </a:p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</a:t>
            </a:r>
            <a:br>
              <a:rPr lang="pt-BR" sz="3600" dirty="0" smtClean="0"/>
            </a:br>
            <a:r>
              <a:rPr lang="pt-BR" sz="3600" dirty="0" smtClean="0"/>
              <a:t>    Não existe algoritmo incondicionalmente </a:t>
            </a:r>
            <a:br>
              <a:rPr lang="pt-BR" sz="3600" dirty="0" smtClean="0"/>
            </a:br>
            <a:r>
              <a:rPr lang="pt-BR" sz="3600" dirty="0" smtClean="0"/>
              <a:t>    seguro.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1527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prstClr val="black"/>
                </a:solidFill>
              </a:rPr>
              <a:t>Definições dignas de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u="sng" dirty="0" smtClean="0">
                <a:solidFill>
                  <a:srgbClr val="0000FF"/>
                </a:solidFill>
              </a:rPr>
              <a:t>Computacionalmente seguro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</a:t>
            </a:r>
            <a:r>
              <a:rPr lang="pt-BR" dirty="0" smtClean="0"/>
              <a:t>Se um dos critérios for atendido:</a:t>
            </a:r>
            <a:br>
              <a:rPr lang="pt-BR" dirty="0" smtClean="0"/>
            </a:br>
            <a:r>
              <a:rPr lang="pt-BR" dirty="0" smtClean="0">
                <a:solidFill>
                  <a:srgbClr val="0000FF"/>
                </a:solidFill>
              </a:rPr>
              <a:t>   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Custo para quebrar a cifra é superior ao 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         valor da informação cifrada.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Tempo exigido para quebrar a cifra é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superior ao tempo de vida útil da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informação.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5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Conceitos</a:t>
            </a:r>
            <a:endParaRPr 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dirty="0" err="1" smtClean="0"/>
              <a:t>palavra</a:t>
            </a:r>
            <a:r>
              <a:rPr lang="en-US" sz="2800" dirty="0" smtClean="0"/>
              <a:t> “</a:t>
            </a:r>
            <a:r>
              <a:rPr lang="en-US" sz="2800" dirty="0" err="1" smtClean="0"/>
              <a:t>Criptografia</a:t>
            </a:r>
            <a:r>
              <a:rPr lang="en-US" sz="2800" dirty="0" smtClean="0"/>
              <a:t>”</a:t>
            </a:r>
          </a:p>
          <a:p>
            <a:pPr eaLnBrk="1" hangingPunct="1"/>
            <a:r>
              <a:rPr lang="en-US" sz="2800" dirty="0" err="1" smtClean="0"/>
              <a:t>Conceito</a:t>
            </a:r>
            <a:r>
              <a:rPr lang="en-US" sz="2800" dirty="0" smtClean="0"/>
              <a:t> de </a:t>
            </a:r>
            <a:r>
              <a:rPr lang="en-US" sz="2800" dirty="0" err="1" smtClean="0"/>
              <a:t>Código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Esteganografia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Conceito</a:t>
            </a:r>
            <a:r>
              <a:rPr lang="en-US" sz="2800" dirty="0" smtClean="0"/>
              <a:t> de </a:t>
            </a:r>
            <a:r>
              <a:rPr lang="en-US" sz="2800" dirty="0" err="1" smtClean="0"/>
              <a:t>Cifra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Criptoanálise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Força</a:t>
            </a:r>
            <a:r>
              <a:rPr lang="en-US" sz="2800" dirty="0" smtClean="0"/>
              <a:t> </a:t>
            </a:r>
            <a:r>
              <a:rPr lang="en-US" sz="2800" dirty="0" err="1" smtClean="0"/>
              <a:t>Bruta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Técnicas</a:t>
            </a:r>
            <a:r>
              <a:rPr lang="en-US" sz="2800" dirty="0" smtClean="0"/>
              <a:t> de </a:t>
            </a:r>
            <a:r>
              <a:rPr lang="en-US" sz="2800" dirty="0" err="1" smtClean="0"/>
              <a:t>Substituição</a:t>
            </a:r>
            <a:endParaRPr lang="en-US" sz="2800" dirty="0" smtClean="0"/>
          </a:p>
          <a:p>
            <a:pPr eaLnBrk="1" hangingPunct="1"/>
            <a:r>
              <a:rPr lang="en-US" sz="2800" dirty="0"/>
              <a:t>One-Time Pad (</a:t>
            </a:r>
            <a:r>
              <a:rPr lang="en-US" sz="2800" dirty="0" err="1"/>
              <a:t>chave</a:t>
            </a:r>
            <a:r>
              <a:rPr lang="en-US" sz="2800" dirty="0"/>
              <a:t> de </a:t>
            </a:r>
            <a:r>
              <a:rPr lang="en-US" sz="2800" dirty="0" err="1"/>
              <a:t>uso</a:t>
            </a:r>
            <a:r>
              <a:rPr lang="en-US" sz="2800" dirty="0"/>
              <a:t> </a:t>
            </a:r>
            <a:r>
              <a:rPr lang="en-US" sz="2800" dirty="0" err="1"/>
              <a:t>único</a:t>
            </a:r>
            <a:r>
              <a:rPr lang="en-US" sz="2800" dirty="0"/>
              <a:t>)</a:t>
            </a:r>
          </a:p>
          <a:p>
            <a:pPr eaLnBrk="1" hangingPunct="1"/>
            <a:r>
              <a:rPr lang="en-US" sz="2800" dirty="0" err="1" smtClean="0"/>
              <a:t>Técnicas</a:t>
            </a:r>
            <a:r>
              <a:rPr lang="en-US" sz="2800" dirty="0" smtClean="0"/>
              <a:t> de </a:t>
            </a:r>
            <a:r>
              <a:rPr lang="en-US" sz="2800" dirty="0" err="1" smtClean="0"/>
              <a:t>Transposição</a:t>
            </a:r>
            <a:endParaRPr lang="en-US" sz="2800" dirty="0" smtClean="0"/>
          </a:p>
          <a:p>
            <a:pPr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8C1A-69B6-4830-A35C-B4C33BB9216C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8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 por Força Bruta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Envolve a tentativa de usar cada chave possível até que uma, proporcione uma tradução inteligível do texto cifrado para o texto claro. </a:t>
            </a:r>
          </a:p>
          <a:p>
            <a:endParaRPr lang="pt-BR" dirty="0"/>
          </a:p>
          <a:p>
            <a:r>
              <a:rPr lang="pt-BR" dirty="0" smtClean="0"/>
              <a:t>Na média, metade de todas as chaves possíveis precisa ser experimentada para se conseguir sucesso.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89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9"/>
            <a:ext cx="914400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75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Tradicional</a:t>
            </a:r>
            <a:endParaRPr 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Historicamente, os </a:t>
            </a:r>
            <a:r>
              <a:rPr lang="en-US" b="1" smtClean="0"/>
              <a:t>métodos tradicionais de criptografia</a:t>
            </a:r>
            <a:r>
              <a:rPr lang="en-US" smtClean="0"/>
              <a:t> são divididos em duas categorias: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3200" smtClean="0">
                <a:solidFill>
                  <a:srgbClr val="CC3300"/>
                </a:solidFill>
              </a:rPr>
              <a:t>Cifras de</a:t>
            </a:r>
            <a:r>
              <a:rPr lang="en-US" sz="3200" b="1" smtClean="0">
                <a:solidFill>
                  <a:srgbClr val="CC3300"/>
                </a:solidFill>
              </a:rPr>
              <a:t> Substituição</a:t>
            </a:r>
            <a:endParaRPr lang="en-US" sz="3200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sz="3200" smtClean="0">
                <a:solidFill>
                  <a:srgbClr val="CC3300"/>
                </a:solidFill>
              </a:rPr>
              <a:t>Cifras de</a:t>
            </a:r>
            <a:r>
              <a:rPr lang="en-US" sz="3200" b="1" smtClean="0">
                <a:solidFill>
                  <a:srgbClr val="CC3300"/>
                </a:solidFill>
              </a:rPr>
              <a:t> Transposição</a:t>
            </a:r>
          </a:p>
          <a:p>
            <a:pPr lvl="1" eaLnBrk="1" hangingPunct="1">
              <a:buFont typeface="Wingdings" pitchFamily="2" charset="2"/>
              <a:buNone/>
            </a:pPr>
            <a:endParaRPr lang="pt-BR" sz="3200" smtClean="0"/>
          </a:p>
        </p:txBody>
      </p:sp>
      <p:sp>
        <p:nvSpPr>
          <p:cNvPr id="399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FF24C-0475-4BCA-A706-8A026D16B3B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6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 é </a:t>
            </a:r>
            <a:r>
              <a:rPr lang="en-US" sz="2800" dirty="0" err="1" smtClean="0"/>
              <a:t>substituído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outra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, de </a:t>
            </a:r>
            <a:r>
              <a:rPr lang="en-US" sz="2800" dirty="0" err="1" smtClean="0"/>
              <a:t>modo</a:t>
            </a:r>
            <a:r>
              <a:rPr lang="en-US" sz="2800" dirty="0" smtClean="0"/>
              <a:t> a </a:t>
            </a:r>
            <a:r>
              <a:rPr lang="en-US" sz="2800" dirty="0" err="1" smtClean="0"/>
              <a:t>criar</a:t>
            </a:r>
            <a:r>
              <a:rPr lang="en-US" sz="2800" dirty="0" smtClean="0"/>
              <a:t> um “</a:t>
            </a:r>
            <a:r>
              <a:rPr lang="en-US" sz="2800" dirty="0" err="1" smtClean="0"/>
              <a:t>disfarce</a:t>
            </a:r>
            <a:r>
              <a:rPr lang="en-US" sz="2800" dirty="0" smtClean="0"/>
              <a:t>”.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Exemplo</a:t>
            </a:r>
            <a:r>
              <a:rPr lang="en-US" sz="2800" dirty="0" smtClean="0"/>
              <a:t>: A </a:t>
            </a:r>
            <a:r>
              <a:rPr lang="en-US" sz="2800" dirty="0" err="1" smtClean="0"/>
              <a:t>Cifra</a:t>
            </a:r>
            <a:r>
              <a:rPr lang="en-US" sz="2800" dirty="0" smtClean="0"/>
              <a:t> de César (</a:t>
            </a:r>
            <a:r>
              <a:rPr lang="en-US" sz="2800" dirty="0" err="1" smtClean="0"/>
              <a:t>Caeser</a:t>
            </a:r>
            <a:r>
              <a:rPr lang="en-US" sz="2800" dirty="0" smtClean="0"/>
              <a:t> Cipher).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Considerando</a:t>
            </a:r>
            <a:r>
              <a:rPr lang="en-US" sz="2800" dirty="0" smtClean="0"/>
              <a:t> as 26 </a:t>
            </a:r>
            <a:r>
              <a:rPr lang="en-US" sz="2800" dirty="0" err="1" smtClean="0"/>
              <a:t>letras</a:t>
            </a:r>
            <a:r>
              <a:rPr lang="en-US" sz="2800" dirty="0" smtClean="0"/>
              <a:t> do </a:t>
            </a:r>
            <a:r>
              <a:rPr lang="en-US" sz="2800" dirty="0" err="1" smtClean="0"/>
              <a:t>alfabeto</a:t>
            </a:r>
            <a:r>
              <a:rPr lang="en-US" sz="2800" dirty="0" smtClean="0"/>
              <a:t> </a:t>
            </a:r>
            <a:r>
              <a:rPr lang="en-US" sz="2800" dirty="0" err="1" smtClean="0"/>
              <a:t>inglês</a:t>
            </a:r>
            <a:r>
              <a:rPr lang="en-US" sz="2800" dirty="0" smtClean="0"/>
              <a:t> (</a:t>
            </a:r>
            <a:r>
              <a:rPr lang="en-US" sz="2800" dirty="0" err="1" smtClean="0"/>
              <a:t>a,b,c,d,e,f,g,h,I,j,k,m,n,o,p,q,r,s,t,u,v,x,w,y,z</a:t>
            </a:r>
            <a:r>
              <a:rPr lang="en-US" sz="2800" dirty="0" smtClean="0"/>
              <a:t>),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Neste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dirty="0" smtClean="0"/>
              <a:t>, … …,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/>
              <a:t>.</a:t>
            </a:r>
            <a:endParaRPr lang="pt-BR" sz="2800" dirty="0" smtClean="0"/>
          </a:p>
        </p:txBody>
      </p:sp>
      <p:sp>
        <p:nvSpPr>
          <p:cNvPr id="409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1153-FC64-4D6D-9B71-81D9DF06EC2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Cifra</a:t>
            </a:r>
            <a:r>
              <a:rPr lang="en-US" dirty="0" smtClean="0"/>
              <a:t> de César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“p” do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, </a:t>
            </a:r>
            <a:r>
              <a:rPr lang="en-US" dirty="0" err="1" smtClean="0"/>
              <a:t>substitui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“C” no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cifrado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Atribui</a:t>
            </a:r>
            <a:r>
              <a:rPr lang="en-US" dirty="0" smtClean="0"/>
              <a:t>-se um </a:t>
            </a:r>
            <a:r>
              <a:rPr lang="en-US" dirty="0" err="1" smtClean="0"/>
              <a:t>equivalente</a:t>
            </a:r>
            <a:r>
              <a:rPr lang="en-US" dirty="0" smtClean="0"/>
              <a:t> </a:t>
            </a:r>
            <a:r>
              <a:rPr lang="en-US" dirty="0" err="1" smtClean="0"/>
              <a:t>numérico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(a=1, b=2, …)</a:t>
            </a:r>
          </a:p>
          <a:p>
            <a:endParaRPr lang="en-US" dirty="0" smtClean="0"/>
          </a:p>
          <a:p>
            <a:r>
              <a:rPr lang="en-US" dirty="0" smtClean="0"/>
              <a:t>C = E (p) = (p+3) mod 26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5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Cifra de César: </a:t>
            </a:r>
          </a:p>
          <a:p>
            <a:pPr lvl="1" eaLnBrk="1" hangingPunct="1"/>
            <a:r>
              <a:rPr lang="pt-BR" dirty="0" smtClean="0"/>
              <a:t> cada letra é deslocada 3 vezes.</a:t>
            </a:r>
          </a:p>
          <a:p>
            <a:pPr lvl="1" eaLnBrk="1" hangingPunct="1"/>
            <a:endParaRPr lang="pt-BR" dirty="0" smtClean="0"/>
          </a:p>
          <a:p>
            <a:pPr lvl="0" eaLnBrk="1" hangingPunct="1">
              <a:buClr>
                <a:srgbClr val="CCCCFF"/>
              </a:buClr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chave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tem </a:t>
            </a: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 err="1">
                <a:solidFill>
                  <a:srgbClr val="000000"/>
                </a:solidFill>
              </a:rPr>
              <a:t>mesmo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tamanho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texto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claro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pt-BR" dirty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FC88-C9DD-4DBE-9C3A-BEB2974588A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6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um texto claro como:</a:t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meet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me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after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the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toga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party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endParaRPr lang="pt-BR" dirty="0">
              <a:latin typeface="Courier New" pitchFamily="49" charset="0"/>
              <a:cs typeface="Courier New" pitchFamily="49" charset="0"/>
            </a:endParaRPr>
          </a:p>
          <a:p>
            <a:r>
              <a:rPr lang="pt-BR" dirty="0" smtClean="0">
                <a:latin typeface="+mj-lt"/>
                <a:cs typeface="Courier New" pitchFamily="49" charset="0"/>
              </a:rPr>
              <a:t>O texto cifrado será:</a:t>
            </a:r>
            <a:br>
              <a:rPr lang="pt-BR" dirty="0" smtClean="0">
                <a:latin typeface="+mj-lt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</a:t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PHHW PH DIWHU WKH WRJD SDUWB</a:t>
            </a:r>
          </a:p>
          <a:p>
            <a:endParaRPr lang="pt-BR" dirty="0" smtClean="0">
              <a:latin typeface="+mj-lt"/>
              <a:cs typeface="Courier New" pitchFamily="49" charset="0"/>
            </a:endParaRPr>
          </a:p>
          <a:p>
            <a:r>
              <a:rPr lang="pt-BR" dirty="0" smtClean="0">
                <a:latin typeface="+mj-lt"/>
                <a:cs typeface="Courier New" pitchFamily="49" charset="0"/>
              </a:rPr>
              <a:t>Teremos 25 chaves possíveis.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Generalização da Cifra de César</a:t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letra</a:t>
            </a:r>
            <a:r>
              <a:rPr lang="en-US" dirty="0" smtClean="0"/>
              <a:t> se </a:t>
            </a:r>
            <a:r>
              <a:rPr lang="en-US" dirty="0" err="1" smtClean="0"/>
              <a:t>desloca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três</a:t>
            </a:r>
            <a:r>
              <a:rPr lang="en-US" dirty="0" smtClean="0"/>
              <a:t>.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k </a:t>
            </a:r>
            <a:r>
              <a:rPr lang="en-US" dirty="0" err="1" smtClean="0"/>
              <a:t>passa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genérico</a:t>
            </a:r>
            <a:r>
              <a:rPr lang="en-US" dirty="0" smtClean="0"/>
              <a:t> dos </a:t>
            </a:r>
            <a:r>
              <a:rPr lang="en-US" dirty="0" err="1" smtClean="0"/>
              <a:t>alfabetos</a:t>
            </a:r>
            <a:r>
              <a:rPr lang="en-US" dirty="0" smtClean="0"/>
              <a:t> </a:t>
            </a:r>
            <a:r>
              <a:rPr lang="en-US" dirty="0" err="1" smtClean="0"/>
              <a:t>deslocados</a:t>
            </a:r>
            <a:r>
              <a:rPr lang="en-US" dirty="0" smtClean="0"/>
              <a:t> de forma circular.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 = E(p)= (</a:t>
            </a:r>
            <a:r>
              <a:rPr lang="en-US" dirty="0" err="1" smtClean="0"/>
              <a:t>p+k</a:t>
            </a:r>
            <a:r>
              <a:rPr lang="en-US" dirty="0" smtClean="0"/>
              <a:t>) mod 26</a:t>
            </a:r>
          </a:p>
          <a:p>
            <a:pPr eaLnBrk="1" hangingPunct="1"/>
            <a:r>
              <a:rPr lang="en-US" dirty="0" smtClean="0"/>
              <a:t>Um </a:t>
            </a:r>
            <a:r>
              <a:rPr lang="en-US" dirty="0" err="1" smtClean="0"/>
              <a:t>deslocamento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k=1..25</a:t>
            </a:r>
          </a:p>
          <a:p>
            <a:pPr eaLnBrk="1" hangingPunct="1"/>
            <a:r>
              <a:rPr lang="en-US" dirty="0" smtClean="0"/>
              <a:t>p = D(C) = (C-k) mod 26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9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5171-C319-4998-AD04-2457161CE55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99392"/>
            <a:ext cx="95980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1844824"/>
            <a:ext cx="102251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3645024"/>
            <a:ext cx="102251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445224"/>
            <a:ext cx="102251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55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Próximo aprimoramento:</a:t>
            </a:r>
          </a:p>
          <a:p>
            <a:pPr lvl="1" eaLnBrk="1" hangingPunct="1">
              <a:defRPr/>
            </a:pPr>
            <a:r>
              <a:rPr lang="pt-BR" dirty="0" smtClean="0"/>
              <a:t> Cada letra do texto simples, do alfabeto de 26   </a:t>
            </a:r>
            <a:br>
              <a:rPr lang="pt-BR" dirty="0" smtClean="0"/>
            </a:br>
            <a:r>
              <a:rPr lang="pt-BR" dirty="0" smtClean="0"/>
              <a:t>  letras, seja mapeada para alguma outra letra.</a:t>
            </a:r>
          </a:p>
          <a:p>
            <a:pPr lvl="1"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 -&gt; Q,  b -&gt; W,  c -&gt; E,  d -&gt; R,  e -&gt;T, ...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Esse sistema geral é chamado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cifra de substituição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monoalfabética</a:t>
            </a:r>
            <a:r>
              <a:rPr lang="pt-BR" b="1" dirty="0" smtClean="0"/>
              <a:t>. 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FE46-5B6A-4996-9927-B0D6ADFBBF1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3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Código</a:t>
            </a:r>
            <a:endParaRPr 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Substitui uma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00CC"/>
                </a:solidFill>
              </a:rPr>
              <a:t>palavra por outra palavra</a:t>
            </a:r>
            <a:r>
              <a:rPr lang="en-US" smtClean="0"/>
              <a:t> ou uma </a:t>
            </a:r>
            <a:r>
              <a:rPr lang="en-US" b="1" smtClean="0">
                <a:solidFill>
                  <a:srgbClr val="0000CC"/>
                </a:solidFill>
              </a:rPr>
              <a:t>palavra por um símbolo</a:t>
            </a:r>
            <a:r>
              <a:rPr lang="en-US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b="1" smtClean="0"/>
              <a:t>Códigos, </a:t>
            </a:r>
            <a:r>
              <a:rPr lang="en-US" b="1" smtClean="0">
                <a:solidFill>
                  <a:srgbClr val="CC3300"/>
                </a:solidFill>
              </a:rPr>
              <a:t>no sentido da criptografia</a:t>
            </a:r>
            <a:r>
              <a:rPr lang="en-US" b="1" smtClean="0"/>
              <a:t>, não são mais utilizados</a:t>
            </a:r>
            <a:r>
              <a:rPr lang="en-US" smtClean="0"/>
              <a:t>, embora tenham tido uma história …</a:t>
            </a:r>
          </a:p>
          <a:p>
            <a:pPr lvl="1" eaLnBrk="1" hangingPunct="1"/>
            <a:r>
              <a:rPr lang="en-US" smtClean="0"/>
              <a:t> O código na linguagem navajo dos índios </a:t>
            </a:r>
            <a:br>
              <a:rPr lang="en-US" smtClean="0"/>
            </a:br>
            <a:r>
              <a:rPr lang="en-US" smtClean="0"/>
              <a:t> americanos, utilizado pelos mesmos contra os </a:t>
            </a:r>
            <a:br>
              <a:rPr lang="en-US" smtClean="0"/>
            </a:br>
            <a:r>
              <a:rPr lang="en-US" smtClean="0"/>
              <a:t> japoneses na Segunda Guerra Mundial.</a:t>
            </a:r>
            <a:endParaRPr lang="pt-BR" smtClean="0"/>
          </a:p>
        </p:txBody>
      </p:sp>
      <p:sp>
        <p:nvSpPr>
          <p:cNvPr id="35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E0F7E-BBF4-4C00-8BEA-19620D099E4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5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Sendo a </a:t>
            </a:r>
            <a:r>
              <a:rPr lang="pt-BR" b="1" u="sng" dirty="0" smtClean="0"/>
              <a:t>chave</a:t>
            </a:r>
            <a:r>
              <a:rPr lang="pt-BR" dirty="0" smtClean="0"/>
              <a:t> uma </a:t>
            </a:r>
            <a:r>
              <a:rPr lang="pt-BR" i="1" dirty="0" smtClean="0"/>
              <a:t>string</a:t>
            </a:r>
            <a:r>
              <a:rPr lang="pt-BR" dirty="0" smtClean="0"/>
              <a:t> de 26 letras correspondente ao alfabeto completo.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Quebra da chave: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26!</a:t>
            </a:r>
            <a:r>
              <a:rPr lang="pt-BR" dirty="0" smtClean="0"/>
              <a:t> chaves possíveis.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C574-86F9-457B-99EB-B0411227916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6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As </a:t>
            </a:r>
            <a:r>
              <a:rPr lang="en-US" b="1" dirty="0" err="1" smtClean="0"/>
              <a:t>cifras</a:t>
            </a:r>
            <a:r>
              <a:rPr lang="en-US" b="1" dirty="0" smtClean="0"/>
              <a:t> de </a:t>
            </a:r>
            <a:r>
              <a:rPr lang="en-US" b="1" dirty="0" err="1" smtClean="0"/>
              <a:t>substituição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preservam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ordem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dos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símbolos</a:t>
            </a:r>
            <a:r>
              <a:rPr lang="en-US" dirty="0" smtClean="0"/>
              <a:t> no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,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mas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disfarçam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esses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símbolos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EAD4F-9485-4B43-A0E8-CE1D237FB15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Entretanto, </a:t>
            </a:r>
            <a:r>
              <a:rPr lang="pt-BR" dirty="0" smtClean="0">
                <a:solidFill>
                  <a:srgbClr val="C00000"/>
                </a:solidFill>
              </a:rPr>
              <a:t>apesar de parecer seguro</a:t>
            </a:r>
            <a:r>
              <a:rPr lang="pt-BR" dirty="0" smtClean="0"/>
              <a:t>, com 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volume de texto cifrado surpreendentemente pequeno</a:t>
            </a:r>
            <a:r>
              <a:rPr lang="pt-BR" dirty="0" smtClean="0"/>
              <a:t>, a cifra pode ser descoberta.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Estratégia:  a propriedades estatísticas dos idiomas.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E8B44-DBE9-4D57-BF9C-30F4F96B1E5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2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Inglês:  e  é a letra mais comum, seguida de  </a:t>
            </a:r>
            <a:r>
              <a:rPr lang="pt-BR" i="1" smtClean="0"/>
              <a:t>t, o, a, n, i, ...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Digramas mais comuns:  </a:t>
            </a:r>
            <a:r>
              <a:rPr lang="pt-BR" i="1" smtClean="0"/>
              <a:t>th, in, er, re, na, ...</a:t>
            </a:r>
          </a:p>
          <a:p>
            <a:pPr eaLnBrk="1" hangingPunct="1"/>
            <a:endParaRPr lang="pt-BR" i="1" smtClean="0"/>
          </a:p>
          <a:p>
            <a:pPr eaLnBrk="1" hangingPunct="1"/>
            <a:r>
              <a:rPr lang="pt-BR" smtClean="0"/>
              <a:t>Trigramas mais comuns:  </a:t>
            </a:r>
            <a:r>
              <a:rPr lang="pt-BR" i="1" smtClean="0"/>
              <a:t>the, ing, and, ion.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3313E-C5E2-4AFF-BADB-6C6A540CABE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3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err="1" smtClean="0"/>
              <a:t>Criptoanalista</a:t>
            </a:r>
            <a:r>
              <a:rPr lang="pt-BR" dirty="0" smtClean="0"/>
              <a:t>:  </a:t>
            </a:r>
            <a:r>
              <a:rPr lang="pt-BR" dirty="0" err="1" smtClean="0"/>
              <a:t>descriptografar</a:t>
            </a:r>
            <a:r>
              <a:rPr lang="pt-BR" dirty="0" smtClean="0"/>
              <a:t> uma cifra </a:t>
            </a:r>
            <a:r>
              <a:rPr lang="pt-BR" dirty="0" err="1" smtClean="0"/>
              <a:t>monoalfabética</a:t>
            </a:r>
            <a:r>
              <a:rPr lang="pt-BR" dirty="0" smtClean="0"/>
              <a:t> ... ...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Conta as frequências relativas de todas as letras do texto cifrado.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Substitui com a letra </a:t>
            </a:r>
            <a:r>
              <a:rPr lang="pt-BR" i="1" dirty="0" smtClean="0">
                <a:solidFill>
                  <a:srgbClr val="0000FF"/>
                </a:solidFill>
              </a:rPr>
              <a:t>e</a:t>
            </a:r>
            <a:r>
              <a:rPr lang="pt-BR" dirty="0" smtClean="0"/>
              <a:t> à letra mais comum e </a:t>
            </a:r>
            <a:r>
              <a:rPr lang="pt-BR" i="1" dirty="0" smtClean="0">
                <a:solidFill>
                  <a:srgbClr val="0000FF"/>
                </a:solidFill>
              </a:rPr>
              <a:t>t</a:t>
            </a:r>
            <a:r>
              <a:rPr lang="pt-BR" dirty="0" smtClean="0"/>
              <a:t> à próxima letra mais comum.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68B2-DFAB-4BD5-AA5B-16BB2B8A8B2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7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Em seguida, os trigramas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Fazendo estimativas com relação a digramas, trigramas e letras comuns ...</a:t>
            </a:r>
          </a:p>
          <a:p>
            <a:pPr eaLnBrk="1" hangingPunct="1"/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8DF0F-ECC0-4F6A-B439-358ED5473A9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9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e conhecendo os </a:t>
            </a:r>
            <a:r>
              <a:rPr lang="pt-BR" smtClean="0">
                <a:solidFill>
                  <a:srgbClr val="C00000"/>
                </a:solidFill>
              </a:rPr>
              <a:t>prováveis padrões de vogais e consoantes</a:t>
            </a:r>
            <a:r>
              <a:rPr lang="pt-BR" smtClean="0"/>
              <a:t>, o criptoanalista pode criar um texto simples, através de tentativas, letra por letra.</a:t>
            </a:r>
          </a:p>
          <a:p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CC74-C8E5-46FE-BF66-3727C74519DC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8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Outra estratégia é </a:t>
            </a:r>
            <a:r>
              <a:rPr lang="pt-BR" b="1" smtClean="0">
                <a:solidFill>
                  <a:srgbClr val="C00000"/>
                </a:solidFill>
              </a:rPr>
              <a:t>descobrir uma palavra ou frase provável</a:t>
            </a:r>
            <a:r>
              <a:rPr lang="pt-BR" smtClean="0"/>
              <a:t>, a partir do conhecimento de </a:t>
            </a:r>
            <a:r>
              <a:rPr lang="pt-BR" b="1" smtClean="0">
                <a:solidFill>
                  <a:srgbClr val="C00000"/>
                </a:solidFill>
              </a:rPr>
              <a:t>alguma palavra muito provável</a:t>
            </a:r>
            <a:r>
              <a:rPr lang="pt-BR" smtClean="0"/>
              <a:t>, dentro do contexto de alguma área profissional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Como, por exemplo, </a:t>
            </a:r>
            <a:r>
              <a:rPr lang="pt-BR" b="1" i="1" smtClean="0"/>
              <a:t>financial</a:t>
            </a:r>
            <a:r>
              <a:rPr lang="pt-BR" smtClean="0"/>
              <a:t> na área de contabilidade.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9BB8-D691-46F9-89B3-28D12D3CCF90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bruta na Cifra de César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Os algoritmos de criptografia e </a:t>
            </a:r>
            <a:r>
              <a:rPr lang="pt-BR" dirty="0" err="1" smtClean="0"/>
              <a:t>descriptografia</a:t>
            </a:r>
            <a:r>
              <a:rPr lang="pt-BR" dirty="0" smtClean="0"/>
              <a:t> são conhecidos.</a:t>
            </a:r>
          </a:p>
          <a:p>
            <a:r>
              <a:rPr lang="pt-BR" dirty="0" smtClean="0"/>
              <a:t>Existem apenas 25 chaves a serem experimentadas.</a:t>
            </a:r>
          </a:p>
          <a:p>
            <a:r>
              <a:rPr lang="pt-BR" dirty="0" smtClean="0"/>
              <a:t>A linguagem do texto claro é conhecida e facilmente reconhecível.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09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Bruta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maioria da vezes o algoritmo é conhecido.</a:t>
            </a:r>
          </a:p>
          <a:p>
            <a:endParaRPr lang="pt-BR" dirty="0"/>
          </a:p>
          <a:p>
            <a:r>
              <a:rPr lang="pt-BR" dirty="0" smtClean="0"/>
              <a:t>O que pode tornar a </a:t>
            </a:r>
            <a:r>
              <a:rPr lang="pt-BR" dirty="0" err="1" smtClean="0"/>
              <a:t>criptoanálise</a:t>
            </a:r>
            <a:r>
              <a:rPr lang="pt-BR" dirty="0" smtClean="0"/>
              <a:t> impraticável é o uso de um algoritmo que emprega uma chave de tamanho considerável. </a:t>
            </a:r>
          </a:p>
          <a:p>
            <a:endParaRPr lang="pt-BR" dirty="0" smtClean="0"/>
          </a:p>
          <a:p>
            <a:r>
              <a:rPr lang="pt-BR" dirty="0" smtClean="0"/>
              <a:t>3DES usa chave de 168 bits = 2 x E168 chaves possíveis.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517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Código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</a:t>
            </a:r>
            <a:r>
              <a:rPr lang="pt-BR" smtClean="0">
                <a:solidFill>
                  <a:srgbClr val="CC3300"/>
                </a:solidFill>
              </a:rPr>
              <a:t>linguagem navajo</a:t>
            </a:r>
            <a:r>
              <a:rPr lang="pt-BR" smtClean="0"/>
              <a:t> era caracterizada apenas por </a:t>
            </a:r>
            <a:r>
              <a:rPr lang="pt-BR" smtClean="0">
                <a:solidFill>
                  <a:srgbClr val="CC3300"/>
                </a:solidFill>
              </a:rPr>
              <a:t>sons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Um código é uma </a:t>
            </a:r>
            <a:r>
              <a:rPr lang="pt-BR" smtClean="0">
                <a:solidFill>
                  <a:srgbClr val="0000CC"/>
                </a:solidFill>
              </a:rPr>
              <a:t>transformação que envolve somente duas partes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que é gerado chama-se uma </a:t>
            </a:r>
            <a:r>
              <a:rPr lang="pt-BR" smtClean="0">
                <a:solidFill>
                  <a:srgbClr val="0000CC"/>
                </a:solidFill>
              </a:rPr>
              <a:t>codificação</a:t>
            </a:r>
            <a:r>
              <a:rPr lang="pt-BR" smtClean="0"/>
              <a:t>.</a:t>
            </a:r>
            <a:endParaRPr lang="en-US" smtClean="0"/>
          </a:p>
        </p:txBody>
      </p:sp>
      <p:sp>
        <p:nvSpPr>
          <p:cNvPr id="368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37E8-F12B-43DF-8DD5-94F905CEF76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 do Texto Claro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 smtClean="0">
                <a:solidFill>
                  <a:srgbClr val="0000FF"/>
                </a:solidFill>
              </a:rPr>
              <a:t>a linguagem do texto claro for desconhecida</a:t>
            </a:r>
            <a:r>
              <a:rPr lang="pt-BR" dirty="0" smtClean="0"/>
              <a:t>, então a saída de texto cifrado pode não ser reconhecível.</a:t>
            </a:r>
          </a:p>
          <a:p>
            <a:endParaRPr lang="pt-BR" dirty="0"/>
          </a:p>
          <a:p>
            <a:r>
              <a:rPr lang="pt-BR" dirty="0" smtClean="0"/>
              <a:t>A entrada pode até ser </a:t>
            </a:r>
            <a:r>
              <a:rPr lang="pt-BR" dirty="0" smtClean="0">
                <a:solidFill>
                  <a:srgbClr val="0000FF"/>
                </a:solidFill>
              </a:rPr>
              <a:t>compactada</a:t>
            </a:r>
            <a:r>
              <a:rPr lang="pt-BR" dirty="0" smtClean="0"/>
              <a:t> de alguma maneira ... Dificultando o reconhecimento.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01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340768"/>
            <a:ext cx="1051316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Cifra </a:t>
            </a:r>
            <a:r>
              <a:rPr lang="pt-BR" dirty="0" err="1" smtClean="0"/>
              <a:t>Polialfabética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modo de melhorar a cifra </a:t>
            </a:r>
            <a:r>
              <a:rPr lang="pt-BR" dirty="0" err="1" smtClean="0"/>
              <a:t>monoalfabética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Key:   </a:t>
            </a:r>
            <a:r>
              <a:rPr lang="pt-BR" i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deceptive</a:t>
            </a:r>
            <a:r>
              <a:rPr lang="pt-BR" i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pt-BR" i="1" dirty="0">
                <a:latin typeface="Courier New" pitchFamily="49" charset="0"/>
                <a:cs typeface="Courier New" pitchFamily="49" charset="0"/>
              </a:rPr>
            </a:br>
            <a:r>
              <a:rPr lang="pt-BR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dirty="0" err="1" smtClean="0">
                <a:latin typeface="Courier New" pitchFamily="49" charset="0"/>
                <a:cs typeface="Courier New" pitchFamily="49" charset="0"/>
              </a:rPr>
              <a:t>wearediscoveredsaveyourself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dirty="0" smtClean="0">
                <a:latin typeface="Courier New" pitchFamily="49" charset="0"/>
                <a:cs typeface="Courier New" pitchFamily="49" charset="0"/>
              </a:rPr>
            </a:br>
            <a:r>
              <a:rPr lang="pt-BR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Cifra de </a:t>
            </a:r>
            <a:r>
              <a:rPr lang="pt-BR" b="1" dirty="0" err="1" smtClean="0">
                <a:latin typeface="Courier New" pitchFamily="49" charset="0"/>
                <a:cs typeface="Courier New" pitchFamily="49" charset="0"/>
              </a:rPr>
              <a:t>Vigènere</a:t>
            </a: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ZICVTWQNGRZGVTWAVZHCQYGLMGJ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Ver tabela de </a:t>
            </a:r>
            <a:r>
              <a:rPr lang="pt-BR" dirty="0" err="1" smtClean="0"/>
              <a:t>Vegenère</a:t>
            </a:r>
            <a:r>
              <a:rPr lang="pt-BR" dirty="0" smtClean="0"/>
              <a:t> a seguir.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035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46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 de Transposição</a:t>
            </a:r>
            <a:endParaRPr 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Cifras de Transposição</a:t>
            </a:r>
            <a:r>
              <a:rPr lang="en-US" smtClean="0"/>
              <a:t> </a:t>
            </a:r>
            <a:r>
              <a:rPr lang="en-US" smtClean="0">
                <a:solidFill>
                  <a:srgbClr val="0000CC"/>
                </a:solidFill>
              </a:rPr>
              <a:t>reordenam os símbolos</a:t>
            </a:r>
            <a:r>
              <a:rPr lang="en-US" smtClean="0"/>
              <a:t>, mas </a:t>
            </a:r>
            <a:r>
              <a:rPr lang="en-US" smtClean="0">
                <a:solidFill>
                  <a:srgbClr val="CC3300"/>
                </a:solidFill>
              </a:rPr>
              <a:t>não os disfarçam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Exemplo:  cifra de transposição de colunas.</a:t>
            </a:r>
            <a:endParaRPr lang="pt-BR" smtClean="0"/>
          </a:p>
        </p:txBody>
      </p:sp>
      <p:sp>
        <p:nvSpPr>
          <p:cNvPr id="542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10C4-2C40-4BCA-93D0-09C4261CFFF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5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 cifra se baseia numa chave que é uma palavra ou uma frase que não contém letras repetidas.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Seja a chave:   </a:t>
            </a:r>
            <a:r>
              <a:rPr lang="pt-BR" sz="2800" smtClean="0">
                <a:solidFill>
                  <a:srgbClr val="0000CC"/>
                </a:solidFill>
              </a:rPr>
              <a:t>MEGABUCK</a:t>
            </a:r>
          </a:p>
          <a:p>
            <a:pPr eaLnBrk="1" hangingPunct="1">
              <a:lnSpc>
                <a:spcPct val="90000"/>
              </a:lnSpc>
            </a:pPr>
            <a:endParaRPr lang="pt-BR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O objetivo da chave é </a:t>
            </a:r>
            <a:r>
              <a:rPr lang="pt-BR" sz="2800" smtClean="0">
                <a:solidFill>
                  <a:srgbClr val="CC3300"/>
                </a:solidFill>
              </a:rPr>
              <a:t>numerar as colunas de modo que a coluna 1 fique abaixo da letra da chave mais próxima do início do alfabeto</a:t>
            </a:r>
            <a:r>
              <a:rPr lang="pt-BR" sz="2800" smtClean="0"/>
              <a:t> e assim por diante.</a:t>
            </a:r>
            <a:endParaRPr lang="en-US" sz="2800" smtClean="0"/>
          </a:p>
        </p:txBody>
      </p:sp>
      <p:sp>
        <p:nvSpPr>
          <p:cNvPr id="553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202CC-E1B3-462D-9B74-C1D87F03F07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9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simples é escrito horizontalmente</a:t>
            </a:r>
            <a:r>
              <a:rPr lang="pt-BR" smtClean="0"/>
              <a:t>, em linhas.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cifrado é lido em colunas</a:t>
            </a:r>
            <a:r>
              <a:rPr lang="pt-BR" smtClean="0"/>
              <a:t>, a partir da coluna </a:t>
            </a:r>
            <a:r>
              <a:rPr lang="pt-BR" smtClean="0">
                <a:solidFill>
                  <a:srgbClr val="CC3300"/>
                </a:solidFill>
              </a:rPr>
              <a:t>cuja letra da chave tenha a ordem mais baixa no alfabeto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 </a:t>
            </a:r>
            <a:r>
              <a:rPr lang="pt-BR" smtClean="0">
                <a:solidFill>
                  <a:srgbClr val="0000CC"/>
                </a:solidFill>
              </a:rPr>
              <a:t>numeração abaixo da chave, significa a ordem das letras</a:t>
            </a:r>
            <a:r>
              <a:rPr lang="pt-BR" smtClean="0"/>
              <a:t> no alfabeto.</a:t>
            </a:r>
            <a:endParaRPr lang="en-US" smtClean="0"/>
          </a:p>
        </p:txBody>
      </p:sp>
      <p:sp>
        <p:nvSpPr>
          <p:cNvPr id="563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A2959-EE94-4028-BFE6-6CD67454B55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transposition cipher.</a:t>
            </a:r>
          </a:p>
        </p:txBody>
      </p:sp>
      <p:sp>
        <p:nvSpPr>
          <p:cNvPr id="573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83A8C-92BC-4798-880C-311AC326A41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57349" name="Picture 4" descr="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58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Confusão x 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Diz-se que uma substituição acrescenta “confusão” à informação.</a:t>
            </a:r>
          </a:p>
          <a:p>
            <a:endParaRPr lang="pt-BR" dirty="0"/>
          </a:p>
          <a:p>
            <a:r>
              <a:rPr lang="pt-BR" dirty="0" smtClean="0"/>
              <a:t>Diz-se que uma “transposição” acrescenta “difusão” à informação.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“Confusão” torna a relação entre a chave k e um texto cifrado, mais complexa, de modo que seja difícil para um </a:t>
            </a:r>
            <a:r>
              <a:rPr lang="pt-BR" dirty="0" err="1" smtClean="0"/>
              <a:t>criptoanalista</a:t>
            </a:r>
            <a:r>
              <a:rPr lang="pt-BR" dirty="0" smtClean="0"/>
              <a:t> deduzir qualquer propriedade da chave k, a partir do texto cifrado.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Conceito de Código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transformação leva em conta a </a:t>
            </a:r>
            <a:r>
              <a:rPr lang="pt-BR" b="1" smtClean="0"/>
              <a:t>estrutura linguística da mensagem</a:t>
            </a:r>
            <a:r>
              <a:rPr lang="pt-BR" smtClean="0"/>
              <a:t> sendo transformada.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Lembre da transformação em um compilador.</a:t>
            </a:r>
            <a:endParaRPr lang="en-US" smtClean="0"/>
          </a:p>
        </p:txBody>
      </p:sp>
      <p:sp>
        <p:nvSpPr>
          <p:cNvPr id="378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6E01D-63F3-47A6-91AD-0CFAACEEDFD9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1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“Difusão” embaralha os bits do texto legível para que qualquer redundância seja eliminada no texto cifrado.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0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Elementos básicos de Cifras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P</a:t>
            </a:r>
            <a:r>
              <a:rPr lang="pt-BR" dirty="0" smtClean="0"/>
              <a:t> (Transposição é obtida por Permutação)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S</a:t>
            </a:r>
            <a:r>
              <a:rPr lang="pt-BR" dirty="0" smtClean="0"/>
              <a:t> (Substituição)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rgbClr val="0000CC"/>
                </a:solidFill>
              </a:rPr>
              <a:t>Cifra de Produto </a:t>
            </a:r>
            <a:r>
              <a:rPr lang="pt-BR" dirty="0" smtClean="0"/>
              <a:t>(Junta-se Permutações e </a:t>
            </a:r>
            <a:r>
              <a:rPr lang="pt-BR" dirty="0" err="1" smtClean="0"/>
              <a:t>Susbstituições</a:t>
            </a:r>
            <a:r>
              <a:rPr lang="pt-BR" dirty="0" smtClean="0"/>
              <a:t>) </a:t>
            </a:r>
            <a:endParaRPr lang="en-US" dirty="0" smtClean="0"/>
          </a:p>
        </p:txBody>
      </p:sp>
      <p:sp>
        <p:nvSpPr>
          <p:cNvPr id="819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C1E9-B10D-437B-B0FD-D6840AF1DC7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1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Elementos básicos de Cifras</a:t>
            </a:r>
          </a:p>
        </p:txBody>
      </p:sp>
      <p:sp>
        <p:nvSpPr>
          <p:cNvPr id="8294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59A68-E00B-4747-ABAC-90CBBE62280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82948" name="Imagem 11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78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Na realidade, é uma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chave de uso único </a:t>
            </a:r>
            <a:r>
              <a:rPr lang="pt-BR" dirty="0" smtClean="0"/>
              <a:t>(</a:t>
            </a:r>
            <a:r>
              <a:rPr lang="pt-BR" dirty="0" err="1" smtClean="0"/>
              <a:t>one-time-pad</a:t>
            </a:r>
            <a:r>
              <a:rPr lang="pt-BR" dirty="0" smtClean="0"/>
              <a:t>).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Uma cifra inviolável, cuja técnica é conhecida há décadas.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Começa com a escolha de uma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chave de bits aleatórios</a:t>
            </a:r>
            <a:r>
              <a:rPr lang="pt-BR" dirty="0" smtClean="0"/>
              <a:t>.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E109-D0E9-4292-BE98-7F60D073471B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5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de como as chaves únicas são usadas: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pt-BR" dirty="0" smtClean="0"/>
              <a:t> </a:t>
            </a:r>
          </a:p>
          <a:p>
            <a:pPr lvl="1" eaLnBrk="1" hangingPunct="1">
              <a:defRPr/>
            </a:pPr>
            <a:r>
              <a:rPr lang="pt-BR" dirty="0" smtClean="0"/>
              <a:t>Seja o </a:t>
            </a:r>
            <a:r>
              <a:rPr lang="pt-BR" b="1" dirty="0" smtClean="0">
                <a:solidFill>
                  <a:srgbClr val="C00000"/>
                </a:solidFill>
              </a:rPr>
              <a:t>texto claro 1</a:t>
            </a:r>
            <a:r>
              <a:rPr lang="pt-BR" dirty="0" smtClean="0"/>
              <a:t>:      </a:t>
            </a:r>
            <a:r>
              <a:rPr lang="pt-BR" i="1" dirty="0" smtClean="0"/>
              <a:t>“I </a:t>
            </a:r>
            <a:r>
              <a:rPr lang="pt-BR" i="1" dirty="0" err="1" smtClean="0"/>
              <a:t>love</a:t>
            </a:r>
            <a:r>
              <a:rPr lang="pt-BR" i="1" dirty="0" smtClean="0"/>
              <a:t> </a:t>
            </a:r>
            <a:r>
              <a:rPr lang="pt-BR" i="1" dirty="0" err="1" smtClean="0"/>
              <a:t>you</a:t>
            </a:r>
            <a:r>
              <a:rPr lang="pt-BR" i="1" dirty="0" smtClean="0"/>
              <a:t>”.</a:t>
            </a:r>
          </a:p>
          <a:p>
            <a:pPr lvl="1" eaLnBrk="1" hangingPunct="1">
              <a:defRPr/>
            </a:pPr>
            <a:r>
              <a:rPr lang="pt-BR" dirty="0" smtClean="0"/>
              <a:t> Converter o </a:t>
            </a:r>
            <a:r>
              <a:rPr lang="pt-BR" b="1" dirty="0" smtClean="0">
                <a:solidFill>
                  <a:srgbClr val="C00000"/>
                </a:solidFill>
              </a:rPr>
              <a:t>texto claro 1 </a:t>
            </a:r>
            <a:r>
              <a:rPr lang="pt-BR" dirty="0" smtClean="0"/>
              <a:t>em código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ASCII</a:t>
            </a:r>
            <a:r>
              <a:rPr lang="pt-BR" dirty="0" smtClean="0"/>
              <a:t>.</a:t>
            </a:r>
          </a:p>
          <a:p>
            <a:pPr lvl="1" eaLnBrk="1" hangingPunct="1">
              <a:defRPr/>
            </a:pPr>
            <a:r>
              <a:rPr lang="pt-BR" dirty="0" smtClean="0"/>
              <a:t> Escolher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 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bits aleatórios</a:t>
            </a:r>
            <a:r>
              <a:rPr lang="pt-BR" dirty="0" smtClean="0"/>
              <a:t>.</a:t>
            </a:r>
          </a:p>
          <a:p>
            <a:pPr lvl="1" eaLnBrk="1" hangingPunct="1">
              <a:defRPr/>
            </a:pPr>
            <a:r>
              <a:rPr lang="pt-BR" dirty="0" smtClean="0"/>
              <a:t> Encontrar um </a:t>
            </a:r>
            <a:r>
              <a:rPr lang="pt-BR" b="1" dirty="0" smtClean="0">
                <a:solidFill>
                  <a:srgbClr val="00B050"/>
                </a:solidFill>
              </a:rPr>
              <a:t>texto cifrado 1</a:t>
            </a:r>
            <a:r>
              <a:rPr lang="pt-BR" dirty="0" smtClean="0"/>
              <a:t>, fazendo </a:t>
            </a:r>
            <a:r>
              <a:rPr lang="pt-BR" b="1" dirty="0" smtClean="0">
                <a:solidFill>
                  <a:srgbClr val="00B050"/>
                </a:solidFill>
              </a:rPr>
              <a:t>XOR  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entre o </a:t>
            </a:r>
            <a:r>
              <a:rPr lang="pt-BR" b="1" dirty="0" smtClean="0">
                <a:solidFill>
                  <a:srgbClr val="C00000"/>
                </a:solidFill>
              </a:rPr>
              <a:t>texto claro 1 </a:t>
            </a:r>
            <a:r>
              <a:rPr lang="pt-BR" dirty="0" smtClean="0"/>
              <a:t>com 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dirty="0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8583-DA16-4899-8082-A74BF2162ABB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2F3D-1527-4710-933D-BDCBDB81711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62468" name="Imagem 5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8072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18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r>
              <a:rPr lang="pt-BR" dirty="0" smtClean="0"/>
              <a:t>Escolher outra chave, 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, diferente da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 usada somente uma vez.</a:t>
            </a:r>
          </a:p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r>
              <a:rPr lang="pt-BR" dirty="0" smtClean="0"/>
              <a:t> Fazer </a:t>
            </a:r>
            <a:r>
              <a:rPr lang="pt-BR" b="1" dirty="0" smtClean="0">
                <a:solidFill>
                  <a:srgbClr val="00B050"/>
                </a:solidFill>
              </a:rPr>
              <a:t>XOR</a:t>
            </a:r>
            <a:r>
              <a:rPr lang="pt-BR" dirty="0" smtClean="0"/>
              <a:t> 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 com o </a:t>
            </a:r>
            <a:r>
              <a:rPr lang="pt-BR" b="1" dirty="0" smtClean="0">
                <a:solidFill>
                  <a:srgbClr val="00B050"/>
                </a:solidFill>
              </a:rPr>
              <a:t>texto cifrado 1,  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e encontrar, em ASCII, um possível texto claro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E51CF-8FF9-4057-9584-541CA9B3015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8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0C10-53D0-4DE6-BA7E-32BC3B735BC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64516" name="Imagem 5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8072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81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texto cifrado 1 não pode ser violado </a:t>
            </a:r>
            <a:r>
              <a:rPr lang="pt-BR" dirty="0" smtClean="0"/>
              <a:t>porque, em uma amostra suficientemente grande de texto cifrado,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cada letra ocorrerá com a mesma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frequência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/>
              <a:t>(decorrente da escolha de uma chave de bits aleatórios).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O mesmo para digramas e cada trigrama.</a:t>
            </a:r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6A0FE-9166-47C3-99AC-72FD621A108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5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Neste exemplo, a chave única,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, poderia ser experimentada, resultando no </a:t>
            </a:r>
            <a:r>
              <a:rPr lang="pt-BR" dirty="0" smtClean="0">
                <a:solidFill>
                  <a:srgbClr val="00B050"/>
                </a:solidFill>
              </a:rPr>
              <a:t>texto simples 2</a:t>
            </a:r>
            <a:r>
              <a:rPr lang="pt-BR" dirty="0" smtClean="0"/>
              <a:t>, que está em ASCII e que pode ser ou não plausível.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32BEF-9C06-451D-B8E5-19B400DEE54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Cifra</a:t>
            </a:r>
            <a:endParaRPr 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É uma </a:t>
            </a:r>
            <a:r>
              <a:rPr lang="en-US" b="1" smtClean="0">
                <a:solidFill>
                  <a:srgbClr val="0000CC"/>
                </a:solidFill>
              </a:rPr>
              <a:t>transformação de caractere por caractere</a:t>
            </a:r>
            <a:r>
              <a:rPr lang="en-US" smtClean="0"/>
              <a:t> ou </a:t>
            </a:r>
            <a:r>
              <a:rPr lang="en-US" b="1" smtClean="0">
                <a:solidFill>
                  <a:srgbClr val="0000CC"/>
                </a:solidFill>
              </a:rPr>
              <a:t>bit pot bit</a:t>
            </a:r>
            <a:r>
              <a:rPr lang="en-US" smtClean="0"/>
              <a:t>, </a:t>
            </a:r>
            <a:r>
              <a:rPr lang="en-US" b="1" smtClean="0">
                <a:solidFill>
                  <a:srgbClr val="CC3300"/>
                </a:solidFill>
              </a:rPr>
              <a:t>sem levar em conta </a:t>
            </a:r>
            <a:r>
              <a:rPr lang="en-US" b="1" smtClean="0"/>
              <a:t>a estrutura linguística da mensagem</a:t>
            </a:r>
            <a:r>
              <a:rPr lang="en-US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Substituindo um por outro.</a:t>
            </a:r>
          </a:p>
          <a:p>
            <a:pPr eaLnBrk="1" hangingPunct="1"/>
            <a:r>
              <a:rPr lang="pt-BR" smtClean="0"/>
              <a:t>Transpondo a ordem dos símbolos.</a:t>
            </a:r>
          </a:p>
        </p:txBody>
      </p:sp>
      <p:sp>
        <p:nvSpPr>
          <p:cNvPr id="389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0BD57-4694-4FB1-861F-0537DD39481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Isto é, todos os </a:t>
            </a:r>
            <a:r>
              <a:rPr lang="pt-BR" dirty="0" smtClean="0">
                <a:solidFill>
                  <a:srgbClr val="00B050"/>
                </a:solidFill>
              </a:rPr>
              <a:t>textos simples 2 </a:t>
            </a:r>
            <a:r>
              <a:rPr lang="pt-BR" dirty="0" smtClean="0"/>
              <a:t>possíveis, com o tamanho dado,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são igualmente prováveis</a:t>
            </a:r>
            <a:r>
              <a:rPr lang="pt-BR" dirty="0" smtClean="0"/>
              <a:t>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De fato, para cada </a:t>
            </a:r>
            <a:r>
              <a:rPr lang="pt-BR" dirty="0" smtClean="0">
                <a:solidFill>
                  <a:srgbClr val="00B050"/>
                </a:solidFill>
              </a:rPr>
              <a:t>texto simples 2 </a:t>
            </a:r>
            <a:r>
              <a:rPr lang="pt-BR" dirty="0" smtClean="0"/>
              <a:t>com código ASCII de 11 caracteres (texto simples 2), existe uma chave única que o gera.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47B2-C217-473E-BCDA-6C6008C46F9B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7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Chave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Por isso é que se diz que </a:t>
            </a:r>
            <a:r>
              <a:rPr lang="pt-BR" dirty="0" smtClean="0">
                <a:solidFill>
                  <a:srgbClr val="C00000"/>
                </a:solidFill>
              </a:rPr>
              <a:t>não existe nenhuma informação</a:t>
            </a:r>
            <a:r>
              <a:rPr lang="pt-BR" dirty="0" smtClean="0"/>
              <a:t> no texto cifrado.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É possível obter qualquer mensagem com o tamanho correto a partir do texto cifrado</a:t>
            </a:r>
            <a:r>
              <a:rPr lang="pt-BR" dirty="0" smtClean="0"/>
              <a:t>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11BF-E3E8-41FD-8A62-85E17F0813D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7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Chave de Uso Único – Imune a ataques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Esse método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é imune a todos os ataques atuais e futuros</a:t>
            </a:r>
            <a:r>
              <a:rPr lang="pt-BR" dirty="0" smtClean="0"/>
              <a:t>, independente da capacidade computacional do intruso.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 razão deriva da </a:t>
            </a:r>
            <a:r>
              <a:rPr lang="pt-BR" dirty="0" smtClean="0">
                <a:solidFill>
                  <a:srgbClr val="C00000"/>
                </a:solidFill>
              </a:rPr>
              <a:t>Teoria da Informação</a:t>
            </a:r>
            <a:r>
              <a:rPr lang="pt-BR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dirty="0" smtClean="0"/>
              <a:t>   simplesmente, porque não existe nenhuma informação no </a:t>
            </a:r>
            <a:r>
              <a:rPr lang="pt-BR" b="1" dirty="0" smtClean="0">
                <a:solidFill>
                  <a:srgbClr val="00B050"/>
                </a:solidFill>
              </a:rPr>
              <a:t>texto simples 2</a:t>
            </a:r>
            <a:r>
              <a:rPr lang="pt-BR" dirty="0" smtClean="0"/>
              <a:t>, suficiente para se chegar de volta à mensagem original.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BAF4-7089-4C88-9521-71F4BA4982E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7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Chave de Uso Único – Dificuldades Práticas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rgbClr val="C00000"/>
                </a:solidFill>
              </a:rPr>
              <a:t>As chaves únicas são ótimas na teoria, mas tem várias desvantagens na prática.</a:t>
            </a:r>
          </a:p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As chaves, em binário, são difíceis de ser memorizadas.</a:t>
            </a:r>
          </a:p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FA4C3-A88C-4A28-9B52-E03E4D6F6783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Chave de Uso Único - Dificuldades Práticas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/>
              <a:t>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quantidade total de dados </a:t>
            </a:r>
            <a:r>
              <a:rPr lang="pt-BR" dirty="0" smtClean="0"/>
              <a:t>que podem ser transmitidos é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limitada pelo tamanho da chave disponível.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B9DC8-8D82-4D3C-AA83-BF6EDF0E8587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Chave de Uso Único – Dificuldades Práticas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Insensibilidade do método quanto a caracteres perdidos ou inseridos. 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/>
              <a:t>Se o </a:t>
            </a:r>
            <a:r>
              <a:rPr lang="pt-BR" dirty="0" smtClean="0">
                <a:solidFill>
                  <a:srgbClr val="00B050"/>
                </a:solidFill>
              </a:rPr>
              <a:t>transmissor e o receptor ficarem sem sincronismo</a:t>
            </a:r>
            <a:r>
              <a:rPr lang="pt-BR" dirty="0" smtClean="0"/>
              <a:t>, todos os caracteres a partir desse momento parecerão adulterados. </a:t>
            </a:r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826E-B6F8-4C7F-A31C-25218E5AB75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4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Criptografia convencional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41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Simétrica</a:t>
            </a:r>
            <a:endParaRPr lang="pt-BR" smtClean="0"/>
          </a:p>
        </p:txBody>
      </p:sp>
      <p:sp>
        <p:nvSpPr>
          <p:cNvPr id="16281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B0158A-06D4-4820-826C-F7307D9AF791}" type="slidenum">
              <a:rPr lang="pt-BR" smtClean="0"/>
              <a:pPr>
                <a:defRPr/>
              </a:pPr>
              <a:t>67</a:t>
            </a:fld>
            <a:endParaRPr lang="pt-BR" smtClean="0"/>
          </a:p>
        </p:txBody>
      </p:sp>
      <p:pic>
        <p:nvPicPr>
          <p:cNvPr id="162820" name="Picture 8" descr="cript_s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7991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7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Simplificado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Criptografia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41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4069-E5D7-4D2B-8828-EFC3F265F90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30723" name="Picture 6" descr="modelo-cripto-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90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Esteganografia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rgbClr val="000000"/>
                </a:solidFill>
              </a:rPr>
              <a:t>Esteganografia</a:t>
            </a:r>
            <a:r>
              <a:rPr lang="pt-BR" dirty="0">
                <a:solidFill>
                  <a:srgbClr val="000000"/>
                </a:solidFill>
              </a:rPr>
              <a:t> (do grego "escrita escondida") é o estudo e uso das técnicas para ocultar a existência de uma mensagem dentro de outra, uma forma de </a:t>
            </a:r>
            <a:r>
              <a:rPr lang="pt-BR" dirty="0">
                <a:solidFill>
                  <a:srgbClr val="0B0080"/>
                </a:solidFill>
                <a:hlinkClick r:id="rId2" tooltip="Segurança por obscurantismo"/>
              </a:rPr>
              <a:t>segurança por obscurantismo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Equações da Criptografia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        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pt-BR" sz="6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6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(P) ) = P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E </a:t>
            </a:r>
            <a:r>
              <a:rPr lang="pt-BR" dirty="0" err="1" smtClean="0"/>
              <a:t>e</a:t>
            </a:r>
            <a:r>
              <a:rPr lang="pt-BR" dirty="0" smtClean="0"/>
              <a:t> D são funções matemáticas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            </a:t>
            </a:r>
            <a:br>
              <a:rPr lang="pt-BR" dirty="0" smtClean="0"/>
            </a:br>
            <a:r>
              <a:rPr lang="pt-BR" dirty="0" smtClean="0"/>
              <a:t>               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K é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5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Técnicas envolvendo criptografia simétrica</a:t>
            </a:r>
            <a:endParaRPr lang="en-US" dirty="0" smtClean="0"/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71</a:t>
            </a:fld>
            <a:endParaRPr lang="pt-B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Confidencialidade</a:t>
            </a:r>
          </a:p>
          <a:p>
            <a:pPr eaLnBrk="1" hangingPunct="1"/>
            <a:endParaRPr lang="pt-BR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Privacidade</a:t>
            </a:r>
          </a:p>
          <a:p>
            <a:pPr eaLnBrk="1" hangingPunct="1"/>
            <a:endParaRPr lang="pt-BR" dirty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Existem vários algoritmos conhecidos.</a:t>
            </a:r>
            <a:endParaRPr lang="en-US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6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Técnicas envolvendo criptografia simétrica</a:t>
            </a:r>
            <a:endParaRPr lang="pt-BR" sz="3400" smtClean="0"/>
          </a:p>
        </p:txBody>
      </p:sp>
      <p:sp>
        <p:nvSpPr>
          <p:cNvPr id="163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AFD84A-6A17-4612-BD05-FC1933415AFE}" type="slidenum">
              <a:rPr lang="pt-BR" smtClean="0"/>
              <a:pPr>
                <a:defRPr/>
              </a:pPr>
              <a:t>72</a:t>
            </a:fld>
            <a:endParaRPr lang="pt-BR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err="1" smtClean="0">
                <a:solidFill>
                  <a:srgbClr val="0000FF"/>
                </a:solidFill>
              </a:rPr>
              <a:t>Algoritmos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Criptografia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Chave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Simétrica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pPr eaLnBrk="1" hangingPunct="1"/>
            <a:endParaRPr 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0000FF"/>
                </a:solidFill>
              </a:rPr>
              <a:t>Modos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Cifra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b="1" dirty="0" err="1" smtClean="0"/>
              <a:t>Gerenciamento</a:t>
            </a:r>
            <a:r>
              <a:rPr lang="en-US" b="1" dirty="0" smtClean="0"/>
              <a:t> de Chaves </a:t>
            </a:r>
            <a:r>
              <a:rPr lang="en-US" b="1" dirty="0" err="1" smtClean="0"/>
              <a:t>Simétricas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8041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smtClean="0"/>
              <a:t>     Usos </a:t>
            </a:r>
            <a:r>
              <a:rPr lang="pt-BR" sz="3600" dirty="0" smtClean="0"/>
              <a:t>de Criptografia de Mensagens</a:t>
            </a:r>
            <a:endParaRPr lang="pt-B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Esteganografia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CCFF"/>
              </a:buClr>
            </a:pPr>
            <a:endParaRPr lang="pt-BR" dirty="0" smtClean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 dirty="0" smtClean="0">
                <a:solidFill>
                  <a:srgbClr val="000000"/>
                </a:solidFill>
              </a:rPr>
              <a:t>Em </a:t>
            </a:r>
            <a:r>
              <a:rPr lang="pt-BR" dirty="0">
                <a:solidFill>
                  <a:srgbClr val="000000"/>
                </a:solidFill>
              </a:rPr>
              <a:t>outras palavras, esteganografia é o ramo particular da </a:t>
            </a:r>
            <a:r>
              <a:rPr lang="pt-BR" dirty="0">
                <a:solidFill>
                  <a:srgbClr val="0B0080"/>
                </a:solidFill>
                <a:hlinkClick r:id="rId2" tooltip="Criptologia"/>
              </a:rPr>
              <a:t>criptologia</a:t>
            </a:r>
            <a:r>
              <a:rPr lang="pt-BR" dirty="0">
                <a:solidFill>
                  <a:srgbClr val="000000"/>
                </a:solidFill>
              </a:rPr>
              <a:t> que consiste em fazer com que uma forma escrita seja camuflada em outra a fim de mascarar o seu verdadeiro sentido.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Esteganografia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CCFF"/>
              </a:buClr>
            </a:pPr>
            <a:endParaRPr lang="pt-BR" dirty="0" smtClean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 dirty="0" smtClean="0">
                <a:solidFill>
                  <a:srgbClr val="000000"/>
                </a:solidFill>
              </a:rPr>
              <a:t>É </a:t>
            </a:r>
            <a:r>
              <a:rPr lang="pt-BR" dirty="0">
                <a:solidFill>
                  <a:srgbClr val="000000"/>
                </a:solidFill>
              </a:rPr>
              <a:t>importante frisar a diferença entre </a:t>
            </a:r>
            <a:r>
              <a:rPr lang="pt-BR" dirty="0">
                <a:solidFill>
                  <a:srgbClr val="0B0080"/>
                </a:solidFill>
                <a:hlinkClick r:id="rId2" tooltip="Criptografia"/>
              </a:rPr>
              <a:t>criptografia</a:t>
            </a:r>
            <a:r>
              <a:rPr lang="pt-BR" dirty="0">
                <a:solidFill>
                  <a:srgbClr val="000000"/>
                </a:solidFill>
              </a:rPr>
              <a:t> e esteganografia. Enquanto a primeira oculta o significado da mensagem, a segunda oculta a existência da mensagem</a:t>
            </a:r>
            <a:r>
              <a:rPr lang="pt-BR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>
                <a:srgbClr val="CCCCFF"/>
              </a:buClr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>
                <a:hlinkClick r:id="rId3"/>
              </a:rPr>
              <a:t>http://pt.wikipedia.org/wiki/Esteganografia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1887</Words>
  <Application>Microsoft Office PowerPoint</Application>
  <PresentationFormat>Apresentação na tela (4:3)</PresentationFormat>
  <Paragraphs>379</Paragraphs>
  <Slides>73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73</vt:i4>
      </vt:variant>
    </vt:vector>
  </HeadingPairs>
  <TitlesOfParts>
    <vt:vector size="81" baseType="lpstr">
      <vt:lpstr>Tema do Office</vt:lpstr>
      <vt:lpstr>Marca d'água</vt:lpstr>
      <vt:lpstr>1_Tema do Office</vt:lpstr>
      <vt:lpstr>1_Marca d'água</vt:lpstr>
      <vt:lpstr>2_Marca d'água</vt:lpstr>
      <vt:lpstr>1_Mediano</vt:lpstr>
      <vt:lpstr>2_Mediano</vt:lpstr>
      <vt:lpstr>2_Tema do Office</vt:lpstr>
      <vt:lpstr>Técnicas Clássicas de Criptografia</vt:lpstr>
      <vt:lpstr>Conceitos</vt:lpstr>
      <vt:lpstr>Conceito de Código</vt:lpstr>
      <vt:lpstr>Conceito de Código</vt:lpstr>
      <vt:lpstr>Conceito de Código</vt:lpstr>
      <vt:lpstr>Conceito de Cifra</vt:lpstr>
      <vt:lpstr>Esteganografia</vt:lpstr>
      <vt:lpstr>Esteganografia</vt:lpstr>
      <vt:lpstr>Esteganografia</vt:lpstr>
      <vt:lpstr>Significado da palavra “Criptografia”</vt:lpstr>
      <vt:lpstr>Jargões da Criptografia</vt:lpstr>
      <vt:lpstr>Criptografia</vt:lpstr>
      <vt:lpstr>Criptografia</vt:lpstr>
      <vt:lpstr>Criptografia</vt:lpstr>
      <vt:lpstr>Criptoanálise</vt:lpstr>
      <vt:lpstr>Modelo de Cripto-Sistema Convencional</vt:lpstr>
      <vt:lpstr>Slide 17</vt:lpstr>
      <vt:lpstr>Definições dignas de nota</vt:lpstr>
      <vt:lpstr>Definições dignas de nota</vt:lpstr>
      <vt:lpstr>Ataque por Força Bruta</vt:lpstr>
      <vt:lpstr>Slide 21</vt:lpstr>
      <vt:lpstr>Criptografia Tradicional</vt:lpstr>
      <vt:lpstr>Cifras de Substituição</vt:lpstr>
      <vt:lpstr>Cifra de César</vt:lpstr>
      <vt:lpstr>Cifras de Substituição</vt:lpstr>
      <vt:lpstr>Slide 26</vt:lpstr>
      <vt:lpstr>Generalização da Cifra de César </vt:lpstr>
      <vt:lpstr>Slide 28</vt:lpstr>
      <vt:lpstr>Cifras de Substituição Monoalfabética</vt:lpstr>
      <vt:lpstr>Cifras de Substituição Monoalfabética</vt:lpstr>
      <vt:lpstr>Cifras de Substituição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Força bruta na Cifra de César</vt:lpstr>
      <vt:lpstr>Força Bruta</vt:lpstr>
      <vt:lpstr>Linguagem do Texto Claro</vt:lpstr>
      <vt:lpstr>Slide 41</vt:lpstr>
      <vt:lpstr>Cifra Polialfabética</vt:lpstr>
      <vt:lpstr>Slide 43</vt:lpstr>
      <vt:lpstr>Cifra de Transposição</vt:lpstr>
      <vt:lpstr>Exemplo de Cifra de Transposição Fonte: Redes de Computadores, A. S. Tanenbaum, Cap. 8</vt:lpstr>
      <vt:lpstr>Exemplo de Cifra de Transposição Fonte: Redes de Computadores, A. S. Tanenbaum, Cap. 8</vt:lpstr>
      <vt:lpstr>Exemplo de Cifra de Transposição Fonte: Redes de Computadores, A. S. Tanenbaum, Cap. 8</vt:lpstr>
      <vt:lpstr>Confusão x Difusão</vt:lpstr>
      <vt:lpstr>Confusão </vt:lpstr>
      <vt:lpstr>Difusão</vt:lpstr>
      <vt:lpstr>Elementos básicos de Cifras</vt:lpstr>
      <vt:lpstr>Elementos básicos de Cifras</vt:lpstr>
      <vt:lpstr>Chave de Uso Único</vt:lpstr>
      <vt:lpstr>Chave de Uso Único</vt:lpstr>
      <vt:lpstr>Chave de Uso Único</vt:lpstr>
      <vt:lpstr>Chave de Uso Único</vt:lpstr>
      <vt:lpstr>Chave de Uso Único</vt:lpstr>
      <vt:lpstr>Chave de Uso Único</vt:lpstr>
      <vt:lpstr>Chave de Uso Único</vt:lpstr>
      <vt:lpstr>Chave de Uso Único</vt:lpstr>
      <vt:lpstr>Chave de Uso Único</vt:lpstr>
      <vt:lpstr>Chave de Uso Único – Imune a ataques</vt:lpstr>
      <vt:lpstr>Chave de Uso Único – Dificuldades Práticas</vt:lpstr>
      <vt:lpstr>Chave de Uso Único - Dificuldades Práticas</vt:lpstr>
      <vt:lpstr>Chave de Uso Único – Dificuldades Práticas </vt:lpstr>
      <vt:lpstr>Criptografia convencional</vt:lpstr>
      <vt:lpstr>Criptografia Simétrica</vt:lpstr>
      <vt:lpstr>Modelo Simplificado de  Criptografia Convencional</vt:lpstr>
      <vt:lpstr>Slide 69</vt:lpstr>
      <vt:lpstr>Equações da Criptografia</vt:lpstr>
      <vt:lpstr>Técnicas envolvendo criptografia simétrica</vt:lpstr>
      <vt:lpstr>Técnicas envolvendo criptografia simétrica</vt:lpstr>
      <vt:lpstr>     Usos de Criptografia de Mensagens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Bosco M. Sobral</dc:creator>
  <cp:lastModifiedBy>bosco</cp:lastModifiedBy>
  <cp:revision>41</cp:revision>
  <dcterms:created xsi:type="dcterms:W3CDTF">2013-08-22T11:34:48Z</dcterms:created>
  <dcterms:modified xsi:type="dcterms:W3CDTF">2013-08-29T23:41:27Z</dcterms:modified>
</cp:coreProperties>
</file>