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slides/slide8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37" r:id="rId2"/>
    <p:sldId id="355" r:id="rId3"/>
    <p:sldId id="320" r:id="rId4"/>
    <p:sldId id="318" r:id="rId5"/>
    <p:sldId id="319" r:id="rId6"/>
    <p:sldId id="321" r:id="rId7"/>
    <p:sldId id="322" r:id="rId8"/>
    <p:sldId id="324" r:id="rId9"/>
    <p:sldId id="325" r:id="rId10"/>
    <p:sldId id="262" r:id="rId11"/>
    <p:sldId id="276" r:id="rId12"/>
    <p:sldId id="323" r:id="rId13"/>
    <p:sldId id="326" r:id="rId14"/>
    <p:sldId id="329" r:id="rId15"/>
    <p:sldId id="327" r:id="rId16"/>
    <p:sldId id="328" r:id="rId17"/>
    <p:sldId id="330" r:id="rId18"/>
    <p:sldId id="331" r:id="rId19"/>
    <p:sldId id="332" r:id="rId20"/>
    <p:sldId id="333" r:id="rId21"/>
    <p:sldId id="334" r:id="rId22"/>
    <p:sldId id="336" r:id="rId23"/>
    <p:sldId id="277" r:id="rId24"/>
    <p:sldId id="278" r:id="rId25"/>
    <p:sldId id="279" r:id="rId26"/>
    <p:sldId id="280" r:id="rId27"/>
    <p:sldId id="281" r:id="rId28"/>
    <p:sldId id="285" r:id="rId29"/>
    <p:sldId id="310" r:id="rId30"/>
    <p:sldId id="311" r:id="rId31"/>
    <p:sldId id="312" r:id="rId32"/>
    <p:sldId id="313" r:id="rId33"/>
    <p:sldId id="314" r:id="rId34"/>
    <p:sldId id="315" r:id="rId35"/>
    <p:sldId id="316" r:id="rId36"/>
    <p:sldId id="317" r:id="rId37"/>
    <p:sldId id="286" r:id="rId38"/>
    <p:sldId id="287" r:id="rId39"/>
    <p:sldId id="299" r:id="rId40"/>
    <p:sldId id="297" r:id="rId41"/>
    <p:sldId id="300" r:id="rId42"/>
    <p:sldId id="303" r:id="rId43"/>
    <p:sldId id="304" r:id="rId44"/>
    <p:sldId id="306" r:id="rId45"/>
    <p:sldId id="307" r:id="rId46"/>
    <p:sldId id="308" r:id="rId47"/>
    <p:sldId id="302" r:id="rId48"/>
    <p:sldId id="305" r:id="rId49"/>
    <p:sldId id="282" r:id="rId50"/>
    <p:sldId id="283" r:id="rId51"/>
    <p:sldId id="284" r:id="rId52"/>
    <p:sldId id="340" r:id="rId53"/>
    <p:sldId id="339" r:id="rId54"/>
    <p:sldId id="354" r:id="rId55"/>
    <p:sldId id="341" r:id="rId56"/>
    <p:sldId id="342" r:id="rId57"/>
    <p:sldId id="343" r:id="rId58"/>
    <p:sldId id="344" r:id="rId59"/>
    <p:sldId id="345" r:id="rId60"/>
    <p:sldId id="346" r:id="rId61"/>
    <p:sldId id="347" r:id="rId62"/>
    <p:sldId id="348" r:id="rId63"/>
    <p:sldId id="349" r:id="rId64"/>
    <p:sldId id="350" r:id="rId65"/>
    <p:sldId id="351" r:id="rId66"/>
    <p:sldId id="352" r:id="rId67"/>
    <p:sldId id="353" r:id="rId68"/>
    <p:sldId id="256" r:id="rId69"/>
    <p:sldId id="271" r:id="rId70"/>
    <p:sldId id="272" r:id="rId71"/>
    <p:sldId id="273" r:id="rId72"/>
    <p:sldId id="275" r:id="rId73"/>
    <p:sldId id="267" r:id="rId74"/>
    <p:sldId id="257" r:id="rId75"/>
    <p:sldId id="258" r:id="rId76"/>
    <p:sldId id="260" r:id="rId77"/>
    <p:sldId id="259" r:id="rId78"/>
    <p:sldId id="263" r:id="rId79"/>
    <p:sldId id="338" r:id="rId80"/>
    <p:sldId id="268" r:id="rId81"/>
    <p:sldId id="269" r:id="rId82"/>
    <p:sldId id="270" r:id="rId83"/>
    <p:sldId id="261" r:id="rId8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07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B77C73D-9F7D-4C73-8B93-AD17B4988929}" type="datetimeFigureOut">
              <a:rPr lang="pt-BR" smtClean="0"/>
              <a:pPr/>
              <a:t>16/08/2013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3AB945-1C72-4255-8271-37AB7702DC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C73D-9F7D-4C73-8B93-AD17B4988929}" type="datetimeFigureOut">
              <a:rPr lang="pt-BR" smtClean="0"/>
              <a:pPr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B945-1C72-4255-8271-37AB7702DC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B77C73D-9F7D-4C73-8B93-AD17B4988929}" type="datetimeFigureOut">
              <a:rPr lang="pt-BR" smtClean="0"/>
              <a:pPr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C3AB945-1C72-4255-8271-37AB7702DC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C73D-9F7D-4C73-8B93-AD17B4988929}" type="datetimeFigureOut">
              <a:rPr lang="pt-BR" smtClean="0"/>
              <a:pPr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3AB945-1C72-4255-8271-37AB7702DC7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C73D-9F7D-4C73-8B93-AD17B4988929}" type="datetimeFigureOut">
              <a:rPr lang="pt-BR" smtClean="0"/>
              <a:pPr/>
              <a:t>16/08/2013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C3AB945-1C72-4255-8271-37AB7702DC7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77C73D-9F7D-4C73-8B93-AD17B4988929}" type="datetimeFigureOut">
              <a:rPr lang="pt-BR" smtClean="0"/>
              <a:pPr/>
              <a:t>16/08/2013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C3AB945-1C72-4255-8271-37AB7702DC7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77C73D-9F7D-4C73-8B93-AD17B4988929}" type="datetimeFigureOut">
              <a:rPr lang="pt-BR" smtClean="0"/>
              <a:pPr/>
              <a:t>16/08/2013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C3AB945-1C72-4255-8271-37AB7702DC7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C73D-9F7D-4C73-8B93-AD17B4988929}" type="datetimeFigureOut">
              <a:rPr lang="pt-BR" smtClean="0"/>
              <a:pPr/>
              <a:t>16/08/2013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3AB945-1C72-4255-8271-37AB7702DC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C73D-9F7D-4C73-8B93-AD17B4988929}" type="datetimeFigureOut">
              <a:rPr lang="pt-BR" smtClean="0"/>
              <a:pPr/>
              <a:t>16/08/2013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3AB945-1C72-4255-8271-37AB7702DC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C73D-9F7D-4C73-8B93-AD17B4988929}" type="datetimeFigureOut">
              <a:rPr lang="pt-BR" smtClean="0"/>
              <a:pPr/>
              <a:t>16/08/2013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3AB945-1C72-4255-8271-37AB7702DC7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B77C73D-9F7D-4C73-8B93-AD17B4988929}" type="datetimeFigureOut">
              <a:rPr lang="pt-BR" smtClean="0"/>
              <a:pPr/>
              <a:t>16/08/2013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C3AB945-1C72-4255-8271-37AB7702DC7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B77C73D-9F7D-4C73-8B93-AD17B4988929}" type="datetimeFigureOut">
              <a:rPr lang="pt-BR" smtClean="0"/>
              <a:pPr/>
              <a:t>16/08/2013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C3AB945-1C72-4255-8271-37AB7702DC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Introdução à Segurança Computacional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endParaRPr lang="pt-BR" dirty="0" smtClean="0"/>
          </a:p>
          <a:p>
            <a:r>
              <a:rPr lang="pt-BR" sz="8000" dirty="0" smtClean="0">
                <a:solidFill>
                  <a:schemeClr val="tx2">
                    <a:lumMod val="25000"/>
                  </a:schemeClr>
                </a:solidFill>
              </a:rPr>
              <a:t>Prof. João Bosco M. Sobral</a:t>
            </a:r>
            <a:br>
              <a:rPr lang="pt-BR" sz="8000" dirty="0" smtClean="0">
                <a:solidFill>
                  <a:schemeClr val="tx2">
                    <a:lumMod val="25000"/>
                  </a:schemeClr>
                </a:solidFill>
              </a:rPr>
            </a:br>
            <a:r>
              <a:rPr lang="pt-BR" sz="8000" dirty="0" smtClean="0">
                <a:solidFill>
                  <a:schemeClr val="tx2">
                    <a:lumMod val="25000"/>
                  </a:schemeClr>
                </a:solidFill>
              </a:rPr>
              <a:t>2013.2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Num Ambiente Cooperativo Complexo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Em nosso mundo de conectividade cada vez maior (</a:t>
            </a:r>
            <a:r>
              <a:rPr lang="pt-BR" dirty="0" smtClean="0">
                <a:solidFill>
                  <a:srgbClr val="0000FF"/>
                </a:solidFill>
              </a:rPr>
              <a:t>ambiente cooperativo</a:t>
            </a:r>
            <a:r>
              <a:rPr lang="pt-BR" dirty="0" smtClean="0"/>
              <a:t>) com a Internet, existem </a:t>
            </a:r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vulnerabilidades</a:t>
            </a:r>
            <a:r>
              <a:rPr lang="pt-BR" dirty="0" smtClean="0"/>
              <a:t>, </a:t>
            </a:r>
            <a:r>
              <a:rPr lang="pt-BR" dirty="0" smtClean="0">
                <a:solidFill>
                  <a:srgbClr val="0070C0"/>
                </a:solidFill>
              </a:rPr>
              <a:t>ameaças</a:t>
            </a:r>
            <a:r>
              <a:rPr lang="pt-BR" dirty="0" smtClean="0">
                <a:solidFill>
                  <a:srgbClr val="0000FF"/>
                </a:solidFill>
              </a:rPr>
              <a:t> </a:t>
            </a:r>
            <a:r>
              <a:rPr lang="pt-BR" dirty="0" smtClean="0"/>
              <a:t>constantes, </a:t>
            </a:r>
            <a:r>
              <a:rPr lang="pt-BR" dirty="0" smtClean="0">
                <a:solidFill>
                  <a:srgbClr val="7030A0"/>
                </a:solidFill>
              </a:rPr>
              <a:t>ataques</a:t>
            </a:r>
            <a:r>
              <a:rPr lang="pt-BR" dirty="0" smtClean="0">
                <a:solidFill>
                  <a:srgbClr val="0070C0"/>
                </a:solidFill>
              </a:rPr>
              <a:t> </a:t>
            </a:r>
            <a:r>
              <a:rPr lang="pt-BR" dirty="0" smtClean="0"/>
              <a:t>em incontáveis abusos dos recursos em rede, </a:t>
            </a:r>
            <a:r>
              <a:rPr lang="pt-BR" dirty="0" smtClean="0">
                <a:solidFill>
                  <a:schemeClr val="accent2">
                    <a:lumMod val="50000"/>
                  </a:schemeClr>
                </a:solidFill>
              </a:rPr>
              <a:t>riscos</a:t>
            </a:r>
            <a:r>
              <a:rPr lang="pt-BR" dirty="0" smtClean="0"/>
              <a:t>,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severidades</a:t>
            </a:r>
            <a:r>
              <a:rPr lang="pt-BR" dirty="0" smtClean="0"/>
              <a:t> e </a:t>
            </a:r>
            <a:r>
              <a:rPr lang="pt-BR" dirty="0" smtClean="0">
                <a:solidFill>
                  <a:srgbClr val="C00000"/>
                </a:solidFill>
              </a:rPr>
              <a:t>impactos</a:t>
            </a:r>
            <a:r>
              <a:rPr lang="pt-BR" dirty="0" smtClean="0"/>
              <a:t>, quando </a:t>
            </a:r>
            <a:r>
              <a:rPr lang="pt-BR" dirty="0" smtClean="0">
                <a:solidFill>
                  <a:srgbClr val="0000FF"/>
                </a:solidFill>
              </a:rPr>
              <a:t>invasões</a:t>
            </a:r>
            <a:r>
              <a:rPr lang="pt-BR" dirty="0" smtClean="0"/>
              <a:t> a sistemas são alcançados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 smtClean="0">
                <a:solidFill>
                  <a:srgbClr val="0000FF"/>
                </a:solidFill>
              </a:rPr>
              <a:t>complexidade da infraestrutura de rede </a:t>
            </a:r>
            <a:r>
              <a:rPr lang="pt-BR" dirty="0" smtClean="0"/>
              <a:t>atinge níveis consideráveis.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Valor da Informação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 Muitos </a:t>
            </a:r>
            <a:r>
              <a:rPr lang="pt-BR" dirty="0"/>
              <a:t>recursos de informação que são</a:t>
            </a:r>
          </a:p>
          <a:p>
            <a:pPr marL="0" indent="0">
              <a:buNone/>
            </a:pPr>
            <a:r>
              <a:rPr lang="pt-BR" dirty="0" smtClean="0"/>
              <a:t>    disponíveis </a:t>
            </a:r>
            <a:r>
              <a:rPr lang="pt-BR" dirty="0"/>
              <a:t>e mantidos em sistemas de</a:t>
            </a:r>
          </a:p>
          <a:p>
            <a:pPr marL="0" indent="0">
              <a:buNone/>
            </a:pPr>
            <a:r>
              <a:rPr lang="pt-BR" dirty="0" smtClean="0"/>
              <a:t>    informação </a:t>
            </a:r>
            <a:r>
              <a:rPr lang="pt-BR" dirty="0"/>
              <a:t>distribuídos através de redes,</a:t>
            </a:r>
          </a:p>
          <a:p>
            <a:pPr marL="0" indent="0">
              <a:buNone/>
            </a:pPr>
            <a:r>
              <a:rPr lang="pt-BR" dirty="0" smtClean="0"/>
              <a:t>    têm </a:t>
            </a:r>
            <a:r>
              <a:rPr lang="pt-BR" dirty="0"/>
              <a:t>um </a:t>
            </a:r>
            <a:r>
              <a:rPr lang="pt-BR" dirty="0">
                <a:solidFill>
                  <a:srgbClr val="0000FF"/>
                </a:solidFill>
              </a:rPr>
              <a:t>alto valor intrínseco </a:t>
            </a:r>
            <a:r>
              <a:rPr lang="pt-BR" dirty="0"/>
              <a:t>para seus </a:t>
            </a:r>
            <a:r>
              <a:rPr lang="pt-BR" dirty="0" smtClean="0"/>
              <a:t>    </a:t>
            </a:r>
            <a:br>
              <a:rPr lang="pt-BR" dirty="0" smtClean="0"/>
            </a:br>
            <a:r>
              <a:rPr lang="pt-BR" dirty="0" smtClean="0"/>
              <a:t>    usuários</a:t>
            </a:r>
            <a:r>
              <a:rPr lang="pt-BR" dirty="0"/>
              <a:t>. 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85805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No Ambiente Cooperativo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pPr>
              <a:buNone/>
            </a:pPr>
            <a:endParaRPr lang="pt-BR" dirty="0" smtClean="0">
              <a:solidFill>
                <a:srgbClr val="0000FF"/>
              </a:solidFill>
            </a:endParaRPr>
          </a:p>
          <a:p>
            <a:r>
              <a:rPr lang="pt-BR" dirty="0" smtClean="0">
                <a:solidFill>
                  <a:srgbClr val="0000FF"/>
                </a:solidFill>
              </a:rPr>
              <a:t>Toda </a:t>
            </a:r>
            <a:r>
              <a:rPr lang="pt-BR" dirty="0" smtClean="0">
                <a:solidFill>
                  <a:srgbClr val="0000FF"/>
                </a:solidFill>
              </a:rPr>
              <a:t>informação tem valor e precisa </a:t>
            </a:r>
            <a:br>
              <a:rPr lang="pt-BR" dirty="0" smtClean="0">
                <a:solidFill>
                  <a:srgbClr val="0000FF"/>
                </a:solidFill>
              </a:rPr>
            </a:br>
            <a:r>
              <a:rPr lang="pt-BR" dirty="0" smtClean="0">
                <a:solidFill>
                  <a:srgbClr val="0000FF"/>
                </a:solidFill>
              </a:rPr>
              <a:t> ser protegida.</a:t>
            </a:r>
          </a:p>
          <a:p>
            <a:endParaRPr lang="pt-BR" dirty="0" smtClean="0"/>
          </a:p>
          <a:p>
            <a:r>
              <a:rPr lang="pt-BR" dirty="0" smtClean="0"/>
              <a:t>É preciso a </a:t>
            </a:r>
            <a:r>
              <a:rPr lang="pt-BR" dirty="0" smtClean="0">
                <a:solidFill>
                  <a:srgbClr val="0000FF"/>
                </a:solidFill>
              </a:rPr>
              <a:t>proteção das informações </a:t>
            </a:r>
            <a:r>
              <a:rPr lang="pt-BR" dirty="0" smtClean="0"/>
              <a:t>que fazem parte dessa rede.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Um Modelo de Segurança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 smtClean="0"/>
              <a:t>propósito do modelo é </a:t>
            </a:r>
            <a:r>
              <a:rPr lang="pt-BR" dirty="0" smtClean="0">
                <a:solidFill>
                  <a:srgbClr val="0000FF"/>
                </a:solidFill>
              </a:rPr>
              <a:t>como obter segurança</a:t>
            </a:r>
            <a:r>
              <a:rPr lang="pt-BR" dirty="0" smtClean="0"/>
              <a:t> em um ambiente cooperativo.</a:t>
            </a:r>
          </a:p>
          <a:p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Gerenciar todo o processo de segurança</a:t>
            </a:r>
            <a:r>
              <a:rPr lang="pt-BR" dirty="0" smtClean="0"/>
              <a:t>, visualizando a situação da segurança em todos os seus aspectos.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Fatores que justificam Segurança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Fragilidade </a:t>
            </a:r>
            <a:r>
              <a:rPr lang="pt-BR" dirty="0" smtClean="0"/>
              <a:t>da tecnologia existente.</a:t>
            </a:r>
          </a:p>
          <a:p>
            <a:endParaRPr lang="pt-BR" dirty="0" smtClean="0"/>
          </a:p>
          <a:p>
            <a:r>
              <a:rPr lang="pt-BR" dirty="0" smtClean="0"/>
              <a:t>Novas tecnologias trazem novas </a:t>
            </a:r>
            <a:r>
              <a:rPr lang="pt-BR" dirty="0" smtClean="0"/>
              <a:t>vulnerabilidades.</a:t>
            </a:r>
          </a:p>
          <a:p>
            <a:endParaRPr lang="pt-BR" dirty="0" smtClean="0"/>
          </a:p>
          <a:p>
            <a:r>
              <a:rPr lang="pt-BR" dirty="0" smtClean="0"/>
              <a:t>Novas </a:t>
            </a:r>
            <a:r>
              <a:rPr lang="pt-BR" dirty="0" smtClean="0"/>
              <a:t>formas de ataques são criadas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Entender </a:t>
            </a:r>
            <a:r>
              <a:rPr lang="pt-BR" dirty="0" smtClean="0"/>
              <a:t>a natureza dos ataques é fundamental.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Fatores que justificam </a:t>
            </a:r>
            <a:r>
              <a:rPr lang="pt-BR" dirty="0" smtClean="0"/>
              <a:t>S</a:t>
            </a:r>
            <a:r>
              <a:rPr lang="pt-BR" dirty="0" smtClean="0"/>
              <a:t>egurança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Aumento </a:t>
            </a:r>
            <a:r>
              <a:rPr lang="pt-BR" dirty="0" smtClean="0"/>
              <a:t>da conectividade resulta em novas possibilidades de ataques.</a:t>
            </a:r>
          </a:p>
          <a:p>
            <a:endParaRPr lang="pt-BR" dirty="0" smtClean="0"/>
          </a:p>
          <a:p>
            <a:r>
              <a:rPr lang="pt-BR" dirty="0" smtClean="0"/>
              <a:t>Existência de ataques </a:t>
            </a:r>
            <a:r>
              <a:rPr lang="pt-BR" dirty="0" smtClean="0"/>
              <a:t>direcionados e </a:t>
            </a:r>
            <a:r>
              <a:rPr lang="pt-BR" dirty="0" err="1" smtClean="0"/>
              <a:t>oportunísticos</a:t>
            </a:r>
            <a:r>
              <a:rPr lang="pt-BR" dirty="0" smtClean="0"/>
              <a:t>.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Aumento dos crimes digitais.</a:t>
            </a:r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Fatores que justificam Segurança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 falta de uma classificação das informações quanto ao seu valor e a sua confiabilidade, para a definição de uma estratégia de segurança.</a:t>
            </a:r>
          </a:p>
          <a:p>
            <a:endParaRPr lang="pt-BR" dirty="0" smtClean="0"/>
          </a:p>
          <a:p>
            <a:r>
              <a:rPr lang="pt-BR" dirty="0" smtClean="0"/>
              <a:t>Controle de acesso mal definido.</a:t>
            </a:r>
          </a:p>
          <a:p>
            <a:endParaRPr lang="pt-BR" dirty="0" smtClean="0"/>
          </a:p>
          <a:p>
            <a:r>
              <a:rPr lang="pt-BR" dirty="0" smtClean="0"/>
              <a:t>A Internet é um ambiente hostil, e portanto, não confiável.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Fatores que justificam Segurança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pPr marL="114300" indent="0">
              <a:buNone/>
            </a:pPr>
            <a:endParaRPr lang="pt-BR" dirty="0" smtClean="0"/>
          </a:p>
          <a:p>
            <a:r>
              <a:rPr lang="pt-BR" dirty="0" smtClean="0"/>
              <a:t>A interação entre diferentes ambientes resulta na multiplicação dos pontos vulneráveis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Fazer a defesa </a:t>
            </a:r>
            <a:r>
              <a:rPr lang="pt-BR" dirty="0" smtClean="0"/>
              <a:t>(segurança) é </a:t>
            </a:r>
            <a:r>
              <a:rPr lang="pt-BR" dirty="0" smtClean="0"/>
              <a:t>mais complexa do que o ataque.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Abrangência da Segurança</a:t>
            </a:r>
            <a:endParaRPr lang="pt-BR" dirty="0"/>
          </a:p>
        </p:txBody>
      </p:sp>
      <p:pic>
        <p:nvPicPr>
          <p:cNvPr id="4" name="Picture 2" descr="C:\Users\bosco\Pictures\2012-03-16 abrangencia da segurança\abrangencia da segurança 00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768272" y="1600200"/>
            <a:ext cx="7842406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Segurança x Funcionalidades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Segurança pode ser comprometida pelos seguintes fatores:</a:t>
            </a:r>
          </a:p>
          <a:p>
            <a:endParaRPr lang="pt-BR" dirty="0" smtClean="0"/>
          </a:p>
          <a:p>
            <a:pPr lvl="1"/>
            <a:r>
              <a:rPr lang="pt-BR" dirty="0" smtClean="0"/>
              <a:t>Exploração de </a:t>
            </a:r>
            <a:r>
              <a:rPr lang="pt-BR" dirty="0" smtClean="0">
                <a:solidFill>
                  <a:srgbClr val="0000FF"/>
                </a:solidFill>
              </a:rPr>
              <a:t>vulnerabilidades em </a:t>
            </a:r>
            <a:r>
              <a:rPr lang="pt-BR" dirty="0" err="1" smtClean="0">
                <a:solidFill>
                  <a:srgbClr val="0000FF"/>
                </a:solidFill>
              </a:rPr>
              <a:t>SOs</a:t>
            </a:r>
            <a:r>
              <a:rPr lang="pt-BR" dirty="0" smtClean="0"/>
              <a:t>.</a:t>
            </a:r>
          </a:p>
          <a:p>
            <a:pPr lvl="1"/>
            <a:r>
              <a:rPr lang="pt-BR" dirty="0" smtClean="0"/>
              <a:t>Exploração dos </a:t>
            </a:r>
            <a:r>
              <a:rPr lang="pt-BR" dirty="0" smtClean="0">
                <a:solidFill>
                  <a:srgbClr val="0000FF"/>
                </a:solidFill>
              </a:rPr>
              <a:t>aspectos humanos </a:t>
            </a:r>
            <a:r>
              <a:rPr lang="pt-BR" dirty="0" smtClean="0"/>
              <a:t>das pessoas envolvidas.</a:t>
            </a:r>
          </a:p>
          <a:p>
            <a:pPr lvl="1"/>
            <a:r>
              <a:rPr lang="pt-BR" dirty="0" smtClean="0"/>
              <a:t>Falha no </a:t>
            </a:r>
            <a:r>
              <a:rPr lang="pt-BR" dirty="0" smtClean="0">
                <a:solidFill>
                  <a:srgbClr val="0000FF"/>
                </a:solidFill>
              </a:rPr>
              <a:t>desenvolvimento e implementação de uma política de segurança</a:t>
            </a:r>
            <a:r>
              <a:rPr lang="pt-BR" dirty="0" smtClean="0"/>
              <a:t>.</a:t>
            </a:r>
          </a:p>
          <a:p>
            <a:pPr lvl="1"/>
            <a:r>
              <a:rPr lang="pt-BR" dirty="0" smtClean="0">
                <a:solidFill>
                  <a:srgbClr val="0000FF"/>
                </a:solidFill>
              </a:rPr>
              <a:t>Desenvolvimento de ataques </a:t>
            </a:r>
            <a:r>
              <a:rPr lang="pt-BR" dirty="0" smtClean="0"/>
              <a:t>mais sofisticados.</a:t>
            </a:r>
          </a:p>
          <a:p>
            <a:pPr lvl="1"/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Segurança é inversamente proporcional as funcionalidades </a:t>
            </a:r>
            <a:r>
              <a:rPr lang="pt-BR" dirty="0" smtClean="0"/>
              <a:t>(serviços, aplicativos, o aumento da complexidade das conexões, ...)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062064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O Ambiente Cooperativo.</a:t>
            </a:r>
          </a:p>
          <a:p>
            <a:r>
              <a:rPr lang="pt-BR" dirty="0" smtClean="0"/>
              <a:t>Fatores que justificam segurança.</a:t>
            </a:r>
          </a:p>
          <a:p>
            <a:r>
              <a:rPr lang="pt-BR" dirty="0" smtClean="0"/>
              <a:t>Conceitos Básicos.</a:t>
            </a:r>
          </a:p>
          <a:p>
            <a:r>
              <a:rPr lang="pt-BR" dirty="0" smtClean="0"/>
              <a:t>O que é segurança computacional.</a:t>
            </a:r>
          </a:p>
          <a:p>
            <a:r>
              <a:rPr lang="pt-BR" dirty="0" smtClean="0"/>
              <a:t>Requisitos de Segurança.</a:t>
            </a:r>
            <a:br>
              <a:rPr lang="pt-BR" dirty="0" smtClean="0"/>
            </a:br>
            <a:r>
              <a:rPr lang="pt-BR" dirty="0" smtClean="0"/>
              <a:t>O que é Política de Segurança</a:t>
            </a:r>
          </a:p>
          <a:p>
            <a:r>
              <a:rPr lang="pt-BR" dirty="0" smtClean="0"/>
              <a:t>Classificação de Ataques.</a:t>
            </a:r>
          </a:p>
          <a:p>
            <a:endParaRPr lang="pt-BR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Aspectos da Segurança</a:t>
            </a:r>
            <a:endParaRPr lang="pt-BR" dirty="0"/>
          </a:p>
        </p:txBody>
      </p:sp>
      <p:pic>
        <p:nvPicPr>
          <p:cNvPr id="4" name="Picture 2" descr="C:\Users\bosco\Pictures\2012-03-16 aspectos da segurança da informação\aspectos da segurança da informação 00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12775" y="1950537"/>
            <a:ext cx="8153400" cy="37951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Segurança x Produtividade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 smtClean="0"/>
              <a:t>administração da segurança deve ser dimensionada, sem que a produtividade dos usuários seja afetada. </a:t>
            </a:r>
          </a:p>
          <a:p>
            <a:endParaRPr lang="pt-BR" dirty="0" smtClean="0"/>
          </a:p>
          <a:p>
            <a:r>
              <a:rPr lang="pt-BR" dirty="0" smtClean="0"/>
              <a:t>Geralmente, </a:t>
            </a:r>
            <a:r>
              <a:rPr lang="pt-BR" dirty="0" smtClean="0">
                <a:solidFill>
                  <a:srgbClr val="0000FF"/>
                </a:solidFill>
              </a:rPr>
              <a:t>a segurança é antagônica à produtividade dos usuários</a:t>
            </a:r>
            <a:r>
              <a:rPr lang="pt-BR" dirty="0" smtClean="0"/>
              <a:t>, no sentido de que , quanto maiores as funcionalidades, mais vulnerabilidades existem.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 Final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sz="2800" dirty="0" smtClean="0"/>
              <a:t>A tentativa de estabelecer uma rede totalmente segura não é conveniente.</a:t>
            </a:r>
          </a:p>
          <a:p>
            <a:endParaRPr lang="pt-BR" sz="2800" dirty="0"/>
          </a:p>
          <a:p>
            <a:r>
              <a:rPr lang="pt-BR" sz="2800" dirty="0" smtClean="0"/>
              <a:t>As organizações devem definir </a:t>
            </a:r>
            <a:r>
              <a:rPr lang="pt-BR" sz="2800" dirty="0" smtClean="0">
                <a:solidFill>
                  <a:srgbClr val="0000FF"/>
                </a:solidFill>
              </a:rPr>
              <a:t>o nível de segurança, de acordo com suas necessidades</a:t>
            </a:r>
            <a:r>
              <a:rPr lang="pt-BR" sz="2800" dirty="0" smtClean="0"/>
              <a:t>, já assumindo riscos.</a:t>
            </a:r>
          </a:p>
          <a:p>
            <a:endParaRPr lang="pt-BR" sz="2800" dirty="0"/>
          </a:p>
          <a:p>
            <a:r>
              <a:rPr lang="pt-BR" sz="2800" dirty="0" smtClean="0"/>
              <a:t>Construir um </a:t>
            </a:r>
            <a:r>
              <a:rPr lang="pt-BR" sz="2800" dirty="0" smtClean="0">
                <a:solidFill>
                  <a:srgbClr val="0000FF"/>
                </a:solidFill>
              </a:rPr>
              <a:t>sistema altamente confiável</a:t>
            </a:r>
            <a:r>
              <a:rPr lang="pt-BR" sz="2800" dirty="0" smtClean="0"/>
              <a:t>, que seja capaz de dificultar ataques mais casuais.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xmlns="" val="302890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Onde está a Informação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>
                <a:solidFill>
                  <a:srgbClr val="0000FF"/>
                </a:solidFill>
              </a:rPr>
              <a:t>A</a:t>
            </a:r>
            <a:r>
              <a:rPr lang="pt-BR" dirty="0" smtClean="0">
                <a:solidFill>
                  <a:srgbClr val="0000FF"/>
                </a:solidFill>
              </a:rPr>
              <a:t>rmazenadas </a:t>
            </a:r>
            <a:r>
              <a:rPr lang="pt-BR" dirty="0">
                <a:solidFill>
                  <a:srgbClr val="0000FF"/>
                </a:solidFill>
              </a:rPr>
              <a:t>em </a:t>
            </a:r>
            <a:r>
              <a:rPr lang="pt-BR" dirty="0" smtClean="0">
                <a:solidFill>
                  <a:srgbClr val="0000FF"/>
                </a:solidFill>
              </a:rPr>
              <a:t>computadores </a:t>
            </a:r>
            <a:r>
              <a:rPr lang="pt-BR" dirty="0" smtClean="0"/>
              <a:t>situados </a:t>
            </a:r>
            <a:r>
              <a:rPr lang="pt-BR" dirty="0"/>
              <a:t>em </a:t>
            </a:r>
            <a:r>
              <a:rPr lang="pt-BR" dirty="0" smtClean="0"/>
              <a:t>redes.</a:t>
            </a:r>
            <a:endParaRPr lang="pt-BR" dirty="0"/>
          </a:p>
          <a:p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Transportadas </a:t>
            </a:r>
            <a:r>
              <a:rPr lang="pt-BR" dirty="0"/>
              <a:t>através </a:t>
            </a:r>
            <a:r>
              <a:rPr lang="pt-BR" dirty="0" smtClean="0"/>
              <a:t>de </a:t>
            </a:r>
            <a:r>
              <a:rPr lang="pt-BR" dirty="0" smtClean="0">
                <a:solidFill>
                  <a:srgbClr val="0000FF"/>
                </a:solidFill>
              </a:rPr>
              <a:t>canais </a:t>
            </a:r>
            <a:r>
              <a:rPr lang="pt-BR" dirty="0">
                <a:solidFill>
                  <a:srgbClr val="0000FF"/>
                </a:solidFill>
              </a:rPr>
              <a:t>de comunicação e </a:t>
            </a:r>
            <a:r>
              <a:rPr lang="pt-BR" dirty="0"/>
              <a:t>dos </a:t>
            </a:r>
            <a:r>
              <a:rPr lang="pt-BR" dirty="0" smtClean="0">
                <a:solidFill>
                  <a:srgbClr val="0000FF"/>
                </a:solidFill>
              </a:rPr>
              <a:t>elementos </a:t>
            </a:r>
            <a:r>
              <a:rPr lang="pt-BR" dirty="0">
                <a:solidFill>
                  <a:srgbClr val="0000FF"/>
                </a:solidFill>
              </a:rPr>
              <a:t>de </a:t>
            </a:r>
            <a:r>
              <a:rPr lang="pt-BR" dirty="0" smtClean="0">
                <a:solidFill>
                  <a:srgbClr val="0000FF"/>
                </a:solidFill>
              </a:rPr>
              <a:t>rede </a:t>
            </a:r>
            <a:r>
              <a:rPr lang="pt-BR" dirty="0" smtClean="0"/>
              <a:t>(roteadores, switches, </a:t>
            </a:r>
            <a:r>
              <a:rPr lang="pt-BR" dirty="0" err="1" smtClean="0"/>
              <a:t>switch-routers</a:t>
            </a:r>
            <a:r>
              <a:rPr lang="pt-BR" dirty="0" smtClean="0"/>
              <a:t>) e protocolos.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8481277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4000" dirty="0" smtClean="0"/>
              <a:t>Problemas de Segurança da Informação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  <a:p>
            <a:r>
              <a:rPr lang="pt-BR" dirty="0" smtClean="0"/>
              <a:t>Garantir </a:t>
            </a:r>
            <a:r>
              <a:rPr lang="pt-BR" dirty="0"/>
              <a:t>que pessoas </a:t>
            </a:r>
            <a:r>
              <a:rPr lang="pt-BR" dirty="0" smtClean="0"/>
              <a:t>mal intencionadas </a:t>
            </a:r>
            <a:r>
              <a:rPr lang="pt-BR" dirty="0"/>
              <a:t>não leiam ou, pior ainda, modifiquem mensagens enviadas </a:t>
            </a:r>
            <a:r>
              <a:rPr lang="pt-BR" dirty="0" smtClean="0"/>
              <a:t>a outros </a:t>
            </a:r>
            <a:r>
              <a:rPr lang="pt-BR" dirty="0"/>
              <a:t>destinatários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/>
              <a:t>Pessoas que tentam ter acesso </a:t>
            </a:r>
            <a:r>
              <a:rPr lang="pt-BR" dirty="0" smtClean="0"/>
              <a:t>a serviços </a:t>
            </a:r>
            <a:r>
              <a:rPr lang="pt-BR" dirty="0"/>
              <a:t>remotos, os quais elas </a:t>
            </a:r>
            <a:r>
              <a:rPr lang="pt-BR" dirty="0" smtClean="0"/>
              <a:t>não estão </a:t>
            </a:r>
            <a:r>
              <a:rPr lang="pt-BR" dirty="0"/>
              <a:t>autorizadas.</a:t>
            </a:r>
          </a:p>
        </p:txBody>
      </p:sp>
    </p:spTree>
    <p:extLst>
      <p:ext uri="{BB962C8B-B14F-4D97-AF65-F5344CB8AC3E}">
        <p14:creationId xmlns:p14="http://schemas.microsoft.com/office/powerpoint/2010/main" xmlns="" val="5863623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4000" dirty="0">
                <a:solidFill>
                  <a:prstClr val="black"/>
                </a:solidFill>
              </a:rPr>
              <a:t>Problemas de Segurança da Informação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Distinção </a:t>
            </a:r>
            <a:r>
              <a:rPr lang="pt-BR" dirty="0"/>
              <a:t>entre uma </a:t>
            </a:r>
            <a:r>
              <a:rPr lang="pt-BR" dirty="0" smtClean="0"/>
              <a:t>mensagem supostamente </a:t>
            </a:r>
            <a:r>
              <a:rPr lang="pt-BR" dirty="0"/>
              <a:t>verdadeira e uma mensagem falsa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/>
              <a:t>Mensagens legítimas podem ser capturadas e reproduzidas.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Pessoas </a:t>
            </a:r>
            <a:r>
              <a:rPr lang="pt-BR" dirty="0"/>
              <a:t>que negam ter </a:t>
            </a:r>
            <a:r>
              <a:rPr lang="pt-BR" dirty="0" smtClean="0"/>
              <a:t>enviado determinadas mensagens.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3588825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Segurança Computacional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Segurança da Informação, </a:t>
            </a:r>
          </a:p>
          <a:p>
            <a:endParaRPr lang="pt-BR" dirty="0" smtClean="0"/>
          </a:p>
          <a:p>
            <a:r>
              <a:rPr lang="pt-BR" dirty="0" smtClean="0"/>
              <a:t>Segurança </a:t>
            </a:r>
            <a:r>
              <a:rPr lang="pt-BR" dirty="0"/>
              <a:t>de Sistemas,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Segurança </a:t>
            </a:r>
            <a:r>
              <a:rPr lang="pt-BR" dirty="0"/>
              <a:t>de </a:t>
            </a:r>
            <a:r>
              <a:rPr lang="pt-BR" dirty="0" smtClean="0"/>
              <a:t>Aplicações,</a:t>
            </a:r>
          </a:p>
          <a:p>
            <a:endParaRPr lang="pt-BR" dirty="0" smtClean="0"/>
          </a:p>
          <a:p>
            <a:r>
              <a:rPr lang="pt-BR" dirty="0" smtClean="0"/>
              <a:t>Segurança </a:t>
            </a:r>
            <a:r>
              <a:rPr lang="pt-BR" dirty="0" smtClean="0"/>
              <a:t>de Redes.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1469271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Segurança da Informação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Define-se </a:t>
            </a:r>
            <a:r>
              <a:rPr lang="pt-BR" dirty="0"/>
              <a:t>como o processo de proteção</a:t>
            </a:r>
          </a:p>
          <a:p>
            <a:pPr marL="0" indent="0">
              <a:buNone/>
            </a:pPr>
            <a:r>
              <a:rPr lang="pt-BR" dirty="0" smtClean="0"/>
              <a:t>    de </a:t>
            </a:r>
            <a:r>
              <a:rPr lang="pt-BR" dirty="0"/>
              <a:t>informações armazenadas em</a:t>
            </a:r>
          </a:p>
          <a:p>
            <a:pPr marL="0" indent="0">
              <a:buNone/>
            </a:pPr>
            <a:r>
              <a:rPr lang="pt-BR" dirty="0" smtClean="0"/>
              <a:t>    computadores </a:t>
            </a:r>
            <a:r>
              <a:rPr lang="pt-BR" dirty="0"/>
              <a:t>situados </a:t>
            </a:r>
            <a:r>
              <a:rPr lang="pt-BR" dirty="0" smtClean="0"/>
              <a:t>em redes.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Segurança de </a:t>
            </a:r>
            <a:r>
              <a:rPr lang="pt-BR" dirty="0" smtClean="0"/>
              <a:t>computadores </a:t>
            </a:r>
            <a:r>
              <a:rPr lang="pt-BR" dirty="0"/>
              <a:t>p</a:t>
            </a:r>
            <a:r>
              <a:rPr lang="pt-BR" dirty="0" smtClean="0"/>
              <a:t>essoais.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7274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que é Segurança da Informação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Proteção </a:t>
            </a:r>
            <a:r>
              <a:rPr lang="pt-BR" dirty="0"/>
              <a:t>de informações para que </a:t>
            </a:r>
            <a:r>
              <a:rPr lang="pt-BR" dirty="0" smtClean="0"/>
              <a:t>sejam mantidos </a:t>
            </a:r>
            <a:r>
              <a:rPr lang="pt-BR" dirty="0"/>
              <a:t>os requisitos </a:t>
            </a:r>
            <a:r>
              <a:rPr lang="pt-BR" dirty="0" smtClean="0"/>
              <a:t>mínimos de</a:t>
            </a:r>
            <a:r>
              <a:rPr lang="pt-BR" dirty="0"/>
              <a:t>: </a:t>
            </a:r>
            <a:endParaRPr lang="pt-BR" dirty="0" smtClean="0"/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confidencialidade</a:t>
            </a:r>
            <a:r>
              <a:rPr lang="pt-BR" dirty="0"/>
              <a:t>, </a:t>
            </a:r>
            <a:endParaRPr lang="pt-BR" dirty="0" smtClean="0"/>
          </a:p>
          <a:p>
            <a:pPr lvl="1"/>
            <a:r>
              <a:rPr lang="pt-BR" dirty="0" smtClean="0"/>
              <a:t>integridade</a:t>
            </a:r>
            <a:r>
              <a:rPr lang="pt-BR" dirty="0"/>
              <a:t>, </a:t>
            </a:r>
            <a:endParaRPr lang="pt-BR" dirty="0" smtClean="0"/>
          </a:p>
          <a:p>
            <a:pPr lvl="1"/>
            <a:r>
              <a:rPr lang="pt-BR" dirty="0" smtClean="0"/>
              <a:t>disponibilidade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59367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Requisitos para Segurança da Informação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Disponibilidade </a:t>
            </a:r>
            <a:endParaRPr lang="pt-BR" dirty="0" smtClean="0"/>
          </a:p>
          <a:p>
            <a:r>
              <a:rPr lang="pt-BR" dirty="0" smtClean="0"/>
              <a:t>Confidencialidade </a:t>
            </a:r>
          </a:p>
          <a:p>
            <a:r>
              <a:rPr lang="pt-BR" dirty="0" smtClean="0"/>
              <a:t>Privacidade </a:t>
            </a:r>
            <a:endParaRPr lang="pt-BR" dirty="0"/>
          </a:p>
          <a:p>
            <a:r>
              <a:rPr lang="pt-BR" dirty="0"/>
              <a:t>Integridade </a:t>
            </a:r>
            <a:endParaRPr lang="pt-BR" dirty="0" smtClean="0"/>
          </a:p>
          <a:p>
            <a:r>
              <a:rPr lang="pt-BR" dirty="0" smtClean="0"/>
              <a:t>Autenticidade </a:t>
            </a:r>
          </a:p>
          <a:p>
            <a:r>
              <a:rPr lang="pt-BR" dirty="0" smtClean="0"/>
              <a:t>Controle </a:t>
            </a:r>
            <a:r>
              <a:rPr lang="pt-BR" dirty="0"/>
              <a:t>de Acesso </a:t>
            </a:r>
            <a:endParaRPr lang="pt-BR" dirty="0" smtClean="0"/>
          </a:p>
          <a:p>
            <a:r>
              <a:rPr lang="pt-BR" dirty="0" smtClean="0"/>
              <a:t>Não-Repúdio </a:t>
            </a:r>
            <a:r>
              <a:rPr lang="pt-BR" dirty="0"/>
              <a:t>da Informação</a:t>
            </a:r>
          </a:p>
        </p:txBody>
      </p:sp>
    </p:spTree>
    <p:extLst>
      <p:ext uri="{BB962C8B-B14F-4D97-AF65-F5344CB8AC3E}">
        <p14:creationId xmlns:p14="http://schemas.microsoft.com/office/powerpoint/2010/main" xmlns="" val="31956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Onde tudo começa !</a:t>
            </a:r>
            <a:br>
              <a:rPr lang="pt-BR" dirty="0" smtClean="0"/>
            </a:br>
            <a:r>
              <a:rPr lang="pt-BR" dirty="0" smtClean="0"/>
              <a:t>O Conceito de Símbolo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Símbolos</a:t>
            </a:r>
            <a:r>
              <a:rPr lang="pt-BR" dirty="0" smtClean="0"/>
              <a:t>: </a:t>
            </a:r>
            <a:r>
              <a:rPr lang="pt-BR" dirty="0" smtClean="0"/>
              <a:t>  S1,  S2, </a:t>
            </a:r>
            <a:r>
              <a:rPr lang="pt-BR" dirty="0" smtClean="0"/>
              <a:t>... , Sn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Um </a:t>
            </a:r>
            <a:r>
              <a:rPr lang="pt-BR" dirty="0" smtClean="0">
                <a:solidFill>
                  <a:srgbClr val="0000FF"/>
                </a:solidFill>
              </a:rPr>
              <a:t>símbolo</a:t>
            </a:r>
            <a:r>
              <a:rPr lang="pt-BR" dirty="0" smtClean="0"/>
              <a:t> é um sinal </a:t>
            </a:r>
            <a:r>
              <a:rPr lang="pt-BR" dirty="0" smtClean="0"/>
              <a:t>que </a:t>
            </a:r>
            <a:r>
              <a:rPr lang="pt-BR" dirty="0" smtClean="0"/>
              <a:t>tem uma </a:t>
            </a:r>
            <a:r>
              <a:rPr lang="pt-BR" dirty="0" smtClean="0"/>
              <a:t>determinada forma</a:t>
            </a:r>
            <a:r>
              <a:rPr lang="pt-BR" dirty="0" smtClean="0"/>
              <a:t>, portanto, sendo algo baseado num </a:t>
            </a:r>
            <a:r>
              <a:rPr lang="pt-BR" dirty="0" smtClean="0">
                <a:solidFill>
                  <a:srgbClr val="0000FF"/>
                </a:solidFill>
              </a:rPr>
              <a:t>conceito puramente sintático </a:t>
            </a:r>
            <a:r>
              <a:rPr lang="pt-BR" dirty="0" smtClean="0"/>
              <a:t>(forma). 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Exemplos</a:t>
            </a:r>
            <a:r>
              <a:rPr lang="pt-BR" dirty="0" smtClean="0"/>
              <a:t>: </a:t>
            </a:r>
            <a:r>
              <a:rPr lang="pt-BR" dirty="0" smtClean="0"/>
              <a:t>   €   H   O   T   $   *   #   @</a:t>
            </a:r>
            <a:br>
              <a:rPr lang="pt-BR" dirty="0" smtClean="0"/>
            </a:br>
            <a:r>
              <a:rPr lang="pt-BR" dirty="0" smtClean="0"/>
              <a:t>                       ?   </a:t>
            </a:r>
            <a:r>
              <a:rPr lang="pt-BR" dirty="0" smtClean="0"/>
              <a:t>!   </a:t>
            </a:r>
            <a:r>
              <a:rPr lang="pt-BR" dirty="0" smtClean="0"/>
              <a:t> %   </a:t>
            </a:r>
            <a:r>
              <a:rPr lang="pt-BR" dirty="0" smtClean="0"/>
              <a:t>5   =   @   Ø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Disponibilidade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É o requisito de segurança em que a</a:t>
            </a:r>
          </a:p>
          <a:p>
            <a:pPr marL="0" indent="0">
              <a:buNone/>
            </a:pPr>
            <a:r>
              <a:rPr lang="pt-BR" dirty="0" smtClean="0"/>
              <a:t>    informação </a:t>
            </a:r>
            <a:r>
              <a:rPr lang="pt-BR" dirty="0"/>
              <a:t>deve ser entregue para a</a:t>
            </a:r>
          </a:p>
          <a:p>
            <a:pPr marL="0" indent="0">
              <a:buNone/>
            </a:pPr>
            <a:r>
              <a:rPr lang="pt-BR" dirty="0" smtClean="0"/>
              <a:t>    pessoa </a:t>
            </a:r>
            <a:r>
              <a:rPr lang="pt-BR" dirty="0"/>
              <a:t>certa, no momento que </a:t>
            </a:r>
            <a:r>
              <a:rPr lang="pt-BR" dirty="0" smtClean="0"/>
              <a:t>ela precisar</a:t>
            </a:r>
            <a:r>
              <a:rPr lang="pt-BR" dirty="0"/>
              <a:t>. 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r>
              <a:rPr lang="pt-BR" dirty="0" smtClean="0"/>
              <a:t>A </a:t>
            </a:r>
            <a:r>
              <a:rPr lang="pt-BR" dirty="0"/>
              <a:t>informação estará disponível para</a:t>
            </a:r>
          </a:p>
          <a:p>
            <a:pPr marL="0" indent="0">
              <a:buNone/>
            </a:pPr>
            <a:r>
              <a:rPr lang="pt-BR" dirty="0" smtClean="0"/>
              <a:t>    acesso </a:t>
            </a:r>
            <a:r>
              <a:rPr lang="pt-BR" dirty="0"/>
              <a:t>no momento desejado. 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r>
              <a:rPr lang="pt-BR" dirty="0" smtClean="0"/>
              <a:t>Proteção </a:t>
            </a:r>
            <a:r>
              <a:rPr lang="pt-BR" dirty="0"/>
              <a:t>contra interferência no meio para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acessar </a:t>
            </a:r>
            <a:r>
              <a:rPr lang="pt-BR" dirty="0"/>
              <a:t>os </a:t>
            </a:r>
            <a:r>
              <a:rPr lang="pt-BR" dirty="0" smtClean="0"/>
              <a:t>recursos.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42104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Confidencialidade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/>
              <a:t>É o requisito de segurança que visa a</a:t>
            </a:r>
          </a:p>
          <a:p>
            <a:pPr marL="0" indent="0">
              <a:buNone/>
            </a:pPr>
            <a:r>
              <a:rPr lang="pt-BR" dirty="0" smtClean="0"/>
              <a:t>    proteção </a:t>
            </a:r>
            <a:r>
              <a:rPr lang="pt-BR" dirty="0"/>
              <a:t>contra a revelação de</a:t>
            </a:r>
          </a:p>
          <a:p>
            <a:pPr marL="0" indent="0">
              <a:buNone/>
            </a:pPr>
            <a:r>
              <a:rPr lang="pt-BR" dirty="0" smtClean="0"/>
              <a:t>    informação </a:t>
            </a:r>
            <a:r>
              <a:rPr lang="pt-BR" dirty="0"/>
              <a:t>a indivíduos não autorizados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Garante que a informação em um sistema, ou a informação transmitida </a:t>
            </a:r>
            <a:r>
              <a:rPr lang="pt-BR" dirty="0" smtClean="0"/>
              <a:t>são acessíveis </a:t>
            </a:r>
            <a:r>
              <a:rPr lang="pt-BR" dirty="0"/>
              <a:t>somente a partes </a:t>
            </a:r>
            <a:r>
              <a:rPr lang="pt-BR" dirty="0" smtClean="0"/>
              <a:t>autorizadas.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2625379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Privacidade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É </a:t>
            </a:r>
            <a:r>
              <a:rPr lang="pt-BR" dirty="0"/>
              <a:t>o requisito de segurança em que </a:t>
            </a:r>
            <a:r>
              <a:rPr lang="pt-BR" dirty="0" smtClean="0"/>
              <a:t>a informações pessoais podem </a:t>
            </a:r>
            <a:r>
              <a:rPr lang="pt-BR" dirty="0"/>
              <a:t>ser </a:t>
            </a:r>
            <a:r>
              <a:rPr lang="pt-BR" dirty="0" smtClean="0"/>
              <a:t>fornecidas, mas somente </a:t>
            </a:r>
            <a:r>
              <a:rPr lang="pt-BR" dirty="0"/>
              <a:t>com a autorização </a:t>
            </a:r>
            <a:r>
              <a:rPr lang="pt-BR" dirty="0" smtClean="0"/>
              <a:t>do proprietário </a:t>
            </a:r>
            <a:r>
              <a:rPr lang="pt-BR" dirty="0"/>
              <a:t>da </a:t>
            </a:r>
            <a:r>
              <a:rPr lang="pt-BR" dirty="0" smtClean="0"/>
              <a:t>informação ou medida judicial.</a:t>
            </a: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Informações </a:t>
            </a:r>
            <a:r>
              <a:rPr lang="pt-BR" dirty="0"/>
              <a:t>médicas ou financeira</a:t>
            </a:r>
          </a:p>
        </p:txBody>
      </p:sp>
    </p:spTree>
    <p:extLst>
      <p:ext uri="{BB962C8B-B14F-4D97-AF65-F5344CB8AC3E}">
        <p14:creationId xmlns:p14="http://schemas.microsoft.com/office/powerpoint/2010/main" xmlns="" val="16165372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Integridade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É o requisito de segurança que visa </a:t>
            </a:r>
            <a:r>
              <a:rPr lang="pt-BR" dirty="0" smtClean="0"/>
              <a:t>a proteção </a:t>
            </a:r>
            <a:r>
              <a:rPr lang="pt-BR" dirty="0"/>
              <a:t>da informação contra modificações não autorizadas.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Garante </a:t>
            </a:r>
            <a:r>
              <a:rPr lang="pt-BR" dirty="0"/>
              <a:t>que somente partes autorizadas podem modificar a informação.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Modificação </a:t>
            </a:r>
            <a:r>
              <a:rPr lang="pt-BR" dirty="0"/>
              <a:t>inclui: escrever, mudar, mudar status, apagar, criar e atrasar </a:t>
            </a:r>
            <a:r>
              <a:rPr lang="pt-BR" dirty="0" smtClean="0"/>
              <a:t>ou responder </a:t>
            </a:r>
            <a:r>
              <a:rPr lang="pt-BR" dirty="0"/>
              <a:t>mensagens.</a:t>
            </a:r>
          </a:p>
        </p:txBody>
      </p:sp>
    </p:spTree>
    <p:extLst>
      <p:ext uri="{BB962C8B-B14F-4D97-AF65-F5344CB8AC3E}">
        <p14:creationId xmlns:p14="http://schemas.microsoft.com/office/powerpoint/2010/main" xmlns="" val="16698286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Autenticidade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É </a:t>
            </a:r>
            <a:r>
              <a:rPr lang="pt-BR" dirty="0"/>
              <a:t>o requisito de segurança que </a:t>
            </a:r>
            <a:r>
              <a:rPr lang="pt-BR" dirty="0" smtClean="0"/>
              <a:t>visa validar </a:t>
            </a:r>
            <a:r>
              <a:rPr lang="pt-BR" dirty="0"/>
              <a:t>a identidade de um usuário, dispositivo, ou </a:t>
            </a:r>
            <a:r>
              <a:rPr lang="pt-BR" dirty="0" smtClean="0"/>
              <a:t>entidade </a:t>
            </a:r>
            <a:r>
              <a:rPr lang="pt-BR" dirty="0"/>
              <a:t>em </a:t>
            </a:r>
            <a:r>
              <a:rPr lang="pt-BR" dirty="0" smtClean="0"/>
              <a:t>um sistema</a:t>
            </a:r>
            <a:r>
              <a:rPr lang="pt-BR" dirty="0"/>
              <a:t>, frequentemente como um </a:t>
            </a:r>
            <a:r>
              <a:rPr lang="pt-BR" dirty="0" smtClean="0"/>
              <a:t>pré-requisito </a:t>
            </a:r>
            <a:r>
              <a:rPr lang="pt-BR" dirty="0"/>
              <a:t>a permitir o acesso aos recursos de informação no sistema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/>
              <a:t>Garante que a origem da informação é</a:t>
            </a:r>
          </a:p>
          <a:p>
            <a:pPr marL="0" indent="0">
              <a:buNone/>
            </a:pPr>
            <a:r>
              <a:rPr lang="pt-BR" dirty="0" smtClean="0"/>
              <a:t>    corretamente </a:t>
            </a:r>
            <a:r>
              <a:rPr lang="pt-BR" dirty="0"/>
              <a:t>identificada, </a:t>
            </a:r>
            <a:r>
              <a:rPr lang="pt-BR" dirty="0" smtClean="0"/>
              <a:t>assegurando que a     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identidade e a informação não são falsas.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8604242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Controle de Acesso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Procedimentos </a:t>
            </a:r>
            <a:r>
              <a:rPr lang="pt-BR" dirty="0"/>
              <a:t>operacionais para detectar e prevenir acessos não autorizados </a:t>
            </a:r>
            <a:r>
              <a:rPr lang="pt-BR" dirty="0" smtClean="0"/>
              <a:t>e permitir </a:t>
            </a:r>
            <a:r>
              <a:rPr lang="pt-BR" dirty="0"/>
              <a:t>acessos autorizados num sistema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Existem alguns métodos de controle acesso.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3042211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Não-Repúdio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Requer </a:t>
            </a:r>
            <a:r>
              <a:rPr lang="pt-BR" dirty="0"/>
              <a:t>que nem o transmissor nem </a:t>
            </a:r>
            <a:r>
              <a:rPr lang="pt-BR" dirty="0" smtClean="0"/>
              <a:t>o receptor </a:t>
            </a:r>
            <a:r>
              <a:rPr lang="pt-BR" dirty="0"/>
              <a:t>da informação, possam negar </a:t>
            </a:r>
            <a:r>
              <a:rPr lang="pt-BR" dirty="0" smtClean="0"/>
              <a:t>o envio </a:t>
            </a:r>
            <a:r>
              <a:rPr lang="pt-BR" dirty="0"/>
              <a:t>da informação.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O </a:t>
            </a:r>
            <a:r>
              <a:rPr lang="pt-BR" dirty="0"/>
              <a:t>sistema não permite a negação, por parte do usuário, do envio de </a:t>
            </a:r>
            <a:r>
              <a:rPr lang="pt-BR" dirty="0" smtClean="0"/>
              <a:t>determinada informação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43082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Segurança de Informação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Segurança </a:t>
            </a:r>
            <a:r>
              <a:rPr lang="pt-BR" dirty="0"/>
              <a:t>da Informação trata de garantir a existência dos requisitos fundamentais para proporcionar um nível aceitável </a:t>
            </a:r>
            <a:r>
              <a:rPr lang="pt-BR" dirty="0" smtClean="0"/>
              <a:t>de segurança </a:t>
            </a:r>
            <a:r>
              <a:rPr lang="pt-BR" dirty="0"/>
              <a:t>nos recursos de informação.</a:t>
            </a:r>
          </a:p>
        </p:txBody>
      </p:sp>
    </p:spTree>
    <p:extLst>
      <p:ext uri="{BB962C8B-B14F-4D97-AF65-F5344CB8AC3E}">
        <p14:creationId xmlns:p14="http://schemas.microsoft.com/office/powerpoint/2010/main" xmlns="" val="112510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Segurança da Informação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Define </a:t>
            </a:r>
            <a:r>
              <a:rPr lang="pt-BR" dirty="0"/>
              <a:t>restrições aos recursos </a:t>
            </a:r>
            <a:r>
              <a:rPr lang="pt-BR" dirty="0" smtClean="0"/>
              <a:t>da informação</a:t>
            </a:r>
            <a:r>
              <a:rPr lang="pt-BR" dirty="0"/>
              <a:t>. </a:t>
            </a: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Segurança </a:t>
            </a:r>
            <a:r>
              <a:rPr lang="pt-BR" dirty="0"/>
              <a:t>da Informação é a gestão </a:t>
            </a:r>
            <a:r>
              <a:rPr lang="pt-BR" dirty="0" smtClean="0"/>
              <a:t>de tais </a:t>
            </a:r>
            <a:r>
              <a:rPr lang="pt-BR" dirty="0"/>
              <a:t>restrições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Para gerir restrições, políticas </a:t>
            </a:r>
            <a:r>
              <a:rPr lang="pt-BR" dirty="0"/>
              <a:t>de segurança </a:t>
            </a:r>
            <a:r>
              <a:rPr lang="pt-BR" dirty="0" smtClean="0"/>
              <a:t>precisam ser definidas.</a:t>
            </a:r>
          </a:p>
          <a:p>
            <a:endParaRPr lang="pt-BR" dirty="0"/>
          </a:p>
          <a:p>
            <a:r>
              <a:rPr lang="pt-BR" dirty="0" smtClean="0"/>
              <a:t>Gestão em Segurança da Informação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1789698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que é Segurança da Informação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i="1" dirty="0" smtClean="0">
              <a:solidFill>
                <a:srgbClr val="000000"/>
              </a:solidFill>
              <a:latin typeface="Verdana"/>
            </a:endParaRPr>
          </a:p>
          <a:p>
            <a:r>
              <a:rPr lang="pt-BR" sz="2800" dirty="0" smtClean="0">
                <a:solidFill>
                  <a:srgbClr val="000000"/>
                </a:solidFill>
                <a:latin typeface="Verdana"/>
              </a:rPr>
              <a:t>É a </a:t>
            </a:r>
            <a:r>
              <a:rPr lang="pt-BR" sz="2800" dirty="0">
                <a:solidFill>
                  <a:srgbClr val="000000"/>
                </a:solidFill>
                <a:latin typeface="Verdana"/>
              </a:rPr>
              <a:t>proteção da informação </a:t>
            </a:r>
            <a:r>
              <a:rPr lang="pt-BR" sz="2800" dirty="0" smtClean="0">
                <a:solidFill>
                  <a:srgbClr val="000000"/>
                </a:solidFill>
                <a:latin typeface="Verdana"/>
              </a:rPr>
              <a:t>contra vários </a:t>
            </a:r>
            <a:r>
              <a:rPr lang="pt-BR" sz="2800" dirty="0">
                <a:solidFill>
                  <a:srgbClr val="000000"/>
                </a:solidFill>
                <a:latin typeface="Verdana"/>
              </a:rPr>
              <a:t>tipos de </a:t>
            </a:r>
            <a:r>
              <a:rPr lang="pt-BR" sz="2800" dirty="0" smtClean="0">
                <a:solidFill>
                  <a:srgbClr val="000000"/>
                </a:solidFill>
                <a:latin typeface="Verdana"/>
              </a:rPr>
              <a:t>ameaças, </a:t>
            </a:r>
            <a:r>
              <a:rPr lang="pt-BR" sz="2800" dirty="0">
                <a:solidFill>
                  <a:srgbClr val="000000"/>
                </a:solidFill>
                <a:latin typeface="Verdana"/>
              </a:rPr>
              <a:t>para garantir a continuidade do negócio, minimizar o risco ao negócio, maximizar o retorno sobre os investimentos e as oportunidades de negócio</a:t>
            </a:r>
            <a:r>
              <a:rPr lang="pt-BR" sz="2800" dirty="0" smtClean="0">
                <a:solidFill>
                  <a:srgbClr val="000000"/>
                </a:solidFill>
                <a:latin typeface="Verdana"/>
              </a:rPr>
              <a:t>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xmlns="" val="1904915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Conceito de Dado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Dado</a:t>
            </a:r>
            <a:r>
              <a:rPr lang="pt-BR" dirty="0" smtClean="0"/>
              <a:t>  =  Uma cadeia (string) de símbolos, </a:t>
            </a:r>
            <a:r>
              <a:rPr lang="pt-BR" dirty="0" smtClean="0"/>
              <a:t>mas </a:t>
            </a:r>
            <a:r>
              <a:rPr lang="pt-BR" dirty="0" smtClean="0"/>
              <a:t>considerando-se algum </a:t>
            </a:r>
            <a:r>
              <a:rPr lang="pt-BR" dirty="0" smtClean="0"/>
              <a:t>significado. 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Dados </a:t>
            </a:r>
            <a:r>
              <a:rPr lang="pt-BR" dirty="0" smtClean="0"/>
              <a:t>= várias cadeias de símbolos </a:t>
            </a:r>
            <a:br>
              <a:rPr lang="pt-BR" dirty="0" smtClean="0"/>
            </a:br>
            <a:r>
              <a:rPr lang="pt-BR" dirty="0" smtClean="0"/>
              <a:t>              concatenados, considerando-se um </a:t>
            </a:r>
            <a:br>
              <a:rPr lang="pt-BR" dirty="0" smtClean="0"/>
            </a:br>
            <a:r>
              <a:rPr lang="pt-BR" dirty="0" smtClean="0"/>
              <a:t>              significado, que é a semântica dos </a:t>
            </a:r>
            <a:br>
              <a:rPr lang="pt-BR" dirty="0" smtClean="0"/>
            </a:br>
            <a:r>
              <a:rPr lang="pt-BR" dirty="0" smtClean="0"/>
              <a:t>              dados.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Segurança da Informação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/>
              <a:t>segurança da informação é um </a:t>
            </a:r>
            <a:r>
              <a:rPr lang="pt-BR" dirty="0" smtClean="0"/>
              <a:t>conjunto de </a:t>
            </a:r>
            <a:r>
              <a:rPr lang="pt-BR" dirty="0"/>
              <a:t>medidas que se </a:t>
            </a:r>
            <a:r>
              <a:rPr lang="pt-BR" dirty="0" smtClean="0"/>
              <a:t>constituem basicamente </a:t>
            </a:r>
            <a:r>
              <a:rPr lang="pt-BR" dirty="0"/>
              <a:t>de controles e política </a:t>
            </a:r>
            <a:r>
              <a:rPr lang="pt-BR" dirty="0" smtClean="0"/>
              <a:t>de segurança</a:t>
            </a:r>
            <a:r>
              <a:rPr lang="pt-BR" dirty="0"/>
              <a:t>, tendo como objetivo </a:t>
            </a:r>
            <a:r>
              <a:rPr lang="pt-BR" dirty="0" smtClean="0"/>
              <a:t>a proteção </a:t>
            </a:r>
            <a:r>
              <a:rPr lang="pt-BR" dirty="0"/>
              <a:t>das informações dos clientes </a:t>
            </a:r>
            <a:r>
              <a:rPr lang="pt-BR" dirty="0" smtClean="0"/>
              <a:t>e de uma </a:t>
            </a:r>
            <a:r>
              <a:rPr lang="pt-BR" dirty="0"/>
              <a:t>empresa, controlando o risco </a:t>
            </a:r>
            <a:r>
              <a:rPr lang="pt-BR" dirty="0" smtClean="0"/>
              <a:t>de revelação </a:t>
            </a:r>
            <a:r>
              <a:rPr lang="pt-BR" dirty="0"/>
              <a:t>ou alteração por pessoas </a:t>
            </a:r>
            <a:r>
              <a:rPr lang="pt-BR" dirty="0" smtClean="0"/>
              <a:t>não autorizadas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8596649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Segurança da Informação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>
                <a:solidFill>
                  <a:srgbClr val="0000FF"/>
                </a:solidFill>
                <a:latin typeface="Verdana"/>
              </a:rPr>
              <a:t>Segundo a normatização </a:t>
            </a:r>
            <a:r>
              <a:rPr lang="pt-BR" b="1" dirty="0">
                <a:solidFill>
                  <a:srgbClr val="0000FF"/>
                </a:solidFill>
                <a:latin typeface="Verdana"/>
              </a:rPr>
              <a:t>ABNT </a:t>
            </a:r>
            <a:r>
              <a:rPr lang="pt-BR" b="1" dirty="0" smtClean="0">
                <a:solidFill>
                  <a:srgbClr val="0000FF"/>
                </a:solidFill>
                <a:latin typeface="Verdana"/>
              </a:rPr>
              <a:t>NBR, </a:t>
            </a:r>
            <a:r>
              <a:rPr lang="pt-BR" b="1" dirty="0">
                <a:solidFill>
                  <a:srgbClr val="0000FF"/>
                </a:solidFill>
                <a:latin typeface="Verdana"/>
              </a:rPr>
              <a:t>ISO/IEC </a:t>
            </a:r>
            <a:r>
              <a:rPr lang="pt-BR" b="1" dirty="0" smtClean="0">
                <a:solidFill>
                  <a:srgbClr val="0000FF"/>
                </a:solidFill>
                <a:latin typeface="Verdana"/>
              </a:rPr>
              <a:t>27002:2005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 </a:t>
            </a:r>
            <a:endParaRPr lang="pt-BR" b="1" dirty="0" smtClean="0">
              <a:solidFill>
                <a:srgbClr val="000000"/>
              </a:solidFill>
              <a:latin typeface="Verdana"/>
            </a:endParaRPr>
          </a:p>
          <a:p>
            <a:endParaRPr lang="pt-BR" b="1" i="1" dirty="0">
              <a:solidFill>
                <a:srgbClr val="000000"/>
              </a:solidFill>
              <a:latin typeface="Verdana"/>
            </a:endParaRPr>
          </a:p>
          <a:p>
            <a:r>
              <a:rPr lang="pt-BR" i="1" dirty="0" smtClean="0">
                <a:solidFill>
                  <a:srgbClr val="000000"/>
                </a:solidFill>
                <a:latin typeface="Verdana"/>
              </a:rPr>
              <a:t>“A </a:t>
            </a:r>
            <a:r>
              <a:rPr lang="pt-BR" i="1" dirty="0">
                <a:solidFill>
                  <a:srgbClr val="000000"/>
                </a:solidFill>
                <a:latin typeface="Verdana"/>
              </a:rPr>
              <a:t>segurança da informação é obtida a partir da implementação de </a:t>
            </a:r>
            <a:r>
              <a:rPr lang="pt-BR" i="1" dirty="0">
                <a:solidFill>
                  <a:srgbClr val="0000FF"/>
                </a:solidFill>
                <a:latin typeface="Verdana"/>
              </a:rPr>
              <a:t>um conjunto de controles</a:t>
            </a:r>
            <a:r>
              <a:rPr lang="pt-BR" i="1" dirty="0">
                <a:solidFill>
                  <a:srgbClr val="000000"/>
                </a:solidFill>
                <a:latin typeface="Verdana"/>
              </a:rPr>
              <a:t> adequados, incluindo </a:t>
            </a:r>
            <a:r>
              <a:rPr lang="pt-BR" i="1" dirty="0">
                <a:solidFill>
                  <a:schemeClr val="accent2">
                    <a:lumMod val="50000"/>
                  </a:schemeClr>
                </a:solidFill>
                <a:latin typeface="Verdana"/>
              </a:rPr>
              <a:t>políticas</a:t>
            </a:r>
            <a:r>
              <a:rPr lang="pt-BR" i="1" dirty="0">
                <a:solidFill>
                  <a:srgbClr val="000000"/>
                </a:solidFill>
                <a:latin typeface="Verdana"/>
              </a:rPr>
              <a:t>, processos, </a:t>
            </a:r>
            <a:r>
              <a:rPr lang="pt-BR" i="1" dirty="0">
                <a:solidFill>
                  <a:srgbClr val="00B050"/>
                </a:solidFill>
                <a:latin typeface="Verdana"/>
              </a:rPr>
              <a:t>procedimentos</a:t>
            </a:r>
            <a:r>
              <a:rPr lang="pt-BR" i="1" dirty="0">
                <a:solidFill>
                  <a:srgbClr val="000000"/>
                </a:solidFill>
                <a:latin typeface="Verdana"/>
              </a:rPr>
              <a:t>, </a:t>
            </a:r>
            <a:r>
              <a:rPr lang="pt-BR" i="1" dirty="0">
                <a:solidFill>
                  <a:srgbClr val="7030A0"/>
                </a:solidFill>
                <a:latin typeface="Verdana"/>
              </a:rPr>
              <a:t>estruturas organizacionais </a:t>
            </a:r>
            <a:r>
              <a:rPr lang="pt-BR" i="1" dirty="0">
                <a:solidFill>
                  <a:srgbClr val="000000"/>
                </a:solidFill>
                <a:latin typeface="Verdana"/>
              </a:rPr>
              <a:t>e funções de software e hardware</a:t>
            </a:r>
            <a:r>
              <a:rPr lang="pt-BR" i="1" dirty="0" smtClean="0">
                <a:solidFill>
                  <a:srgbClr val="000000"/>
                </a:solidFill>
                <a:latin typeface="Verdana"/>
              </a:rPr>
              <a:t>.”</a:t>
            </a:r>
            <a:r>
              <a:rPr lang="pt-BR" dirty="0" smtClean="0">
                <a:solidFill>
                  <a:srgbClr val="000000"/>
                </a:solidFill>
                <a:latin typeface="Verdana"/>
              </a:rPr>
              <a:t> </a:t>
            </a:r>
          </a:p>
          <a:p>
            <a:endParaRPr lang="pt-BR" dirty="0">
              <a:solidFill>
                <a:srgbClr val="000000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01043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prstClr val="black"/>
                </a:solidFill>
              </a:rPr>
              <a:t>O que é Segurança da Informação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endParaRPr lang="pt-BR" sz="2200" dirty="0" smtClean="0">
              <a:solidFill>
                <a:srgbClr val="000000"/>
              </a:solidFill>
              <a:latin typeface="Verdana"/>
            </a:endParaRPr>
          </a:p>
          <a:p>
            <a:pPr lvl="0"/>
            <a:r>
              <a:rPr lang="pt-BR" sz="3000" b="1" dirty="0">
                <a:solidFill>
                  <a:srgbClr val="0000FF"/>
                </a:solidFill>
                <a:latin typeface="Verdana"/>
              </a:rPr>
              <a:t>Segundo a normatização ABNT NBR, ISO/IEC 27002:2005 </a:t>
            </a:r>
          </a:p>
          <a:p>
            <a:pPr marL="0" lvl="0" indent="0">
              <a:buNone/>
            </a:pPr>
            <a:endParaRPr lang="pt-BR" sz="2200" dirty="0">
              <a:solidFill>
                <a:srgbClr val="000000"/>
              </a:solidFill>
              <a:latin typeface="Verdana"/>
            </a:endParaRPr>
          </a:p>
          <a:p>
            <a:pPr lvl="0"/>
            <a:r>
              <a:rPr lang="pt-BR" sz="2200" i="1" dirty="0" smtClean="0">
                <a:solidFill>
                  <a:srgbClr val="000000"/>
                </a:solidFill>
                <a:latin typeface="Verdana"/>
              </a:rPr>
              <a:t>“</a:t>
            </a:r>
            <a:r>
              <a:rPr lang="pt-BR" sz="2200" i="1" dirty="0">
                <a:solidFill>
                  <a:srgbClr val="000000"/>
                </a:solidFill>
                <a:latin typeface="Verdana"/>
              </a:rPr>
              <a:t>Estes controles precisam ser estabelecidos, implementados, monitorados, analisados criticamente e melhorados, onde necessário, para garantir que os objetivos do negócio e de segurança da organização sejam atendidos. Convém que isto seja feito em conjunto com outros processos de gestão do negócio.”</a:t>
            </a:r>
            <a:endParaRPr lang="pt-BR" sz="22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33490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uma Política de Segurança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Política </a:t>
            </a:r>
            <a:r>
              <a:rPr lang="pt-BR" dirty="0"/>
              <a:t>de Segurança é um conjunto </a:t>
            </a:r>
            <a:r>
              <a:rPr lang="pt-BR" dirty="0" smtClean="0"/>
              <a:t>de diretrizes </a:t>
            </a:r>
            <a:r>
              <a:rPr lang="pt-BR" dirty="0" smtClean="0"/>
              <a:t> e diretivas que </a:t>
            </a:r>
            <a:r>
              <a:rPr lang="pt-BR" dirty="0"/>
              <a:t>definem formalmente </a:t>
            </a:r>
            <a:r>
              <a:rPr lang="pt-BR" dirty="0" smtClean="0"/>
              <a:t>as regras </a:t>
            </a:r>
            <a:r>
              <a:rPr lang="pt-BR" dirty="0"/>
              <a:t>e os direitos dos funcionários </a:t>
            </a:r>
            <a:r>
              <a:rPr lang="pt-BR" dirty="0" smtClean="0"/>
              <a:t>e prestadores </a:t>
            </a:r>
            <a:r>
              <a:rPr lang="pt-BR" dirty="0"/>
              <a:t>de serviços, visando </a:t>
            </a:r>
            <a:r>
              <a:rPr lang="pt-BR" dirty="0" smtClean="0"/>
              <a:t>à proteção </a:t>
            </a:r>
            <a:r>
              <a:rPr lang="pt-BR" dirty="0"/>
              <a:t>adequada dos ativos </a:t>
            </a:r>
            <a:r>
              <a:rPr lang="pt-BR" dirty="0" smtClean="0"/>
              <a:t>da informação.</a:t>
            </a:r>
          </a:p>
          <a:p>
            <a:endParaRPr lang="pt-BR" dirty="0"/>
          </a:p>
          <a:p>
            <a:r>
              <a:rPr lang="pt-BR" dirty="0"/>
              <a:t>Essa política está baseada em </a:t>
            </a:r>
            <a:r>
              <a:rPr lang="pt-BR" dirty="0">
                <a:solidFill>
                  <a:srgbClr val="0000FF"/>
                </a:solidFill>
              </a:rPr>
              <a:t>diretrizes de segurança</a:t>
            </a:r>
            <a:r>
              <a:rPr lang="pt-BR" dirty="0"/>
              <a:t> e </a:t>
            </a:r>
            <a:r>
              <a:rPr lang="pt-BR" dirty="0">
                <a:solidFill>
                  <a:srgbClr val="0000FF"/>
                </a:solidFill>
              </a:rPr>
              <a:t>diretivas de privacidade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74464286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Diretrizes de Segurança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Proteger as informações </a:t>
            </a:r>
            <a:endParaRPr lang="pt-BR" dirty="0" smtClean="0"/>
          </a:p>
          <a:p>
            <a:r>
              <a:rPr lang="pt-BR" dirty="0" smtClean="0"/>
              <a:t>Assegurar </a:t>
            </a:r>
            <a:r>
              <a:rPr lang="pt-BR" dirty="0"/>
              <a:t>Recursos </a:t>
            </a:r>
            <a:endParaRPr lang="pt-BR" dirty="0" smtClean="0"/>
          </a:p>
          <a:p>
            <a:r>
              <a:rPr lang="pt-BR" dirty="0" smtClean="0"/>
              <a:t>Garantir </a:t>
            </a:r>
            <a:r>
              <a:rPr lang="pt-BR" dirty="0"/>
              <a:t>Proteção </a:t>
            </a:r>
            <a:endParaRPr lang="pt-BR" dirty="0" smtClean="0"/>
          </a:p>
          <a:p>
            <a:r>
              <a:rPr lang="pt-BR" dirty="0" smtClean="0"/>
              <a:t>Garantir </a:t>
            </a:r>
            <a:r>
              <a:rPr lang="pt-BR" dirty="0"/>
              <a:t>Continuidade </a:t>
            </a:r>
            <a:endParaRPr lang="pt-BR" dirty="0" smtClean="0"/>
          </a:p>
          <a:p>
            <a:r>
              <a:rPr lang="pt-BR" dirty="0" smtClean="0"/>
              <a:t>Cumprir </a:t>
            </a:r>
            <a:r>
              <a:rPr lang="pt-BR" dirty="0"/>
              <a:t>Normas </a:t>
            </a:r>
            <a:endParaRPr lang="pt-BR" dirty="0" smtClean="0"/>
          </a:p>
          <a:p>
            <a:r>
              <a:rPr lang="pt-BR" dirty="0" smtClean="0"/>
              <a:t>Atender </a:t>
            </a:r>
            <a:r>
              <a:rPr lang="pt-BR" dirty="0"/>
              <a:t>às Leis </a:t>
            </a:r>
            <a:endParaRPr lang="pt-BR" dirty="0" smtClean="0"/>
          </a:p>
          <a:p>
            <a:r>
              <a:rPr lang="pt-BR" dirty="0" smtClean="0"/>
              <a:t>Selecionar </a:t>
            </a:r>
            <a:r>
              <a:rPr lang="pt-BR" dirty="0"/>
              <a:t>Mecanismos </a:t>
            </a:r>
            <a:endParaRPr lang="pt-BR" dirty="0" smtClean="0"/>
          </a:p>
          <a:p>
            <a:r>
              <a:rPr lang="pt-BR" dirty="0" smtClean="0"/>
              <a:t>Comunicar </a:t>
            </a:r>
            <a:r>
              <a:rPr lang="pt-BR" dirty="0"/>
              <a:t>Descumprimento</a:t>
            </a:r>
          </a:p>
        </p:txBody>
      </p:sp>
    </p:spTree>
    <p:extLst>
      <p:ext uri="{BB962C8B-B14F-4D97-AF65-F5344CB8AC3E}">
        <p14:creationId xmlns:p14="http://schemas.microsoft.com/office/powerpoint/2010/main" xmlns="" val="270403070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Diretivas de Privacidade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/>
              <a:t>As informações </a:t>
            </a:r>
            <a:r>
              <a:rPr lang="pt-BR" dirty="0" smtClean="0"/>
              <a:t>de clientes </a:t>
            </a:r>
            <a:r>
              <a:rPr lang="pt-BR" dirty="0"/>
              <a:t>seguem </a:t>
            </a:r>
            <a:r>
              <a:rPr lang="pt-BR" dirty="0" smtClean="0"/>
              <a:t>as seguintes </a:t>
            </a:r>
            <a:r>
              <a:rPr lang="pt-BR" dirty="0"/>
              <a:t>diretivas: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As </a:t>
            </a:r>
            <a:r>
              <a:rPr lang="pt-BR" dirty="0"/>
              <a:t>informações são coletadas de forma legal e sob o</a:t>
            </a:r>
          </a:p>
          <a:p>
            <a:pPr marL="0" indent="0">
              <a:buNone/>
            </a:pPr>
            <a:r>
              <a:rPr lang="pt-BR" dirty="0" smtClean="0"/>
              <a:t>    conhecimento </a:t>
            </a:r>
            <a:r>
              <a:rPr lang="pt-BR" dirty="0"/>
              <a:t>do usuário;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As </a:t>
            </a:r>
            <a:r>
              <a:rPr lang="pt-BR" dirty="0"/>
              <a:t>informações são enviadas </a:t>
            </a:r>
            <a:r>
              <a:rPr lang="pt-BR" dirty="0" smtClean="0"/>
              <a:t>à empresa de </a:t>
            </a:r>
            <a:r>
              <a:rPr lang="pt-BR" dirty="0"/>
              <a:t>forma</a:t>
            </a:r>
          </a:p>
          <a:p>
            <a:pPr marL="0" indent="0">
              <a:buNone/>
            </a:pPr>
            <a:r>
              <a:rPr lang="pt-BR" dirty="0" smtClean="0"/>
              <a:t>    segura </a:t>
            </a:r>
            <a:r>
              <a:rPr lang="pt-BR" dirty="0"/>
              <a:t>com métodos de criptografia e </a:t>
            </a:r>
            <a:r>
              <a:rPr lang="pt-BR" dirty="0" smtClean="0"/>
              <a:t>certificação digital.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 smtClean="0"/>
              <a:t>As </a:t>
            </a:r>
            <a:r>
              <a:rPr lang="pt-BR" dirty="0"/>
              <a:t>informações enviadas ao Bradesco </a:t>
            </a:r>
            <a:r>
              <a:rPr lang="pt-BR" dirty="0" smtClean="0"/>
              <a:t>serão armazenadas </a:t>
            </a:r>
            <a:r>
              <a:rPr lang="pt-BR" dirty="0"/>
              <a:t>de forma íntegra, sem alteração </a:t>
            </a:r>
            <a:r>
              <a:rPr lang="pt-BR" dirty="0" smtClean="0"/>
              <a:t>de qualquer parte.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46944287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Diretrizes de Privacidade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As informações são armazenadas de </a:t>
            </a:r>
            <a:r>
              <a:rPr lang="pt-BR" dirty="0" smtClean="0"/>
              <a:t>forma segura </a:t>
            </a:r>
            <a:r>
              <a:rPr lang="pt-BR" dirty="0"/>
              <a:t>e criptografada restringindo o </a:t>
            </a:r>
            <a:r>
              <a:rPr lang="pt-BR" dirty="0" smtClean="0"/>
              <a:t>acesso somente </a:t>
            </a:r>
            <a:r>
              <a:rPr lang="pt-BR" dirty="0"/>
              <a:t>às pessoas autorizadas; </a:t>
            </a: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As </a:t>
            </a:r>
            <a:r>
              <a:rPr lang="pt-BR" dirty="0"/>
              <a:t>informações serão utilizadas apenas para as</a:t>
            </a:r>
          </a:p>
          <a:p>
            <a:pPr marL="0" indent="0">
              <a:buNone/>
            </a:pPr>
            <a:r>
              <a:rPr lang="pt-BR" dirty="0" smtClean="0"/>
              <a:t>    finalidades </a:t>
            </a:r>
            <a:r>
              <a:rPr lang="pt-BR" dirty="0"/>
              <a:t>aprovadas pela Organização; 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r>
              <a:rPr lang="pt-BR" dirty="0" smtClean="0"/>
              <a:t>As </a:t>
            </a:r>
            <a:r>
              <a:rPr lang="pt-BR" dirty="0"/>
              <a:t>informações dos clientes nunca </a:t>
            </a:r>
            <a:r>
              <a:rPr lang="pt-BR" dirty="0" smtClean="0"/>
              <a:t>serão fornecidas </a:t>
            </a:r>
            <a:r>
              <a:rPr lang="pt-BR" dirty="0"/>
              <a:t>a terceiros, exceto por determinação</a:t>
            </a:r>
          </a:p>
          <a:p>
            <a:pPr marL="0" indent="0">
              <a:buNone/>
            </a:pPr>
            <a:r>
              <a:rPr lang="pt-BR" dirty="0" smtClean="0"/>
              <a:t>    legal </a:t>
            </a:r>
            <a:r>
              <a:rPr lang="pt-BR" dirty="0"/>
              <a:t>ou judicial.</a:t>
            </a:r>
          </a:p>
        </p:txBody>
      </p:sp>
    </p:spTree>
    <p:extLst>
      <p:ext uri="{BB962C8B-B14F-4D97-AF65-F5344CB8AC3E}">
        <p14:creationId xmlns:p14="http://schemas.microsoft.com/office/powerpoint/2010/main" xmlns="" val="69999877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Gestão de Segurança da Informação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Da</a:t>
            </a:r>
            <a:r>
              <a:rPr lang="pt-BR" sz="2800" b="1" dirty="0" smtClean="0"/>
              <a:t> </a:t>
            </a:r>
            <a:r>
              <a:rPr lang="pt-BR" sz="2800" dirty="0" smtClean="0"/>
              <a:t>normatização </a:t>
            </a:r>
            <a:r>
              <a:rPr lang="pt-BR" sz="2800" b="1" dirty="0" smtClean="0">
                <a:solidFill>
                  <a:srgbClr val="0000FF"/>
                </a:solidFill>
              </a:rPr>
              <a:t>ABNT NBR,  </a:t>
            </a:r>
            <a:r>
              <a:rPr lang="pt-BR" sz="2800" b="1" dirty="0">
                <a:solidFill>
                  <a:srgbClr val="0000FF"/>
                </a:solidFill>
              </a:rPr>
              <a:t>ISO/IEC 27002:2005</a:t>
            </a:r>
            <a:endParaRPr lang="pt-BR" sz="2800" dirty="0" smtClean="0">
              <a:solidFill>
                <a:srgbClr val="0000FF"/>
              </a:solidFill>
              <a:latin typeface="Verdana"/>
            </a:endParaRPr>
          </a:p>
          <a:p>
            <a:endParaRPr lang="pt-BR" sz="2800" dirty="0" smtClean="0">
              <a:solidFill>
                <a:srgbClr val="000000"/>
              </a:solidFill>
              <a:latin typeface="Verdana"/>
            </a:endParaRPr>
          </a:p>
          <a:p>
            <a:r>
              <a:rPr lang="pt-BR" sz="2800" dirty="0" smtClean="0">
                <a:solidFill>
                  <a:srgbClr val="000000"/>
                </a:solidFill>
                <a:latin typeface="Verdana"/>
              </a:rPr>
              <a:t>Mediante </a:t>
            </a:r>
            <a:r>
              <a:rPr lang="pt-BR" sz="2800" dirty="0">
                <a:solidFill>
                  <a:srgbClr val="000000"/>
                </a:solidFill>
                <a:latin typeface="Verdana"/>
              </a:rPr>
              <a:t>tal embasamento e considerando o disposto em seu Planejamento Estratégico, </a:t>
            </a:r>
            <a:r>
              <a:rPr lang="pt-BR" sz="2800" dirty="0" smtClean="0">
                <a:solidFill>
                  <a:srgbClr val="000000"/>
                </a:solidFill>
                <a:latin typeface="Verdana"/>
              </a:rPr>
              <a:t>uma empresa pode resolver </a:t>
            </a:r>
            <a:r>
              <a:rPr lang="pt-BR" sz="2800" dirty="0">
                <a:solidFill>
                  <a:srgbClr val="000000"/>
                </a:solidFill>
                <a:latin typeface="Verdana"/>
              </a:rPr>
              <a:t>implantar um Sistema de Gestão de Segurança da Informação (</a:t>
            </a:r>
            <a:r>
              <a:rPr lang="pt-BR" sz="2800" dirty="0" smtClean="0">
                <a:solidFill>
                  <a:srgbClr val="000000"/>
                </a:solidFill>
                <a:latin typeface="Verdana"/>
              </a:rPr>
              <a:t>SGSI), </a:t>
            </a:r>
            <a:r>
              <a:rPr lang="pt-BR" sz="2800" dirty="0">
                <a:solidFill>
                  <a:srgbClr val="000000"/>
                </a:solidFill>
                <a:latin typeface="Verdana"/>
              </a:rPr>
              <a:t>cuja estrutura e diretrizes são expressas </a:t>
            </a:r>
            <a:r>
              <a:rPr lang="pt-BR" sz="2800" dirty="0" smtClean="0">
                <a:solidFill>
                  <a:srgbClr val="000000"/>
                </a:solidFill>
                <a:latin typeface="Verdana"/>
              </a:rPr>
              <a:t>num documento</a:t>
            </a:r>
            <a:r>
              <a:rPr lang="pt-BR" sz="2800" dirty="0">
                <a:solidFill>
                  <a:srgbClr val="000000"/>
                </a:solidFill>
                <a:latin typeface="Verdana"/>
              </a:rPr>
              <a:t>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xmlns="" val="324467404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Ciclo de Segurança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 processo de segurança da </a:t>
            </a:r>
            <a:r>
              <a:rPr lang="pt-BR" dirty="0" smtClean="0"/>
              <a:t>informação pode ser visto, </a:t>
            </a:r>
            <a:r>
              <a:rPr lang="pt-BR" dirty="0"/>
              <a:t>conforme </a:t>
            </a:r>
            <a:r>
              <a:rPr lang="pt-BR" dirty="0" smtClean="0"/>
              <a:t>o ciclo:</a:t>
            </a:r>
          </a:p>
          <a:p>
            <a:endParaRPr lang="pt-BR" dirty="0"/>
          </a:p>
          <a:p>
            <a:pPr lvl="1"/>
            <a:r>
              <a:rPr lang="pt-BR" dirty="0" smtClean="0"/>
              <a:t>Análise de Segurança</a:t>
            </a:r>
          </a:p>
          <a:p>
            <a:pPr lvl="1"/>
            <a:r>
              <a:rPr lang="pt-BR" dirty="0" smtClean="0"/>
              <a:t>Atualização de regras de segurança</a:t>
            </a:r>
          </a:p>
          <a:p>
            <a:pPr lvl="1"/>
            <a:r>
              <a:rPr lang="pt-BR" dirty="0" smtClean="0"/>
              <a:t>Implementação e divulgação das regras</a:t>
            </a:r>
          </a:p>
          <a:p>
            <a:pPr lvl="1"/>
            <a:r>
              <a:rPr lang="pt-BR" dirty="0" smtClean="0"/>
              <a:t>Administração de segurança</a:t>
            </a:r>
          </a:p>
          <a:p>
            <a:pPr lvl="1"/>
            <a:r>
              <a:rPr lang="pt-BR" dirty="0" smtClean="0"/>
              <a:t>Auditorias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67660773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Segurança de Sistemas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Segurança </a:t>
            </a:r>
            <a:r>
              <a:rPr lang="pt-BR" dirty="0" smtClean="0"/>
              <a:t>de Sistemas Operacionais</a:t>
            </a:r>
          </a:p>
          <a:p>
            <a:endParaRPr lang="pt-BR" dirty="0" smtClean="0"/>
          </a:p>
          <a:p>
            <a:r>
              <a:rPr lang="pt-BR" dirty="0" smtClean="0"/>
              <a:t>Segurança de Bancos de Dados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63791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 de Informação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sz="4000" dirty="0" smtClean="0"/>
              <a:t>Essas </a:t>
            </a:r>
            <a:r>
              <a:rPr lang="pt-BR" sz="4000" dirty="0" smtClean="0"/>
              <a:t>cadeias de </a:t>
            </a:r>
            <a:r>
              <a:rPr lang="pt-BR" sz="4000" dirty="0" smtClean="0"/>
              <a:t>símbolos (</a:t>
            </a:r>
            <a:r>
              <a:rPr lang="pt-BR" sz="4000" dirty="0" smtClean="0">
                <a:solidFill>
                  <a:srgbClr val="0000FF"/>
                </a:solidFill>
              </a:rPr>
              <a:t>dados</a:t>
            </a:r>
            <a:r>
              <a:rPr lang="pt-BR" sz="4000" dirty="0" smtClean="0"/>
              <a:t>), </a:t>
            </a:r>
            <a:r>
              <a:rPr lang="pt-BR" sz="4000" dirty="0" smtClean="0"/>
              <a:t>inseridas num determinado </a:t>
            </a:r>
            <a:r>
              <a:rPr lang="pt-BR" sz="4000" dirty="0" smtClean="0">
                <a:solidFill>
                  <a:srgbClr val="0000FF"/>
                </a:solidFill>
              </a:rPr>
              <a:t>contexto</a:t>
            </a:r>
            <a:r>
              <a:rPr lang="pt-BR" sz="4000" dirty="0" smtClean="0"/>
              <a:t>, proporcionam alguma </a:t>
            </a:r>
            <a:r>
              <a:rPr lang="pt-BR" sz="4000" dirty="0" smtClean="0">
                <a:solidFill>
                  <a:srgbClr val="0000FF"/>
                </a:solidFill>
              </a:rPr>
              <a:t>informação</a:t>
            </a:r>
            <a:r>
              <a:rPr lang="pt-BR" sz="4000" dirty="0" smtClean="0"/>
              <a:t> relevante </a:t>
            </a:r>
            <a:r>
              <a:rPr lang="pt-BR" sz="4000" dirty="0" smtClean="0"/>
              <a:t>a ser considerada.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Segurança de Aplicação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Independente de qual linguagem utilizada no desenvolvimento de aplicações, essas precisam ser dotadas de mecanismos de segurança inerentes à linguagem de programação usada.</a:t>
            </a:r>
          </a:p>
          <a:p>
            <a:endParaRPr lang="pt-BR" dirty="0"/>
          </a:p>
          <a:p>
            <a:r>
              <a:rPr lang="pt-BR" dirty="0" smtClean="0"/>
              <a:t>Segurança nos </a:t>
            </a:r>
            <a:r>
              <a:rPr lang="pt-BR" dirty="0" smtClean="0"/>
              <a:t>Navegadores, Aplicações na Web, Clientes </a:t>
            </a:r>
            <a:r>
              <a:rPr lang="pt-BR" dirty="0" smtClean="0"/>
              <a:t>de </a:t>
            </a:r>
            <a:r>
              <a:rPr lang="pt-BR" dirty="0" smtClean="0"/>
              <a:t>Email e aplicativos em geral.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59800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Segurança de Rede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Segurança </a:t>
            </a:r>
            <a:r>
              <a:rPr lang="pt-BR" dirty="0" smtClean="0"/>
              <a:t>provida nos </a:t>
            </a:r>
            <a:r>
              <a:rPr lang="pt-BR" dirty="0" smtClean="0">
                <a:solidFill>
                  <a:srgbClr val="0000FF"/>
                </a:solidFill>
              </a:rPr>
              <a:t>elementos de rede </a:t>
            </a:r>
            <a:r>
              <a:rPr lang="pt-BR" dirty="0" smtClean="0"/>
              <a:t>(roteadores, switches, pontos de acesso em redes sem fio, ...).</a:t>
            </a:r>
          </a:p>
          <a:p>
            <a:endParaRPr lang="pt-BR" dirty="0"/>
          </a:p>
          <a:p>
            <a:r>
              <a:rPr lang="pt-BR" dirty="0" smtClean="0"/>
              <a:t>Segurança provida nos </a:t>
            </a:r>
            <a:r>
              <a:rPr lang="pt-BR" dirty="0" smtClean="0">
                <a:solidFill>
                  <a:srgbClr val="0000FF"/>
                </a:solidFill>
              </a:rPr>
              <a:t>segmentos de rede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 smtClean="0"/>
              <a:t>Segurança nos </a:t>
            </a:r>
            <a:r>
              <a:rPr lang="pt-BR" dirty="0" smtClean="0">
                <a:solidFill>
                  <a:srgbClr val="0000FF"/>
                </a:solidFill>
              </a:rPr>
              <a:t>protocolos</a:t>
            </a:r>
            <a:r>
              <a:rPr lang="pt-BR" dirty="0" smtClean="0"/>
              <a:t> de comunicação.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32375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Mercado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Segurança </a:t>
            </a:r>
            <a:r>
              <a:rPr lang="pt-BR" dirty="0" smtClean="0"/>
              <a:t>voltada para o </a:t>
            </a:r>
            <a:r>
              <a:rPr lang="pt-BR" dirty="0" smtClean="0"/>
              <a:t>mercado corporativo</a:t>
            </a:r>
            <a:r>
              <a:rPr lang="pt-BR" dirty="0" smtClean="0"/>
              <a:t>: tecnologias avançadas </a:t>
            </a:r>
            <a:r>
              <a:rPr lang="pt-BR" dirty="0" smtClean="0"/>
              <a:t>com alta </a:t>
            </a:r>
            <a:r>
              <a:rPr lang="pt-BR" dirty="0" smtClean="0"/>
              <a:t>capacidade de tráfego </a:t>
            </a:r>
            <a:r>
              <a:rPr lang="pt-BR" dirty="0" smtClean="0"/>
              <a:t>e gerenciamento </a:t>
            </a:r>
            <a:r>
              <a:rPr lang="pt-BR" dirty="0" smtClean="0"/>
              <a:t>dos recursos </a:t>
            </a:r>
            <a:r>
              <a:rPr lang="pt-BR" dirty="0" smtClean="0"/>
              <a:t>de informação</a:t>
            </a:r>
            <a:r>
              <a:rPr lang="pt-BR" dirty="0" smtClean="0"/>
              <a:t>. 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Segurança </a:t>
            </a:r>
            <a:r>
              <a:rPr lang="pt-BR" dirty="0" smtClean="0"/>
              <a:t>voltada para o mercado</a:t>
            </a:r>
          </a:p>
          <a:p>
            <a:pPr>
              <a:buNone/>
            </a:pPr>
            <a:r>
              <a:rPr lang="pt-BR" dirty="0" smtClean="0"/>
              <a:t> </a:t>
            </a:r>
            <a:r>
              <a:rPr lang="pt-BR" dirty="0" smtClean="0"/>
              <a:t>  doméstico</a:t>
            </a:r>
            <a:r>
              <a:rPr lang="pt-BR" dirty="0" smtClean="0"/>
              <a:t>: usuário da Internet</a:t>
            </a:r>
            <a:endParaRPr lang="pt-BR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Segurança da Informação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Porque </a:t>
            </a:r>
            <a:r>
              <a:rPr lang="pt-BR" dirty="0" smtClean="0"/>
              <a:t>... os sistemas computacionais ou </a:t>
            </a:r>
            <a:r>
              <a:rPr lang="pt-BR" dirty="0" smtClean="0"/>
              <a:t>de comunicação</a:t>
            </a:r>
            <a:r>
              <a:rPr lang="pt-BR" dirty="0" smtClean="0"/>
              <a:t>, que armazenam </a:t>
            </a:r>
            <a:r>
              <a:rPr lang="pt-BR" dirty="0" smtClean="0"/>
              <a:t>ou transmitem </a:t>
            </a:r>
            <a:r>
              <a:rPr lang="pt-BR" dirty="0" smtClean="0"/>
              <a:t>informação são vulneráveis</a:t>
            </a:r>
          </a:p>
          <a:p>
            <a:endParaRPr lang="pt-BR" dirty="0" smtClean="0"/>
          </a:p>
          <a:p>
            <a:r>
              <a:rPr lang="pt-BR" dirty="0" smtClean="0"/>
              <a:t>Sujeito </a:t>
            </a:r>
            <a:r>
              <a:rPr lang="pt-BR" dirty="0" smtClean="0"/>
              <a:t>a </a:t>
            </a:r>
            <a:r>
              <a:rPr lang="pt-BR" dirty="0" smtClean="0"/>
              <a:t>invasões (intrusões).</a:t>
            </a:r>
            <a:endParaRPr lang="pt-BR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Conceitos 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Vulnerabilidade, Ameaça, Ataque, Intrusão</a:t>
            </a:r>
            <a:endParaRPr lang="pt-BR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 de Intrusão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>
                <a:solidFill>
                  <a:srgbClr val="0000FF"/>
                </a:solidFill>
              </a:rPr>
              <a:t>Análise da Vulnerabilidade </a:t>
            </a:r>
            <a:r>
              <a:rPr lang="pt-BR" dirty="0" smtClean="0"/>
              <a:t>(descobrir o melhor caminho para chegar até a invasão).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Preparação </a:t>
            </a:r>
            <a:r>
              <a:rPr lang="pt-BR" dirty="0" smtClean="0">
                <a:solidFill>
                  <a:srgbClr val="0000FF"/>
                </a:solidFill>
              </a:rPr>
              <a:t>das Ferramentas </a:t>
            </a:r>
            <a:r>
              <a:rPr lang="pt-BR" dirty="0" smtClean="0"/>
              <a:t>(constrói </a:t>
            </a:r>
            <a:r>
              <a:rPr lang="pt-BR" dirty="0" smtClean="0"/>
              <a:t>ou escolhe </a:t>
            </a:r>
            <a:r>
              <a:rPr lang="pt-BR" dirty="0" smtClean="0"/>
              <a:t>as ferramentas para a invasão).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Ameaça</a:t>
            </a:r>
            <a:r>
              <a:rPr lang="pt-BR" dirty="0" smtClean="0"/>
              <a:t> </a:t>
            </a:r>
            <a:r>
              <a:rPr lang="pt-BR" dirty="0" smtClean="0"/>
              <a:t>ou Tentativa </a:t>
            </a:r>
            <a:r>
              <a:rPr lang="pt-BR" dirty="0" smtClean="0"/>
              <a:t>de Ataque (quando </a:t>
            </a:r>
            <a:r>
              <a:rPr lang="pt-BR" dirty="0" smtClean="0"/>
              <a:t>o invasor pula o muro).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Ataque</a:t>
            </a:r>
            <a:r>
              <a:rPr lang="pt-BR" dirty="0" smtClean="0"/>
              <a:t> </a:t>
            </a:r>
            <a:r>
              <a:rPr lang="pt-BR" dirty="0" smtClean="0"/>
              <a:t>(concretiza o arrombamento).</a:t>
            </a:r>
          </a:p>
          <a:p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Invasão</a:t>
            </a:r>
            <a:r>
              <a:rPr lang="pt-BR" dirty="0" smtClean="0"/>
              <a:t> </a:t>
            </a:r>
            <a:r>
              <a:rPr lang="pt-BR" dirty="0" smtClean="0"/>
              <a:t>ou Penetração (quando </a:t>
            </a:r>
            <a:r>
              <a:rPr lang="pt-BR" dirty="0" smtClean="0"/>
              <a:t>obtém sucesso</a:t>
            </a:r>
            <a:r>
              <a:rPr lang="pt-BR" dirty="0" smtClean="0"/>
              <a:t>).</a:t>
            </a:r>
            <a:endParaRPr lang="pt-BR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Vulnerabilidades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“Pontos Fracos” </a:t>
            </a:r>
            <a:r>
              <a:rPr lang="pt-BR" dirty="0" smtClean="0"/>
              <a:t>por onde se pode atacar.</a:t>
            </a:r>
          </a:p>
          <a:p>
            <a:endParaRPr lang="pt-BR" dirty="0" smtClean="0"/>
          </a:p>
          <a:p>
            <a:r>
              <a:rPr lang="pt-BR" dirty="0" smtClean="0"/>
              <a:t>Probabilidade </a:t>
            </a:r>
            <a:r>
              <a:rPr lang="pt-BR" dirty="0" smtClean="0"/>
              <a:t>de uma ameaça </a:t>
            </a:r>
            <a:r>
              <a:rPr lang="pt-BR" dirty="0" smtClean="0"/>
              <a:t>transformar-se em </a:t>
            </a:r>
            <a:r>
              <a:rPr lang="pt-BR" dirty="0" smtClean="0"/>
              <a:t>realidade.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Uma </a:t>
            </a:r>
            <a:r>
              <a:rPr lang="pt-BR" dirty="0" smtClean="0"/>
              <a:t>falha de segurança em um sistema </a:t>
            </a:r>
            <a:r>
              <a:rPr lang="pt-BR" dirty="0" smtClean="0"/>
              <a:t>de software </a:t>
            </a:r>
            <a:r>
              <a:rPr lang="pt-BR" dirty="0" smtClean="0"/>
              <a:t>ou de hardware que pode ser explorada para permitir a efetivação de </a:t>
            </a:r>
            <a:r>
              <a:rPr lang="pt-BR" dirty="0" smtClean="0"/>
              <a:t>uma intrusão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Ameaças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“</a:t>
            </a:r>
            <a:r>
              <a:rPr lang="pt-BR" dirty="0" smtClean="0"/>
              <a:t>Pulando o Muro” </a:t>
            </a:r>
            <a:endParaRPr lang="pt-BR" dirty="0" smtClean="0"/>
          </a:p>
          <a:p>
            <a:r>
              <a:rPr lang="pt-BR" dirty="0" smtClean="0"/>
              <a:t>Uma </a:t>
            </a:r>
            <a:r>
              <a:rPr lang="pt-BR" dirty="0" smtClean="0"/>
              <a:t>ação ou evento que pode prejudicar a</a:t>
            </a:r>
          </a:p>
          <a:p>
            <a:pPr>
              <a:buNone/>
            </a:pPr>
            <a:r>
              <a:rPr lang="pt-BR" dirty="0" smtClean="0"/>
              <a:t>   segurança</a:t>
            </a:r>
            <a:r>
              <a:rPr lang="pt-BR" dirty="0" smtClean="0"/>
              <a:t>. </a:t>
            </a:r>
            <a:endParaRPr lang="pt-BR" dirty="0" smtClean="0"/>
          </a:p>
          <a:p>
            <a:r>
              <a:rPr lang="pt-BR" dirty="0" smtClean="0"/>
              <a:t>É </a:t>
            </a:r>
            <a:r>
              <a:rPr lang="pt-BR" dirty="0" smtClean="0"/>
              <a:t>a tentativa de ataque a um sistema de</a:t>
            </a:r>
          </a:p>
          <a:p>
            <a:pPr>
              <a:buNone/>
            </a:pPr>
            <a:r>
              <a:rPr lang="pt-BR" dirty="0" smtClean="0"/>
              <a:t>    informação</a:t>
            </a:r>
            <a:r>
              <a:rPr lang="pt-BR" dirty="0" smtClean="0"/>
              <a:t>, explorando suas vulnerabilidades, no sentido de causar dano à </a:t>
            </a:r>
            <a:r>
              <a:rPr lang="pt-BR" dirty="0" smtClean="0"/>
              <a:t>confidencialidade, integridade </a:t>
            </a:r>
            <a:r>
              <a:rPr lang="pt-BR" dirty="0" smtClean="0"/>
              <a:t>ou disponibilidade.</a:t>
            </a:r>
            <a:endParaRPr lang="pt-BR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 de Ataque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“Arrombamento”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 smtClean="0"/>
              <a:t>ato de tentar desviar dos controles de</a:t>
            </a:r>
          </a:p>
          <a:p>
            <a:pPr>
              <a:buNone/>
            </a:pPr>
            <a:r>
              <a:rPr lang="pt-BR" dirty="0" smtClean="0"/>
              <a:t>    segurança </a:t>
            </a:r>
            <a:r>
              <a:rPr lang="pt-BR" dirty="0" smtClean="0"/>
              <a:t>de um sistema.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Qualquer </a:t>
            </a:r>
            <a:r>
              <a:rPr lang="pt-BR" dirty="0" smtClean="0"/>
              <a:t>ação que comprometa </a:t>
            </a:r>
            <a:r>
              <a:rPr lang="pt-BR" dirty="0" smtClean="0"/>
              <a:t>a segurança </a:t>
            </a:r>
            <a:r>
              <a:rPr lang="pt-BR" dirty="0" smtClean="0"/>
              <a:t>da informação de </a:t>
            </a:r>
            <a:r>
              <a:rPr lang="pt-BR" dirty="0" smtClean="0"/>
              <a:t>propriedade de </a:t>
            </a:r>
            <a:r>
              <a:rPr lang="pt-BR" dirty="0" smtClean="0"/>
              <a:t>uma organização.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Ataque Ativo x Passivo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Pode </a:t>
            </a:r>
            <a:r>
              <a:rPr lang="pt-BR" dirty="0" smtClean="0"/>
              <a:t>ser </a:t>
            </a:r>
            <a:r>
              <a:rPr lang="pt-BR" dirty="0" smtClean="0">
                <a:solidFill>
                  <a:srgbClr val="0000FF"/>
                </a:solidFill>
              </a:rPr>
              <a:t>ativo</a:t>
            </a:r>
            <a:r>
              <a:rPr lang="pt-BR" dirty="0" smtClean="0"/>
              <a:t>, tendo por resultado </a:t>
            </a:r>
            <a:r>
              <a:rPr lang="pt-BR" dirty="0" smtClean="0"/>
              <a:t>a alteração </a:t>
            </a:r>
            <a:r>
              <a:rPr lang="pt-BR" dirty="0" smtClean="0"/>
              <a:t>dos dados.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Pode </a:t>
            </a:r>
            <a:r>
              <a:rPr lang="pt-BR" dirty="0" smtClean="0"/>
              <a:t>ser </a:t>
            </a:r>
            <a:r>
              <a:rPr lang="pt-BR" dirty="0" smtClean="0">
                <a:solidFill>
                  <a:srgbClr val="0000FF"/>
                </a:solidFill>
              </a:rPr>
              <a:t>passivo</a:t>
            </a:r>
            <a:r>
              <a:rPr lang="pt-BR" dirty="0" smtClean="0"/>
              <a:t>, tendo por resultado </a:t>
            </a:r>
            <a:r>
              <a:rPr lang="pt-BR" dirty="0" smtClean="0"/>
              <a:t>a obtenção </a:t>
            </a:r>
            <a:r>
              <a:rPr lang="pt-BR" dirty="0" smtClean="0"/>
              <a:t>da informação: escuta oculta de </a:t>
            </a:r>
            <a:r>
              <a:rPr lang="pt-BR" dirty="0" smtClean="0"/>
              <a:t>transmissões, </a:t>
            </a:r>
            <a:r>
              <a:rPr lang="pt-BR" dirty="0" smtClean="0"/>
              <a:t>análise de </a:t>
            </a:r>
            <a:r>
              <a:rPr lang="pt-BR" dirty="0" smtClean="0"/>
              <a:t>tráfego.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dirty="0" smtClean="0">
                <a:solidFill>
                  <a:prstClr val="black"/>
                </a:solidFill>
              </a:rPr>
              <a:t/>
            </a:r>
            <a:br>
              <a:rPr lang="pt-BR" sz="3600" dirty="0" smtClean="0">
                <a:solidFill>
                  <a:prstClr val="black"/>
                </a:solidFill>
              </a:rPr>
            </a:br>
            <a:r>
              <a:rPr lang="pt-BR" sz="3600" dirty="0" smtClean="0">
                <a:solidFill>
                  <a:prstClr val="black"/>
                </a:solidFill>
              </a:rPr>
              <a:t>O </a:t>
            </a:r>
            <a:r>
              <a:rPr lang="pt-BR" sz="3600" dirty="0" smtClean="0">
                <a:solidFill>
                  <a:prstClr val="black"/>
                </a:solidFill>
              </a:rPr>
              <a:t>Ambiente Cooperativo e a </a:t>
            </a:r>
            <a:br>
              <a:rPr lang="pt-BR" sz="3600" dirty="0" smtClean="0">
                <a:solidFill>
                  <a:prstClr val="black"/>
                </a:solidFill>
              </a:rPr>
            </a:br>
            <a:r>
              <a:rPr lang="pt-BR" sz="3600" dirty="0" smtClean="0">
                <a:solidFill>
                  <a:prstClr val="black"/>
                </a:solidFill>
              </a:rPr>
              <a:t>Diversidade de Conexões</a:t>
            </a:r>
            <a:r>
              <a:rPr lang="pt-BR" dirty="0" smtClean="0">
                <a:solidFill>
                  <a:prstClr val="black"/>
                </a:solidFill>
              </a:rPr>
              <a:t/>
            </a:r>
            <a:br>
              <a:rPr lang="pt-BR" dirty="0" smtClean="0">
                <a:solidFill>
                  <a:prstClr val="black"/>
                </a:solidFill>
              </a:rPr>
            </a:br>
            <a:endParaRPr lang="pt-BR" dirty="0"/>
          </a:p>
        </p:txBody>
      </p:sp>
      <p:pic>
        <p:nvPicPr>
          <p:cNvPr id="4" name="Picture 3" descr="C:\Users\bosco\Pictures\2012-03-16 ambiente cooperativo 1\ambiente cooperativo 1 00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11560" y="1600200"/>
            <a:ext cx="7920879" cy="4997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Atque</a:t>
            </a:r>
            <a:r>
              <a:rPr lang="pt-BR" dirty="0" smtClean="0"/>
              <a:t> Externo x Ataque Interno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Pode </a:t>
            </a:r>
            <a:r>
              <a:rPr lang="pt-BR" dirty="0" smtClean="0"/>
              <a:t>ser </a:t>
            </a:r>
            <a:r>
              <a:rPr lang="pt-BR" dirty="0" smtClean="0">
                <a:solidFill>
                  <a:srgbClr val="0000FF"/>
                </a:solidFill>
              </a:rPr>
              <a:t>externo</a:t>
            </a:r>
            <a:r>
              <a:rPr lang="pt-BR" dirty="0" smtClean="0"/>
              <a:t>, quando originado </a:t>
            </a:r>
            <a:r>
              <a:rPr lang="pt-BR" dirty="0" smtClean="0"/>
              <a:t>de fora </a:t>
            </a:r>
            <a:r>
              <a:rPr lang="pt-BR" dirty="0" smtClean="0"/>
              <a:t>da rede protegida.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Pode </a:t>
            </a:r>
            <a:r>
              <a:rPr lang="pt-BR" dirty="0" smtClean="0"/>
              <a:t>ser </a:t>
            </a:r>
            <a:r>
              <a:rPr lang="pt-BR" dirty="0" smtClean="0">
                <a:solidFill>
                  <a:srgbClr val="0000FF"/>
                </a:solidFill>
              </a:rPr>
              <a:t>interno</a:t>
            </a:r>
            <a:r>
              <a:rPr lang="pt-BR" dirty="0" smtClean="0"/>
              <a:t>, quando originado </a:t>
            </a:r>
            <a:r>
              <a:rPr lang="pt-BR" dirty="0" smtClean="0"/>
              <a:t>de dentro </a:t>
            </a:r>
            <a:r>
              <a:rPr lang="pt-BR" dirty="0" smtClean="0"/>
              <a:t>da rede </a:t>
            </a:r>
            <a:r>
              <a:rPr lang="pt-BR" dirty="0" smtClean="0"/>
              <a:t>protegida de uma instituição.</a:t>
            </a:r>
            <a:endParaRPr lang="pt-BR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Ataque: Sucesso x Insucesso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 smtClean="0"/>
              <a:t>fato de um ataque estar acontecendo, não significa necessariamente que </a:t>
            </a:r>
            <a:r>
              <a:rPr lang="pt-BR" dirty="0" smtClean="0"/>
              <a:t>ele terá </a:t>
            </a:r>
            <a:r>
              <a:rPr lang="pt-BR" dirty="0" smtClean="0"/>
              <a:t>sucesso.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 smtClean="0"/>
              <a:t>nível de sucesso depende </a:t>
            </a:r>
            <a:r>
              <a:rPr lang="pt-BR" dirty="0" smtClean="0"/>
              <a:t>da vulnerabilidade </a:t>
            </a:r>
            <a:r>
              <a:rPr lang="pt-BR" dirty="0" smtClean="0"/>
              <a:t>do sistema ou </a:t>
            </a:r>
            <a:r>
              <a:rPr lang="pt-BR" dirty="0" smtClean="0"/>
              <a:t>da eficiência </a:t>
            </a:r>
            <a:r>
              <a:rPr lang="pt-BR" dirty="0" smtClean="0"/>
              <a:t>das contramedidas </a:t>
            </a:r>
            <a:r>
              <a:rPr lang="pt-BR" dirty="0" smtClean="0"/>
              <a:t>de segurança </a:t>
            </a:r>
            <a:r>
              <a:rPr lang="pt-BR" dirty="0" smtClean="0"/>
              <a:t>existentes</a:t>
            </a:r>
            <a:endParaRPr lang="pt-BR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 de Intrusão (Invasão)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Sucesso </a:t>
            </a:r>
            <a:r>
              <a:rPr lang="pt-BR" dirty="0" smtClean="0"/>
              <a:t>no ataque.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Obtenção </a:t>
            </a:r>
            <a:r>
              <a:rPr lang="pt-BR" dirty="0" smtClean="0"/>
              <a:t>da Informação.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Acesso </a:t>
            </a:r>
            <a:r>
              <a:rPr lang="pt-BR" dirty="0" smtClean="0"/>
              <a:t>bem sucedido, porém </a:t>
            </a:r>
            <a:r>
              <a:rPr lang="pt-BR" dirty="0" smtClean="0"/>
              <a:t>não autorizado</a:t>
            </a:r>
            <a:r>
              <a:rPr lang="pt-BR" dirty="0" smtClean="0"/>
              <a:t>, em um sistema de </a:t>
            </a:r>
            <a:r>
              <a:rPr lang="pt-BR" dirty="0" smtClean="0"/>
              <a:t>informação.</a:t>
            </a:r>
            <a:endParaRPr lang="pt-BR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Contramedidas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Visam estabelecer algum nível de segurança.</a:t>
            </a:r>
          </a:p>
          <a:p>
            <a:endParaRPr lang="pt-BR" dirty="0" smtClean="0"/>
          </a:p>
          <a:p>
            <a:r>
              <a:rPr lang="pt-BR" dirty="0" smtClean="0"/>
              <a:t>Mecanismos </a:t>
            </a:r>
            <a:r>
              <a:rPr lang="pt-BR" dirty="0" smtClean="0"/>
              <a:t>ou procedimentos colocados num sistema para reduzir </a:t>
            </a:r>
            <a:r>
              <a:rPr lang="pt-BR" dirty="0" smtClean="0">
                <a:solidFill>
                  <a:srgbClr val="0000FF"/>
                </a:solidFill>
              </a:rPr>
              <a:t>riscos</a:t>
            </a:r>
            <a:r>
              <a:rPr lang="pt-BR" dirty="0" smtClean="0"/>
              <a:t>.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Riscos</a:t>
            </a:r>
            <a:r>
              <a:rPr lang="pt-BR" dirty="0" smtClean="0"/>
              <a:t> </a:t>
            </a:r>
            <a:r>
              <a:rPr lang="pt-BR" dirty="0" smtClean="0"/>
              <a:t>são provenientes </a:t>
            </a:r>
            <a:r>
              <a:rPr lang="pt-BR" dirty="0" smtClean="0"/>
              <a:t>de </a:t>
            </a:r>
            <a:r>
              <a:rPr lang="pt-BR" dirty="0" smtClean="0">
                <a:solidFill>
                  <a:srgbClr val="C00000"/>
                </a:solidFill>
              </a:rPr>
              <a:t>vulnerabilidades</a:t>
            </a:r>
            <a:r>
              <a:rPr lang="pt-BR" dirty="0" smtClean="0"/>
              <a:t>, </a:t>
            </a:r>
            <a:r>
              <a:rPr lang="pt-BR" dirty="0" smtClean="0">
                <a:solidFill>
                  <a:schemeClr val="accent2">
                    <a:lumMod val="50000"/>
                  </a:schemeClr>
                </a:solidFill>
              </a:rPr>
              <a:t>ameaças</a:t>
            </a:r>
            <a:r>
              <a:rPr lang="pt-BR" dirty="0" smtClean="0"/>
              <a:t>, e </a:t>
            </a:r>
            <a:r>
              <a:rPr lang="pt-BR" dirty="0" smtClean="0"/>
              <a:t>ocasionam algum </a:t>
            </a:r>
            <a:r>
              <a:rPr lang="pt-BR" dirty="0" smtClean="0">
                <a:solidFill>
                  <a:srgbClr val="0000FF"/>
                </a:solidFill>
              </a:rPr>
              <a:t>impacto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Risco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>
              <a:solidFill>
                <a:srgbClr val="0000FF"/>
              </a:solidFill>
            </a:endParaRPr>
          </a:p>
          <a:p>
            <a:endParaRPr lang="pt-BR" dirty="0" smtClean="0">
              <a:solidFill>
                <a:srgbClr val="0000FF"/>
              </a:solidFill>
            </a:endParaRPr>
          </a:p>
          <a:p>
            <a:r>
              <a:rPr lang="pt-BR" dirty="0" smtClean="0">
                <a:solidFill>
                  <a:srgbClr val="0000FF"/>
                </a:solidFill>
              </a:rPr>
              <a:t>Risco</a:t>
            </a:r>
            <a:r>
              <a:rPr lang="pt-BR" dirty="0" smtClean="0"/>
              <a:t> </a:t>
            </a:r>
            <a:r>
              <a:rPr lang="pt-BR" dirty="0" smtClean="0"/>
              <a:t>é a probabilidade da ocorrência </a:t>
            </a:r>
            <a:r>
              <a:rPr lang="pt-BR" dirty="0" smtClean="0"/>
              <a:t>de uma </a:t>
            </a:r>
            <a:r>
              <a:rPr lang="pt-BR" dirty="0" smtClean="0"/>
              <a:t>ameaça </a:t>
            </a:r>
            <a:r>
              <a:rPr lang="pt-BR" dirty="0" smtClean="0"/>
              <a:t>particular.</a:t>
            </a:r>
          </a:p>
          <a:p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Análise de Risco </a:t>
            </a:r>
            <a:r>
              <a:rPr lang="pt-BR" dirty="0" smtClean="0"/>
              <a:t>– Identificação </a:t>
            </a:r>
            <a:r>
              <a:rPr lang="pt-BR" dirty="0" smtClean="0"/>
              <a:t>e avaliação </a:t>
            </a:r>
            <a:r>
              <a:rPr lang="pt-BR" dirty="0" smtClean="0"/>
              <a:t>do </a:t>
            </a:r>
            <a:r>
              <a:rPr lang="pt-BR" dirty="0" smtClean="0"/>
              <a:t>riscos </a:t>
            </a:r>
            <a:r>
              <a:rPr lang="pt-BR" dirty="0" smtClean="0"/>
              <a:t>que os recursos </a:t>
            </a:r>
            <a:r>
              <a:rPr lang="pt-BR" dirty="0" smtClean="0"/>
              <a:t>da informação estão sujeitos.</a:t>
            </a:r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Risco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Gerenciamento de Riscos </a:t>
            </a:r>
            <a:r>
              <a:rPr lang="pt-BR" dirty="0" smtClean="0"/>
              <a:t>- Inclui a </a:t>
            </a:r>
            <a:r>
              <a:rPr lang="pt-BR" dirty="0" smtClean="0">
                <a:solidFill>
                  <a:srgbClr val="0000FF"/>
                </a:solidFill>
              </a:rPr>
              <a:t>análise de risco</a:t>
            </a:r>
            <a:r>
              <a:rPr lang="pt-BR" dirty="0" smtClean="0"/>
              <a:t>, a </a:t>
            </a:r>
            <a:r>
              <a:rPr lang="pt-BR" dirty="0" smtClean="0">
                <a:solidFill>
                  <a:srgbClr val="0000FF"/>
                </a:solidFill>
              </a:rPr>
              <a:t>análise de custo-benefício</a:t>
            </a:r>
            <a:r>
              <a:rPr lang="pt-BR" dirty="0" smtClean="0"/>
              <a:t>, a avaliação de segurança das proteções e a revisão total da segurança.</a:t>
            </a:r>
          </a:p>
          <a:p>
            <a:endParaRPr lang="pt-BR" dirty="0" smtClean="0"/>
          </a:p>
          <a:p>
            <a:r>
              <a:rPr lang="pt-BR" dirty="0" smtClean="0">
                <a:solidFill>
                  <a:srgbClr val="7030A0"/>
                </a:solidFill>
              </a:rPr>
              <a:t>Risco Residual</a:t>
            </a:r>
            <a:r>
              <a:rPr lang="pt-BR" dirty="0" smtClean="0"/>
              <a:t>:  Riscos </a:t>
            </a:r>
            <a:r>
              <a:rPr lang="pt-BR" dirty="0" smtClean="0"/>
              <a:t>ainda existentes depois de </a:t>
            </a:r>
            <a:r>
              <a:rPr lang="pt-BR" dirty="0" smtClean="0"/>
              <a:t>terem sido </a:t>
            </a:r>
            <a:r>
              <a:rPr lang="pt-BR" dirty="0" smtClean="0"/>
              <a:t>aplicadas medidas de segurança.</a:t>
            </a:r>
            <a:endParaRPr lang="pt-BR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Impacto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É a representação (normalmente </a:t>
            </a:r>
            <a:r>
              <a:rPr lang="pt-BR" dirty="0" smtClean="0"/>
              <a:t>em forma </a:t>
            </a:r>
            <a:r>
              <a:rPr lang="pt-BR" dirty="0" smtClean="0"/>
              <a:t>de avaliação) do </a:t>
            </a:r>
            <a:r>
              <a:rPr lang="pt-BR" dirty="0" smtClean="0">
                <a:solidFill>
                  <a:srgbClr val="0000FF"/>
                </a:solidFill>
              </a:rPr>
              <a:t>grau de </a:t>
            </a:r>
            <a:r>
              <a:rPr lang="pt-BR" dirty="0" smtClean="0">
                <a:solidFill>
                  <a:srgbClr val="0000FF"/>
                </a:solidFill>
              </a:rPr>
              <a:t>dano </a:t>
            </a:r>
            <a:r>
              <a:rPr lang="pt-BR" dirty="0" smtClean="0"/>
              <a:t>percebido </a:t>
            </a:r>
            <a:r>
              <a:rPr lang="pt-BR" dirty="0" smtClean="0"/>
              <a:t>associado aos bens de </a:t>
            </a:r>
            <a:r>
              <a:rPr lang="pt-BR" dirty="0" smtClean="0"/>
              <a:t>uma empresa.</a:t>
            </a:r>
          </a:p>
          <a:p>
            <a:endParaRPr lang="pt-BR" dirty="0" smtClean="0"/>
          </a:p>
          <a:p>
            <a:r>
              <a:rPr lang="pt-BR" dirty="0" smtClean="0"/>
              <a:t>Grau de Dano = </a:t>
            </a:r>
            <a:r>
              <a:rPr lang="pt-BR" dirty="0" smtClean="0">
                <a:solidFill>
                  <a:srgbClr val="0000FF"/>
                </a:solidFill>
              </a:rPr>
              <a:t>Severidade</a:t>
            </a:r>
            <a:r>
              <a:rPr lang="pt-BR" dirty="0" smtClean="0"/>
              <a:t> (qualitativo)</a:t>
            </a:r>
          </a:p>
          <a:p>
            <a:endParaRPr lang="pt-BR" dirty="0" smtClean="0"/>
          </a:p>
          <a:p>
            <a:r>
              <a:rPr lang="pt-BR" dirty="0" smtClean="0"/>
              <a:t>A consequência para uma organização </a:t>
            </a:r>
            <a:r>
              <a:rPr lang="pt-BR" dirty="0" smtClean="0"/>
              <a:t>da perda </a:t>
            </a:r>
            <a:r>
              <a:rPr lang="pt-BR" dirty="0" smtClean="0"/>
              <a:t>de confidencialidade, disponibilidade e (ou) integridade de </a:t>
            </a:r>
            <a:r>
              <a:rPr lang="pt-BR" dirty="0" smtClean="0"/>
              <a:t>uma informação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Impacto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 smtClean="0"/>
              <a:t>impacto deve ser analisado quanto à modificação, destruição, divulgação </a:t>
            </a:r>
            <a:r>
              <a:rPr lang="pt-BR" dirty="0" smtClean="0"/>
              <a:t>ou negação </a:t>
            </a:r>
            <a:r>
              <a:rPr lang="pt-BR" dirty="0" smtClean="0"/>
              <a:t>de informação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Relaciona-se a imagem da empresa, </a:t>
            </a:r>
            <a:r>
              <a:rPr lang="pt-BR" dirty="0" smtClean="0"/>
              <a:t>ao dano</a:t>
            </a:r>
            <a:r>
              <a:rPr lang="pt-BR" dirty="0" smtClean="0"/>
              <a:t>, a perdas financeiras ou legais e </a:t>
            </a:r>
            <a:r>
              <a:rPr lang="pt-BR" dirty="0" smtClean="0"/>
              <a:t>a outros </a:t>
            </a:r>
            <a:r>
              <a:rPr lang="pt-BR" dirty="0" smtClean="0"/>
              <a:t>problemas que podem ocorrer como consequência de uma ruptura </a:t>
            </a:r>
            <a:r>
              <a:rPr lang="pt-BR" dirty="0" smtClean="0"/>
              <a:t>da segurança.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Classificação de Ataques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2918048"/>
          </a:xfrm>
        </p:spPr>
        <p:txBody>
          <a:bodyPr>
            <a:normAutofit fontScale="40000" lnSpcReduction="20000"/>
          </a:bodyPr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sz="8000" dirty="0" err="1" smtClean="0"/>
              <a:t>Criptoanálise</a:t>
            </a:r>
            <a:r>
              <a:rPr lang="pt-BR" sz="8000" dirty="0" smtClean="0"/>
              <a:t> </a:t>
            </a:r>
          </a:p>
          <a:p>
            <a:endParaRPr lang="pt-BR" sz="8000" dirty="0" smtClean="0"/>
          </a:p>
          <a:p>
            <a:r>
              <a:rPr lang="pt-BR" sz="8000" dirty="0" smtClean="0"/>
              <a:t>        ou </a:t>
            </a:r>
          </a:p>
          <a:p>
            <a:r>
              <a:rPr lang="pt-BR" sz="8000" dirty="0" smtClean="0"/>
              <a:t/>
            </a:r>
            <a:br>
              <a:rPr lang="pt-BR" sz="8000" dirty="0" smtClean="0"/>
            </a:br>
            <a:r>
              <a:rPr lang="pt-BR" sz="8000" dirty="0" smtClean="0"/>
              <a:t>Furto de Informação</a:t>
            </a:r>
            <a:endParaRPr lang="pt-BR" sz="8000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Ataques à Informação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751572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Ambiente Cooperativo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Matrizes</a:t>
            </a:r>
            <a:r>
              <a:rPr lang="pt-BR" dirty="0" smtClean="0"/>
              <a:t>, </a:t>
            </a:r>
          </a:p>
          <a:p>
            <a:r>
              <a:rPr lang="pt-BR" dirty="0" smtClean="0"/>
              <a:t>Filiais, </a:t>
            </a:r>
          </a:p>
          <a:p>
            <a:r>
              <a:rPr lang="pt-BR" dirty="0" smtClean="0"/>
              <a:t>Clientes, </a:t>
            </a:r>
          </a:p>
          <a:p>
            <a:r>
              <a:rPr lang="pt-BR" dirty="0" smtClean="0"/>
              <a:t>Fornecedores, </a:t>
            </a:r>
          </a:p>
          <a:p>
            <a:r>
              <a:rPr lang="pt-BR" dirty="0" smtClean="0"/>
              <a:t>Parceiros Comerciais,</a:t>
            </a:r>
          </a:p>
          <a:p>
            <a:r>
              <a:rPr lang="pt-BR" dirty="0" smtClean="0"/>
              <a:t>Usuários Móveis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Criptoanálise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pt-BR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pt-BR" b="1" dirty="0" smtClean="0">
                <a:ea typeface="Calibri"/>
                <a:cs typeface="Times New Roman"/>
              </a:rPr>
              <a:t>(a) Quebrar </a:t>
            </a:r>
            <a:r>
              <a:rPr lang="pt-BR" b="1" dirty="0">
                <a:ea typeface="Calibri"/>
                <a:cs typeface="Times New Roman"/>
              </a:rPr>
              <a:t>um texto </a:t>
            </a:r>
            <a:r>
              <a:rPr lang="pt-BR" b="1" dirty="0" smtClean="0">
                <a:ea typeface="Calibri"/>
                <a:cs typeface="Times New Roman"/>
              </a:rPr>
              <a:t>cifrado (ilegível) </a:t>
            </a:r>
            <a:r>
              <a:rPr lang="pt-BR" dirty="0" smtClean="0">
                <a:ea typeface="Calibri"/>
                <a:cs typeface="Times New Roman"/>
              </a:rPr>
              <a:t>interceptado, para se conhecer o texto claro.</a:t>
            </a:r>
          </a:p>
          <a:p>
            <a:pPr marL="0" lvl="0" indent="0">
              <a:lnSpc>
                <a:spcPct val="115000"/>
              </a:lnSpc>
              <a:buNone/>
            </a:pPr>
            <a:endParaRPr lang="pt-BR" b="1" dirty="0" smtClean="0"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pt-BR" b="1" dirty="0" smtClean="0">
                <a:ea typeface="Calibri"/>
                <a:cs typeface="Times New Roman"/>
              </a:rPr>
              <a:t>(</a:t>
            </a:r>
            <a:r>
              <a:rPr lang="pt-BR" b="1" dirty="0" smtClean="0">
                <a:ea typeface="Calibri"/>
                <a:cs typeface="Times New Roman"/>
              </a:rPr>
              <a:t>b) Quebrar </a:t>
            </a:r>
            <a:r>
              <a:rPr lang="pt-BR" b="1" dirty="0">
                <a:ea typeface="Calibri"/>
                <a:cs typeface="Times New Roman"/>
              </a:rPr>
              <a:t>a chave </a:t>
            </a:r>
            <a:r>
              <a:rPr lang="pt-BR" b="1" dirty="0" smtClean="0">
                <a:ea typeface="Calibri"/>
                <a:cs typeface="Times New Roman"/>
              </a:rPr>
              <a:t>K</a:t>
            </a:r>
            <a:r>
              <a:rPr lang="pt-BR" dirty="0" smtClean="0">
                <a:ea typeface="Calibri"/>
                <a:cs typeface="Times New Roman"/>
              </a:rPr>
              <a:t> de criptografia.</a:t>
            </a:r>
            <a:endParaRPr lang="pt-BR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965733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Para quebrar texto </a:t>
            </a:r>
            <a:r>
              <a:rPr lang="pt-BR" dirty="0" smtClean="0"/>
              <a:t>cifrado / </a:t>
            </a:r>
            <a:r>
              <a:rPr lang="pt-BR" dirty="0" smtClean="0">
                <a:solidFill>
                  <a:srgbClr val="0000FF"/>
                </a:solidFill>
              </a:rPr>
              <a:t>Chave</a:t>
            </a:r>
            <a:endParaRPr lang="pt-BR" dirty="0">
              <a:solidFill>
                <a:srgbClr val="0000FF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i="1" dirty="0" smtClean="0">
                <a:ea typeface="Calibri"/>
                <a:cs typeface="Times New Roman"/>
              </a:rPr>
              <a:t>Ataque </a:t>
            </a:r>
            <a:r>
              <a:rPr lang="pt-BR" i="1" dirty="0">
                <a:ea typeface="Calibri"/>
                <a:cs typeface="Times New Roman"/>
              </a:rPr>
              <a:t>por </a:t>
            </a:r>
            <a:r>
              <a:rPr lang="pt-BR" i="1" dirty="0" smtClean="0">
                <a:ea typeface="Calibri"/>
                <a:cs typeface="Times New Roman"/>
              </a:rPr>
              <a:t>só-texto-ilegível</a:t>
            </a:r>
            <a:endParaRPr lang="pt-BR" dirty="0" smtClean="0">
              <a:ea typeface="Calibri"/>
              <a:cs typeface="Times New Roman"/>
            </a:endParaRPr>
          </a:p>
          <a:p>
            <a:r>
              <a:rPr lang="pt-BR" i="1" dirty="0"/>
              <a:t>Ataque por texto legível </a:t>
            </a:r>
            <a:r>
              <a:rPr lang="pt-BR" i="1" dirty="0" smtClean="0"/>
              <a:t>conhecido</a:t>
            </a:r>
          </a:p>
          <a:p>
            <a:r>
              <a:rPr lang="pt-BR" i="1" dirty="0">
                <a:ea typeface="Calibri"/>
                <a:cs typeface="Times New Roman"/>
              </a:rPr>
              <a:t>Ataque por texto legível </a:t>
            </a:r>
            <a:r>
              <a:rPr lang="pt-BR" i="1" dirty="0" smtClean="0">
                <a:ea typeface="Calibri"/>
                <a:cs typeface="Times New Roman"/>
              </a:rPr>
              <a:t>escolhido</a:t>
            </a:r>
          </a:p>
          <a:p>
            <a:r>
              <a:rPr lang="pt-BR" i="1" dirty="0"/>
              <a:t>Ataque adaptativo por texto legível </a:t>
            </a:r>
            <a:r>
              <a:rPr lang="pt-BR" i="1" dirty="0" smtClean="0"/>
              <a:t>escolhido</a:t>
            </a:r>
          </a:p>
          <a:p>
            <a:r>
              <a:rPr lang="pt-BR" i="1" dirty="0"/>
              <a:t>Ataque por texto ilegível </a:t>
            </a:r>
            <a:r>
              <a:rPr lang="pt-BR" i="1" dirty="0" smtClean="0"/>
              <a:t>escolhido</a:t>
            </a:r>
          </a:p>
          <a:p>
            <a:r>
              <a:rPr lang="pt-BR" i="1" dirty="0"/>
              <a:t>Ataque adaptativo por texto ilegível </a:t>
            </a:r>
            <a:r>
              <a:rPr lang="pt-BR" i="1" dirty="0" smtClean="0"/>
              <a:t>escolhido</a:t>
            </a:r>
          </a:p>
          <a:p>
            <a:endParaRPr lang="pt-BR" i="1" dirty="0" smtClean="0"/>
          </a:p>
          <a:p>
            <a:r>
              <a:rPr lang="pt-BR" i="1" dirty="0" smtClean="0">
                <a:solidFill>
                  <a:srgbClr val="0000FF"/>
                </a:solidFill>
              </a:rPr>
              <a:t>Chave : Ataque por força Bruta</a:t>
            </a:r>
            <a:endParaRPr lang="pt-BR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064597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Outros tipos de ataque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 smtClean="0"/>
              <a:t>Esses </a:t>
            </a:r>
            <a:r>
              <a:rPr lang="pt-BR" dirty="0"/>
              <a:t>pode ser compostos com os ataques descritos </a:t>
            </a:r>
            <a:r>
              <a:rPr lang="pt-BR" dirty="0" smtClean="0"/>
              <a:t>antes ou </a:t>
            </a:r>
            <a:r>
              <a:rPr lang="pt-BR" dirty="0"/>
              <a:t>entre si: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b="1" i="1" dirty="0" smtClean="0"/>
              <a:t>Ataque </a:t>
            </a:r>
            <a:r>
              <a:rPr lang="pt-BR" b="1" i="1" dirty="0"/>
              <a:t>por chaves conhecidas</a:t>
            </a:r>
            <a:r>
              <a:rPr lang="pt-BR" dirty="0"/>
              <a:t>:  o </a:t>
            </a:r>
            <a:r>
              <a:rPr lang="pt-BR" dirty="0" err="1"/>
              <a:t>criptoanalista</a:t>
            </a:r>
            <a:r>
              <a:rPr lang="pt-BR" dirty="0"/>
              <a:t> </a:t>
            </a:r>
            <a:r>
              <a:rPr lang="pt-BR" dirty="0" smtClean="0"/>
              <a:t>conhece </a:t>
            </a:r>
            <a:r>
              <a:rPr lang="pt-BR" dirty="0"/>
              <a:t>algumas chaves já usadas em sessões de criptografia sobre algum algoritmo e utiliza o conhecimento dessas chaves para deduzir outras chaves novas de sessão.</a:t>
            </a:r>
          </a:p>
          <a:p>
            <a:endParaRPr lang="pt-BR" dirty="0"/>
          </a:p>
          <a:p>
            <a:r>
              <a:rPr lang="pt-BR" b="1" i="1" dirty="0" smtClean="0"/>
              <a:t>Ataque </a:t>
            </a:r>
            <a:r>
              <a:rPr lang="pt-BR" b="1" i="1" dirty="0"/>
              <a:t>por repetição</a:t>
            </a:r>
            <a:r>
              <a:rPr lang="pt-BR" dirty="0"/>
              <a:t>:  o </a:t>
            </a:r>
            <a:r>
              <a:rPr lang="pt-BR" dirty="0" err="1"/>
              <a:t>criptoanalista</a:t>
            </a:r>
            <a:r>
              <a:rPr lang="pt-BR" dirty="0"/>
              <a:t> </a:t>
            </a:r>
            <a:r>
              <a:rPr lang="pt-BR" dirty="0" smtClean="0"/>
              <a:t>captura </a:t>
            </a:r>
            <a:r>
              <a:rPr lang="pt-BR" dirty="0"/>
              <a:t>mensagens, </a:t>
            </a:r>
            <a:r>
              <a:rPr lang="pt-BR" dirty="0" smtClean="0"/>
              <a:t>entre duas partes, </a:t>
            </a:r>
            <a:r>
              <a:rPr lang="pt-BR" dirty="0"/>
              <a:t>e depois </a:t>
            </a:r>
            <a:r>
              <a:rPr lang="pt-BR" dirty="0" smtClean="0"/>
              <a:t>as usa, repetindo-as sobre algum sistema, para </a:t>
            </a:r>
            <a:r>
              <a:rPr lang="pt-BR" dirty="0"/>
              <a:t>o seu proveito</a:t>
            </a:r>
          </a:p>
        </p:txBody>
      </p:sp>
    </p:spTree>
    <p:extLst>
      <p:ext uri="{BB962C8B-B14F-4D97-AF65-F5344CB8AC3E}">
        <p14:creationId xmlns:p14="http://schemas.microsoft.com/office/powerpoint/2010/main" xmlns="" val="421656577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Ataques à Redes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Ataques para a Obtenção de Informações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t-BR" sz="2000" dirty="0" err="1" smtClean="0"/>
              <a:t>Trashing</a:t>
            </a:r>
            <a:endParaRPr lang="pt-BR" sz="2000" dirty="0" smtClean="0"/>
          </a:p>
          <a:p>
            <a:r>
              <a:rPr lang="pt-BR" sz="2000" dirty="0" smtClean="0"/>
              <a:t>Engenharia Social</a:t>
            </a:r>
            <a:endParaRPr lang="pt-BR" sz="2000" dirty="0"/>
          </a:p>
          <a:p>
            <a:r>
              <a:rPr lang="pt-BR" sz="2000" dirty="0" smtClean="0"/>
              <a:t>Ataque Físico</a:t>
            </a:r>
            <a:endParaRPr lang="pt-BR" sz="2000" dirty="0"/>
          </a:p>
          <a:p>
            <a:r>
              <a:rPr lang="pt-BR" sz="2000" dirty="0" smtClean="0"/>
              <a:t>Informações Livres</a:t>
            </a:r>
          </a:p>
          <a:p>
            <a:r>
              <a:rPr lang="pt-BR" sz="2000" dirty="0" smtClean="0"/>
              <a:t>Vazamento de Informações</a:t>
            </a:r>
          </a:p>
          <a:p>
            <a:r>
              <a:rPr lang="pt-BR" sz="2000" dirty="0" smtClean="0"/>
              <a:t>Técnicas de Pesquisa Comum (</a:t>
            </a:r>
            <a:r>
              <a:rPr lang="pt-BR" sz="2000" dirty="0" err="1" smtClean="0"/>
              <a:t>Whois</a:t>
            </a:r>
            <a:r>
              <a:rPr lang="pt-BR" sz="2000" dirty="0" smtClean="0"/>
              <a:t>, </a:t>
            </a:r>
            <a:r>
              <a:rPr lang="pt-BR" sz="2000" dirty="0" err="1" smtClean="0"/>
              <a:t>dig</a:t>
            </a:r>
            <a:r>
              <a:rPr lang="pt-BR" sz="2000" dirty="0" smtClean="0"/>
              <a:t>, </a:t>
            </a:r>
            <a:r>
              <a:rPr lang="pt-BR" sz="2000" dirty="0" err="1" smtClean="0"/>
              <a:t>nslookup</a:t>
            </a:r>
            <a:r>
              <a:rPr lang="pt-BR" sz="2000" dirty="0" smtClean="0"/>
              <a:t>, </a:t>
            </a:r>
            <a:r>
              <a:rPr lang="pt-BR" sz="2000" dirty="0" err="1" smtClean="0"/>
              <a:t>Spidering</a:t>
            </a:r>
            <a:r>
              <a:rPr lang="pt-BR" sz="2000" dirty="0" smtClean="0"/>
              <a:t>)</a:t>
            </a:r>
            <a:endParaRPr lang="pt-BR" sz="2000" dirty="0"/>
          </a:p>
          <a:p>
            <a:r>
              <a:rPr lang="pt-BR" sz="2000" dirty="0" err="1" smtClean="0"/>
              <a:t>Sniffing</a:t>
            </a:r>
            <a:r>
              <a:rPr lang="pt-BR" sz="2000" dirty="0" smtClean="0"/>
              <a:t> </a:t>
            </a:r>
            <a:r>
              <a:rPr lang="pt-BR" sz="2000" dirty="0"/>
              <a:t>de </a:t>
            </a:r>
            <a:r>
              <a:rPr lang="pt-BR" sz="2000" dirty="0" smtClean="0"/>
              <a:t>Pacotes (algumas técnicas)</a:t>
            </a:r>
          </a:p>
          <a:p>
            <a:r>
              <a:rPr lang="pt-BR" sz="2000" dirty="0" err="1" smtClean="0"/>
              <a:t>Scanning</a:t>
            </a:r>
            <a:r>
              <a:rPr lang="pt-BR" sz="2000" dirty="0" smtClean="0"/>
              <a:t> </a:t>
            </a:r>
            <a:r>
              <a:rPr lang="pt-BR" sz="2000" dirty="0"/>
              <a:t>de </a:t>
            </a:r>
            <a:r>
              <a:rPr lang="pt-BR" sz="2000" dirty="0" smtClean="0"/>
              <a:t>Portas (várias técnicas)</a:t>
            </a:r>
            <a:endParaRPr lang="pt-BR" sz="2000" dirty="0"/>
          </a:p>
          <a:p>
            <a:r>
              <a:rPr lang="pt-BR" sz="2000" dirty="0" err="1" smtClean="0"/>
              <a:t>Scanning</a:t>
            </a:r>
            <a:r>
              <a:rPr lang="pt-BR" sz="2000" dirty="0" smtClean="0"/>
              <a:t> </a:t>
            </a:r>
            <a:r>
              <a:rPr lang="pt-BR" sz="2000" dirty="0"/>
              <a:t>de </a:t>
            </a:r>
            <a:r>
              <a:rPr lang="pt-BR" sz="2000" dirty="0" smtClean="0"/>
              <a:t>Vulnerabilidades (vários riscos podem ser analisados)</a:t>
            </a:r>
            <a:endParaRPr lang="pt-BR" sz="2000" dirty="0"/>
          </a:p>
          <a:p>
            <a:r>
              <a:rPr lang="pt-BR" sz="2000" dirty="0" err="1" smtClean="0"/>
              <a:t>Firewalking</a:t>
            </a:r>
            <a:r>
              <a:rPr lang="pt-BR" sz="2000" dirty="0" smtClean="0"/>
              <a:t> (técnica </a:t>
            </a:r>
            <a:r>
              <a:rPr lang="pt-BR" sz="2000" dirty="0"/>
              <a:t>similar ao </a:t>
            </a:r>
            <a:r>
              <a:rPr lang="pt-BR" sz="2000" dirty="0" err="1"/>
              <a:t>traceroute</a:t>
            </a:r>
            <a:r>
              <a:rPr lang="pt-BR" sz="2000" dirty="0" smtClean="0"/>
              <a:t>)</a:t>
            </a:r>
          </a:p>
          <a:p>
            <a:r>
              <a:rPr lang="pt-BR" sz="2000" dirty="0"/>
              <a:t>Problemas com o SNMP </a:t>
            </a:r>
            <a:r>
              <a:rPr lang="pt-BR" sz="2000" dirty="0" smtClean="0"/>
              <a:t>(informações sobre os elementos </a:t>
            </a:r>
            <a:r>
              <a:rPr lang="pt-BR" sz="2000" dirty="0"/>
              <a:t>de </a:t>
            </a:r>
            <a:r>
              <a:rPr lang="pt-BR" sz="2000" dirty="0" smtClean="0"/>
              <a:t>rede)</a:t>
            </a:r>
            <a:endParaRPr lang="pt-BR" sz="2000" dirty="0"/>
          </a:p>
          <a:p>
            <a:pPr marL="0" indent="0">
              <a:buNone/>
            </a:pPr>
            <a:endParaRPr lang="pt-B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Ataques de Negação de Serviços (</a:t>
            </a:r>
            <a:r>
              <a:rPr lang="pt-BR" b="1" dirty="0" err="1" smtClean="0"/>
              <a:t>DoS</a:t>
            </a:r>
            <a:r>
              <a:rPr lang="pt-BR" b="1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endParaRPr lang="pt-BR" dirty="0" smtClean="0"/>
          </a:p>
          <a:p>
            <a:r>
              <a:rPr lang="pt-BR" dirty="0" smtClean="0"/>
              <a:t>Exploração de </a:t>
            </a:r>
            <a:r>
              <a:rPr lang="pt-BR" dirty="0" err="1" smtClean="0"/>
              <a:t>Bugs</a:t>
            </a:r>
            <a:r>
              <a:rPr lang="pt-BR" dirty="0" smtClean="0"/>
              <a:t> </a:t>
            </a:r>
            <a:r>
              <a:rPr lang="pt-BR" dirty="0"/>
              <a:t>em </a:t>
            </a:r>
            <a:r>
              <a:rPr lang="pt-BR" dirty="0" smtClean="0"/>
              <a:t>Serviços, Aplicativos e Sistemas Operacionais</a:t>
            </a:r>
          </a:p>
          <a:p>
            <a:r>
              <a:rPr lang="pt-BR" dirty="0" smtClean="0"/>
              <a:t>SYN </a:t>
            </a:r>
            <a:r>
              <a:rPr lang="pt-BR" dirty="0" err="1" smtClean="0"/>
              <a:t>Flooding</a:t>
            </a:r>
            <a:r>
              <a:rPr lang="pt-BR" dirty="0" smtClean="0"/>
              <a:t> (TCP)</a:t>
            </a:r>
            <a:endParaRPr lang="pt-BR" dirty="0"/>
          </a:p>
          <a:p>
            <a:r>
              <a:rPr lang="pt-BR" dirty="0" smtClean="0"/>
              <a:t>Fragmentação </a:t>
            </a:r>
            <a:r>
              <a:rPr lang="pt-BR" dirty="0"/>
              <a:t>de p</a:t>
            </a:r>
            <a:r>
              <a:rPr lang="pt-BR" dirty="0" smtClean="0"/>
              <a:t>acotes IP </a:t>
            </a:r>
            <a:r>
              <a:rPr lang="pt-BR" dirty="0" smtClean="0">
                <a:solidFill>
                  <a:srgbClr val="0000FF"/>
                </a:solidFill>
              </a:rPr>
              <a:t>(*)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            (camada de rede)</a:t>
            </a:r>
            <a:endParaRPr lang="pt-BR" dirty="0"/>
          </a:p>
          <a:p>
            <a:r>
              <a:rPr lang="pt-BR" dirty="0" err="1" smtClean="0"/>
              <a:t>Smurf</a:t>
            </a:r>
            <a:r>
              <a:rPr lang="pt-BR" dirty="0" smtClean="0"/>
              <a:t> </a:t>
            </a:r>
            <a:r>
              <a:rPr lang="pt-BR" dirty="0"/>
              <a:t>e </a:t>
            </a:r>
            <a:r>
              <a:rPr lang="pt-BR" dirty="0" err="1" smtClean="0"/>
              <a:t>Fraggle</a:t>
            </a:r>
            <a:r>
              <a:rPr lang="pt-BR" dirty="0" smtClean="0"/>
              <a:t> (camada de rede IP)</a:t>
            </a:r>
            <a:endParaRPr lang="pt-BR" dirty="0"/>
          </a:p>
          <a:p>
            <a:r>
              <a:rPr lang="pt-BR" dirty="0" err="1" smtClean="0"/>
              <a:t>Teardrop</a:t>
            </a:r>
            <a:r>
              <a:rPr lang="pt-BR" dirty="0" smtClean="0"/>
              <a:t> (ferramenta para explorar </a:t>
            </a:r>
            <a:r>
              <a:rPr lang="pt-BR" dirty="0" smtClean="0">
                <a:solidFill>
                  <a:srgbClr val="0000FF"/>
                </a:solidFill>
              </a:rPr>
              <a:t>(*)</a:t>
            </a:r>
            <a:r>
              <a:rPr lang="pt-BR" dirty="0" smtClean="0"/>
              <a:t>) </a:t>
            </a:r>
          </a:p>
          <a:p>
            <a:r>
              <a:rPr lang="pt-BR" dirty="0" err="1" smtClean="0"/>
              <a:t>Land</a:t>
            </a:r>
            <a:r>
              <a:rPr lang="pt-BR" dirty="0" smtClean="0"/>
              <a:t> (ferramenta para explorar IP </a:t>
            </a:r>
            <a:r>
              <a:rPr lang="pt-BR" dirty="0" err="1" smtClean="0"/>
              <a:t>Spoofing</a:t>
            </a:r>
            <a:r>
              <a:rPr lang="pt-BR" dirty="0" smtClean="0"/>
              <a:t> no TCP/IP)</a:t>
            </a:r>
            <a:endParaRPr lang="pt-BR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Ataques Coordenados </a:t>
            </a:r>
            <a:r>
              <a:rPr lang="pt-BR" b="1" dirty="0" err="1"/>
              <a:t>DDoS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pt-BR" dirty="0"/>
          </a:p>
          <a:p>
            <a:r>
              <a:rPr lang="pt-BR" dirty="0" smtClean="0"/>
              <a:t>Ataques explorando o protocolo TCP</a:t>
            </a:r>
          </a:p>
          <a:p>
            <a:endParaRPr lang="pt-BR" dirty="0" smtClean="0"/>
          </a:p>
          <a:p>
            <a:r>
              <a:rPr lang="pt-BR" dirty="0" smtClean="0"/>
              <a:t>Ataques explorando o protocolo UDP</a:t>
            </a:r>
          </a:p>
          <a:p>
            <a:endParaRPr lang="pt-BR" dirty="0" smtClean="0"/>
          </a:p>
          <a:p>
            <a:r>
              <a:rPr lang="pt-BR" dirty="0" smtClean="0"/>
              <a:t>Ataques explorando o protocolo IP</a:t>
            </a:r>
            <a:endParaRPr lang="pt-BR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Ataques Ativos sobre o TCP/IP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IP </a:t>
            </a:r>
            <a:r>
              <a:rPr lang="pt-BR" dirty="0" err="1" smtClean="0"/>
              <a:t>Spoofing</a:t>
            </a:r>
            <a:endParaRPr lang="pt-BR" dirty="0" smtClean="0"/>
          </a:p>
          <a:p>
            <a:r>
              <a:rPr lang="pt-BR" dirty="0" smtClean="0"/>
              <a:t>Sequestro </a:t>
            </a:r>
            <a:r>
              <a:rPr lang="pt-BR" dirty="0"/>
              <a:t>de </a:t>
            </a:r>
            <a:r>
              <a:rPr lang="pt-BR" dirty="0" smtClean="0"/>
              <a:t>Conexões TCP </a:t>
            </a:r>
          </a:p>
          <a:p>
            <a:r>
              <a:rPr lang="pt-BR" dirty="0" smtClean="0"/>
              <a:t>Prognóstico </a:t>
            </a:r>
            <a:r>
              <a:rPr lang="pt-BR" dirty="0"/>
              <a:t>do </a:t>
            </a:r>
            <a:r>
              <a:rPr lang="pt-BR" dirty="0" smtClean="0"/>
              <a:t>número </a:t>
            </a:r>
            <a:r>
              <a:rPr lang="pt-BR" dirty="0"/>
              <a:t>de </a:t>
            </a:r>
            <a:r>
              <a:rPr lang="pt-BR" dirty="0" smtClean="0"/>
              <a:t>sequência </a:t>
            </a:r>
            <a:r>
              <a:rPr lang="pt-BR" dirty="0"/>
              <a:t>do </a:t>
            </a:r>
            <a:r>
              <a:rPr lang="pt-BR" dirty="0" smtClean="0"/>
              <a:t>TCP</a:t>
            </a:r>
            <a:endParaRPr lang="pt-BR" dirty="0"/>
          </a:p>
          <a:p>
            <a:r>
              <a:rPr lang="pt-BR" dirty="0" smtClean="0"/>
              <a:t>Ataque </a:t>
            </a:r>
            <a:r>
              <a:rPr lang="pt-BR" dirty="0"/>
              <a:t>de </a:t>
            </a:r>
            <a:r>
              <a:rPr lang="pt-BR" dirty="0" err="1" smtClean="0"/>
              <a:t>Mitnick</a:t>
            </a:r>
            <a:endParaRPr lang="pt-BR" dirty="0"/>
          </a:p>
          <a:p>
            <a:r>
              <a:rPr lang="pt-BR" dirty="0" smtClean="0"/>
              <a:t>Source </a:t>
            </a:r>
            <a:r>
              <a:rPr lang="pt-BR" dirty="0" err="1"/>
              <a:t>Routing</a:t>
            </a:r>
            <a:endParaRPr lang="pt-BR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Ataques em Redes sem Fio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70000" lnSpcReduction="20000"/>
          </a:bodyPr>
          <a:lstStyle/>
          <a:p>
            <a:r>
              <a:rPr lang="pt-BR" sz="4600" dirty="0" smtClean="0"/>
              <a:t>Engenharia Social</a:t>
            </a:r>
          </a:p>
          <a:p>
            <a:r>
              <a:rPr lang="pt-BR" sz="4600" dirty="0" smtClean="0"/>
              <a:t>Scanners WLAN</a:t>
            </a:r>
          </a:p>
          <a:p>
            <a:r>
              <a:rPr lang="pt-BR" sz="4600" i="1" dirty="0" err="1"/>
              <a:t>Wardriving</a:t>
            </a:r>
            <a:r>
              <a:rPr lang="pt-BR" sz="4600" dirty="0"/>
              <a:t> e </a:t>
            </a:r>
            <a:r>
              <a:rPr lang="pt-BR" sz="4600" i="1" dirty="0" err="1" smtClean="0"/>
              <a:t>Warchalking</a:t>
            </a:r>
            <a:endParaRPr lang="pt-BR" sz="4600" i="1" dirty="0" smtClean="0"/>
          </a:p>
          <a:p>
            <a:r>
              <a:rPr lang="pt-BR" sz="4600" i="1" dirty="0" err="1" smtClean="0"/>
              <a:t>Man-in-the-Middle</a:t>
            </a:r>
            <a:endParaRPr lang="pt-BR" sz="4600" i="1" dirty="0"/>
          </a:p>
          <a:p>
            <a:r>
              <a:rPr lang="pt-BR" sz="4600" dirty="0" smtClean="0"/>
              <a:t>Ataque </a:t>
            </a:r>
            <a:r>
              <a:rPr lang="pt-BR" sz="4600" dirty="0"/>
              <a:t>de Inundação UDP</a:t>
            </a:r>
            <a:endParaRPr lang="pt-BR" sz="4600" i="1" dirty="0" smtClean="0"/>
          </a:p>
          <a:p>
            <a:r>
              <a:rPr lang="pt-BR" sz="4600" dirty="0"/>
              <a:t>Ponto de Acesso </a:t>
            </a:r>
            <a:r>
              <a:rPr lang="pt-BR" sz="4600" dirty="0" smtClean="0"/>
              <a:t>Falso</a:t>
            </a:r>
          </a:p>
          <a:p>
            <a:r>
              <a:rPr lang="pt-BR" sz="4600" dirty="0"/>
              <a:t>Ataque de Engenharia </a:t>
            </a:r>
            <a:r>
              <a:rPr lang="pt-BR" sz="4600" dirty="0" smtClean="0"/>
              <a:t>Elétrica</a:t>
            </a:r>
          </a:p>
          <a:p>
            <a:r>
              <a:rPr lang="pt-BR" sz="4600" dirty="0"/>
              <a:t>MAC </a:t>
            </a:r>
            <a:r>
              <a:rPr lang="pt-BR" sz="4600" i="1" dirty="0" err="1" smtClean="0"/>
              <a:t>Spoofing</a:t>
            </a:r>
            <a:endParaRPr lang="pt-BR" sz="4600" i="1" dirty="0" smtClean="0"/>
          </a:p>
          <a:p>
            <a:r>
              <a:rPr lang="pt-BR" sz="4600" dirty="0"/>
              <a:t>Ataque de </a:t>
            </a:r>
            <a:r>
              <a:rPr lang="pt-BR" sz="4600" dirty="0" smtClean="0"/>
              <a:t>Senhas</a:t>
            </a:r>
          </a:p>
          <a:p>
            <a:r>
              <a:rPr lang="pt-BR" sz="4600" dirty="0"/>
              <a:t>Ataques de </a:t>
            </a:r>
            <a:r>
              <a:rPr lang="pt-BR" sz="4600" dirty="0" smtClean="0"/>
              <a:t>Dicionário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Ataques em Redes sem Fio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3200" dirty="0" smtClean="0"/>
              <a:t>Força Bruta</a:t>
            </a:r>
          </a:p>
          <a:p>
            <a:r>
              <a:rPr lang="pt-BR" sz="3200" dirty="0" smtClean="0"/>
              <a:t>Ataques </a:t>
            </a:r>
            <a:r>
              <a:rPr lang="pt-BR" sz="3200" i="1" dirty="0" err="1" smtClean="0"/>
              <a:t>Sniffers</a:t>
            </a:r>
            <a:endParaRPr lang="pt-BR" sz="3200" i="1" dirty="0" smtClean="0"/>
          </a:p>
          <a:p>
            <a:r>
              <a:rPr lang="pt-BR" sz="3200" dirty="0" smtClean="0"/>
              <a:t>Ataque Usando o programa </a:t>
            </a:r>
            <a:r>
              <a:rPr lang="pt-BR" sz="3200" i="1" dirty="0" err="1" smtClean="0"/>
              <a:t>Aireplay</a:t>
            </a:r>
            <a:endParaRPr lang="pt-BR" sz="3200" i="1" dirty="0" smtClean="0"/>
          </a:p>
          <a:p>
            <a:r>
              <a:rPr lang="pt-BR" sz="3200" i="1" dirty="0" err="1" smtClean="0"/>
              <a:t>Denial</a:t>
            </a:r>
            <a:r>
              <a:rPr lang="pt-BR" sz="3200" i="1" dirty="0" smtClean="0"/>
              <a:t> </a:t>
            </a:r>
            <a:r>
              <a:rPr lang="pt-BR" sz="3200" i="1" dirty="0" err="1" smtClean="0"/>
              <a:t>of</a:t>
            </a:r>
            <a:r>
              <a:rPr lang="pt-BR" sz="3200" i="1" dirty="0" smtClean="0"/>
              <a:t> </a:t>
            </a:r>
            <a:r>
              <a:rPr lang="pt-BR" sz="3200" i="1" dirty="0" err="1" smtClean="0"/>
              <a:t>Service</a:t>
            </a:r>
            <a:r>
              <a:rPr lang="pt-BR" sz="3200" dirty="0" smtClean="0"/>
              <a:t> (</a:t>
            </a:r>
            <a:r>
              <a:rPr lang="pt-BR" sz="3200" dirty="0" err="1" smtClean="0"/>
              <a:t>DoS</a:t>
            </a:r>
            <a:r>
              <a:rPr lang="pt-BR" sz="3200" dirty="0" smtClean="0"/>
              <a:t>)</a:t>
            </a:r>
          </a:p>
          <a:p>
            <a:r>
              <a:rPr lang="pt-BR" sz="3200" dirty="0" smtClean="0"/>
              <a:t>Ataques ao WEP - Falhas do WEP que geram ataquem de pessoas mal Intencionadas</a:t>
            </a:r>
          </a:p>
          <a:p>
            <a:r>
              <a:rPr lang="pt-BR" sz="3200" dirty="0" smtClean="0"/>
              <a:t>Ataques ao ARP</a:t>
            </a:r>
          </a:p>
          <a:p>
            <a:r>
              <a:rPr lang="pt-BR" sz="3200" dirty="0" smtClean="0"/>
              <a:t>Ataques a </a:t>
            </a:r>
            <a:r>
              <a:rPr lang="pt-BR" sz="3200" dirty="0" err="1" smtClean="0"/>
              <a:t>Smurf</a:t>
            </a:r>
            <a:r>
              <a:rPr lang="pt-BR" sz="3200" dirty="0" smtClean="0"/>
              <a:t> e DHCP</a:t>
            </a:r>
          </a:p>
          <a:p>
            <a:r>
              <a:rPr lang="pt-BR" sz="3200" dirty="0" smtClean="0"/>
              <a:t>Clonagem de endereços MAC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No Ambiente Cooperativo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Caracterizado </a:t>
            </a:r>
            <a:r>
              <a:rPr lang="pt-BR" dirty="0" smtClean="0"/>
              <a:t>pela </a:t>
            </a:r>
            <a:r>
              <a:rPr lang="pt-BR" dirty="0" smtClean="0">
                <a:solidFill>
                  <a:srgbClr val="0000FF"/>
                </a:solidFill>
              </a:rPr>
              <a:t>integração dos mais diversos sistemas</a:t>
            </a:r>
            <a:r>
              <a:rPr lang="pt-BR" dirty="0" smtClean="0"/>
              <a:t> de diferentes organizações.</a:t>
            </a:r>
          </a:p>
          <a:p>
            <a:endParaRPr lang="pt-BR" dirty="0" smtClean="0"/>
          </a:p>
          <a:p>
            <a:r>
              <a:rPr lang="pt-BR" dirty="0" smtClean="0"/>
              <a:t>As </a:t>
            </a:r>
            <a:r>
              <a:rPr lang="pt-BR" dirty="0" smtClean="0">
                <a:solidFill>
                  <a:srgbClr val="0000FF"/>
                </a:solidFill>
              </a:rPr>
              <a:t>partes envolvidas cooperam entre si</a:t>
            </a:r>
            <a:r>
              <a:rPr lang="pt-BR" dirty="0" smtClean="0"/>
              <a:t>, na busca de um objetivo comum:  </a:t>
            </a:r>
            <a:r>
              <a:rPr lang="pt-BR" dirty="0" smtClean="0">
                <a:solidFill>
                  <a:srgbClr val="7030A0"/>
                </a:solidFill>
              </a:rPr>
              <a:t>rapidez e eficiência nos processos e realizações dos negócios</a:t>
            </a:r>
            <a:r>
              <a:rPr lang="pt-BR" dirty="0" smtClean="0"/>
              <a:t>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Ataques à Sistemas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Sistemas Operacionais  </a:t>
            </a:r>
          </a:p>
          <a:p>
            <a:r>
              <a:rPr lang="pt-BR" dirty="0" smtClean="0"/>
              <a:t>Bancos de Dados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Sistemas OS e</a:t>
            </a:r>
            <a:r>
              <a:rPr lang="en-US" dirty="0" smtClean="0"/>
              <a:t>/</a:t>
            </a:r>
            <a:r>
              <a:rPr lang="en-US" dirty="0" err="1" smtClean="0"/>
              <a:t>ou</a:t>
            </a:r>
            <a:r>
              <a:rPr lang="pt-BR" dirty="0" smtClean="0"/>
              <a:t> DB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Acesso a arquivos comuns</a:t>
            </a:r>
          </a:p>
          <a:p>
            <a:r>
              <a:rPr lang="pt-BR" dirty="0" smtClean="0"/>
              <a:t>Informação Falsa</a:t>
            </a:r>
          </a:p>
          <a:p>
            <a:r>
              <a:rPr lang="pt-BR" dirty="0" smtClean="0"/>
              <a:t>Acesso a arquivos especiais</a:t>
            </a:r>
            <a:endParaRPr lang="pt-BR" dirty="0"/>
          </a:p>
          <a:p>
            <a:r>
              <a:rPr lang="pt-BR" dirty="0" smtClean="0"/>
              <a:t>Ataques contra Bancos de Dados </a:t>
            </a:r>
          </a:p>
          <a:p>
            <a:r>
              <a:rPr lang="pt-BR" dirty="0"/>
              <a:t>Elevação de privilégios</a:t>
            </a:r>
          </a:p>
          <a:p>
            <a:r>
              <a:rPr lang="pt-BR" dirty="0" smtClean="0"/>
              <a:t>Execução remota de código </a:t>
            </a:r>
            <a:r>
              <a:rPr lang="pt-BR" dirty="0"/>
              <a:t>arbitrário (Buffer </a:t>
            </a:r>
            <a:r>
              <a:rPr lang="pt-BR" dirty="0" smtClean="0"/>
              <a:t>Overflow, </a:t>
            </a:r>
            <a:r>
              <a:rPr lang="pt-BR" dirty="0" err="1" smtClean="0"/>
              <a:t>Strings</a:t>
            </a:r>
            <a:r>
              <a:rPr lang="pt-BR" dirty="0" smtClean="0"/>
              <a:t> </a:t>
            </a:r>
            <a:r>
              <a:rPr lang="pt-BR" dirty="0"/>
              <a:t>de </a:t>
            </a:r>
            <a:r>
              <a:rPr lang="pt-BR" dirty="0" smtClean="0"/>
              <a:t>Formato, </a:t>
            </a:r>
            <a:r>
              <a:rPr lang="pt-BR" dirty="0" err="1" smtClean="0"/>
              <a:t>Backdoor</a:t>
            </a:r>
            <a:r>
              <a:rPr lang="pt-BR" dirty="0" smtClean="0"/>
              <a:t>, </a:t>
            </a:r>
            <a:r>
              <a:rPr lang="pt-BR" dirty="0" err="1" smtClean="0"/>
              <a:t>Rootkits</a:t>
            </a:r>
            <a:r>
              <a:rPr lang="pt-BR" dirty="0" smtClean="0"/>
              <a:t>)</a:t>
            </a:r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Ataques à Aplicações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pt-BR" dirty="0" smtClean="0"/>
          </a:p>
          <a:p>
            <a:r>
              <a:rPr lang="pt-BR" b="1" dirty="0" smtClean="0"/>
              <a:t>(aplicações, serviços e protocolos)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 </a:t>
            </a:r>
            <a:br>
              <a:rPr lang="pt-BR" b="1" dirty="0" smtClean="0"/>
            </a:br>
            <a:r>
              <a:rPr lang="pt-BR" b="1" dirty="0" smtClean="0"/>
              <a:t>Ataques no Nível da Aplicação</a:t>
            </a:r>
            <a:br>
              <a:rPr lang="pt-BR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t-BR" sz="2000" dirty="0" smtClean="0"/>
              <a:t>Entrada Inesperada </a:t>
            </a:r>
          </a:p>
          <a:p>
            <a:r>
              <a:rPr lang="pt-BR" sz="2000" dirty="0" smtClean="0"/>
              <a:t>Vírus, </a:t>
            </a:r>
            <a:r>
              <a:rPr lang="pt-BR" sz="2000" dirty="0" err="1" smtClean="0"/>
              <a:t>Worms</a:t>
            </a:r>
            <a:r>
              <a:rPr lang="pt-BR" sz="2000" dirty="0" smtClean="0"/>
              <a:t> e </a:t>
            </a:r>
            <a:r>
              <a:rPr lang="pt-BR" sz="2000" dirty="0" smtClean="0"/>
              <a:t>Cavalos </a:t>
            </a:r>
            <a:r>
              <a:rPr lang="pt-BR" sz="2000" dirty="0" smtClean="0"/>
              <a:t>de Tróia</a:t>
            </a:r>
          </a:p>
          <a:p>
            <a:r>
              <a:rPr lang="pt-BR" sz="2000" dirty="0" smtClean="0">
                <a:solidFill>
                  <a:srgbClr val="0000FF"/>
                </a:solidFill>
              </a:rPr>
              <a:t>Ataques </a:t>
            </a:r>
            <a:r>
              <a:rPr lang="pt-BR" sz="2000" dirty="0">
                <a:solidFill>
                  <a:srgbClr val="0000FF"/>
                </a:solidFill>
              </a:rPr>
              <a:t>na </a:t>
            </a:r>
            <a:r>
              <a:rPr lang="pt-BR" sz="2000" dirty="0" smtClean="0">
                <a:solidFill>
                  <a:srgbClr val="0000FF"/>
                </a:solidFill>
              </a:rPr>
              <a:t>Web</a:t>
            </a:r>
          </a:p>
          <a:p>
            <a:pPr lvl="1"/>
            <a:r>
              <a:rPr lang="pt-BR" sz="2000" dirty="0" err="1" smtClean="0"/>
              <a:t>Bugs</a:t>
            </a:r>
            <a:r>
              <a:rPr lang="pt-BR" sz="2000" dirty="0" smtClean="0"/>
              <a:t> em servidores, </a:t>
            </a:r>
          </a:p>
          <a:p>
            <a:pPr lvl="1"/>
            <a:r>
              <a:rPr lang="pt-BR" sz="2000" dirty="0" err="1" smtClean="0"/>
              <a:t>Bugs</a:t>
            </a:r>
            <a:r>
              <a:rPr lang="pt-BR" sz="2000" dirty="0" smtClean="0"/>
              <a:t> em navegadores, </a:t>
            </a:r>
          </a:p>
          <a:p>
            <a:pPr lvl="1"/>
            <a:r>
              <a:rPr lang="pt-BR" sz="2000" dirty="0" smtClean="0"/>
              <a:t>SQL </a:t>
            </a:r>
            <a:r>
              <a:rPr lang="pt-BR" sz="2000" dirty="0" err="1" smtClean="0"/>
              <a:t>Injection</a:t>
            </a:r>
            <a:r>
              <a:rPr lang="pt-BR" sz="2000" dirty="0" smtClean="0"/>
              <a:t> (DB), </a:t>
            </a:r>
          </a:p>
          <a:p>
            <a:pPr lvl="1"/>
            <a:r>
              <a:rPr lang="pt-BR" sz="2000" dirty="0" err="1" smtClean="0"/>
              <a:t>Cross</a:t>
            </a:r>
            <a:r>
              <a:rPr lang="pt-BR" sz="2000" dirty="0" smtClean="0"/>
              <a:t> Site </a:t>
            </a:r>
            <a:r>
              <a:rPr lang="pt-BR" sz="2000" dirty="0" err="1" smtClean="0"/>
              <a:t>Scripting</a:t>
            </a:r>
            <a:r>
              <a:rPr lang="pt-BR" sz="2000" dirty="0" smtClean="0"/>
              <a:t> (XSS), </a:t>
            </a:r>
            <a:r>
              <a:rPr lang="pt-BR" sz="2000" dirty="0"/>
              <a:t> </a:t>
            </a:r>
            <a:endParaRPr lang="pt-BR" sz="2000" dirty="0" smtClean="0"/>
          </a:p>
          <a:p>
            <a:pPr lvl="1"/>
            <a:r>
              <a:rPr lang="pt-BR" sz="2000" dirty="0" err="1" smtClean="0"/>
              <a:t>Cookie</a:t>
            </a:r>
            <a:r>
              <a:rPr lang="pt-BR" sz="2000" dirty="0" smtClean="0"/>
              <a:t> </a:t>
            </a:r>
            <a:r>
              <a:rPr lang="pt-BR" sz="2000" dirty="0" err="1"/>
              <a:t>session</a:t>
            </a:r>
            <a:r>
              <a:rPr lang="pt-BR" sz="2000" dirty="0"/>
              <a:t> ID </a:t>
            </a:r>
            <a:r>
              <a:rPr lang="pt-BR" sz="2000" dirty="0" err="1" smtClean="0"/>
              <a:t>stealing</a:t>
            </a:r>
            <a:r>
              <a:rPr lang="pt-BR" sz="2000" dirty="0" smtClean="0"/>
              <a:t>, </a:t>
            </a:r>
          </a:p>
          <a:p>
            <a:pPr lvl="1"/>
            <a:r>
              <a:rPr lang="pt-BR" sz="2000" dirty="0" smtClean="0"/>
              <a:t>Web/Hiperlink </a:t>
            </a:r>
            <a:r>
              <a:rPr lang="pt-BR" sz="2000" dirty="0" err="1" smtClean="0"/>
              <a:t>Spoofing</a:t>
            </a:r>
            <a:r>
              <a:rPr lang="pt-BR" sz="2000" dirty="0" smtClean="0"/>
              <a:t> (DNS)</a:t>
            </a:r>
          </a:p>
          <a:p>
            <a:pPr lvl="1"/>
            <a:r>
              <a:rPr lang="pt-BR" sz="2000" dirty="0" err="1" smtClean="0"/>
              <a:t>Uploading</a:t>
            </a:r>
            <a:r>
              <a:rPr lang="pt-BR" sz="2000" dirty="0" smtClean="0"/>
              <a:t> </a:t>
            </a:r>
            <a:r>
              <a:rPr lang="pt-BR" sz="2000" dirty="0" err="1" smtClean="0"/>
              <a:t>Bombing</a:t>
            </a:r>
            <a:endParaRPr lang="pt-BR" sz="2000" dirty="0" smtClean="0"/>
          </a:p>
          <a:p>
            <a:pPr lvl="1"/>
            <a:r>
              <a:rPr lang="pt-BR" sz="2000" dirty="0" smtClean="0"/>
              <a:t>Demais ataques previstos em OWASP (10 ataques mais conhecidos)</a:t>
            </a:r>
          </a:p>
          <a:p>
            <a:pPr lvl="1"/>
            <a:r>
              <a:rPr lang="pt-BR" sz="2000" dirty="0" smtClean="0"/>
              <a:t>Indexação Web</a:t>
            </a:r>
            <a:endParaRPr lang="pt-BR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No Ambiente Cooperativo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 smtClean="0"/>
              <a:t>divisão entre os </a:t>
            </a:r>
            <a:r>
              <a:rPr lang="pt-BR" dirty="0" smtClean="0">
                <a:solidFill>
                  <a:srgbClr val="7030A0"/>
                </a:solidFill>
              </a:rPr>
              <a:t>diferentes tipos de usuários</a:t>
            </a:r>
            <a:r>
              <a:rPr lang="pt-BR" dirty="0" smtClean="0"/>
              <a:t>, os 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desafios a serem enfrentados no ambiente cooperativo </a:t>
            </a:r>
            <a:r>
              <a:rPr lang="pt-BR" dirty="0" smtClean="0"/>
              <a:t>e a </a:t>
            </a:r>
            <a:r>
              <a:rPr lang="pt-BR" dirty="0" smtClean="0">
                <a:solidFill>
                  <a:schemeClr val="accent5">
                    <a:lumMod val="75000"/>
                  </a:schemeClr>
                </a:solidFill>
              </a:rPr>
              <a:t>complexidade que envolve a segurança</a:t>
            </a:r>
            <a:r>
              <a:rPr lang="pt-BR" dirty="0" smtClean="0"/>
              <a:t> desses ambientes são analisados, do ponto de vista de um </a:t>
            </a:r>
            <a:r>
              <a:rPr lang="pt-BR" dirty="0" smtClean="0">
                <a:solidFill>
                  <a:srgbClr val="0000FF"/>
                </a:solidFill>
              </a:rPr>
              <a:t>modelo de segurança </a:t>
            </a:r>
            <a:r>
              <a:rPr lang="pt-BR" dirty="0" smtClean="0"/>
              <a:t>para os ambientes cooperativos.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788</TotalTime>
  <Words>2681</Words>
  <Application>Microsoft Office PowerPoint</Application>
  <PresentationFormat>Apresentação na tela (4:3)</PresentationFormat>
  <Paragraphs>513</Paragraphs>
  <Slides>83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83</vt:i4>
      </vt:variant>
    </vt:vector>
  </HeadingPairs>
  <TitlesOfParts>
    <vt:vector size="84" baseType="lpstr">
      <vt:lpstr>Mediano</vt:lpstr>
      <vt:lpstr>Introdução à Segurança Computacional</vt:lpstr>
      <vt:lpstr>Slide 2</vt:lpstr>
      <vt:lpstr>Onde tudo começa ! O Conceito de Símbolo</vt:lpstr>
      <vt:lpstr>O Conceito de Dado</vt:lpstr>
      <vt:lpstr>Conceito de Informação</vt:lpstr>
      <vt:lpstr> O Ambiente Cooperativo e a  Diversidade de Conexões </vt:lpstr>
      <vt:lpstr>O Ambiente Cooperativo</vt:lpstr>
      <vt:lpstr>No Ambiente Cooperativo</vt:lpstr>
      <vt:lpstr>No Ambiente Cooperativo</vt:lpstr>
      <vt:lpstr>Num Ambiente Cooperativo Complexo</vt:lpstr>
      <vt:lpstr>Valor da Informação </vt:lpstr>
      <vt:lpstr>No Ambiente Cooperativo</vt:lpstr>
      <vt:lpstr>Um Modelo de Segurança</vt:lpstr>
      <vt:lpstr>Fatores que justificam Segurança</vt:lpstr>
      <vt:lpstr>Fatores que justificam Segurança</vt:lpstr>
      <vt:lpstr>Fatores que justificam Segurança</vt:lpstr>
      <vt:lpstr>Fatores que justificam Segurança</vt:lpstr>
      <vt:lpstr>A Abrangência da Segurança</vt:lpstr>
      <vt:lpstr>Segurança x Funcionalidades</vt:lpstr>
      <vt:lpstr>Aspectos da Segurança</vt:lpstr>
      <vt:lpstr>Segurança x Produtividade</vt:lpstr>
      <vt:lpstr>Objetivo Final</vt:lpstr>
      <vt:lpstr>Onde está a Informação</vt:lpstr>
      <vt:lpstr>Problemas de Segurança da Informação</vt:lpstr>
      <vt:lpstr>Problemas de Segurança da Informação</vt:lpstr>
      <vt:lpstr>Segurança Computacional</vt:lpstr>
      <vt:lpstr>O que é Segurança da Informação</vt:lpstr>
      <vt:lpstr>O que é Segurança da Informação</vt:lpstr>
      <vt:lpstr>Requisitos para Segurança da Informação</vt:lpstr>
      <vt:lpstr>Disponibilidade</vt:lpstr>
      <vt:lpstr>Confidencialidade</vt:lpstr>
      <vt:lpstr>Privacidade</vt:lpstr>
      <vt:lpstr>Integridade</vt:lpstr>
      <vt:lpstr>Autenticidade</vt:lpstr>
      <vt:lpstr>Controle de Acesso</vt:lpstr>
      <vt:lpstr>Não-Repúdio</vt:lpstr>
      <vt:lpstr>O que é Segurança de Informação</vt:lpstr>
      <vt:lpstr>O que é Segurança da Informação</vt:lpstr>
      <vt:lpstr>O que é Segurança da Informação</vt:lpstr>
      <vt:lpstr>O que é Segurança da Informação</vt:lpstr>
      <vt:lpstr>O que é Segurança da Informação</vt:lpstr>
      <vt:lpstr>O que é Segurança da Informação</vt:lpstr>
      <vt:lpstr>O que é uma Política de Segurança </vt:lpstr>
      <vt:lpstr>Diretrizes de Segurança</vt:lpstr>
      <vt:lpstr>Diretivas de Privacidade</vt:lpstr>
      <vt:lpstr>Diretrizes de Privacidade</vt:lpstr>
      <vt:lpstr>Gestão de Segurança da Informação</vt:lpstr>
      <vt:lpstr>Ciclo de Segurança</vt:lpstr>
      <vt:lpstr>O que é Segurança de Sistemas</vt:lpstr>
      <vt:lpstr>O que é Segurança de Aplicação</vt:lpstr>
      <vt:lpstr>O que é Segurança de Rede</vt:lpstr>
      <vt:lpstr>Mercado</vt:lpstr>
      <vt:lpstr>Segurança da Informação</vt:lpstr>
      <vt:lpstr>Conceitos </vt:lpstr>
      <vt:lpstr>Conceito de Intrusão</vt:lpstr>
      <vt:lpstr>Vulnerabilidades</vt:lpstr>
      <vt:lpstr>Ameaças </vt:lpstr>
      <vt:lpstr>Conceito de Ataque</vt:lpstr>
      <vt:lpstr>Ataque Ativo x Passivo</vt:lpstr>
      <vt:lpstr>Atque Externo x Ataque Interno</vt:lpstr>
      <vt:lpstr>Ataque: Sucesso x Insucesso</vt:lpstr>
      <vt:lpstr>Conceito de Intrusão (Invasão)</vt:lpstr>
      <vt:lpstr>Contramedidas</vt:lpstr>
      <vt:lpstr>Risco</vt:lpstr>
      <vt:lpstr>Risco</vt:lpstr>
      <vt:lpstr>Impacto</vt:lpstr>
      <vt:lpstr>Impacto </vt:lpstr>
      <vt:lpstr>Classificação de Ataques</vt:lpstr>
      <vt:lpstr>Ataques à Informação</vt:lpstr>
      <vt:lpstr>Criptoanálise </vt:lpstr>
      <vt:lpstr>Para quebrar texto cifrado / Chave</vt:lpstr>
      <vt:lpstr> Outros tipos de ataque </vt:lpstr>
      <vt:lpstr>Ataques à Redes</vt:lpstr>
      <vt:lpstr>Ataques para a Obtenção de Informações</vt:lpstr>
      <vt:lpstr>Ataques de Negação de Serviços (DoS)</vt:lpstr>
      <vt:lpstr>Ataques Coordenados DDoS</vt:lpstr>
      <vt:lpstr>Ataques Ativos sobre o TCP/IP</vt:lpstr>
      <vt:lpstr>Ataques em Redes sem Fio</vt:lpstr>
      <vt:lpstr>Ataques em Redes sem Fio</vt:lpstr>
      <vt:lpstr>Ataques à Sistemas</vt:lpstr>
      <vt:lpstr>Sistemas OS e/ou DB</vt:lpstr>
      <vt:lpstr>Ataques à Aplicações</vt:lpstr>
      <vt:lpstr>  Ataques no Nível da Aplicação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Classificação de Ataques</dc:title>
  <dc:creator>bosco</dc:creator>
  <cp:lastModifiedBy>bosco</cp:lastModifiedBy>
  <cp:revision>36</cp:revision>
  <dcterms:created xsi:type="dcterms:W3CDTF">2013-08-15T16:41:59Z</dcterms:created>
  <dcterms:modified xsi:type="dcterms:W3CDTF">2013-08-16T17:38:03Z</dcterms:modified>
</cp:coreProperties>
</file>