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5"/>
  </p:notesMasterIdLst>
  <p:sldIdLst>
    <p:sldId id="317" r:id="rId2"/>
    <p:sldId id="318" r:id="rId3"/>
    <p:sldId id="330" r:id="rId4"/>
    <p:sldId id="445" r:id="rId5"/>
    <p:sldId id="421" r:id="rId6"/>
    <p:sldId id="428" r:id="rId7"/>
    <p:sldId id="429" r:id="rId8"/>
    <p:sldId id="374" r:id="rId9"/>
    <p:sldId id="457" r:id="rId10"/>
    <p:sldId id="458" r:id="rId11"/>
    <p:sldId id="324" r:id="rId12"/>
    <p:sldId id="376" r:id="rId13"/>
    <p:sldId id="397" r:id="rId14"/>
    <p:sldId id="442" r:id="rId15"/>
    <p:sldId id="427" r:id="rId16"/>
    <p:sldId id="419" r:id="rId17"/>
    <p:sldId id="425" r:id="rId18"/>
    <p:sldId id="435" r:id="rId19"/>
    <p:sldId id="398" r:id="rId20"/>
    <p:sldId id="436" r:id="rId21"/>
    <p:sldId id="403" r:id="rId22"/>
    <p:sldId id="404" r:id="rId23"/>
    <p:sldId id="405" r:id="rId24"/>
    <p:sldId id="406" r:id="rId25"/>
    <p:sldId id="407" r:id="rId26"/>
    <p:sldId id="410" r:id="rId27"/>
    <p:sldId id="417" r:id="rId28"/>
    <p:sldId id="331" r:id="rId29"/>
    <p:sldId id="303" r:id="rId30"/>
    <p:sldId id="270" r:id="rId31"/>
    <p:sldId id="304" r:id="rId32"/>
    <p:sldId id="271" r:id="rId33"/>
    <p:sldId id="325" r:id="rId34"/>
    <p:sldId id="272" r:id="rId35"/>
    <p:sldId id="281" r:id="rId36"/>
    <p:sldId id="283" r:id="rId37"/>
    <p:sldId id="284" r:id="rId38"/>
    <p:sldId id="373" r:id="rId39"/>
    <p:sldId id="314" r:id="rId40"/>
    <p:sldId id="312" r:id="rId41"/>
    <p:sldId id="451" r:id="rId42"/>
    <p:sldId id="453" r:id="rId43"/>
    <p:sldId id="455" r:id="rId4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0000"/>
    <a:srgbClr val="CCD777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444" autoAdjust="0"/>
  </p:normalViewPr>
  <p:slideViewPr>
    <p:cSldViewPr>
      <p:cViewPr varScale="1">
        <p:scale>
          <a:sx n="55" d="100"/>
          <a:sy n="55" d="100"/>
        </p:scale>
        <p:origin x="-103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/>
          </a:p>
        </p:txBody>
      </p:sp>
      <p:sp>
        <p:nvSpPr>
          <p:cNvPr id="593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7CABB2-2BB2-4319-8783-69A7162094BF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90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5190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1908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51909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51910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51911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51912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51913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51914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51915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51916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51917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51918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51919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51920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251921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251922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BCFF6A4-9E3C-433A-BFF5-BEB9A99E7CF7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25192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5192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E06EEF-2A33-46EA-8832-D64DCDF68DC4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7F607F-5517-4146-9EC5-B557E24ADFF9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AF2D54-8A57-4325-B221-3DE357BE691B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C60F50-2D60-41DE-8DA4-5BD02377EFE7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08F832-9512-4B65-B4BC-CAF9AB300BAB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BBC990-5436-4205-9652-606DC6F5BD86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6A4945-2B80-4067-B341-8361103C93F8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D55756-7F7E-47B8-AA10-B60AF7252D8D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A8DFE6-724E-473B-888C-4E601BEF7647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4E0F6E-B204-4F57-853C-4A1B7DBBF9AA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93E4C587-94F5-400C-BB98-2D61FCD3545E}" type="slidenum">
              <a:rPr lang="pt-BR"/>
              <a:pPr/>
              <a:t>‹nº›</a:t>
            </a:fld>
            <a:endParaRPr lang="pt-BR"/>
          </a:p>
        </p:txBody>
      </p:sp>
      <p:grpSp>
        <p:nvGrpSpPr>
          <p:cNvPr id="25088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508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088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088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5088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5088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5089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5089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5089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5089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5089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508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5089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250897" name="Line 17"/>
          <p:cNvSpPr>
            <a:spLocks noChangeShapeType="1"/>
          </p:cNvSpPr>
          <p:nvPr userDrawn="1"/>
        </p:nvSpPr>
        <p:spPr bwMode="auto">
          <a:xfrm>
            <a:off x="468313" y="1125538"/>
            <a:ext cx="8207375" cy="0"/>
          </a:xfrm>
          <a:prstGeom prst="line">
            <a:avLst/>
          </a:prstGeom>
          <a:noFill/>
          <a:ln w="1270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Introdução às Redes Privadas Virtuais - VPN</a:t>
            </a: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  <a:p>
            <a:r>
              <a:rPr lang="pt-BR">
                <a:solidFill>
                  <a:schemeClr val="tx2"/>
                </a:solidFill>
              </a:rPr>
              <a:t>Conceituação, Protocolos, ... </a:t>
            </a: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Tunelamento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O </a:t>
            </a:r>
            <a:r>
              <a:rPr lang="pt-BR" dirty="0" smtClean="0"/>
              <a:t>gateway VPN </a:t>
            </a:r>
            <a:r>
              <a:rPr lang="pt-BR" dirty="0"/>
              <a:t>remove o pacote IP recebido e envia a um host 2 na rede Ethernet remota.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Túnel</a:t>
            </a:r>
            <a:endParaRPr lang="pt-BR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pt-BR" sz="2800"/>
          </a:p>
          <a:p>
            <a:r>
              <a:rPr lang="pt-BR" b="1"/>
              <a:t>Túnel </a:t>
            </a:r>
            <a:r>
              <a:rPr lang="pt-BR"/>
              <a:t>é a denominação do </a:t>
            </a:r>
            <a:r>
              <a:rPr lang="pt-BR" b="1"/>
              <a:t>caminho lógico percorrido pelos pacotes encapsulados</a:t>
            </a:r>
            <a:r>
              <a:rPr lang="pt-BR"/>
              <a:t>. </a:t>
            </a:r>
          </a:p>
          <a:p>
            <a:endParaRPr lang="pt-BR"/>
          </a:p>
          <a:p>
            <a:r>
              <a:rPr lang="pt-BR"/>
              <a:t>A rede VPN poder ser construída sobre uma rede pública (Internet) ou uma rede privada.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/>
              <a:t/>
            </a:r>
            <a:br>
              <a:rPr lang="pt-BR" sz="2800"/>
            </a:br>
            <a:r>
              <a:rPr lang="pt-BR"/>
              <a:t>Figura 2 – Transporte da informação</a:t>
            </a:r>
            <a:br>
              <a:rPr lang="pt-BR"/>
            </a:br>
            <a:endParaRPr lang="pt-BR"/>
          </a:p>
        </p:txBody>
      </p:sp>
      <p:pic>
        <p:nvPicPr>
          <p:cNvPr id="156678" name="Picture 6" descr="Image1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44675"/>
            <a:ext cx="8207375" cy="4032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Tunelamento</a:t>
            </a:r>
          </a:p>
        </p:txBody>
      </p:sp>
      <p:pic>
        <p:nvPicPr>
          <p:cNvPr id="190467" name="Picture 3" descr="fig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1296988"/>
            <a:ext cx="7632700" cy="43132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VPN segura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b="1" dirty="0">
                <a:solidFill>
                  <a:srgbClr val="0033CC"/>
                </a:solidFill>
              </a:rPr>
              <a:t>No caso de VPN segura</a:t>
            </a:r>
            <a:r>
              <a:rPr lang="pt-BR" sz="2800" dirty="0"/>
              <a:t>, é acrescentada a </a:t>
            </a:r>
            <a:r>
              <a:rPr lang="pt-BR" sz="2800" b="1" dirty="0"/>
              <a:t>criptografia</a:t>
            </a:r>
            <a:r>
              <a:rPr lang="pt-BR" sz="2800" dirty="0"/>
              <a:t>, antes do tunelamento.</a:t>
            </a:r>
          </a:p>
          <a:p>
            <a:endParaRPr lang="pt-BR" sz="2800" dirty="0"/>
          </a:p>
          <a:p>
            <a:r>
              <a:rPr lang="pt-BR" sz="2800" dirty="0"/>
              <a:t>Tunelamento VPN  = </a:t>
            </a:r>
          </a:p>
          <a:p>
            <a:pPr>
              <a:buFont typeface="Wingdings" pitchFamily="2" charset="2"/>
              <a:buNone/>
            </a:pPr>
            <a:r>
              <a:rPr lang="pt-BR" sz="2800" dirty="0"/>
              <a:t>        [ pacote xxx ]    </a:t>
            </a:r>
          </a:p>
          <a:p>
            <a:pPr>
              <a:buFont typeface="Wingdings" pitchFamily="2" charset="2"/>
              <a:buNone/>
            </a:pPr>
            <a:r>
              <a:rPr lang="pt-BR" sz="2800" dirty="0"/>
              <a:t>               +  [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Criptografia do pacote xxx</a:t>
            </a:r>
            <a:r>
              <a:rPr lang="pt-BR" sz="2800" dirty="0"/>
              <a:t>] </a:t>
            </a:r>
          </a:p>
          <a:p>
            <a:pPr>
              <a:buFont typeface="Wingdings" pitchFamily="2" charset="2"/>
              <a:buNone/>
            </a:pPr>
            <a:r>
              <a:rPr lang="pt-BR" sz="2800" dirty="0"/>
              <a:t>                           + [ </a:t>
            </a:r>
            <a:r>
              <a:rPr lang="pt-BR" sz="2800" dirty="0" smtClean="0">
                <a:solidFill>
                  <a:srgbClr val="990000"/>
                </a:solidFill>
              </a:rPr>
              <a:t>Encapsula o </a:t>
            </a:r>
            <a:r>
              <a:rPr lang="pt-BR" sz="2800" dirty="0">
                <a:solidFill>
                  <a:srgbClr val="990000"/>
                </a:solidFill>
              </a:rPr>
              <a:t>pacote </a:t>
            </a:r>
            <a:r>
              <a:rPr lang="pt-BR" sz="2800" dirty="0" smtClean="0">
                <a:solidFill>
                  <a:srgbClr val="990000"/>
                </a:solidFill>
              </a:rPr>
              <a:t>xxx</a:t>
            </a:r>
            <a:endParaRPr lang="pt-BR" sz="2800" dirty="0">
              <a:solidFill>
                <a:srgbClr val="99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pt-BR" sz="2800" dirty="0">
                <a:solidFill>
                  <a:srgbClr val="990000"/>
                </a:solidFill>
              </a:rPr>
              <a:t>                                criptografado </a:t>
            </a:r>
            <a:r>
              <a:rPr lang="pt-BR" sz="2800" dirty="0"/>
              <a:t>sobre o pacote                 </a:t>
            </a:r>
            <a:br>
              <a:rPr lang="pt-BR" sz="2800" dirty="0"/>
            </a:br>
            <a:r>
              <a:rPr lang="pt-BR" sz="2800" dirty="0"/>
              <a:t>                                                       </a:t>
            </a:r>
            <a:r>
              <a:rPr lang="pt-BR" sz="2800" dirty="0" err="1"/>
              <a:t>encapsulador</a:t>
            </a:r>
            <a:r>
              <a:rPr lang="pt-BR" sz="2800" dirty="0"/>
              <a:t>]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Um Protocolo de Tunelamento</a:t>
            </a:r>
            <a:endParaRPr lang="pt-BR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protocolo de tunelamento </a:t>
            </a:r>
            <a:r>
              <a:rPr lang="pt-BR" dirty="0" smtClean="0"/>
              <a:t>é um protocolo  da </a:t>
            </a:r>
            <a:r>
              <a:rPr lang="pt-BR" u="sng" dirty="0" smtClean="0"/>
              <a:t>camada de rede </a:t>
            </a:r>
            <a:r>
              <a:rPr lang="pt-BR" dirty="0" smtClean="0"/>
              <a:t>(3) ou da </a:t>
            </a:r>
            <a:r>
              <a:rPr lang="pt-BR" u="sng" dirty="0" smtClean="0"/>
              <a:t>camada de enlace </a:t>
            </a:r>
            <a:r>
              <a:rPr lang="pt-BR" dirty="0" smtClean="0"/>
              <a:t>(2), </a:t>
            </a:r>
            <a:r>
              <a:rPr lang="pt-BR" dirty="0" smtClean="0">
                <a:solidFill>
                  <a:srgbClr val="990000"/>
                </a:solidFill>
              </a:rPr>
              <a:t>que encapsula pacotes criptografados da camada superior</a:t>
            </a:r>
            <a:r>
              <a:rPr lang="pt-BR" dirty="0" smtClean="0"/>
              <a:t>, de transporte (4) ou da camada de rede (3), respectivamente, agindo como </a:t>
            </a:r>
            <a:r>
              <a:rPr lang="pt-BR" i="1" dirty="0" err="1" smtClean="0"/>
              <a:t>payload</a:t>
            </a:r>
            <a:r>
              <a:rPr lang="pt-BR" i="1" dirty="0" smtClean="0"/>
              <a:t> </a:t>
            </a:r>
            <a:r>
              <a:rPr lang="pt-BR" dirty="0" smtClean="0"/>
              <a:t>(carga útil) de dados do usuário.  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Túnel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t-BR"/>
          </a:p>
          <a:p>
            <a:pPr>
              <a:lnSpc>
                <a:spcPct val="80000"/>
              </a:lnSpc>
            </a:pPr>
            <a:r>
              <a:rPr lang="pt-BR"/>
              <a:t>Simula a </a:t>
            </a:r>
            <a:r>
              <a:rPr lang="pt-BR" b="1"/>
              <a:t>conexão ponto-a-ponto</a:t>
            </a:r>
            <a:r>
              <a:rPr lang="pt-BR"/>
              <a:t> requerida para a </a:t>
            </a:r>
            <a:r>
              <a:rPr lang="pt-BR" b="1"/>
              <a:t>transmissão de pacotes através de uma rede pública</a:t>
            </a:r>
            <a:r>
              <a:rPr lang="pt-BR"/>
              <a:t>.</a:t>
            </a:r>
          </a:p>
          <a:p>
            <a:pPr>
              <a:lnSpc>
                <a:spcPct val="80000"/>
              </a:lnSpc>
            </a:pPr>
            <a:endParaRPr lang="pt-BR"/>
          </a:p>
          <a:p>
            <a:pPr>
              <a:lnSpc>
                <a:spcPct val="80000"/>
              </a:lnSpc>
            </a:pPr>
            <a:r>
              <a:rPr lang="pt-BR"/>
              <a:t>Utilizam </a:t>
            </a:r>
            <a:r>
              <a:rPr lang="pt-BR" b="1"/>
              <a:t>protocolos de tunelamento</a:t>
            </a:r>
            <a:r>
              <a:rPr lang="pt-BR"/>
              <a:t> que permitem o tráfego de dados de </a:t>
            </a:r>
            <a:r>
              <a:rPr lang="pt-BR" b="1"/>
              <a:t>várias fontes para diversos destinos</a:t>
            </a:r>
            <a:r>
              <a:rPr lang="pt-BR"/>
              <a:t>.</a:t>
            </a:r>
          </a:p>
          <a:p>
            <a:pPr>
              <a:lnSpc>
                <a:spcPct val="80000"/>
              </a:lnSpc>
            </a:pPr>
            <a:endParaRPr lang="pt-BR"/>
          </a:p>
          <a:p>
            <a:pPr>
              <a:lnSpc>
                <a:spcPct val="80000"/>
              </a:lnSpc>
            </a:pPr>
            <a:r>
              <a:rPr lang="pt-BR" b="1"/>
              <a:t>Diferentes protocolos</a:t>
            </a:r>
            <a:r>
              <a:rPr lang="pt-BR"/>
              <a:t> podem ser usados: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Protocolos de Tunelamento</a:t>
            </a:r>
            <a:endParaRPr lang="pt-BR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800" b="1">
              <a:solidFill>
                <a:srgbClr val="0033CC"/>
              </a:solidFill>
            </a:endParaRPr>
          </a:p>
          <a:p>
            <a:r>
              <a:rPr lang="en-US" sz="2800" b="1">
                <a:solidFill>
                  <a:srgbClr val="0033CC"/>
                </a:solidFill>
              </a:rPr>
              <a:t>GRE  </a:t>
            </a:r>
            <a:r>
              <a:rPr lang="en-US" sz="2800" i="1"/>
              <a:t>(</a:t>
            </a:r>
            <a:r>
              <a:rPr lang="pt-BR" sz="2800" b="1" i="1"/>
              <a:t>Generic Routing Encapsulation</a:t>
            </a:r>
            <a:r>
              <a:rPr lang="pt-BR" sz="2800" i="1"/>
              <a:t>)</a:t>
            </a:r>
            <a:r>
              <a:rPr lang="pt-BR" sz="2800"/>
              <a:t> da Cisco.</a:t>
            </a:r>
            <a:endParaRPr lang="en-US" sz="2800">
              <a:solidFill>
                <a:srgbClr val="0033CC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800" b="1">
              <a:solidFill>
                <a:srgbClr val="0033CC"/>
              </a:solidFill>
            </a:endParaRPr>
          </a:p>
          <a:p>
            <a:r>
              <a:rPr lang="en-US" sz="2800" b="1">
                <a:solidFill>
                  <a:srgbClr val="0033CC"/>
                </a:solidFill>
              </a:rPr>
              <a:t>L2TP  </a:t>
            </a:r>
            <a:r>
              <a:rPr lang="pt-BR" sz="2800"/>
              <a:t>(</a:t>
            </a:r>
            <a:r>
              <a:rPr lang="pt-BR" sz="2800" b="1" i="1"/>
              <a:t>Layer 2 Tunneling Protocol</a:t>
            </a:r>
            <a:r>
              <a:rPr lang="pt-BR" sz="2800"/>
              <a:t>) da IETF (</a:t>
            </a:r>
            <a:r>
              <a:rPr lang="pt-BR" sz="2800" i="1"/>
              <a:t>Internet Engineering Task Force</a:t>
            </a:r>
            <a:r>
              <a:rPr lang="pt-BR" sz="2800"/>
              <a:t>). </a:t>
            </a:r>
          </a:p>
          <a:p>
            <a:endParaRPr lang="pt-BR" sz="2800"/>
          </a:p>
          <a:p>
            <a:r>
              <a:rPr lang="en-US" sz="2800" b="1">
                <a:solidFill>
                  <a:srgbClr val="0033CC"/>
                </a:solidFill>
              </a:rPr>
              <a:t>PPTP </a:t>
            </a:r>
            <a:r>
              <a:rPr lang="pt-BR" sz="2800"/>
              <a:t>(</a:t>
            </a:r>
            <a:r>
              <a:rPr lang="pt-BR" sz="2800" b="1" i="1"/>
              <a:t>Point-to-Point Tunneling Protocol</a:t>
            </a:r>
            <a:r>
              <a:rPr lang="pt-BR" sz="2800"/>
              <a:t>) da Microsoft.</a:t>
            </a:r>
          </a:p>
          <a:p>
            <a:pPr>
              <a:buFont typeface="Wingdings" pitchFamily="2" charset="2"/>
              <a:buNone/>
            </a:pPr>
            <a:endParaRPr lang="pt-BR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Tunelamento Nível 3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 sz="3400"/>
              <a:t>Usa tunelamento nivel 3.</a:t>
            </a:r>
          </a:p>
          <a:p>
            <a:endParaRPr lang="en-US" sz="3400"/>
          </a:p>
          <a:p>
            <a:r>
              <a:rPr lang="en-US" sz="3400"/>
              <a:t>Tem como </a:t>
            </a:r>
            <a:r>
              <a:rPr lang="pt-BR" sz="3400"/>
              <a:t>objetivo transportar protocolos de nível 3 encapsulados em pacotes IP.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/>
              <a:t>Tunelamento Nível 2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endParaRPr lang="pt-BR"/>
          </a:p>
          <a:p>
            <a:r>
              <a:rPr lang="pt-BR"/>
              <a:t>O objetivo é transportar protocolos de nível 3, tal como o IP da Internet, encapsulados em quadros da camada 2. </a:t>
            </a:r>
          </a:p>
          <a:p>
            <a:endParaRPr lang="pt-BR"/>
          </a:p>
          <a:p>
            <a:pPr>
              <a:buFont typeface="Wingdings" pitchFamily="2" charset="2"/>
              <a:buNone/>
            </a:pPr>
            <a:endParaRPr lang="pt-BR"/>
          </a:p>
          <a:p>
            <a:endParaRPr lang="pt-BR"/>
          </a:p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    VPN - Virtual Private Network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3400"/>
          </a:p>
          <a:p>
            <a:r>
              <a:rPr lang="pt-BR" sz="3400"/>
              <a:t>O conceito de VPN surgiu a partir da </a:t>
            </a:r>
            <a:r>
              <a:rPr lang="pt-BR" sz="3400" b="1"/>
              <a:t>necessidade de se utilizar redes de comunicação não confiáveis</a:t>
            </a:r>
            <a:r>
              <a:rPr lang="pt-BR" sz="3400"/>
              <a:t> </a:t>
            </a:r>
          </a:p>
          <a:p>
            <a:endParaRPr lang="pt-BR" sz="3400"/>
          </a:p>
          <a:p>
            <a:r>
              <a:rPr lang="pt-BR" sz="3400"/>
              <a:t>Por exemplo, para </a:t>
            </a:r>
            <a:r>
              <a:rPr lang="pt-BR" sz="3400" b="1"/>
              <a:t>trafegar informações de forma segura </a:t>
            </a:r>
            <a:r>
              <a:rPr lang="pt-BR" sz="3400"/>
              <a:t>na Internet,.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PPoE</a:t>
            </a:r>
            <a:r>
              <a:rPr lang="en-US" dirty="0" smtClean="0"/>
              <a:t> </a:t>
            </a:r>
            <a:r>
              <a:rPr lang="en-US" dirty="0" err="1"/>
              <a:t>encapsulando</a:t>
            </a:r>
            <a:r>
              <a:rPr lang="en-US" dirty="0"/>
              <a:t> IP</a:t>
            </a:r>
            <a:endParaRPr lang="pt-BR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Utiliza-se </a:t>
            </a:r>
            <a:r>
              <a:rPr lang="pt-BR" b="1" dirty="0"/>
              <a:t>quadros </a:t>
            </a:r>
            <a:r>
              <a:rPr lang="pt-BR" dirty="0" err="1" smtClean="0"/>
              <a:t>PPoE</a:t>
            </a:r>
            <a:r>
              <a:rPr lang="pt-BR" dirty="0" smtClean="0"/>
              <a:t> </a:t>
            </a:r>
            <a:r>
              <a:rPr lang="pt-BR" dirty="0"/>
              <a:t>(</a:t>
            </a:r>
            <a:r>
              <a:rPr lang="pt-BR" i="1" dirty="0" err="1"/>
              <a:t>Point-to-Point</a:t>
            </a:r>
            <a:r>
              <a:rPr lang="pt-BR" i="1" dirty="0"/>
              <a:t> </a:t>
            </a:r>
            <a:r>
              <a:rPr lang="pt-BR" i="1" dirty="0" err="1"/>
              <a:t>Protocol</a:t>
            </a:r>
            <a:r>
              <a:rPr lang="pt-BR" dirty="0"/>
              <a:t>), como unidades de troca de informação, </a:t>
            </a:r>
            <a:r>
              <a:rPr lang="pt-BR" b="1" dirty="0">
                <a:solidFill>
                  <a:srgbClr val="0033CC"/>
                </a:solidFill>
              </a:rPr>
              <a:t>encapsulando os pacotes IP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Quadros</a:t>
            </a:r>
            <a:r>
              <a:rPr lang="en-US" dirty="0"/>
              <a:t> </a:t>
            </a:r>
            <a:r>
              <a:rPr lang="en-US" b="1" dirty="0" err="1"/>
              <a:t>PPoE</a:t>
            </a:r>
            <a:r>
              <a:rPr lang="en-US" dirty="0"/>
              <a:t> </a:t>
            </a:r>
            <a:r>
              <a:rPr lang="en-US" dirty="0" err="1"/>
              <a:t>encapsulando</a:t>
            </a:r>
            <a:r>
              <a:rPr lang="en-US" dirty="0"/>
              <a:t> </a:t>
            </a:r>
            <a:r>
              <a:rPr lang="en-US" dirty="0" err="1"/>
              <a:t>pacotes</a:t>
            </a:r>
            <a:r>
              <a:rPr lang="en-US" dirty="0"/>
              <a:t> IP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/>
              <a:t>Tipos de túneis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Os túneis podem ser criados de duas diferentes formas - voluntárias e compulsórias:</a:t>
            </a:r>
          </a:p>
          <a:p>
            <a:pPr lvl="1"/>
            <a:endParaRPr lang="pt-BR"/>
          </a:p>
          <a:p>
            <a:pPr lvl="1"/>
            <a:r>
              <a:rPr lang="pt-BR"/>
              <a:t>Túnel Voluntário</a:t>
            </a:r>
          </a:p>
          <a:p>
            <a:pPr lvl="1"/>
            <a:endParaRPr lang="pt-BR"/>
          </a:p>
          <a:p>
            <a:pPr lvl="1"/>
            <a:r>
              <a:rPr lang="pt-BR"/>
              <a:t>Túnel Compulsório</a:t>
            </a:r>
          </a:p>
          <a:p>
            <a:endParaRPr lang="pt-BR"/>
          </a:p>
          <a:p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Túnel Voluntário 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O computador do usuário </a:t>
            </a:r>
            <a:r>
              <a:rPr lang="pt-BR">
                <a:solidFill>
                  <a:srgbClr val="0033CC"/>
                </a:solidFill>
              </a:rPr>
              <a:t>funciona como uma das extremidades do túnel</a:t>
            </a:r>
            <a:r>
              <a:rPr lang="pt-BR"/>
              <a:t> e, também, como </a:t>
            </a:r>
            <a:r>
              <a:rPr lang="pt-BR">
                <a:solidFill>
                  <a:srgbClr val="990000"/>
                </a:solidFill>
              </a:rPr>
              <a:t>cliente do túnel</a:t>
            </a:r>
            <a:r>
              <a:rPr lang="pt-BR" b="1">
                <a:solidFill>
                  <a:srgbClr val="99000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pt-BR" b="1">
              <a:solidFill>
                <a:srgbClr val="990000"/>
              </a:solidFill>
            </a:endParaRPr>
          </a:p>
          <a:p>
            <a:pPr>
              <a:lnSpc>
                <a:spcPct val="90000"/>
              </a:lnSpc>
            </a:pPr>
            <a:r>
              <a:rPr lang="pt-BR"/>
              <a:t>E emite uma solicitação VPN para </a:t>
            </a:r>
            <a:r>
              <a:rPr lang="pt-BR">
                <a:solidFill>
                  <a:srgbClr val="0033CC"/>
                </a:solidFill>
              </a:rPr>
              <a:t>configurar e criar um túnel</a:t>
            </a:r>
            <a:r>
              <a:rPr lang="pt-BR"/>
              <a:t> entre duas máquinas, uma em cada rede privada, e que são conectadas via Internet. 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VPN entre duas máquinas</a:t>
            </a:r>
          </a:p>
        </p:txBody>
      </p:sp>
      <p:pic>
        <p:nvPicPr>
          <p:cNvPr id="198659" name="Picture 3" descr="vpn1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989138"/>
            <a:ext cx="9144000" cy="345598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Túnel Compulsório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pt-BR" sz="2800"/>
          </a:p>
          <a:p>
            <a:pPr>
              <a:lnSpc>
                <a:spcPct val="80000"/>
              </a:lnSpc>
            </a:pPr>
            <a:endParaRPr lang="pt-BR" sz="2800"/>
          </a:p>
          <a:p>
            <a:pPr>
              <a:lnSpc>
                <a:spcPct val="80000"/>
              </a:lnSpc>
            </a:pPr>
            <a:r>
              <a:rPr lang="pt-BR" sz="2800"/>
              <a:t>O computador do usuário </a:t>
            </a:r>
            <a:r>
              <a:rPr lang="pt-BR" sz="2800">
                <a:solidFill>
                  <a:srgbClr val="0033CC"/>
                </a:solidFill>
              </a:rPr>
              <a:t>não funciona como extremidade do túnel</a:t>
            </a:r>
            <a:r>
              <a:rPr lang="pt-BR" sz="2800"/>
              <a:t>. </a:t>
            </a:r>
          </a:p>
          <a:p>
            <a:pPr>
              <a:lnSpc>
                <a:spcPct val="80000"/>
              </a:lnSpc>
            </a:pPr>
            <a:endParaRPr lang="pt-BR" sz="2800"/>
          </a:p>
          <a:p>
            <a:pPr>
              <a:lnSpc>
                <a:spcPct val="80000"/>
              </a:lnSpc>
            </a:pPr>
            <a:r>
              <a:rPr lang="pt-BR" sz="2800"/>
              <a:t>Um </a:t>
            </a:r>
            <a:r>
              <a:rPr lang="pt-BR" sz="2800" b="1"/>
              <a:t>servidor de acesso remoto</a:t>
            </a:r>
            <a:r>
              <a:rPr lang="pt-BR" sz="2800"/>
              <a:t>, localizado entre o computador do usuário e o servidor do túnel, funciona como uma das extremidades e atua como o cliente do túnel.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Tunelamento compulsório</a:t>
            </a:r>
          </a:p>
        </p:txBody>
      </p:sp>
      <p:pic>
        <p:nvPicPr>
          <p:cNvPr id="200707" name="Picture 3" descr="fig5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2133600"/>
            <a:ext cx="8064500" cy="3240088"/>
          </a:xfrm>
          <a:noFill/>
          <a:ln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Tunelamento compulsório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endParaRPr lang="pt-BR"/>
          </a:p>
          <a:p>
            <a:r>
              <a:rPr lang="pt-BR"/>
              <a:t>No caso da Internet, o cliente faz uma conexão para um túnel habilitado pelo servidor de acesso no provedor (ISP). </a:t>
            </a:r>
          </a:p>
          <a:p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Tunelamento compulsório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endParaRPr lang="pt-BR"/>
          </a:p>
          <a:p>
            <a:r>
              <a:rPr lang="pt-BR"/>
              <a:t>No tunelamento compulsório com múltiplos clientes, o túnel só é finalizado no momento em que o último usuário do túnel se desconecta.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VPN com IPSec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endParaRPr lang="pt-BR"/>
          </a:p>
          <a:p>
            <a:r>
              <a:rPr lang="pt-BR"/>
              <a:t>Uma rede VPN pode utilizar o padrão denominado </a:t>
            </a:r>
            <a:r>
              <a:rPr lang="pt-BR" b="1"/>
              <a:t>IPSec</a:t>
            </a:r>
            <a:r>
              <a:rPr lang="pt-BR"/>
              <a:t>, criado pelo IETF (Internet Engineering Task Force), o que torna todo o tráfego de informação nesse túnel, seguro.</a:t>
            </a:r>
          </a:p>
          <a:p>
            <a:endParaRPr lang="pt-B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18487" cy="287338"/>
          </a:xfrm>
        </p:spPr>
        <p:txBody>
          <a:bodyPr/>
          <a:lstStyle/>
          <a:p>
            <a:r>
              <a:rPr lang="pt-BR" b="1"/>
              <a:t>Outras Aplicações para VPN na Internet</a:t>
            </a:r>
            <a:r>
              <a:rPr lang="pt-BR"/>
              <a:t/>
            </a:r>
            <a:br>
              <a:rPr lang="pt-BR"/>
            </a:br>
            <a:endParaRPr lang="pt-B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Acesso remoto via Internet.</a:t>
            </a:r>
          </a:p>
          <a:p>
            <a:endParaRPr lang="pt-BR"/>
          </a:p>
          <a:p>
            <a:r>
              <a:rPr lang="pt-BR"/>
              <a:t>Conexão de LANs via Internet.</a:t>
            </a:r>
          </a:p>
          <a:p>
            <a:endParaRPr lang="pt-BR"/>
          </a:p>
          <a:p>
            <a:r>
              <a:rPr lang="pt-BR"/>
              <a:t>Conexão de computadores numa Intranet.</a:t>
            </a:r>
          </a:p>
          <a:p>
            <a:endParaRPr lang="pt-BR"/>
          </a:p>
          <a:p>
            <a:endParaRPr lang="pt-BR"/>
          </a:p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VPN - Virtual Private Network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endParaRPr lang="pt-BR" sz="3400" dirty="0"/>
          </a:p>
          <a:p>
            <a:r>
              <a:rPr lang="pt-BR" sz="3400" dirty="0"/>
              <a:t>Uma VPN proporciona conexões somente </a:t>
            </a:r>
            <a:r>
              <a:rPr lang="pt-BR" sz="3400" b="1" dirty="0"/>
              <a:t>permitidas a usuários, que estejam em redes distintas</a:t>
            </a:r>
            <a:r>
              <a:rPr lang="pt-BR" sz="3400" dirty="0"/>
              <a:t> </a:t>
            </a:r>
            <a:r>
              <a:rPr lang="pt-BR" sz="3400" dirty="0" smtClean="0"/>
              <a:t>e </a:t>
            </a:r>
            <a:r>
              <a:rPr lang="pt-BR" sz="3400" dirty="0"/>
              <a:t>que façam parte de </a:t>
            </a:r>
            <a:r>
              <a:rPr lang="pt-BR" sz="3400" b="1" dirty="0"/>
              <a:t>uma mesma </a:t>
            </a:r>
            <a:r>
              <a:rPr lang="pt-BR" sz="3400" b="1" dirty="0" smtClean="0"/>
              <a:t>comunidade </a:t>
            </a:r>
            <a:r>
              <a:rPr lang="pt-BR" sz="3400" dirty="0" smtClean="0"/>
              <a:t>(empresa).</a:t>
            </a:r>
            <a:endParaRPr lang="pt-BR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/>
            </a:r>
            <a:br>
              <a:rPr lang="pt-BR"/>
            </a:br>
            <a:r>
              <a:rPr lang="pt-BR"/>
              <a:t>Conexão de LANs via Internet - Fonte: RNP </a:t>
            </a:r>
            <a:br>
              <a:rPr lang="pt-BR"/>
            </a:br>
            <a:endParaRPr lang="pt-BR"/>
          </a:p>
        </p:txBody>
      </p:sp>
      <p:pic>
        <p:nvPicPr>
          <p:cNvPr id="25606" name="Picture 6" descr="fig2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444625"/>
            <a:ext cx="7775575" cy="4238625"/>
          </a:xfrm>
          <a:noFill/>
          <a:ln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/>
            </a:r>
            <a:br>
              <a:rPr lang="pt-BR"/>
            </a:br>
            <a:r>
              <a:rPr lang="pt-BR"/>
              <a:t>Conexão de LANs via Internet - Fonte: RNP </a:t>
            </a:r>
            <a:br>
              <a:rPr lang="pt-BR"/>
            </a:br>
            <a:endParaRPr lang="pt-BR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Uma solução que substitui as conexões entre LANs através de circuitos dedicados de longa distância é a utilização de circuitos dedicados locais interligando-as à Internet. </a:t>
            </a:r>
          </a:p>
          <a:p>
            <a:endParaRPr lang="pt-BR"/>
          </a:p>
          <a:p>
            <a:r>
              <a:rPr lang="pt-BR"/>
              <a:t>O software de VPN assegura esta interconexão formando a WAN corporativa.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/>
              <a:t/>
            </a:r>
            <a:br>
              <a:rPr lang="pt-BR" sz="2800"/>
            </a:br>
            <a:r>
              <a:rPr lang="pt-BR" sz="2800"/>
              <a:t>Conexão numa Intranet - Fonte: RNP </a:t>
            </a:r>
            <a:br>
              <a:rPr lang="pt-BR" sz="2800"/>
            </a:br>
            <a:endParaRPr lang="pt-BR" sz="2800"/>
          </a:p>
        </p:txBody>
      </p:sp>
      <p:pic>
        <p:nvPicPr>
          <p:cNvPr id="28678" name="Picture 6" descr="fig3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1736725"/>
            <a:ext cx="7632700" cy="3802063"/>
          </a:xfrm>
          <a:noFill/>
          <a:ln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Conexão de Computadores numa Intranet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Em algumas organizações, existem dados confidenciais cujo </a:t>
            </a:r>
            <a:r>
              <a:rPr lang="pt-BR" b="1"/>
              <a:t>acesso é restrito a um pequeno grupo</a:t>
            </a:r>
            <a:r>
              <a:rPr lang="pt-BR"/>
              <a:t> de usuários. 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Nestas situações, redes locais departamentais são implementadas fisicamente separadas da LAN corporativa.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Benefícios das VPNs Seguras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Autenticação de usuários.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Gerenciamento de endereço.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Criptografia de dados.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Gerenciamento de chaves.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Suporte a múltiplos protocolos.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b="1"/>
              <a:t>IPSEC – Internet Protocol Security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err="1"/>
              <a:t>IPSec</a:t>
            </a:r>
            <a:r>
              <a:rPr lang="pt-BR" dirty="0"/>
              <a:t> é um protocolo padrão de camada 3 projetado pelo IETF que oferece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transferência segura de informações fim a fim através de rede IP</a:t>
            </a:r>
            <a:r>
              <a:rPr lang="pt-BR" dirty="0"/>
              <a:t> pública ou privada.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/>
              <a:t>IPSEC – Internet Protocol Security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Requisitos </a:t>
            </a:r>
            <a:r>
              <a:rPr lang="pt-BR" dirty="0"/>
              <a:t>de segurança</a:t>
            </a:r>
          </a:p>
          <a:p>
            <a:endParaRPr lang="pt-BR" dirty="0"/>
          </a:p>
          <a:p>
            <a:pPr lvl="1"/>
            <a:r>
              <a:rPr lang="pt-BR" dirty="0"/>
              <a:t>Autenticidade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Integridade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Confidencialidade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/>
              <a:t>IPSEC – Internet Protocol Security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Para implementar estas características, o IPSec é composto de 3 mecanismos adicionais:</a:t>
            </a:r>
          </a:p>
          <a:p>
            <a:pPr lvl="1"/>
            <a:r>
              <a:rPr lang="pt-BR" b="1"/>
              <a:t>AH</a:t>
            </a:r>
            <a:r>
              <a:rPr lang="pt-BR"/>
              <a:t> - </a:t>
            </a:r>
            <a:r>
              <a:rPr lang="pt-BR" i="1"/>
              <a:t>Autentication Header</a:t>
            </a:r>
            <a:r>
              <a:rPr lang="pt-BR"/>
              <a:t>.</a:t>
            </a:r>
          </a:p>
          <a:p>
            <a:pPr lvl="1">
              <a:buFont typeface="Wingdings" pitchFamily="2" charset="2"/>
              <a:buNone/>
            </a:pPr>
            <a:endParaRPr lang="pt-BR"/>
          </a:p>
          <a:p>
            <a:pPr lvl="1"/>
            <a:r>
              <a:rPr lang="pt-BR" b="1"/>
              <a:t>ESP</a:t>
            </a:r>
            <a:r>
              <a:rPr lang="pt-BR"/>
              <a:t> - </a:t>
            </a:r>
            <a:r>
              <a:rPr lang="pt-BR" i="1"/>
              <a:t>Encapsulation Security Payload</a:t>
            </a:r>
            <a:r>
              <a:rPr lang="pt-BR"/>
              <a:t>.</a:t>
            </a:r>
          </a:p>
          <a:p>
            <a:pPr lvl="1"/>
            <a:endParaRPr lang="pt-BR"/>
          </a:p>
          <a:p>
            <a:pPr lvl="1"/>
            <a:r>
              <a:rPr lang="pt-BR" b="1"/>
              <a:t>ISAKMP</a:t>
            </a:r>
            <a:r>
              <a:rPr lang="pt-BR"/>
              <a:t> - </a:t>
            </a:r>
            <a:r>
              <a:rPr lang="pt-BR" i="1"/>
              <a:t>Internet Security Association and Key Management Protocol</a:t>
            </a:r>
            <a:r>
              <a:rPr lang="pt-BR"/>
              <a:t>. </a:t>
            </a:r>
          </a:p>
          <a:p>
            <a:endParaRPr lang="pt-B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IPSec em servidores Linux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endParaRPr lang="pt-BR"/>
          </a:p>
          <a:p>
            <a:r>
              <a:rPr lang="pt-BR"/>
              <a:t>O IPSec segue normas em projetos de VPN e é muito utilizado para se fazer VPN entre servidores Linux e roteadores que provêem serviços de VPN.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/>
              <a:t>Segurança na  camada de rede com IPSec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1835150" y="2349500"/>
            <a:ext cx="4895850" cy="3600450"/>
          </a:xfrm>
          <a:prstGeom prst="rect">
            <a:avLst/>
          </a:prstGeom>
          <a:solidFill>
            <a:srgbClr val="CCD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1835150" y="3284538"/>
            <a:ext cx="4897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1835150" y="4508500"/>
            <a:ext cx="4897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3419475" y="24209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>
            <a:off x="5076825" y="24209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3851275" y="265588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/>
              <a:t>HTTP</a:t>
            </a:r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2195513" y="2636838"/>
            <a:ext cx="1087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/>
              <a:t>SMTP</a:t>
            </a:r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5292725" y="2492375"/>
            <a:ext cx="1366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/>
              <a:t>FTP</a:t>
            </a:r>
            <a:br>
              <a:rPr lang="pt-BR" b="1"/>
            </a:br>
            <a:r>
              <a:rPr lang="pt-BR" b="1"/>
              <a:t>NNTP, ...</a:t>
            </a:r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3635375" y="3716338"/>
            <a:ext cx="1512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/>
              <a:t> TCP / UDP </a:t>
            </a:r>
          </a:p>
        </p:txBody>
      </p: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3348038" y="4941888"/>
            <a:ext cx="1728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 b="1"/>
              <a:t>IP  /  </a:t>
            </a:r>
            <a:r>
              <a:rPr lang="pt-BR" sz="2400" b="1">
                <a:solidFill>
                  <a:srgbClr val="0033CC"/>
                </a:solidFill>
              </a:rPr>
              <a:t>IPSec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VPN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endParaRPr lang="pt-BR"/>
          </a:p>
          <a:p>
            <a:r>
              <a:rPr lang="pt-BR"/>
              <a:t>No passado, alto custo de links de comunicação dedicados e privados.</a:t>
            </a:r>
          </a:p>
          <a:p>
            <a:endParaRPr lang="pt-BR"/>
          </a:p>
          <a:p>
            <a:r>
              <a:rPr lang="pt-BR"/>
              <a:t>A Internet diminui esse custo.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Protocolos de Segurança para VPN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err="1"/>
              <a:t>IPSec</a:t>
            </a:r>
            <a:r>
              <a:rPr lang="pt-BR" dirty="0"/>
              <a:t> (IP </a:t>
            </a:r>
            <a:r>
              <a:rPr lang="pt-BR" dirty="0" err="1"/>
              <a:t>Security</a:t>
            </a:r>
            <a:r>
              <a:rPr lang="pt-BR" dirty="0"/>
              <a:t>)</a:t>
            </a:r>
          </a:p>
          <a:p>
            <a:endParaRPr lang="pt-BR" dirty="0"/>
          </a:p>
          <a:p>
            <a:r>
              <a:rPr lang="pt-BR" dirty="0"/>
              <a:t>SSL (</a:t>
            </a:r>
            <a:r>
              <a:rPr lang="pt-BR" dirty="0" err="1"/>
              <a:t>Secure</a:t>
            </a:r>
            <a:r>
              <a:rPr lang="pt-BR" dirty="0"/>
              <a:t> </a:t>
            </a:r>
            <a:r>
              <a:rPr lang="pt-BR" dirty="0" err="1"/>
              <a:t>Sockets</a:t>
            </a:r>
            <a:r>
              <a:rPr lang="pt-BR" dirty="0"/>
              <a:t> </a:t>
            </a:r>
            <a:r>
              <a:rPr lang="pt-BR" dirty="0" err="1"/>
              <a:t>Layer</a:t>
            </a:r>
            <a:r>
              <a:rPr lang="pt-BR" dirty="0"/>
              <a:t>)</a:t>
            </a:r>
            <a:br>
              <a:rPr lang="pt-BR" dirty="0"/>
            </a:br>
            <a:endParaRPr lang="pt-BR" dirty="0"/>
          </a:p>
          <a:p>
            <a:r>
              <a:rPr lang="pt-BR" dirty="0" smtClean="0"/>
              <a:t>SSL v3  = TLS </a:t>
            </a:r>
            <a:r>
              <a:rPr lang="pt-BR" dirty="0"/>
              <a:t>(</a:t>
            </a:r>
            <a:r>
              <a:rPr lang="pt-BR" dirty="0" err="1"/>
              <a:t>Transport</a:t>
            </a:r>
            <a:r>
              <a:rPr lang="pt-BR" dirty="0"/>
              <a:t> </a:t>
            </a:r>
            <a:r>
              <a:rPr lang="pt-BR" dirty="0" err="1"/>
              <a:t>Layer</a:t>
            </a:r>
            <a:r>
              <a:rPr lang="pt-BR" dirty="0"/>
              <a:t> </a:t>
            </a:r>
            <a:r>
              <a:rPr lang="pt-BR" dirty="0" err="1"/>
              <a:t>Secure</a:t>
            </a:r>
            <a:r>
              <a:rPr lang="pt-BR" dirty="0"/>
              <a:t>)</a:t>
            </a:r>
            <a:br>
              <a:rPr lang="pt-BR" dirty="0"/>
            </a:br>
            <a:r>
              <a:rPr lang="pt-BR" dirty="0"/>
              <a:t>     Uma evolução do SSL.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SSL protocol stack  /  TLS</a:t>
            </a:r>
          </a:p>
        </p:txBody>
      </p:sp>
      <p:grpSp>
        <p:nvGrpSpPr>
          <p:cNvPr id="263171" name="Group 3"/>
          <p:cNvGrpSpPr>
            <a:grpSpLocks/>
          </p:cNvGrpSpPr>
          <p:nvPr/>
        </p:nvGrpSpPr>
        <p:grpSpPr bwMode="auto">
          <a:xfrm>
            <a:off x="1190625" y="1817688"/>
            <a:ext cx="6859588" cy="3667125"/>
            <a:chOff x="813" y="1145"/>
            <a:chExt cx="4681" cy="2310"/>
          </a:xfrm>
        </p:grpSpPr>
        <p:sp>
          <p:nvSpPr>
            <p:cNvPr id="263172" name="Rectangle 4"/>
            <p:cNvSpPr>
              <a:spLocks noChangeArrowheads="1"/>
            </p:cNvSpPr>
            <p:nvPr/>
          </p:nvSpPr>
          <p:spPr bwMode="auto">
            <a:xfrm>
              <a:off x="4204" y="1145"/>
              <a:ext cx="534" cy="572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73" name="Rectangle 5"/>
            <p:cNvSpPr>
              <a:spLocks noChangeArrowheads="1"/>
            </p:cNvSpPr>
            <p:nvPr/>
          </p:nvSpPr>
          <p:spPr bwMode="auto">
            <a:xfrm>
              <a:off x="4204" y="1145"/>
              <a:ext cx="553" cy="590"/>
            </a:xfrm>
            <a:prstGeom prst="rect">
              <a:avLst/>
            </a:prstGeom>
            <a:noFill/>
            <a:ln w="28575">
              <a:solidFill>
                <a:srgbClr val="D9AA7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74" name="Rectangle 6"/>
            <p:cNvSpPr>
              <a:spLocks noChangeArrowheads="1"/>
            </p:cNvSpPr>
            <p:nvPr/>
          </p:nvSpPr>
          <p:spPr bwMode="auto">
            <a:xfrm>
              <a:off x="3596" y="1145"/>
              <a:ext cx="534" cy="572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75" name="Rectangle 7"/>
            <p:cNvSpPr>
              <a:spLocks noChangeArrowheads="1"/>
            </p:cNvSpPr>
            <p:nvPr/>
          </p:nvSpPr>
          <p:spPr bwMode="auto">
            <a:xfrm>
              <a:off x="3596" y="1145"/>
              <a:ext cx="552" cy="590"/>
            </a:xfrm>
            <a:prstGeom prst="rect">
              <a:avLst/>
            </a:prstGeom>
            <a:noFill/>
            <a:ln w="28575">
              <a:solidFill>
                <a:srgbClr val="D9AA7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76" name="Rectangle 8"/>
            <p:cNvSpPr>
              <a:spLocks noChangeArrowheads="1"/>
            </p:cNvSpPr>
            <p:nvPr/>
          </p:nvSpPr>
          <p:spPr bwMode="auto">
            <a:xfrm>
              <a:off x="2674" y="1145"/>
              <a:ext cx="848" cy="572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77" name="Rectangle 9"/>
            <p:cNvSpPr>
              <a:spLocks noChangeArrowheads="1"/>
            </p:cNvSpPr>
            <p:nvPr/>
          </p:nvSpPr>
          <p:spPr bwMode="auto">
            <a:xfrm>
              <a:off x="2674" y="1145"/>
              <a:ext cx="866" cy="590"/>
            </a:xfrm>
            <a:prstGeom prst="rect">
              <a:avLst/>
            </a:prstGeom>
            <a:noFill/>
            <a:ln w="28575">
              <a:solidFill>
                <a:srgbClr val="FFD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78" name="Rectangle 10"/>
            <p:cNvSpPr>
              <a:spLocks noChangeArrowheads="1"/>
            </p:cNvSpPr>
            <p:nvPr/>
          </p:nvSpPr>
          <p:spPr bwMode="auto">
            <a:xfrm>
              <a:off x="1735" y="1145"/>
              <a:ext cx="847" cy="572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79" name="Rectangle 11"/>
            <p:cNvSpPr>
              <a:spLocks noChangeArrowheads="1"/>
            </p:cNvSpPr>
            <p:nvPr/>
          </p:nvSpPr>
          <p:spPr bwMode="auto">
            <a:xfrm>
              <a:off x="1735" y="1145"/>
              <a:ext cx="866" cy="590"/>
            </a:xfrm>
            <a:prstGeom prst="rect">
              <a:avLst/>
            </a:prstGeom>
            <a:noFill/>
            <a:ln w="28575">
              <a:solidFill>
                <a:srgbClr val="FFD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80" name="Rectangle 12"/>
            <p:cNvSpPr>
              <a:spLocks noChangeArrowheads="1"/>
            </p:cNvSpPr>
            <p:nvPr/>
          </p:nvSpPr>
          <p:spPr bwMode="auto">
            <a:xfrm>
              <a:off x="813" y="2214"/>
              <a:ext cx="4662" cy="350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81" name="Rectangle 13"/>
            <p:cNvSpPr>
              <a:spLocks noChangeArrowheads="1"/>
            </p:cNvSpPr>
            <p:nvPr/>
          </p:nvSpPr>
          <p:spPr bwMode="auto">
            <a:xfrm>
              <a:off x="813" y="2214"/>
              <a:ext cx="4681" cy="369"/>
            </a:xfrm>
            <a:prstGeom prst="rect">
              <a:avLst/>
            </a:prstGeom>
            <a:noFill/>
            <a:ln w="28575">
              <a:solidFill>
                <a:srgbClr val="D9AA7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82" name="Rectangle 14"/>
            <p:cNvSpPr>
              <a:spLocks noChangeArrowheads="1"/>
            </p:cNvSpPr>
            <p:nvPr/>
          </p:nvSpPr>
          <p:spPr bwMode="auto">
            <a:xfrm>
              <a:off x="813" y="2656"/>
              <a:ext cx="4662" cy="350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83" name="Rectangle 15"/>
            <p:cNvSpPr>
              <a:spLocks noChangeArrowheads="1"/>
            </p:cNvSpPr>
            <p:nvPr/>
          </p:nvSpPr>
          <p:spPr bwMode="auto">
            <a:xfrm>
              <a:off x="813" y="2656"/>
              <a:ext cx="4681" cy="369"/>
            </a:xfrm>
            <a:prstGeom prst="rect">
              <a:avLst/>
            </a:prstGeom>
            <a:noFill/>
            <a:ln w="28575">
              <a:solidFill>
                <a:srgbClr val="D9AA7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84" name="Rectangle 16"/>
            <p:cNvSpPr>
              <a:spLocks noChangeArrowheads="1"/>
            </p:cNvSpPr>
            <p:nvPr/>
          </p:nvSpPr>
          <p:spPr bwMode="auto">
            <a:xfrm>
              <a:off x="813" y="1809"/>
              <a:ext cx="4662" cy="331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85" name="Rectangle 17"/>
            <p:cNvSpPr>
              <a:spLocks noChangeArrowheads="1"/>
            </p:cNvSpPr>
            <p:nvPr/>
          </p:nvSpPr>
          <p:spPr bwMode="auto">
            <a:xfrm>
              <a:off x="813" y="1809"/>
              <a:ext cx="4681" cy="350"/>
            </a:xfrm>
            <a:prstGeom prst="rect">
              <a:avLst/>
            </a:prstGeom>
            <a:noFill/>
            <a:ln w="28575">
              <a:solidFill>
                <a:srgbClr val="FFD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86" name="Rectangle 18"/>
            <p:cNvSpPr>
              <a:spLocks noChangeArrowheads="1"/>
            </p:cNvSpPr>
            <p:nvPr/>
          </p:nvSpPr>
          <p:spPr bwMode="auto">
            <a:xfrm>
              <a:off x="813" y="1145"/>
              <a:ext cx="848" cy="572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87" name="Rectangle 19"/>
            <p:cNvSpPr>
              <a:spLocks noChangeArrowheads="1"/>
            </p:cNvSpPr>
            <p:nvPr/>
          </p:nvSpPr>
          <p:spPr bwMode="auto">
            <a:xfrm>
              <a:off x="813" y="1145"/>
              <a:ext cx="866" cy="590"/>
            </a:xfrm>
            <a:prstGeom prst="rect">
              <a:avLst/>
            </a:prstGeom>
            <a:noFill/>
            <a:ln w="28575">
              <a:solidFill>
                <a:srgbClr val="FFD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188" name="Rectangle 20"/>
            <p:cNvSpPr>
              <a:spLocks noChangeArrowheads="1"/>
            </p:cNvSpPr>
            <p:nvPr/>
          </p:nvSpPr>
          <p:spPr bwMode="auto">
            <a:xfrm>
              <a:off x="1111" y="1176"/>
              <a:ext cx="28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SSL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89" name="Rectangle 21"/>
            <p:cNvSpPr>
              <a:spLocks noChangeArrowheads="1"/>
            </p:cNvSpPr>
            <p:nvPr/>
          </p:nvSpPr>
          <p:spPr bwMode="auto">
            <a:xfrm>
              <a:off x="885" y="1361"/>
              <a:ext cx="76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Handshake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0" name="Rectangle 22"/>
            <p:cNvSpPr>
              <a:spLocks noChangeArrowheads="1"/>
            </p:cNvSpPr>
            <p:nvPr/>
          </p:nvSpPr>
          <p:spPr bwMode="auto">
            <a:xfrm>
              <a:off x="973" y="1545"/>
              <a:ext cx="541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protocol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1" name="Rectangle 23"/>
            <p:cNvSpPr>
              <a:spLocks noChangeArrowheads="1"/>
            </p:cNvSpPr>
            <p:nvPr/>
          </p:nvSpPr>
          <p:spPr bwMode="auto">
            <a:xfrm>
              <a:off x="1783" y="1302"/>
              <a:ext cx="86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SSL Change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2" name="Rectangle 24"/>
            <p:cNvSpPr>
              <a:spLocks noChangeArrowheads="1"/>
            </p:cNvSpPr>
            <p:nvPr/>
          </p:nvSpPr>
          <p:spPr bwMode="auto">
            <a:xfrm>
              <a:off x="1783" y="1467"/>
              <a:ext cx="83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Cipher Spec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3" name="Rectangle 25"/>
            <p:cNvSpPr>
              <a:spLocks noChangeArrowheads="1"/>
            </p:cNvSpPr>
            <p:nvPr/>
          </p:nvSpPr>
          <p:spPr bwMode="auto">
            <a:xfrm>
              <a:off x="2778" y="1302"/>
              <a:ext cx="64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SSL Alert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4" name="Rectangle 26"/>
            <p:cNvSpPr>
              <a:spLocks noChangeArrowheads="1"/>
            </p:cNvSpPr>
            <p:nvPr/>
          </p:nvSpPr>
          <p:spPr bwMode="auto">
            <a:xfrm>
              <a:off x="2778" y="1467"/>
              <a:ext cx="55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Protocol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5" name="Rectangle 27"/>
            <p:cNvSpPr>
              <a:spLocks noChangeArrowheads="1"/>
            </p:cNvSpPr>
            <p:nvPr/>
          </p:nvSpPr>
          <p:spPr bwMode="auto">
            <a:xfrm>
              <a:off x="2963" y="2352"/>
              <a:ext cx="19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Transport layer (usually TCP)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6" name="Rectangle 28"/>
            <p:cNvSpPr>
              <a:spLocks noChangeArrowheads="1"/>
            </p:cNvSpPr>
            <p:nvPr/>
          </p:nvSpPr>
          <p:spPr bwMode="auto">
            <a:xfrm>
              <a:off x="3027" y="2776"/>
              <a:ext cx="17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Network layer (usually IP)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7" name="Rectangle 29"/>
            <p:cNvSpPr>
              <a:spLocks noChangeArrowheads="1"/>
            </p:cNvSpPr>
            <p:nvPr/>
          </p:nvSpPr>
          <p:spPr bwMode="auto">
            <a:xfrm>
              <a:off x="2419" y="1910"/>
              <a:ext cx="141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SSL Record Protocol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8" name="Rectangle 30"/>
            <p:cNvSpPr>
              <a:spLocks noChangeArrowheads="1"/>
            </p:cNvSpPr>
            <p:nvPr/>
          </p:nvSpPr>
          <p:spPr bwMode="auto">
            <a:xfrm>
              <a:off x="3681" y="1394"/>
              <a:ext cx="397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HTTP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199" name="Rectangle 31"/>
            <p:cNvSpPr>
              <a:spLocks noChangeArrowheads="1"/>
            </p:cNvSpPr>
            <p:nvPr/>
          </p:nvSpPr>
          <p:spPr bwMode="auto">
            <a:xfrm>
              <a:off x="4274" y="1394"/>
              <a:ext cx="42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Telnet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200" name="Rectangle 32"/>
            <p:cNvSpPr>
              <a:spLocks noChangeArrowheads="1"/>
            </p:cNvSpPr>
            <p:nvPr/>
          </p:nvSpPr>
          <p:spPr bwMode="auto">
            <a:xfrm>
              <a:off x="1956" y="3209"/>
              <a:ext cx="239" cy="221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201" name="Rectangle 33"/>
            <p:cNvSpPr>
              <a:spLocks noChangeArrowheads="1"/>
            </p:cNvSpPr>
            <p:nvPr/>
          </p:nvSpPr>
          <p:spPr bwMode="auto">
            <a:xfrm>
              <a:off x="1956" y="3209"/>
              <a:ext cx="258" cy="240"/>
            </a:xfrm>
            <a:prstGeom prst="rect">
              <a:avLst/>
            </a:prstGeom>
            <a:noFill/>
            <a:ln w="28575">
              <a:solidFill>
                <a:srgbClr val="FFD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202" name="Rectangle 34"/>
            <p:cNvSpPr>
              <a:spLocks noChangeArrowheads="1"/>
            </p:cNvSpPr>
            <p:nvPr/>
          </p:nvSpPr>
          <p:spPr bwMode="auto">
            <a:xfrm>
              <a:off x="933" y="3273"/>
              <a:ext cx="98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SSL protocols: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203" name="Rectangle 35"/>
            <p:cNvSpPr>
              <a:spLocks noChangeArrowheads="1"/>
            </p:cNvSpPr>
            <p:nvPr/>
          </p:nvSpPr>
          <p:spPr bwMode="auto">
            <a:xfrm>
              <a:off x="4664" y="3209"/>
              <a:ext cx="240" cy="221"/>
            </a:xfrm>
            <a:prstGeom prst="rect">
              <a:avLst/>
            </a:prstGeom>
            <a:solidFill>
              <a:srgbClr val="D9AA7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204" name="Rectangle 36"/>
            <p:cNvSpPr>
              <a:spLocks noChangeArrowheads="1"/>
            </p:cNvSpPr>
            <p:nvPr/>
          </p:nvSpPr>
          <p:spPr bwMode="auto">
            <a:xfrm>
              <a:off x="4664" y="3209"/>
              <a:ext cx="258" cy="240"/>
            </a:xfrm>
            <a:prstGeom prst="rect">
              <a:avLst/>
            </a:prstGeom>
            <a:noFill/>
            <a:ln w="28575">
              <a:solidFill>
                <a:srgbClr val="D9AA7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3205" name="Rectangle 37"/>
            <p:cNvSpPr>
              <a:spLocks noChangeArrowheads="1"/>
            </p:cNvSpPr>
            <p:nvPr/>
          </p:nvSpPr>
          <p:spPr bwMode="auto">
            <a:xfrm>
              <a:off x="3525" y="3273"/>
              <a:ext cx="1081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900">
                  <a:solidFill>
                    <a:srgbClr val="000000"/>
                  </a:solidFill>
                </a:rPr>
                <a:t>Other protocols: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3206" name="Oval 38"/>
            <p:cNvSpPr>
              <a:spLocks noChangeArrowheads="1"/>
            </p:cNvSpPr>
            <p:nvPr/>
          </p:nvSpPr>
          <p:spPr bwMode="auto">
            <a:xfrm>
              <a:off x="4919" y="148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3207" name="Oval 39"/>
            <p:cNvSpPr>
              <a:spLocks noChangeArrowheads="1"/>
            </p:cNvSpPr>
            <p:nvPr/>
          </p:nvSpPr>
          <p:spPr bwMode="auto">
            <a:xfrm>
              <a:off x="5037" y="148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3208" name="Oval 40"/>
            <p:cNvSpPr>
              <a:spLocks noChangeArrowheads="1"/>
            </p:cNvSpPr>
            <p:nvPr/>
          </p:nvSpPr>
          <p:spPr bwMode="auto">
            <a:xfrm>
              <a:off x="5155" y="148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TLS handshake protocol</a:t>
            </a:r>
          </a:p>
        </p:txBody>
      </p:sp>
      <p:pic>
        <p:nvPicPr>
          <p:cNvPr id="265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0500" y="1462088"/>
            <a:ext cx="6608763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290513"/>
          </a:xfrm>
        </p:spPr>
        <p:txBody>
          <a:bodyPr/>
          <a:lstStyle/>
          <a:p>
            <a:r>
              <a:rPr lang="en-GB" sz="2800"/>
              <a:t>TLS record protocol</a:t>
            </a:r>
          </a:p>
        </p:txBody>
      </p:sp>
      <p:grpSp>
        <p:nvGrpSpPr>
          <p:cNvPr id="268291" name="Group 3"/>
          <p:cNvGrpSpPr>
            <a:grpSpLocks/>
          </p:cNvGrpSpPr>
          <p:nvPr/>
        </p:nvGrpSpPr>
        <p:grpSpPr bwMode="auto">
          <a:xfrm>
            <a:off x="1703388" y="1414463"/>
            <a:ext cx="5872162" cy="4776787"/>
            <a:chOff x="1162" y="891"/>
            <a:chExt cx="4008" cy="3009"/>
          </a:xfrm>
        </p:grpSpPr>
        <p:sp>
          <p:nvSpPr>
            <p:cNvPr id="268292" name="Rectangle 4"/>
            <p:cNvSpPr>
              <a:spLocks noChangeArrowheads="1"/>
            </p:cNvSpPr>
            <p:nvPr/>
          </p:nvSpPr>
          <p:spPr bwMode="auto">
            <a:xfrm>
              <a:off x="1162" y="945"/>
              <a:ext cx="11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b="1">
                  <a:solidFill>
                    <a:srgbClr val="000000"/>
                  </a:solidFill>
                </a:rPr>
                <a:t>Application data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293" name="Rectangle 5"/>
            <p:cNvSpPr>
              <a:spLocks noChangeArrowheads="1"/>
            </p:cNvSpPr>
            <p:nvPr/>
          </p:nvSpPr>
          <p:spPr bwMode="auto">
            <a:xfrm>
              <a:off x="3315" y="891"/>
              <a:ext cx="1544" cy="218"/>
            </a:xfrm>
            <a:prstGeom prst="rect">
              <a:avLst/>
            </a:prstGeom>
            <a:noFill/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294" name="Rectangle 6"/>
            <p:cNvSpPr>
              <a:spLocks noChangeArrowheads="1"/>
            </p:cNvSpPr>
            <p:nvPr/>
          </p:nvSpPr>
          <p:spPr bwMode="auto">
            <a:xfrm>
              <a:off x="3822" y="937"/>
              <a:ext cx="55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600">
                  <a:solidFill>
                    <a:srgbClr val="000000"/>
                  </a:solidFill>
                </a:rPr>
                <a:t>abcdefghi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295" name="Rectangle 7"/>
            <p:cNvSpPr>
              <a:spLocks noChangeArrowheads="1"/>
            </p:cNvSpPr>
            <p:nvPr/>
          </p:nvSpPr>
          <p:spPr bwMode="auto">
            <a:xfrm>
              <a:off x="3128" y="1452"/>
              <a:ext cx="530" cy="219"/>
            </a:xfrm>
            <a:prstGeom prst="rect">
              <a:avLst/>
            </a:prstGeom>
            <a:noFill/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3297" y="1483"/>
              <a:ext cx="20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600">
                  <a:solidFill>
                    <a:srgbClr val="000000"/>
                  </a:solidFill>
                </a:rPr>
                <a:t>abc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3892" y="1452"/>
              <a:ext cx="530" cy="219"/>
            </a:xfrm>
            <a:prstGeom prst="rect">
              <a:avLst/>
            </a:prstGeom>
            <a:noFill/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4078" y="1483"/>
              <a:ext cx="17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600">
                  <a:solidFill>
                    <a:srgbClr val="000000"/>
                  </a:solidFill>
                </a:rPr>
                <a:t>def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299" name="Rectangle 11"/>
            <p:cNvSpPr>
              <a:spLocks noChangeArrowheads="1"/>
            </p:cNvSpPr>
            <p:nvPr/>
          </p:nvSpPr>
          <p:spPr bwMode="auto">
            <a:xfrm>
              <a:off x="4640" y="1452"/>
              <a:ext cx="530" cy="219"/>
            </a:xfrm>
            <a:prstGeom prst="rect">
              <a:avLst/>
            </a:prstGeom>
            <a:noFill/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00" name="Rectangle 12"/>
            <p:cNvSpPr>
              <a:spLocks noChangeArrowheads="1"/>
            </p:cNvSpPr>
            <p:nvPr/>
          </p:nvSpPr>
          <p:spPr bwMode="auto">
            <a:xfrm>
              <a:off x="4827" y="1483"/>
              <a:ext cx="1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600">
                  <a:solidFill>
                    <a:srgbClr val="000000"/>
                  </a:solidFill>
                </a:rPr>
                <a:t>ghi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01" name="Rectangle 13"/>
            <p:cNvSpPr>
              <a:spLocks noChangeArrowheads="1"/>
            </p:cNvSpPr>
            <p:nvPr/>
          </p:nvSpPr>
          <p:spPr bwMode="auto">
            <a:xfrm>
              <a:off x="3221" y="2029"/>
              <a:ext cx="328" cy="15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02" name="Rectangle 14"/>
            <p:cNvSpPr>
              <a:spLocks noChangeArrowheads="1"/>
            </p:cNvSpPr>
            <p:nvPr/>
          </p:nvSpPr>
          <p:spPr bwMode="auto">
            <a:xfrm>
              <a:off x="3221" y="2029"/>
              <a:ext cx="343" cy="172"/>
            </a:xfrm>
            <a:prstGeom prst="rect">
              <a:avLst/>
            </a:prstGeom>
            <a:noFill/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03" name="Rectangle 15"/>
            <p:cNvSpPr>
              <a:spLocks noChangeArrowheads="1"/>
            </p:cNvSpPr>
            <p:nvPr/>
          </p:nvSpPr>
          <p:spPr bwMode="auto">
            <a:xfrm>
              <a:off x="1162" y="1506"/>
              <a:ext cx="14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b="1">
                  <a:solidFill>
                    <a:srgbClr val="000000"/>
                  </a:solidFill>
                </a:rPr>
                <a:t>Record protocol units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04" name="Rectangle 16"/>
            <p:cNvSpPr>
              <a:spLocks noChangeArrowheads="1"/>
            </p:cNvSpPr>
            <p:nvPr/>
          </p:nvSpPr>
          <p:spPr bwMode="auto">
            <a:xfrm>
              <a:off x="1162" y="2052"/>
              <a:ext cx="12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b="1">
                  <a:solidFill>
                    <a:srgbClr val="000000"/>
                  </a:solidFill>
                </a:rPr>
                <a:t>Compressed units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05" name="Freeform 17"/>
            <p:cNvSpPr>
              <a:spLocks/>
            </p:cNvSpPr>
            <p:nvPr/>
          </p:nvSpPr>
          <p:spPr bwMode="auto">
            <a:xfrm>
              <a:off x="3673" y="2575"/>
              <a:ext cx="297" cy="156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156" y="0"/>
                </a:cxn>
                <a:cxn ang="0">
                  <a:pos x="297" y="156"/>
                </a:cxn>
                <a:cxn ang="0">
                  <a:pos x="0" y="156"/>
                </a:cxn>
              </a:cxnLst>
              <a:rect l="0" t="0" r="r" b="b"/>
              <a:pathLst>
                <a:path w="297" h="156">
                  <a:moveTo>
                    <a:pt x="0" y="156"/>
                  </a:moveTo>
                  <a:lnTo>
                    <a:pt x="156" y="0"/>
                  </a:lnTo>
                  <a:lnTo>
                    <a:pt x="297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FFFFFF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06" name="Rectangle 18"/>
            <p:cNvSpPr>
              <a:spLocks noChangeArrowheads="1"/>
            </p:cNvSpPr>
            <p:nvPr/>
          </p:nvSpPr>
          <p:spPr bwMode="auto">
            <a:xfrm>
              <a:off x="1162" y="2598"/>
              <a:ext cx="32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b="1">
                  <a:solidFill>
                    <a:srgbClr val="000000"/>
                  </a:solidFill>
                </a:rPr>
                <a:t>MAC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07" name="Rectangle 19"/>
            <p:cNvSpPr>
              <a:spLocks noChangeArrowheads="1"/>
            </p:cNvSpPr>
            <p:nvPr/>
          </p:nvSpPr>
          <p:spPr bwMode="auto">
            <a:xfrm>
              <a:off x="1162" y="3159"/>
              <a:ext cx="70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b="1">
                  <a:solidFill>
                    <a:srgbClr val="000000"/>
                  </a:solidFill>
                </a:rPr>
                <a:t>Encrypted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08" name="Rectangle 20"/>
            <p:cNvSpPr>
              <a:spLocks noChangeArrowheads="1"/>
            </p:cNvSpPr>
            <p:nvPr/>
          </p:nvSpPr>
          <p:spPr bwMode="auto">
            <a:xfrm>
              <a:off x="1162" y="3705"/>
              <a:ext cx="7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b="1">
                  <a:solidFill>
                    <a:srgbClr val="000000"/>
                  </a:solidFill>
                </a:rPr>
                <a:t>TCP packet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09" name="Rectangle 21"/>
            <p:cNvSpPr>
              <a:spLocks noChangeArrowheads="1"/>
            </p:cNvSpPr>
            <p:nvPr/>
          </p:nvSpPr>
          <p:spPr bwMode="auto">
            <a:xfrm>
              <a:off x="3299" y="3121"/>
              <a:ext cx="328" cy="15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0" name="Rectangle 22"/>
            <p:cNvSpPr>
              <a:spLocks noChangeArrowheads="1"/>
            </p:cNvSpPr>
            <p:nvPr/>
          </p:nvSpPr>
          <p:spPr bwMode="auto">
            <a:xfrm>
              <a:off x="3299" y="3121"/>
              <a:ext cx="343" cy="171"/>
            </a:xfrm>
            <a:prstGeom prst="rect">
              <a:avLst/>
            </a:prstGeom>
            <a:noFill/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1" name="Freeform 23"/>
            <p:cNvSpPr>
              <a:spLocks/>
            </p:cNvSpPr>
            <p:nvPr/>
          </p:nvSpPr>
          <p:spPr bwMode="auto">
            <a:xfrm>
              <a:off x="3720" y="3121"/>
              <a:ext cx="281" cy="140"/>
            </a:xfrm>
            <a:custGeom>
              <a:avLst/>
              <a:gdLst/>
              <a:ahLst/>
              <a:cxnLst>
                <a:cxn ang="0">
                  <a:pos x="0" y="140"/>
                </a:cxn>
                <a:cxn ang="0">
                  <a:pos x="140" y="0"/>
                </a:cxn>
                <a:cxn ang="0">
                  <a:pos x="281" y="140"/>
                </a:cxn>
                <a:cxn ang="0">
                  <a:pos x="0" y="140"/>
                </a:cxn>
              </a:cxnLst>
              <a:rect l="0" t="0" r="r" b="b"/>
              <a:pathLst>
                <a:path w="281" h="140">
                  <a:moveTo>
                    <a:pt x="0" y="140"/>
                  </a:moveTo>
                  <a:lnTo>
                    <a:pt x="140" y="0"/>
                  </a:lnTo>
                  <a:lnTo>
                    <a:pt x="281" y="14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FFFFFF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2" name="Rectangle 24"/>
            <p:cNvSpPr>
              <a:spLocks noChangeArrowheads="1"/>
            </p:cNvSpPr>
            <p:nvPr/>
          </p:nvSpPr>
          <p:spPr bwMode="auto">
            <a:xfrm>
              <a:off x="3221" y="3074"/>
              <a:ext cx="889" cy="281"/>
            </a:xfrm>
            <a:prstGeom prst="rect">
              <a:avLst/>
            </a:prstGeom>
            <a:noFill/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3" name="Rectangle 25"/>
            <p:cNvSpPr>
              <a:spLocks noChangeArrowheads="1"/>
            </p:cNvSpPr>
            <p:nvPr/>
          </p:nvSpPr>
          <p:spPr bwMode="auto">
            <a:xfrm>
              <a:off x="3221" y="3635"/>
              <a:ext cx="873" cy="2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4" name="Rectangle 26"/>
            <p:cNvSpPr>
              <a:spLocks noChangeArrowheads="1"/>
            </p:cNvSpPr>
            <p:nvPr/>
          </p:nvSpPr>
          <p:spPr bwMode="auto">
            <a:xfrm>
              <a:off x="3221" y="3635"/>
              <a:ext cx="889" cy="265"/>
            </a:xfrm>
            <a:prstGeom prst="rect">
              <a:avLst/>
            </a:prstGeom>
            <a:noFill/>
            <a:ln w="365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5" name="Freeform 27"/>
            <p:cNvSpPr>
              <a:spLocks/>
            </p:cNvSpPr>
            <p:nvPr/>
          </p:nvSpPr>
          <p:spPr bwMode="auto">
            <a:xfrm>
              <a:off x="4110" y="1374"/>
              <a:ext cx="62" cy="6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62" y="0"/>
                </a:cxn>
                <a:cxn ang="0">
                  <a:pos x="31" y="63"/>
                </a:cxn>
                <a:cxn ang="0">
                  <a:pos x="0" y="0"/>
                </a:cxn>
                <a:cxn ang="0">
                  <a:pos x="31" y="0"/>
                </a:cxn>
              </a:cxnLst>
              <a:rect l="0" t="0" r="r" b="b"/>
              <a:pathLst>
                <a:path w="62" h="63">
                  <a:moveTo>
                    <a:pt x="31" y="0"/>
                  </a:moveTo>
                  <a:lnTo>
                    <a:pt x="62" y="0"/>
                  </a:lnTo>
                  <a:lnTo>
                    <a:pt x="31" y="63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6" name="Line 28"/>
            <p:cNvSpPr>
              <a:spLocks noChangeShapeType="1"/>
            </p:cNvSpPr>
            <p:nvPr/>
          </p:nvSpPr>
          <p:spPr bwMode="auto">
            <a:xfrm>
              <a:off x="4141" y="1094"/>
              <a:ext cx="1" cy="265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7" name="Freeform 29"/>
            <p:cNvSpPr>
              <a:spLocks/>
            </p:cNvSpPr>
            <p:nvPr/>
          </p:nvSpPr>
          <p:spPr bwMode="auto">
            <a:xfrm>
              <a:off x="4812" y="1374"/>
              <a:ext cx="62" cy="63"/>
            </a:xfrm>
            <a:custGeom>
              <a:avLst/>
              <a:gdLst/>
              <a:ahLst/>
              <a:cxnLst>
                <a:cxn ang="0">
                  <a:pos x="15" y="32"/>
                </a:cxn>
                <a:cxn ang="0">
                  <a:pos x="31" y="0"/>
                </a:cxn>
                <a:cxn ang="0">
                  <a:pos x="62" y="63"/>
                </a:cxn>
                <a:cxn ang="0">
                  <a:pos x="0" y="63"/>
                </a:cxn>
                <a:cxn ang="0">
                  <a:pos x="15" y="32"/>
                </a:cxn>
              </a:cxnLst>
              <a:rect l="0" t="0" r="r" b="b"/>
              <a:pathLst>
                <a:path w="62" h="63">
                  <a:moveTo>
                    <a:pt x="15" y="32"/>
                  </a:moveTo>
                  <a:lnTo>
                    <a:pt x="31" y="0"/>
                  </a:lnTo>
                  <a:lnTo>
                    <a:pt x="62" y="63"/>
                  </a:lnTo>
                  <a:lnTo>
                    <a:pt x="0" y="63"/>
                  </a:lnTo>
                  <a:lnTo>
                    <a:pt x="15" y="32"/>
                  </a:lnTo>
                  <a:close/>
                </a:path>
              </a:pathLst>
            </a:custGeom>
            <a:solidFill>
              <a:srgbClr val="000000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8" name="Line 30"/>
            <p:cNvSpPr>
              <a:spLocks noChangeShapeType="1"/>
            </p:cNvSpPr>
            <p:nvPr/>
          </p:nvSpPr>
          <p:spPr bwMode="auto">
            <a:xfrm>
              <a:off x="4141" y="1094"/>
              <a:ext cx="686" cy="312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19" name="Freeform 31"/>
            <p:cNvSpPr>
              <a:spLocks/>
            </p:cNvSpPr>
            <p:nvPr/>
          </p:nvSpPr>
          <p:spPr bwMode="auto">
            <a:xfrm>
              <a:off x="3408" y="1359"/>
              <a:ext cx="63" cy="62"/>
            </a:xfrm>
            <a:custGeom>
              <a:avLst/>
              <a:gdLst/>
              <a:ahLst/>
              <a:cxnLst>
                <a:cxn ang="0">
                  <a:pos x="47" y="31"/>
                </a:cxn>
                <a:cxn ang="0">
                  <a:pos x="63" y="62"/>
                </a:cxn>
                <a:cxn ang="0">
                  <a:pos x="0" y="62"/>
                </a:cxn>
                <a:cxn ang="0">
                  <a:pos x="31" y="0"/>
                </a:cxn>
                <a:cxn ang="0">
                  <a:pos x="47" y="31"/>
                </a:cxn>
              </a:cxnLst>
              <a:rect l="0" t="0" r="r" b="b"/>
              <a:pathLst>
                <a:path w="63" h="62">
                  <a:moveTo>
                    <a:pt x="47" y="31"/>
                  </a:moveTo>
                  <a:lnTo>
                    <a:pt x="63" y="62"/>
                  </a:lnTo>
                  <a:lnTo>
                    <a:pt x="0" y="62"/>
                  </a:lnTo>
                  <a:lnTo>
                    <a:pt x="31" y="0"/>
                  </a:lnTo>
                  <a:lnTo>
                    <a:pt x="47" y="31"/>
                  </a:lnTo>
                  <a:close/>
                </a:path>
              </a:pathLst>
            </a:custGeom>
            <a:solidFill>
              <a:srgbClr val="000000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20" name="Line 32"/>
            <p:cNvSpPr>
              <a:spLocks noChangeShapeType="1"/>
            </p:cNvSpPr>
            <p:nvPr/>
          </p:nvSpPr>
          <p:spPr bwMode="auto">
            <a:xfrm flipH="1">
              <a:off x="3455" y="1094"/>
              <a:ext cx="686" cy="296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21" name="Rectangle 33"/>
            <p:cNvSpPr>
              <a:spLocks noChangeArrowheads="1"/>
            </p:cNvSpPr>
            <p:nvPr/>
          </p:nvSpPr>
          <p:spPr bwMode="auto">
            <a:xfrm>
              <a:off x="2222" y="1210"/>
              <a:ext cx="120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i="1">
                  <a:solidFill>
                    <a:srgbClr val="000000"/>
                  </a:solidFill>
                </a:rPr>
                <a:t>Fragment/combine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22" name="Rectangle 34"/>
            <p:cNvSpPr>
              <a:spLocks noChangeArrowheads="1"/>
            </p:cNvSpPr>
            <p:nvPr/>
          </p:nvSpPr>
          <p:spPr bwMode="auto">
            <a:xfrm>
              <a:off x="2232" y="1787"/>
              <a:ext cx="65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i="1">
                  <a:solidFill>
                    <a:srgbClr val="000000"/>
                  </a:solidFill>
                </a:rPr>
                <a:t>Compress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23" name="Freeform 35"/>
            <p:cNvSpPr>
              <a:spLocks/>
            </p:cNvSpPr>
            <p:nvPr/>
          </p:nvSpPr>
          <p:spPr bwMode="auto">
            <a:xfrm>
              <a:off x="3330" y="1951"/>
              <a:ext cx="63" cy="4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63" y="0"/>
                </a:cxn>
                <a:cxn ang="0">
                  <a:pos x="31" y="47"/>
                </a:cxn>
                <a:cxn ang="0">
                  <a:pos x="0" y="0"/>
                </a:cxn>
                <a:cxn ang="0">
                  <a:pos x="31" y="0"/>
                </a:cxn>
              </a:cxnLst>
              <a:rect l="0" t="0" r="r" b="b"/>
              <a:pathLst>
                <a:path w="63" h="47">
                  <a:moveTo>
                    <a:pt x="31" y="0"/>
                  </a:moveTo>
                  <a:lnTo>
                    <a:pt x="63" y="0"/>
                  </a:lnTo>
                  <a:lnTo>
                    <a:pt x="31" y="47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24" name="Line 36"/>
            <p:cNvSpPr>
              <a:spLocks noChangeShapeType="1"/>
            </p:cNvSpPr>
            <p:nvPr/>
          </p:nvSpPr>
          <p:spPr bwMode="auto">
            <a:xfrm>
              <a:off x="3361" y="1671"/>
              <a:ext cx="1" cy="265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25" name="Freeform 37"/>
            <p:cNvSpPr>
              <a:spLocks/>
            </p:cNvSpPr>
            <p:nvPr/>
          </p:nvSpPr>
          <p:spPr bwMode="auto">
            <a:xfrm>
              <a:off x="3346" y="2996"/>
              <a:ext cx="62" cy="62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62" y="0"/>
                </a:cxn>
                <a:cxn ang="0">
                  <a:pos x="31" y="62"/>
                </a:cxn>
                <a:cxn ang="0">
                  <a:pos x="0" y="0"/>
                </a:cxn>
                <a:cxn ang="0">
                  <a:pos x="31" y="0"/>
                </a:cxn>
              </a:cxnLst>
              <a:rect l="0" t="0" r="r" b="b"/>
              <a:pathLst>
                <a:path w="62" h="62">
                  <a:moveTo>
                    <a:pt x="31" y="0"/>
                  </a:moveTo>
                  <a:lnTo>
                    <a:pt x="62" y="0"/>
                  </a:lnTo>
                  <a:lnTo>
                    <a:pt x="31" y="62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26" name="Line 38"/>
            <p:cNvSpPr>
              <a:spLocks noChangeShapeType="1"/>
            </p:cNvSpPr>
            <p:nvPr/>
          </p:nvSpPr>
          <p:spPr bwMode="auto">
            <a:xfrm>
              <a:off x="3377" y="2201"/>
              <a:ext cx="1" cy="779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27" name="Freeform 39"/>
            <p:cNvSpPr>
              <a:spLocks/>
            </p:cNvSpPr>
            <p:nvPr/>
          </p:nvSpPr>
          <p:spPr bwMode="auto">
            <a:xfrm>
              <a:off x="3673" y="2591"/>
              <a:ext cx="63" cy="62"/>
            </a:xfrm>
            <a:custGeom>
              <a:avLst/>
              <a:gdLst/>
              <a:ahLst/>
              <a:cxnLst>
                <a:cxn ang="0">
                  <a:pos x="32" y="15"/>
                </a:cxn>
                <a:cxn ang="0">
                  <a:pos x="47" y="0"/>
                </a:cxn>
                <a:cxn ang="0">
                  <a:pos x="63" y="62"/>
                </a:cxn>
                <a:cxn ang="0">
                  <a:pos x="0" y="31"/>
                </a:cxn>
                <a:cxn ang="0">
                  <a:pos x="32" y="15"/>
                </a:cxn>
              </a:cxnLst>
              <a:rect l="0" t="0" r="r" b="b"/>
              <a:pathLst>
                <a:path w="63" h="62">
                  <a:moveTo>
                    <a:pt x="32" y="15"/>
                  </a:moveTo>
                  <a:lnTo>
                    <a:pt x="47" y="0"/>
                  </a:lnTo>
                  <a:lnTo>
                    <a:pt x="63" y="62"/>
                  </a:lnTo>
                  <a:lnTo>
                    <a:pt x="0" y="31"/>
                  </a:lnTo>
                  <a:lnTo>
                    <a:pt x="32" y="15"/>
                  </a:lnTo>
                  <a:close/>
                </a:path>
              </a:pathLst>
            </a:custGeom>
            <a:solidFill>
              <a:srgbClr val="000000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28" name="Line 40"/>
            <p:cNvSpPr>
              <a:spLocks noChangeShapeType="1"/>
            </p:cNvSpPr>
            <p:nvPr/>
          </p:nvSpPr>
          <p:spPr bwMode="auto">
            <a:xfrm>
              <a:off x="3393" y="2185"/>
              <a:ext cx="296" cy="406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29" name="Rectangle 41"/>
            <p:cNvSpPr>
              <a:spLocks noChangeArrowheads="1"/>
            </p:cNvSpPr>
            <p:nvPr/>
          </p:nvSpPr>
          <p:spPr bwMode="auto">
            <a:xfrm>
              <a:off x="2232" y="2395"/>
              <a:ext cx="33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i="1">
                  <a:solidFill>
                    <a:srgbClr val="000000"/>
                  </a:solidFill>
                </a:rPr>
                <a:t>Hash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30" name="Rectangle 42"/>
            <p:cNvSpPr>
              <a:spLocks noChangeArrowheads="1"/>
            </p:cNvSpPr>
            <p:nvPr/>
          </p:nvSpPr>
          <p:spPr bwMode="auto">
            <a:xfrm>
              <a:off x="2232" y="2847"/>
              <a:ext cx="48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i="1">
                  <a:solidFill>
                    <a:srgbClr val="000000"/>
                  </a:solidFill>
                </a:rPr>
                <a:t>Encrypt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31" name="Rectangle 43"/>
            <p:cNvSpPr>
              <a:spLocks noChangeArrowheads="1"/>
            </p:cNvSpPr>
            <p:nvPr/>
          </p:nvSpPr>
          <p:spPr bwMode="auto">
            <a:xfrm>
              <a:off x="2232" y="3408"/>
              <a:ext cx="56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i="1">
                  <a:solidFill>
                    <a:srgbClr val="000000"/>
                  </a:solidFill>
                </a:rPr>
                <a:t>Transmit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268332" name="Freeform 44"/>
            <p:cNvSpPr>
              <a:spLocks/>
            </p:cNvSpPr>
            <p:nvPr/>
          </p:nvSpPr>
          <p:spPr bwMode="auto">
            <a:xfrm>
              <a:off x="3798" y="3012"/>
              <a:ext cx="62" cy="62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62" y="0"/>
                </a:cxn>
                <a:cxn ang="0">
                  <a:pos x="31" y="62"/>
                </a:cxn>
                <a:cxn ang="0">
                  <a:pos x="0" y="0"/>
                </a:cxn>
                <a:cxn ang="0">
                  <a:pos x="31" y="0"/>
                </a:cxn>
              </a:cxnLst>
              <a:rect l="0" t="0" r="r" b="b"/>
              <a:pathLst>
                <a:path w="62" h="62">
                  <a:moveTo>
                    <a:pt x="31" y="0"/>
                  </a:moveTo>
                  <a:lnTo>
                    <a:pt x="62" y="0"/>
                  </a:lnTo>
                  <a:lnTo>
                    <a:pt x="31" y="62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33" name="Line 45"/>
            <p:cNvSpPr>
              <a:spLocks noChangeShapeType="1"/>
            </p:cNvSpPr>
            <p:nvPr/>
          </p:nvSpPr>
          <p:spPr bwMode="auto">
            <a:xfrm>
              <a:off x="3829" y="2731"/>
              <a:ext cx="1" cy="281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34" name="Freeform 46"/>
            <p:cNvSpPr>
              <a:spLocks/>
            </p:cNvSpPr>
            <p:nvPr/>
          </p:nvSpPr>
          <p:spPr bwMode="auto">
            <a:xfrm>
              <a:off x="3627" y="3557"/>
              <a:ext cx="62" cy="6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62" y="0"/>
                </a:cxn>
                <a:cxn ang="0">
                  <a:pos x="31" y="63"/>
                </a:cxn>
                <a:cxn ang="0">
                  <a:pos x="0" y="0"/>
                </a:cxn>
                <a:cxn ang="0">
                  <a:pos x="31" y="0"/>
                </a:cxn>
              </a:cxnLst>
              <a:rect l="0" t="0" r="r" b="b"/>
              <a:pathLst>
                <a:path w="62" h="63">
                  <a:moveTo>
                    <a:pt x="31" y="0"/>
                  </a:moveTo>
                  <a:lnTo>
                    <a:pt x="62" y="0"/>
                  </a:lnTo>
                  <a:lnTo>
                    <a:pt x="31" y="63"/>
                  </a:ln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365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8335" name="Line 47"/>
            <p:cNvSpPr>
              <a:spLocks noChangeShapeType="1"/>
            </p:cNvSpPr>
            <p:nvPr/>
          </p:nvSpPr>
          <p:spPr bwMode="auto">
            <a:xfrm>
              <a:off x="3658" y="3355"/>
              <a:ext cx="1" cy="187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Elementos de uma VPN </a:t>
            </a:r>
          </a:p>
        </p:txBody>
      </p:sp>
      <p:pic>
        <p:nvPicPr>
          <p:cNvPr id="215043" name="Picture 3" descr="Image1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916113"/>
            <a:ext cx="8207375" cy="4033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Encapsulamento</a:t>
            </a:r>
            <a:endParaRPr lang="pt-BR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Em redes de computadores, </a:t>
            </a:r>
            <a:r>
              <a:rPr lang="pt-BR" b="1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encapsulamento</a:t>
            </a:r>
            <a:r>
              <a:rPr lang="pt-BR" dirty="0"/>
              <a:t> é para incluir </a:t>
            </a:r>
            <a:r>
              <a:rPr lang="pt-BR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dados de protocolo de uma camada superior dentro de um protocolo de uma camada inferior</a:t>
            </a:r>
            <a:r>
              <a:rPr lang="pt-BR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Encapsulamento</a:t>
            </a:r>
            <a:endParaRPr lang="pt-BR"/>
          </a:p>
        </p:txBody>
      </p:sp>
      <p:pic>
        <p:nvPicPr>
          <p:cNvPr id="224260" name="Picture 4" descr="450px-UDP_encapsul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700213"/>
            <a:ext cx="6264275" cy="4105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Tunelamento Camada 2</a:t>
            </a:r>
            <a:endParaRPr lang="pt-BR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sz="2800" dirty="0"/>
          </a:p>
          <a:p>
            <a:r>
              <a:rPr lang="pt-BR" dirty="0" smtClean="0"/>
              <a:t>Como funciona ?</a:t>
            </a:r>
          </a:p>
          <a:p>
            <a:pPr>
              <a:buNone/>
            </a:pPr>
            <a:endParaRPr lang="pt-BR" sz="2800" dirty="0"/>
          </a:p>
          <a:p>
            <a:r>
              <a:rPr lang="pt-BR" dirty="0"/>
              <a:t>Um quadro Ethernet, contendo um </a:t>
            </a:r>
            <a:r>
              <a:rPr lang="pt-BR" dirty="0" smtClean="0"/>
              <a:t>pacote IP </a:t>
            </a:r>
            <a:r>
              <a:rPr lang="pt-BR" dirty="0"/>
              <a:t>na sua carga útil, saído de um host 1 na rede Ethernet é recebido por </a:t>
            </a:r>
            <a:r>
              <a:rPr lang="pt-BR" dirty="0" smtClean="0"/>
              <a:t>um </a:t>
            </a:r>
            <a:r>
              <a:rPr lang="pt-BR" i="1" dirty="0" smtClean="0"/>
              <a:t>gateway VPN</a:t>
            </a:r>
            <a:r>
              <a:rPr lang="pt-BR" dirty="0" smtClean="0"/>
              <a:t>, </a:t>
            </a:r>
            <a:r>
              <a:rPr lang="pt-BR" dirty="0"/>
              <a:t>extremidade numa rede WAN.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Tunelamento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dirty="0"/>
              <a:t>O </a:t>
            </a:r>
            <a:r>
              <a:rPr lang="pt-BR" dirty="0" smtClean="0"/>
              <a:t>gateway VPN remove </a:t>
            </a:r>
            <a:r>
              <a:rPr lang="pt-BR" dirty="0"/>
              <a:t>esse pacote IP, encapsula dentro de um pacote camada de rede da WAN, enviando-o até o </a:t>
            </a:r>
            <a:r>
              <a:rPr lang="pt-BR" dirty="0" smtClean="0"/>
              <a:t>outro gateway VPN, na </a:t>
            </a:r>
            <a:r>
              <a:rPr lang="pt-BR" dirty="0"/>
              <a:t>outra extremidade da rede WAN.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3172</TotalTime>
  <Words>1051</Words>
  <Application>Microsoft Office PowerPoint</Application>
  <PresentationFormat>Apresentação na tela (4:3)</PresentationFormat>
  <Paragraphs>215</Paragraphs>
  <Slides>43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9" baseType="lpstr">
      <vt:lpstr>Arial</vt:lpstr>
      <vt:lpstr>Times New Roman</vt:lpstr>
      <vt:lpstr>Wingdings</vt:lpstr>
      <vt:lpstr>Arial Black</vt:lpstr>
      <vt:lpstr>Times</vt:lpstr>
      <vt:lpstr>Pixel</vt:lpstr>
      <vt:lpstr>Introdução às Redes Privadas Virtuais - VPN</vt:lpstr>
      <vt:lpstr>    VPN - Virtual Private Network </vt:lpstr>
      <vt:lpstr>VPN - Virtual Private Network</vt:lpstr>
      <vt:lpstr>VPN</vt:lpstr>
      <vt:lpstr>Elementos de uma VPN </vt:lpstr>
      <vt:lpstr>Encapsulamento</vt:lpstr>
      <vt:lpstr>Encapsulamento</vt:lpstr>
      <vt:lpstr>Tunelamento Camada 2</vt:lpstr>
      <vt:lpstr>Tunelamento</vt:lpstr>
      <vt:lpstr>Tunelamento</vt:lpstr>
      <vt:lpstr>Túnel</vt:lpstr>
      <vt:lpstr> Figura 2 – Transporte da informação </vt:lpstr>
      <vt:lpstr>Tunelamento</vt:lpstr>
      <vt:lpstr>VPN segura</vt:lpstr>
      <vt:lpstr>Um Protocolo de Tunelamento</vt:lpstr>
      <vt:lpstr>Túnel</vt:lpstr>
      <vt:lpstr>Protocolos de Tunelamento</vt:lpstr>
      <vt:lpstr>Tunelamento Nível 3</vt:lpstr>
      <vt:lpstr>Tunelamento Nível 2</vt:lpstr>
      <vt:lpstr>PPoE encapsulando IP</vt:lpstr>
      <vt:lpstr>Tipos de túneis</vt:lpstr>
      <vt:lpstr>Túnel Voluntário </vt:lpstr>
      <vt:lpstr>VPN entre duas máquinas</vt:lpstr>
      <vt:lpstr>Túnel Compulsório</vt:lpstr>
      <vt:lpstr>Tunelamento compulsório</vt:lpstr>
      <vt:lpstr>Tunelamento compulsório</vt:lpstr>
      <vt:lpstr>Tunelamento compulsório</vt:lpstr>
      <vt:lpstr>VPN com IPSec</vt:lpstr>
      <vt:lpstr>Outras Aplicações para VPN na Internet </vt:lpstr>
      <vt:lpstr> Conexão de LANs via Internet - Fonte: RNP  </vt:lpstr>
      <vt:lpstr> Conexão de LANs via Internet - Fonte: RNP  </vt:lpstr>
      <vt:lpstr> Conexão numa Intranet - Fonte: RNP  </vt:lpstr>
      <vt:lpstr>Conexão de Computadores numa Intranet</vt:lpstr>
      <vt:lpstr>Benefícios das VPNs Seguras</vt:lpstr>
      <vt:lpstr>IPSEC – Internet Protocol Security</vt:lpstr>
      <vt:lpstr>IPSEC – Internet Protocol Security</vt:lpstr>
      <vt:lpstr>IPSEC – Internet Protocol Security</vt:lpstr>
      <vt:lpstr>IPSec em servidores Linux</vt:lpstr>
      <vt:lpstr>Segurança na  camada de rede com IPSec</vt:lpstr>
      <vt:lpstr>Protocolos de Segurança para VPN</vt:lpstr>
      <vt:lpstr>SSL protocol stack  /  TLS</vt:lpstr>
      <vt:lpstr>TLS handshake protocol</vt:lpstr>
      <vt:lpstr>TLS record protocol</vt:lpstr>
    </vt:vector>
  </TitlesOfParts>
  <Company>UFSC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Contruindo uma VPN</dc:title>
  <dc:creator>Bosco</dc:creator>
  <cp:lastModifiedBy>bosco</cp:lastModifiedBy>
  <cp:revision>55</cp:revision>
  <dcterms:created xsi:type="dcterms:W3CDTF">2007-01-18T16:12:48Z</dcterms:created>
  <dcterms:modified xsi:type="dcterms:W3CDTF">2013-09-03T18:19:19Z</dcterms:modified>
</cp:coreProperties>
</file>