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30/08/2013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30/08/2013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30/08/2013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30/08/2013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30/08/2013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30/08/2013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30/08/2013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30/08/2013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30/08/2013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30/08/2013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30/08/2013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90680-3E74-4355-A513-8902A48D1EEE}" type="datetimeFigureOut">
              <a:rPr lang="pt-BR" smtClean="0"/>
              <a:pPr/>
              <a:t>30/08/2013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Diffie-Hellman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Acordo de Chave </a:t>
            </a:r>
            <a:r>
              <a:rPr lang="pt-BR" dirty="0" smtClean="0"/>
              <a:t>Compartilhada</a:t>
            </a:r>
            <a:br>
              <a:rPr lang="pt-BR" dirty="0" smtClean="0"/>
            </a:br>
            <a:r>
              <a:rPr lang="pt-BR" dirty="0" smtClean="0"/>
              <a:t>1976, </a:t>
            </a:r>
            <a:r>
              <a:rPr lang="pt-BR" dirty="0" err="1" smtClean="0"/>
              <a:t>University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Stanford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83F3-673D-46D3-91DA-4ADBCFD0722A}" type="slidenum">
              <a:rPr lang="pt-BR"/>
              <a:pPr/>
              <a:t>10</a:t>
            </a:fld>
            <a:endParaRPr lang="pt-BR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Acordo de Chaves Diffie-Hellman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O algoritmo não criptografa os dados.</a:t>
            </a:r>
          </a:p>
          <a:p>
            <a:r>
              <a:rPr lang="pt-BR" dirty="0"/>
              <a:t>Duas partes geram o mesmo segredo e então utilizam para ser uma </a:t>
            </a:r>
            <a:r>
              <a:rPr lang="pt-BR" dirty="0">
                <a:solidFill>
                  <a:srgbClr val="0000FF"/>
                </a:solidFill>
              </a:rPr>
              <a:t>chave de sessão </a:t>
            </a:r>
            <a:r>
              <a:rPr lang="pt-BR" dirty="0"/>
              <a:t>para uso em um algoritmo simétrico, ou seja, </a:t>
            </a:r>
            <a:r>
              <a:rPr lang="pt-BR" b="1" dirty="0" err="1"/>
              <a:t>g</a:t>
            </a:r>
            <a:r>
              <a:rPr lang="pt-BR" b="1" baseline="40000" dirty="0" err="1"/>
              <a:t>xy</a:t>
            </a:r>
            <a:r>
              <a:rPr lang="pt-BR" b="1" baseline="40000" dirty="0"/>
              <a:t> </a:t>
            </a:r>
            <a:r>
              <a:rPr lang="pt-BR" b="1" dirty="0" err="1"/>
              <a:t>mod</a:t>
            </a:r>
            <a:r>
              <a:rPr lang="pt-BR" b="1" dirty="0"/>
              <a:t> p) </a:t>
            </a:r>
            <a:r>
              <a:rPr lang="pt-BR" dirty="0"/>
              <a:t>.</a:t>
            </a:r>
          </a:p>
          <a:p>
            <a:r>
              <a:rPr lang="pt-BR" dirty="0"/>
              <a:t>Este procedimento é chamado </a:t>
            </a:r>
            <a:r>
              <a:rPr lang="pt-BR" b="1" dirty="0"/>
              <a:t>Acordo de </a:t>
            </a:r>
            <a:r>
              <a:rPr lang="pt-BR" b="1" dirty="0" smtClean="0"/>
              <a:t>Chave</a:t>
            </a:r>
            <a:r>
              <a:rPr lang="pt-BR" dirty="0"/>
              <a:t> </a:t>
            </a:r>
            <a:r>
              <a:rPr lang="pt-BR" dirty="0" smtClean="0"/>
              <a:t>de </a:t>
            </a:r>
            <a:r>
              <a:rPr lang="pt-BR" dirty="0" err="1" smtClean="0"/>
              <a:t>Diffie-Helman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E79B-3B89-4D00-9F50-43A08D4B07AB}" type="slidenum">
              <a:rPr lang="pt-BR"/>
              <a:pPr/>
              <a:t>11</a:t>
            </a:fld>
            <a:endParaRPr lang="pt-B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O acordo de Diffie-Hellman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 b="1" dirty="0"/>
              <a:t>Dificuldade de quebra do algoritmo</a:t>
            </a:r>
            <a:r>
              <a:rPr lang="pt-BR" sz="2800" dirty="0"/>
              <a:t>: </a:t>
            </a:r>
            <a:br>
              <a:rPr lang="pt-BR" sz="2800" dirty="0"/>
            </a:br>
            <a:endParaRPr lang="pt-BR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800" dirty="0"/>
              <a:t>   </a:t>
            </a:r>
            <a:r>
              <a:rPr lang="pt-BR" sz="2800" dirty="0" err="1">
                <a:solidFill>
                  <a:srgbClr val="0000FF"/>
                </a:solidFill>
              </a:rPr>
              <a:t>Trudy</a:t>
            </a:r>
            <a:r>
              <a:rPr lang="pt-BR" sz="2800" dirty="0"/>
              <a:t> </a:t>
            </a:r>
            <a:r>
              <a:rPr lang="pt-BR" sz="2800" dirty="0" smtClean="0"/>
              <a:t> (</a:t>
            </a:r>
            <a:r>
              <a:rPr lang="pt-BR" sz="2800" dirty="0" smtClean="0">
                <a:solidFill>
                  <a:srgbClr val="C00000"/>
                </a:solidFill>
              </a:rPr>
              <a:t>uma atacante</a:t>
            </a:r>
            <a:r>
              <a:rPr lang="pt-BR" sz="2800" dirty="0" smtClean="0"/>
              <a:t>) conhece </a:t>
            </a:r>
            <a:r>
              <a:rPr lang="pt-BR" sz="2800" b="1" dirty="0"/>
              <a:t>g</a:t>
            </a:r>
            <a:r>
              <a:rPr lang="pt-BR" sz="2800" dirty="0"/>
              <a:t> e </a:t>
            </a:r>
            <a:r>
              <a:rPr lang="pt-BR" sz="2800" b="1" dirty="0"/>
              <a:t>p</a:t>
            </a:r>
            <a:r>
              <a:rPr lang="pt-BR" sz="2800" dirty="0"/>
              <a:t>. Se ela pudesse descobrir </a:t>
            </a:r>
            <a:r>
              <a:rPr lang="pt-BR" sz="2800" b="1" dirty="0"/>
              <a:t>x</a:t>
            </a:r>
            <a:r>
              <a:rPr lang="pt-BR" sz="2800" dirty="0"/>
              <a:t> e </a:t>
            </a:r>
            <a:r>
              <a:rPr lang="pt-BR" sz="2800" b="1" dirty="0"/>
              <a:t>y</a:t>
            </a:r>
            <a:r>
              <a:rPr lang="pt-BR" sz="2800" dirty="0"/>
              <a:t>, ela </a:t>
            </a:r>
            <a:r>
              <a:rPr lang="pt-BR" sz="2800" dirty="0">
                <a:solidFill>
                  <a:srgbClr val="C00000"/>
                </a:solidFill>
              </a:rPr>
              <a:t>descobriria a chave secreta</a:t>
            </a:r>
            <a:r>
              <a:rPr lang="pt-BR" sz="2800" dirty="0"/>
              <a:t>.</a:t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>O problema é que dado (</a:t>
            </a:r>
            <a:r>
              <a:rPr lang="pt-BR" sz="2800" b="1" dirty="0" err="1"/>
              <a:t>g</a:t>
            </a:r>
            <a:r>
              <a:rPr lang="pt-BR" sz="2800" b="1" baseline="40000" dirty="0" err="1"/>
              <a:t>x</a:t>
            </a:r>
            <a:r>
              <a:rPr lang="pt-BR" sz="2800" b="1" dirty="0"/>
              <a:t> </a:t>
            </a:r>
            <a:r>
              <a:rPr lang="pt-BR" sz="2800" b="1" dirty="0" err="1"/>
              <a:t>mod</a:t>
            </a:r>
            <a:r>
              <a:rPr lang="pt-BR" sz="2800" b="1" dirty="0"/>
              <a:t> p</a:t>
            </a:r>
            <a:r>
              <a:rPr lang="pt-BR" sz="2800" dirty="0"/>
              <a:t>)</a:t>
            </a:r>
            <a:r>
              <a:rPr lang="pt-BR" sz="2800" b="1" dirty="0"/>
              <a:t> </a:t>
            </a:r>
            <a:r>
              <a:rPr lang="pt-BR" sz="2800" dirty="0"/>
              <a:t>e</a:t>
            </a:r>
            <a:r>
              <a:rPr lang="pt-BR" sz="2800" b="1" dirty="0"/>
              <a:t> </a:t>
            </a:r>
            <a:br>
              <a:rPr lang="pt-BR" sz="2800" b="1" dirty="0"/>
            </a:br>
            <a:r>
              <a:rPr lang="pt-BR" sz="2800" dirty="0"/>
              <a:t>(</a:t>
            </a:r>
            <a:r>
              <a:rPr lang="pt-BR" sz="2800" b="1" dirty="0" err="1"/>
              <a:t>g</a:t>
            </a:r>
            <a:r>
              <a:rPr lang="pt-BR" sz="2800" b="1" baseline="40000" dirty="0" err="1"/>
              <a:t>y</a:t>
            </a:r>
            <a:r>
              <a:rPr lang="pt-BR" sz="2800" b="1" dirty="0"/>
              <a:t> </a:t>
            </a:r>
            <a:r>
              <a:rPr lang="pt-BR" sz="2800" b="1" dirty="0" err="1"/>
              <a:t>mod</a:t>
            </a:r>
            <a:r>
              <a:rPr lang="pt-BR" sz="2800" b="1" dirty="0"/>
              <a:t> p</a:t>
            </a:r>
            <a:r>
              <a:rPr lang="pt-BR" sz="2800" dirty="0"/>
              <a:t>),</a:t>
            </a:r>
            <a:r>
              <a:rPr lang="pt-BR" sz="2800" b="1" dirty="0"/>
              <a:t> </a:t>
            </a:r>
            <a:r>
              <a:rPr lang="pt-BR" sz="2800" dirty="0"/>
              <a:t>ela </a:t>
            </a:r>
            <a:r>
              <a:rPr lang="pt-BR" sz="2800" b="1" dirty="0"/>
              <a:t>não pode descobrir x </a:t>
            </a:r>
            <a:r>
              <a:rPr lang="pt-BR" sz="2800" dirty="0"/>
              <a:t>nem </a:t>
            </a:r>
            <a:r>
              <a:rPr lang="pt-BR" sz="2800" b="1" dirty="0"/>
              <a:t>y</a:t>
            </a:r>
            <a:r>
              <a:rPr lang="pt-BR" sz="2800" dirty="0"/>
              <a:t>. </a:t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>
                <a:solidFill>
                  <a:srgbClr val="0000FF"/>
                </a:solidFill>
              </a:rPr>
              <a:t>Nenhum algoritmo é conhecido para</a:t>
            </a:r>
            <a:r>
              <a:rPr lang="pt-BR" sz="2800" b="1" dirty="0">
                <a:solidFill>
                  <a:srgbClr val="0000FF"/>
                </a:solidFill>
              </a:rPr>
              <a:t> </a:t>
            </a:r>
            <a:r>
              <a:rPr lang="pt-BR" sz="2800" dirty="0">
                <a:solidFill>
                  <a:srgbClr val="0000FF"/>
                </a:solidFill>
              </a:rPr>
              <a:t>computar </a:t>
            </a:r>
            <a:r>
              <a:rPr lang="pt-BR" sz="2800" dirty="0" smtClean="0"/>
              <a:t>o</a:t>
            </a:r>
            <a:r>
              <a:rPr lang="pt-BR" sz="2800" b="1" dirty="0"/>
              <a:t> </a:t>
            </a:r>
            <a:r>
              <a:rPr lang="pt-BR" sz="2800" b="1" dirty="0" smtClean="0"/>
              <a:t>logaritmo </a:t>
            </a:r>
            <a:r>
              <a:rPr lang="pt-BR" sz="2800" b="1" dirty="0"/>
              <a:t>discreto </a:t>
            </a:r>
            <a:r>
              <a:rPr lang="pt-BR" sz="2800" dirty="0" smtClean="0"/>
              <a:t>na aritmética modular</a:t>
            </a:r>
            <a:r>
              <a:rPr lang="pt-BR" sz="2800" b="1" dirty="0" smtClean="0"/>
              <a:t>, </a:t>
            </a:r>
            <a:r>
              <a:rPr lang="pt-BR" sz="2800" dirty="0" smtClean="0"/>
              <a:t>de </a:t>
            </a:r>
            <a:r>
              <a:rPr lang="pt-BR" sz="2800" dirty="0"/>
              <a:t>um</a:t>
            </a:r>
            <a:r>
              <a:rPr lang="pt-BR" sz="2800" b="1" dirty="0"/>
              <a:t> número primo muito grande.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84ED-711E-4F9F-BEAE-0E0B6F2F822C}" type="slidenum">
              <a:rPr lang="pt-BR"/>
              <a:pPr/>
              <a:t>2</a:t>
            </a:fld>
            <a:endParaRPr lang="pt-BR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 dirty="0"/>
              <a:t>Estabelecendo uma Chave Compartilhada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3000" b="1" dirty="0" smtClean="0"/>
          </a:p>
          <a:p>
            <a:endParaRPr lang="pt-BR" sz="3000" b="1" dirty="0" smtClean="0"/>
          </a:p>
          <a:p>
            <a:r>
              <a:rPr lang="pt-BR" sz="3000" b="1" dirty="0" smtClean="0"/>
              <a:t>Acordo </a:t>
            </a:r>
            <a:r>
              <a:rPr lang="pt-BR" sz="3000" b="1" dirty="0"/>
              <a:t>de chave </a:t>
            </a:r>
            <a:r>
              <a:rPr lang="pt-BR" sz="3000" b="1" dirty="0" err="1"/>
              <a:t>Diffie-Hellman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Resolve </a:t>
            </a:r>
            <a:r>
              <a:rPr lang="pt-BR" dirty="0"/>
              <a:t>problema de </a:t>
            </a:r>
            <a:r>
              <a:rPr lang="pt-BR" b="1" dirty="0"/>
              <a:t>distribuição de chave simétrica</a:t>
            </a:r>
            <a:r>
              <a:rPr lang="pt-BR" dirty="0"/>
              <a:t>, criando uma </a:t>
            </a:r>
            <a:r>
              <a:rPr lang="pt-BR" b="1" dirty="0">
                <a:solidFill>
                  <a:srgbClr val="0000FF"/>
                </a:solidFill>
              </a:rPr>
              <a:t>chave compartilhada</a:t>
            </a:r>
            <a:r>
              <a:rPr lang="pt-BR" dirty="0"/>
              <a:t>.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FDC7-9034-42CE-909C-3C12FD37CB29}" type="slidenum">
              <a:rPr lang="pt-BR"/>
              <a:pPr/>
              <a:t>3</a:t>
            </a:fld>
            <a:endParaRPr lang="pt-BR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Acordo de Chave Diffie-Hellman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Alice e Bob têm que concordar sobre dois grandes números: </a:t>
            </a:r>
            <a:br>
              <a:rPr lang="pt-BR"/>
            </a:br>
            <a:r>
              <a:rPr lang="pt-BR"/>
              <a:t>    </a:t>
            </a:r>
            <a:br>
              <a:rPr lang="pt-BR"/>
            </a:br>
            <a:r>
              <a:rPr lang="pt-BR"/>
              <a:t>    - </a:t>
            </a:r>
            <a:r>
              <a:rPr lang="pt-BR" b="1"/>
              <a:t>p </a:t>
            </a:r>
            <a:r>
              <a:rPr lang="pt-BR"/>
              <a:t>(um número primo)  </a:t>
            </a:r>
            <a:br>
              <a:rPr lang="pt-BR"/>
            </a:br>
            <a:r>
              <a:rPr lang="pt-BR"/>
              <a:t>    - </a:t>
            </a:r>
            <a:r>
              <a:rPr lang="pt-BR" b="1"/>
              <a:t>g</a:t>
            </a:r>
            <a:r>
              <a:rPr lang="pt-BR"/>
              <a:t> (um número pseudo-aleatório)</a:t>
            </a:r>
            <a:br>
              <a:rPr lang="pt-BR"/>
            </a:br>
            <a:r>
              <a:rPr lang="pt-BR"/>
              <a:t/>
            </a:r>
            <a:br>
              <a:rPr lang="pt-BR"/>
            </a:br>
            <a:r>
              <a:rPr lang="pt-BR"/>
              <a:t>onde </a:t>
            </a:r>
            <a:r>
              <a:rPr lang="pt-BR" b="1"/>
              <a:t>(p-1)/2</a:t>
            </a:r>
            <a:r>
              <a:rPr lang="pt-BR"/>
              <a:t> é também um primo e certas condições se aplicam a </a:t>
            </a:r>
            <a:r>
              <a:rPr lang="pt-BR" b="1"/>
              <a:t>g</a:t>
            </a:r>
            <a:r>
              <a:rPr lang="pt-BR" i="1"/>
              <a:t>.</a:t>
            </a:r>
          </a:p>
          <a:p>
            <a:pPr>
              <a:lnSpc>
                <a:spcPct val="90000"/>
              </a:lnSpc>
            </a:pPr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1FB1-05A6-4D37-81E1-CEB1FC0814D3}" type="slidenum">
              <a:rPr lang="pt-BR"/>
              <a:pPr/>
              <a:t>4</a:t>
            </a:fld>
            <a:endParaRPr lang="pt-BR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Acordo de Diffie-Hellman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b="1"/>
          </a:p>
          <a:p>
            <a:r>
              <a:rPr lang="pt-BR" b="1"/>
              <a:t>p </a:t>
            </a:r>
            <a:r>
              <a:rPr lang="pt-BR"/>
              <a:t>é um número primo gerado a partir de um PRNG, sendo verificado se é primo pelo Teste de Fermat. </a:t>
            </a:r>
          </a:p>
          <a:p>
            <a:endParaRPr lang="pt-BR"/>
          </a:p>
          <a:p>
            <a:r>
              <a:rPr lang="pt-BR" b="1"/>
              <a:t>g</a:t>
            </a:r>
            <a:r>
              <a:rPr lang="pt-BR"/>
              <a:t> é um número gerado por um PRNG, que se relaciona bem com o valor de </a:t>
            </a:r>
            <a:r>
              <a:rPr lang="pt-BR" b="1"/>
              <a:t>p</a:t>
            </a:r>
            <a:r>
              <a:rPr lang="pt-BR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7613E-76BD-43DB-BE2F-6A2BA27CA7A8}" type="slidenum">
              <a:rPr lang="pt-BR"/>
              <a:pPr/>
              <a:t>5</a:t>
            </a:fld>
            <a:endParaRPr lang="pt-BR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Acordo de Diffie-Hellman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/>
              <a:t>Estes números podem ser </a:t>
            </a:r>
            <a:r>
              <a:rPr lang="pt-BR" sz="2800" b="1"/>
              <a:t>públicos</a:t>
            </a:r>
            <a:r>
              <a:rPr lang="pt-BR" sz="2800"/>
              <a:t>, assim, </a:t>
            </a:r>
            <a:r>
              <a:rPr lang="pt-BR" sz="2800" b="1"/>
              <a:t>qualquer uma</a:t>
            </a:r>
            <a:r>
              <a:rPr lang="pt-BR" sz="2800"/>
              <a:t> das partes pode escolher </a:t>
            </a:r>
            <a:r>
              <a:rPr lang="pt-BR" sz="2800" b="1"/>
              <a:t>p</a:t>
            </a:r>
            <a:r>
              <a:rPr lang="pt-BR" sz="2800"/>
              <a:t> e </a:t>
            </a:r>
            <a:r>
              <a:rPr lang="pt-BR" sz="2800" b="1"/>
              <a:t>g</a:t>
            </a:r>
            <a:r>
              <a:rPr lang="pt-BR" sz="2800"/>
              <a:t> e dizer ao outro abertamente.</a:t>
            </a:r>
            <a:br>
              <a:rPr lang="pt-BR" sz="2800"/>
            </a:br>
            <a:endParaRPr lang="pt-BR" sz="2800"/>
          </a:p>
          <a:p>
            <a:pPr>
              <a:lnSpc>
                <a:spcPct val="90000"/>
              </a:lnSpc>
            </a:pPr>
            <a:r>
              <a:rPr lang="pt-BR" sz="2800"/>
              <a:t>Seja Alice gerar, por um PRNG, um número grande (digamos 512 bits), chamado </a:t>
            </a:r>
            <a:r>
              <a:rPr lang="pt-BR" sz="2800" b="1"/>
              <a:t>x.</a:t>
            </a:r>
            <a:r>
              <a:rPr lang="pt-BR" sz="2800"/>
              <a:t> Ela guarda </a:t>
            </a:r>
            <a:r>
              <a:rPr lang="pt-BR" sz="2800" b="1"/>
              <a:t>x</a:t>
            </a:r>
            <a:r>
              <a:rPr lang="pt-BR" sz="2800"/>
              <a:t> como </a:t>
            </a:r>
            <a:r>
              <a:rPr lang="pt-BR" sz="2800" b="1"/>
              <a:t>secreto</a:t>
            </a:r>
            <a:r>
              <a:rPr lang="pt-BR" sz="2800"/>
              <a:t>. </a:t>
            </a:r>
          </a:p>
          <a:p>
            <a:pPr>
              <a:lnSpc>
                <a:spcPct val="90000"/>
              </a:lnSpc>
            </a:pPr>
            <a:endParaRPr lang="pt-BR" sz="2800"/>
          </a:p>
          <a:p>
            <a:pPr>
              <a:lnSpc>
                <a:spcPct val="90000"/>
              </a:lnSpc>
            </a:pPr>
            <a:r>
              <a:rPr lang="pt-BR" sz="2800"/>
              <a:t>Alice tem</a:t>
            </a:r>
            <a:r>
              <a:rPr lang="pt-BR" sz="2800" b="1"/>
              <a:t> </a:t>
            </a:r>
            <a:r>
              <a:rPr lang="pt-BR" sz="2800"/>
              <a:t>agora</a:t>
            </a:r>
            <a:r>
              <a:rPr lang="pt-BR" sz="2800" b="1"/>
              <a:t> (p, x)</a:t>
            </a:r>
            <a:r>
              <a:rPr lang="pt-BR" sz="2800"/>
              <a:t> que define a </a:t>
            </a:r>
            <a:r>
              <a:rPr lang="pt-BR" sz="2800" b="1"/>
              <a:t>chave privada</a:t>
            </a:r>
            <a:r>
              <a:rPr lang="pt-BR" sz="2800"/>
              <a:t> em DH, como em RSA.</a:t>
            </a:r>
          </a:p>
          <a:p>
            <a:pPr>
              <a:lnSpc>
                <a:spcPct val="90000"/>
              </a:lnSpc>
            </a:pPr>
            <a:endParaRPr lang="pt-BR" sz="2800"/>
          </a:p>
          <a:p>
            <a:pPr>
              <a:lnSpc>
                <a:spcPct val="90000"/>
              </a:lnSpc>
            </a:pPr>
            <a:endParaRPr lang="pt-BR" sz="2800"/>
          </a:p>
          <a:p>
            <a:pPr>
              <a:lnSpc>
                <a:spcPct val="90000"/>
              </a:lnSpc>
            </a:pPr>
            <a:endParaRPr lang="pt-BR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5B8F7-6BE9-4A28-BA4B-68014AA8A43C}" type="slidenum">
              <a:rPr lang="pt-BR"/>
              <a:pPr/>
              <a:t>6</a:t>
            </a:fld>
            <a:endParaRPr lang="pt-BR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Acordo de Diffie-Hellman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Alice calcula </a:t>
            </a:r>
            <a:r>
              <a:rPr lang="pt-BR" b="1" dirty="0"/>
              <a:t>y = </a:t>
            </a:r>
            <a:r>
              <a:rPr lang="pt-BR" b="1" dirty="0" err="1"/>
              <a:t>g</a:t>
            </a:r>
            <a:r>
              <a:rPr lang="pt-BR" b="1" baseline="40000" dirty="0" err="1"/>
              <a:t>x</a:t>
            </a:r>
            <a:r>
              <a:rPr lang="pt-BR" b="1" dirty="0"/>
              <a:t> </a:t>
            </a:r>
            <a:r>
              <a:rPr lang="pt-BR" b="1" dirty="0" err="1"/>
              <a:t>mod</a:t>
            </a:r>
            <a:r>
              <a:rPr lang="pt-BR" b="1" dirty="0"/>
              <a:t> p </a:t>
            </a:r>
            <a:r>
              <a:rPr lang="pt-BR" dirty="0"/>
              <a:t>.</a:t>
            </a:r>
            <a:r>
              <a:rPr lang="pt-BR" b="1" dirty="0"/>
              <a:t> </a:t>
            </a:r>
            <a:r>
              <a:rPr lang="pt-BR" dirty="0"/>
              <a:t>Alice tem, então, um </a:t>
            </a:r>
            <a:r>
              <a:rPr lang="pt-BR" b="1" dirty="0"/>
              <a:t>expoente privado</a:t>
            </a:r>
            <a:r>
              <a:rPr lang="pt-BR" dirty="0"/>
              <a:t> </a:t>
            </a:r>
            <a:r>
              <a:rPr lang="pt-BR" b="1" dirty="0"/>
              <a:t>x</a:t>
            </a:r>
            <a:r>
              <a:rPr lang="pt-BR" dirty="0"/>
              <a:t>. </a:t>
            </a:r>
          </a:p>
          <a:p>
            <a:pPr>
              <a:buFont typeface="Wingdings" pitchFamily="2" charset="2"/>
              <a:buNone/>
            </a:pPr>
            <a:endParaRPr lang="pt-BR" dirty="0"/>
          </a:p>
          <a:p>
            <a:r>
              <a:rPr lang="pt-BR" dirty="0"/>
              <a:t>Alice inicia o protocolo do acordo de chave enviando a Bob uma mensagem contendo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(</a:t>
            </a:r>
            <a:r>
              <a:rPr lang="pt-BR" b="1" dirty="0"/>
              <a:t>p, g, </a:t>
            </a:r>
            <a:r>
              <a:rPr lang="pt-BR" b="1" dirty="0" smtClean="0"/>
              <a:t>h)</a:t>
            </a:r>
            <a:r>
              <a:rPr lang="pt-BR" dirty="0" smtClean="0"/>
              <a:t> </a:t>
            </a:r>
            <a:r>
              <a:rPr lang="pt-BR" dirty="0"/>
              <a:t>.</a:t>
            </a:r>
          </a:p>
          <a:p>
            <a:endParaRPr lang="pt-BR" b="1" dirty="0"/>
          </a:p>
          <a:p>
            <a:r>
              <a:rPr lang="pt-BR" b="1" dirty="0"/>
              <a:t>h</a:t>
            </a:r>
            <a:r>
              <a:rPr lang="pt-BR" dirty="0" smtClean="0"/>
              <a:t> </a:t>
            </a:r>
            <a:r>
              <a:rPr lang="pt-BR" dirty="0"/>
              <a:t>é um valor transmitido, portanto, público.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5773-3925-4656-AB19-C10D0F1F7D46}" type="slidenum">
              <a:rPr lang="pt-BR"/>
              <a:pPr/>
              <a:t>7</a:t>
            </a:fld>
            <a:endParaRPr lang="pt-BR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Acordo de Diffie-Hellman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pt-BR" sz="2800" dirty="0"/>
          </a:p>
          <a:p>
            <a:pPr>
              <a:lnSpc>
                <a:spcPct val="90000"/>
              </a:lnSpc>
            </a:pPr>
            <a:r>
              <a:rPr lang="pt-BR" sz="2800" dirty="0"/>
              <a:t>Bob tem agora um número grande </a:t>
            </a:r>
            <a:br>
              <a:rPr lang="pt-BR" sz="2800" dirty="0"/>
            </a:br>
            <a:r>
              <a:rPr lang="pt-BR" sz="2800" b="1" dirty="0" err="1"/>
              <a:t>g</a:t>
            </a:r>
            <a:r>
              <a:rPr lang="pt-BR" sz="2800" b="1" baseline="40000" dirty="0" err="1"/>
              <a:t>x</a:t>
            </a:r>
            <a:r>
              <a:rPr lang="pt-BR" sz="2800" b="1" dirty="0"/>
              <a:t> </a:t>
            </a:r>
            <a:r>
              <a:rPr lang="pt-BR" sz="2800" b="1" dirty="0" err="1"/>
              <a:t>mod</a:t>
            </a:r>
            <a:r>
              <a:rPr lang="pt-BR" sz="2800" b="1" dirty="0"/>
              <a:t> p</a:t>
            </a:r>
            <a:r>
              <a:rPr lang="pt-BR" sz="2800" dirty="0"/>
              <a:t> (512 bits) definindo</a:t>
            </a:r>
            <a:r>
              <a:rPr lang="pt-BR" sz="2800" b="1" dirty="0"/>
              <a:t> </a:t>
            </a:r>
            <a:r>
              <a:rPr lang="pt-BR" sz="2800" dirty="0"/>
              <a:t>a </a:t>
            </a:r>
            <a:r>
              <a:rPr lang="pt-BR" sz="2800" dirty="0" smtClean="0"/>
              <a:t>tripla</a:t>
            </a:r>
            <a:br>
              <a:rPr lang="pt-BR" sz="2800" dirty="0" smtClean="0"/>
            </a:b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800" b="1" dirty="0" smtClean="0"/>
              <a:t>(p, g, </a:t>
            </a:r>
            <a:r>
              <a:rPr lang="pt-BR" sz="2800" b="1" dirty="0" smtClean="0">
                <a:solidFill>
                  <a:srgbClr val="0000FF"/>
                </a:solidFill>
              </a:rPr>
              <a:t>h</a:t>
            </a:r>
            <a:r>
              <a:rPr lang="pt-BR" sz="2800" b="1" dirty="0" smtClean="0"/>
              <a:t>) = (p</a:t>
            </a:r>
            <a:r>
              <a:rPr lang="pt-BR" sz="2800" b="1" dirty="0"/>
              <a:t>, g, </a:t>
            </a:r>
            <a:r>
              <a:rPr lang="pt-BR" sz="2800" b="1" dirty="0" err="1">
                <a:solidFill>
                  <a:srgbClr val="0000FF"/>
                </a:solidFill>
              </a:rPr>
              <a:t>g</a:t>
            </a:r>
            <a:r>
              <a:rPr lang="pt-BR" sz="2800" b="1" baseline="40000" dirty="0" err="1">
                <a:solidFill>
                  <a:srgbClr val="0000FF"/>
                </a:solidFill>
              </a:rPr>
              <a:t>x</a:t>
            </a:r>
            <a:r>
              <a:rPr lang="pt-BR" sz="2800" b="1" dirty="0">
                <a:solidFill>
                  <a:srgbClr val="0000FF"/>
                </a:solidFill>
              </a:rPr>
              <a:t> </a:t>
            </a:r>
            <a:r>
              <a:rPr lang="pt-BR" sz="2800" b="1" dirty="0" err="1">
                <a:solidFill>
                  <a:srgbClr val="0000FF"/>
                </a:solidFill>
              </a:rPr>
              <a:t>mod</a:t>
            </a:r>
            <a:r>
              <a:rPr lang="pt-BR" sz="2800" b="1" dirty="0">
                <a:solidFill>
                  <a:srgbClr val="0000FF"/>
                </a:solidFill>
              </a:rPr>
              <a:t> p</a:t>
            </a:r>
            <a:r>
              <a:rPr lang="pt-BR" sz="2800" b="1" dirty="0"/>
              <a:t>)</a:t>
            </a:r>
            <a:r>
              <a:rPr lang="pt-BR" sz="2800" dirty="0"/>
              <a:t> </a:t>
            </a:r>
            <a:endParaRPr lang="pt-BR" sz="2800" dirty="0" smtClean="0"/>
          </a:p>
          <a:p>
            <a:pPr>
              <a:lnSpc>
                <a:spcPct val="90000"/>
              </a:lnSpc>
            </a:pPr>
            <a:endParaRPr lang="pt-BR" sz="2800" dirty="0" smtClean="0"/>
          </a:p>
          <a:p>
            <a:pPr>
              <a:lnSpc>
                <a:spcPct val="90000"/>
              </a:lnSpc>
              <a:buNone/>
            </a:pPr>
            <a:r>
              <a:rPr lang="pt-BR" sz="2800" dirty="0" smtClean="0"/>
              <a:t>     a </a:t>
            </a:r>
            <a:r>
              <a:rPr lang="pt-BR" sz="2800" dirty="0"/>
              <a:t>qual é transmitida para Bob, como a </a:t>
            </a:r>
            <a:r>
              <a:rPr lang="pt-BR" sz="2800" b="1" dirty="0"/>
              <a:t>chave pública</a:t>
            </a:r>
            <a:r>
              <a:rPr lang="pt-BR" sz="2800" dirty="0"/>
              <a:t> DH de Alice.</a:t>
            </a:r>
          </a:p>
          <a:p>
            <a:pPr>
              <a:lnSpc>
                <a:spcPct val="90000"/>
              </a:lnSpc>
            </a:pPr>
            <a:endParaRPr lang="pt-BR" sz="2800" dirty="0"/>
          </a:p>
          <a:p>
            <a:pPr>
              <a:lnSpc>
                <a:spcPct val="90000"/>
              </a:lnSpc>
            </a:pPr>
            <a:r>
              <a:rPr lang="pt-BR" sz="2800" dirty="0"/>
              <a:t>Bob escolhe um </a:t>
            </a:r>
            <a:r>
              <a:rPr lang="pt-BR" sz="2800" dirty="0" smtClean="0"/>
              <a:t>outro número </a:t>
            </a:r>
            <a:r>
              <a:rPr lang="pt-BR" sz="2800" b="1" dirty="0">
                <a:solidFill>
                  <a:srgbClr val="0000FF"/>
                </a:solidFill>
              </a:rPr>
              <a:t>y </a:t>
            </a:r>
            <a:r>
              <a:rPr lang="pt-BR" sz="2800" dirty="0">
                <a:solidFill>
                  <a:srgbClr val="0000FF"/>
                </a:solidFill>
              </a:rPr>
              <a:t>secreto</a:t>
            </a:r>
            <a:r>
              <a:rPr lang="pt-BR" sz="28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 sz="2800" dirty="0"/>
          </a:p>
          <a:p>
            <a:pPr>
              <a:lnSpc>
                <a:spcPct val="90000"/>
              </a:lnSpc>
            </a:pPr>
            <a:r>
              <a:rPr lang="pt-BR" sz="2800" dirty="0"/>
              <a:t>Bob responde enviando a Alice uma mensagem contendo </a:t>
            </a:r>
            <a:r>
              <a:rPr lang="pt-BR" sz="2800" b="1" dirty="0"/>
              <a:t>(</a:t>
            </a:r>
            <a:r>
              <a:rPr lang="pt-BR" sz="2800" b="1" dirty="0" err="1">
                <a:solidFill>
                  <a:srgbClr val="0000FF"/>
                </a:solidFill>
              </a:rPr>
              <a:t>g</a:t>
            </a:r>
            <a:r>
              <a:rPr lang="pt-BR" sz="2800" b="1" baseline="40000" dirty="0" err="1">
                <a:solidFill>
                  <a:srgbClr val="0000FF"/>
                </a:solidFill>
              </a:rPr>
              <a:t>y</a:t>
            </a:r>
            <a:r>
              <a:rPr lang="pt-BR" sz="2800" b="1" dirty="0">
                <a:solidFill>
                  <a:srgbClr val="0000FF"/>
                </a:solidFill>
              </a:rPr>
              <a:t> </a:t>
            </a:r>
            <a:r>
              <a:rPr lang="pt-BR" sz="2800" b="1" dirty="0" err="1">
                <a:solidFill>
                  <a:srgbClr val="0000FF"/>
                </a:solidFill>
              </a:rPr>
              <a:t>mod</a:t>
            </a:r>
            <a:r>
              <a:rPr lang="pt-BR" sz="2800" b="1" dirty="0">
                <a:solidFill>
                  <a:srgbClr val="0000FF"/>
                </a:solidFill>
              </a:rPr>
              <a:t> p</a:t>
            </a:r>
            <a:r>
              <a:rPr lang="pt-BR" sz="2800" b="1" dirty="0"/>
              <a:t>) </a:t>
            </a:r>
            <a:r>
              <a:rPr lang="pt-BR" sz="2800" dirty="0"/>
              <a:t>.</a:t>
            </a:r>
          </a:p>
          <a:p>
            <a:pPr>
              <a:lnSpc>
                <a:spcPct val="90000"/>
              </a:lnSpc>
            </a:pPr>
            <a:endParaRPr lang="pt-B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3E1D-B882-43AA-842C-9ABEA545EF61}" type="slidenum">
              <a:rPr lang="pt-BR"/>
              <a:pPr/>
              <a:t>8</a:t>
            </a:fld>
            <a:endParaRPr lang="pt-BR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Acordo de Diffie-Hellman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dirty="0"/>
              <a:t>Alice calcula    </a:t>
            </a:r>
            <a:r>
              <a:rPr lang="pt-BR" b="1" dirty="0"/>
              <a:t>(</a:t>
            </a:r>
            <a:r>
              <a:rPr lang="pt-BR" b="1" dirty="0" err="1"/>
              <a:t>g</a:t>
            </a:r>
            <a:r>
              <a:rPr lang="pt-BR" b="1" baseline="40000" dirty="0" err="1"/>
              <a:t>y</a:t>
            </a:r>
            <a:r>
              <a:rPr lang="pt-BR" b="1" dirty="0"/>
              <a:t> </a:t>
            </a:r>
            <a:r>
              <a:rPr lang="pt-BR" b="1" dirty="0" err="1"/>
              <a:t>mod</a:t>
            </a:r>
            <a:r>
              <a:rPr lang="pt-BR" b="1" dirty="0"/>
              <a:t> p)</a:t>
            </a:r>
            <a:r>
              <a:rPr lang="pt-BR" b="1" baseline="40000" dirty="0"/>
              <a:t>x   </a:t>
            </a:r>
          </a:p>
          <a:p>
            <a:pPr>
              <a:lnSpc>
                <a:spcPct val="90000"/>
              </a:lnSpc>
            </a:pPr>
            <a:endParaRPr lang="pt-BR" b="1" baseline="40000" dirty="0"/>
          </a:p>
          <a:p>
            <a:pPr>
              <a:lnSpc>
                <a:spcPct val="90000"/>
              </a:lnSpc>
            </a:pPr>
            <a:r>
              <a:rPr lang="pt-BR" dirty="0"/>
              <a:t>Bob calcula  </a:t>
            </a:r>
            <a:r>
              <a:rPr lang="pt-BR" b="1" dirty="0"/>
              <a:t>(</a:t>
            </a:r>
            <a:r>
              <a:rPr lang="pt-BR" b="1" dirty="0" err="1"/>
              <a:t>g</a:t>
            </a:r>
            <a:r>
              <a:rPr lang="pt-BR" b="1" baseline="40000" dirty="0" err="1"/>
              <a:t>x</a:t>
            </a:r>
            <a:r>
              <a:rPr lang="pt-BR" b="1" dirty="0"/>
              <a:t> </a:t>
            </a:r>
            <a:r>
              <a:rPr lang="pt-BR" b="1" dirty="0" err="1"/>
              <a:t>mod</a:t>
            </a:r>
            <a:r>
              <a:rPr lang="pt-BR" b="1" dirty="0"/>
              <a:t> p)</a:t>
            </a:r>
            <a:r>
              <a:rPr lang="pt-BR" b="1" baseline="40000" dirty="0"/>
              <a:t>y</a:t>
            </a:r>
            <a:r>
              <a:rPr lang="pt-BR" b="1" dirty="0"/>
              <a:t/>
            </a:r>
            <a:br>
              <a:rPr lang="pt-BR" b="1" dirty="0"/>
            </a:br>
            <a:endParaRPr lang="pt-BR" b="1" dirty="0"/>
          </a:p>
          <a:p>
            <a:pPr>
              <a:lnSpc>
                <a:spcPct val="90000"/>
              </a:lnSpc>
            </a:pPr>
            <a:r>
              <a:rPr lang="pt-BR" dirty="0"/>
              <a:t>Pela </a:t>
            </a:r>
            <a:r>
              <a:rPr lang="pt-BR" dirty="0">
                <a:solidFill>
                  <a:srgbClr val="0000FF"/>
                </a:solidFill>
              </a:rPr>
              <a:t>lei da aritmética modular</a:t>
            </a:r>
            <a:r>
              <a:rPr lang="pt-BR" dirty="0"/>
              <a:t>, ambos os cálculos resultam em  </a:t>
            </a:r>
            <a:r>
              <a:rPr lang="pt-BR" b="1" dirty="0" err="1">
                <a:solidFill>
                  <a:srgbClr val="0000FF"/>
                </a:solidFill>
              </a:rPr>
              <a:t>g</a:t>
            </a:r>
            <a:r>
              <a:rPr lang="pt-BR" b="1" baseline="40000" dirty="0" err="1">
                <a:solidFill>
                  <a:srgbClr val="0000FF"/>
                </a:solidFill>
              </a:rPr>
              <a:t>xy</a:t>
            </a:r>
            <a:r>
              <a:rPr lang="pt-BR" b="1" dirty="0">
                <a:solidFill>
                  <a:srgbClr val="0000FF"/>
                </a:solidFill>
              </a:rPr>
              <a:t> </a:t>
            </a:r>
            <a:r>
              <a:rPr lang="pt-BR" b="1" dirty="0" err="1">
                <a:solidFill>
                  <a:srgbClr val="0000FF"/>
                </a:solidFill>
              </a:rPr>
              <a:t>mod</a:t>
            </a:r>
            <a:r>
              <a:rPr lang="pt-BR" b="1" dirty="0">
                <a:solidFill>
                  <a:srgbClr val="0000FF"/>
                </a:solidFill>
              </a:rPr>
              <a:t> p </a:t>
            </a:r>
            <a:r>
              <a:rPr lang="pt-BR" dirty="0"/>
              <a:t>.</a:t>
            </a:r>
          </a:p>
          <a:p>
            <a:pPr>
              <a:lnSpc>
                <a:spcPct val="90000"/>
              </a:lnSpc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dirty="0"/>
              <a:t>Alice e Bob, agora </a:t>
            </a:r>
            <a:r>
              <a:rPr lang="pt-BR" b="1" dirty="0"/>
              <a:t>compartilham uma chave secreta</a:t>
            </a:r>
            <a:r>
              <a:rPr lang="pt-BR" dirty="0"/>
              <a:t>:</a:t>
            </a:r>
            <a:r>
              <a:rPr lang="pt-BR" b="1" dirty="0"/>
              <a:t>   </a:t>
            </a:r>
            <a:r>
              <a:rPr lang="pt-BR" b="1" dirty="0" err="1">
                <a:solidFill>
                  <a:srgbClr val="0000FF"/>
                </a:solidFill>
              </a:rPr>
              <a:t>g</a:t>
            </a:r>
            <a:r>
              <a:rPr lang="pt-BR" b="1" baseline="40000" dirty="0" err="1">
                <a:solidFill>
                  <a:srgbClr val="0000FF"/>
                </a:solidFill>
              </a:rPr>
              <a:t>xy</a:t>
            </a:r>
            <a:r>
              <a:rPr lang="pt-BR" b="1" dirty="0">
                <a:solidFill>
                  <a:srgbClr val="0000FF"/>
                </a:solidFill>
              </a:rPr>
              <a:t> </a:t>
            </a:r>
            <a:r>
              <a:rPr lang="pt-BR" b="1" dirty="0" err="1">
                <a:solidFill>
                  <a:srgbClr val="0000FF"/>
                </a:solidFill>
              </a:rPr>
              <a:t>mod</a:t>
            </a:r>
            <a:r>
              <a:rPr lang="pt-BR" b="1" dirty="0">
                <a:solidFill>
                  <a:srgbClr val="0000FF"/>
                </a:solidFill>
              </a:rPr>
              <a:t> p 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 smtClean="0"/>
              <a:t>Agosto </a:t>
            </a:r>
            <a:r>
              <a:rPr lang="pt-BR" dirty="0" smtClean="0"/>
              <a:t>de 2013</a:t>
            </a:r>
            <a:endParaRPr lang="pt-BR" dirty="0"/>
          </a:p>
        </p:txBody>
      </p:sp>
      <p:sp>
        <p:nvSpPr>
          <p:cNvPr id="1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1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1F1C-18DA-4F29-B009-B40E0F506638}" type="slidenum">
              <a:rPr lang="pt-BR"/>
              <a:pPr/>
              <a:t>9</a:t>
            </a:fld>
            <a:endParaRPr lang="pt-B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Acordo de Diffie-Hellman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30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331913" y="2997200"/>
            <a:ext cx="1079500" cy="2736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 b="1" dirty="0" err="1"/>
              <a:t>g</a:t>
            </a:r>
            <a:r>
              <a:rPr lang="pt-BR" sz="1400" b="1" baseline="40000" dirty="0" err="1"/>
              <a:t>x</a:t>
            </a:r>
            <a:r>
              <a:rPr lang="pt-BR" sz="1400" b="1" baseline="40000" dirty="0"/>
              <a:t> </a:t>
            </a:r>
            <a:r>
              <a:rPr lang="pt-BR" sz="1400" b="1" dirty="0" err="1"/>
              <a:t>mod</a:t>
            </a:r>
            <a:r>
              <a:rPr lang="pt-BR" sz="1400" b="1" dirty="0"/>
              <a:t> p</a:t>
            </a:r>
            <a:r>
              <a:rPr lang="pt-BR" sz="1200" b="1" dirty="0"/>
              <a:t/>
            </a:r>
            <a:br>
              <a:rPr lang="pt-BR" sz="1200" b="1" dirty="0"/>
            </a:br>
            <a:endParaRPr lang="pt-BR" sz="1200" b="1" dirty="0"/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(p,x)  chave</a:t>
            </a:r>
            <a:br>
              <a:rPr lang="pt-BR" sz="1200" b="1" dirty="0">
                <a:solidFill>
                  <a:schemeClr val="bg1"/>
                </a:solidFill>
              </a:rPr>
            </a:br>
            <a:r>
              <a:rPr lang="pt-BR" sz="1200" b="1" dirty="0">
                <a:solidFill>
                  <a:schemeClr val="bg1"/>
                </a:solidFill>
              </a:rPr>
              <a:t>          privada</a:t>
            </a:r>
          </a:p>
          <a:p>
            <a:pPr algn="ctr"/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>A</a:t>
            </a:r>
            <a:br>
              <a:rPr lang="pt-BR" b="1" dirty="0"/>
            </a:br>
            <a:r>
              <a:rPr lang="pt-BR" b="1" dirty="0"/>
              <a:t>L</a:t>
            </a:r>
            <a:br>
              <a:rPr lang="pt-BR" b="1" dirty="0"/>
            </a:br>
            <a:r>
              <a:rPr lang="pt-BR" b="1" dirty="0"/>
              <a:t>I</a:t>
            </a:r>
            <a:br>
              <a:rPr lang="pt-BR" b="1" dirty="0"/>
            </a:br>
            <a:r>
              <a:rPr lang="pt-BR" b="1" dirty="0"/>
              <a:t>C</a:t>
            </a:r>
            <a:br>
              <a:rPr lang="pt-BR" b="1" dirty="0"/>
            </a:br>
            <a:r>
              <a:rPr lang="pt-BR" b="1" dirty="0"/>
              <a:t>E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5867400" y="2997200"/>
            <a:ext cx="1009650" cy="2736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/>
              <a:t>B</a:t>
            </a:r>
            <a:br>
              <a:rPr lang="pt-BR" b="1"/>
            </a:br>
            <a:r>
              <a:rPr lang="pt-BR" b="1"/>
              <a:t>O</a:t>
            </a:r>
            <a:br>
              <a:rPr lang="pt-BR" b="1"/>
            </a:br>
            <a:r>
              <a:rPr lang="pt-BR" b="1"/>
              <a:t>B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187450" y="2060575"/>
            <a:ext cx="17287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Alice escolhe  p, g públicos e x secreto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5724525" y="1989138"/>
            <a:ext cx="15113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Bob </a:t>
            </a:r>
            <a:br>
              <a:rPr lang="pt-BR" b="1"/>
            </a:br>
            <a:r>
              <a:rPr lang="pt-BR" b="1"/>
              <a:t>escolhe  y</a:t>
            </a:r>
            <a:br>
              <a:rPr lang="pt-BR" b="1"/>
            </a:br>
            <a:r>
              <a:rPr lang="pt-BR" b="1"/>
              <a:t>secreto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3132138" y="3068638"/>
            <a:ext cx="1800225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/>
              <a:t>chave pública</a:t>
            </a:r>
          </a:p>
          <a:p>
            <a:pPr algn="ctr"/>
            <a:r>
              <a:rPr lang="pt-BR" b="1"/>
              <a:t>(p, g, g</a:t>
            </a:r>
            <a:r>
              <a:rPr lang="pt-BR" b="1" baseline="40000"/>
              <a:t>x</a:t>
            </a:r>
            <a:r>
              <a:rPr lang="pt-BR" b="1"/>
              <a:t> mod p)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3348038" y="4149725"/>
            <a:ext cx="13684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/>
              <a:t>g</a:t>
            </a:r>
            <a:r>
              <a:rPr lang="pt-BR" b="1" baseline="40000"/>
              <a:t>y</a:t>
            </a:r>
            <a:r>
              <a:rPr lang="pt-BR" b="1"/>
              <a:t> mod p</a:t>
            </a:r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484438" y="3357563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5003800" y="33575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4787900" y="43656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H="1">
            <a:off x="2411413" y="436562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411413" y="5032375"/>
            <a:ext cx="15843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dirty="0"/>
              <a:t>Alice calcula</a:t>
            </a:r>
            <a:br>
              <a:rPr lang="pt-BR" dirty="0"/>
            </a:br>
            <a:r>
              <a:rPr lang="pt-BR" b="1" dirty="0"/>
              <a:t>(</a:t>
            </a:r>
            <a:r>
              <a:rPr lang="pt-BR" b="1" dirty="0" err="1"/>
              <a:t>g</a:t>
            </a:r>
            <a:r>
              <a:rPr lang="pt-BR" b="1" baseline="40000" dirty="0" err="1"/>
              <a:t>y</a:t>
            </a:r>
            <a:r>
              <a:rPr lang="pt-BR" b="1" dirty="0"/>
              <a:t> </a:t>
            </a:r>
            <a:r>
              <a:rPr lang="pt-BR" b="1" dirty="0" err="1"/>
              <a:t>mod</a:t>
            </a:r>
            <a:r>
              <a:rPr lang="pt-BR" b="1" dirty="0"/>
              <a:t> p)</a:t>
            </a:r>
            <a:r>
              <a:rPr lang="pt-BR" b="1" baseline="40000" dirty="0"/>
              <a:t>x</a:t>
            </a: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>= </a:t>
            </a:r>
            <a:r>
              <a:rPr lang="pt-BR" b="1" dirty="0" err="1">
                <a:solidFill>
                  <a:srgbClr val="0000FF"/>
                </a:solidFill>
              </a:rPr>
              <a:t>g</a:t>
            </a:r>
            <a:r>
              <a:rPr lang="pt-BR" b="1" baseline="40000" dirty="0" err="1">
                <a:solidFill>
                  <a:srgbClr val="0000FF"/>
                </a:solidFill>
              </a:rPr>
              <a:t>xy</a:t>
            </a:r>
            <a:r>
              <a:rPr lang="pt-BR" b="1" dirty="0">
                <a:solidFill>
                  <a:srgbClr val="0000FF"/>
                </a:solidFill>
              </a:rPr>
              <a:t> </a:t>
            </a:r>
            <a:r>
              <a:rPr lang="pt-BR" b="1" dirty="0" err="1">
                <a:solidFill>
                  <a:srgbClr val="0000FF"/>
                </a:solidFill>
              </a:rPr>
              <a:t>mod</a:t>
            </a:r>
            <a:r>
              <a:rPr lang="pt-BR" b="1" dirty="0">
                <a:solidFill>
                  <a:srgbClr val="0000FF"/>
                </a:solidFill>
              </a:rPr>
              <a:t> p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6877050" y="5013325"/>
            <a:ext cx="18716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Bob calcula</a:t>
            </a: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>(</a:t>
            </a:r>
            <a:r>
              <a:rPr lang="pt-BR" b="1" dirty="0" err="1"/>
              <a:t>g</a:t>
            </a:r>
            <a:r>
              <a:rPr lang="pt-BR" b="1" baseline="40000" dirty="0" err="1"/>
              <a:t>x</a:t>
            </a:r>
            <a:r>
              <a:rPr lang="pt-BR" b="1" dirty="0"/>
              <a:t> </a:t>
            </a:r>
            <a:r>
              <a:rPr lang="pt-BR" b="1" dirty="0" err="1"/>
              <a:t>mod</a:t>
            </a:r>
            <a:r>
              <a:rPr lang="pt-BR" b="1" dirty="0"/>
              <a:t> p)</a:t>
            </a:r>
            <a:r>
              <a:rPr lang="pt-BR" b="1" baseline="40000" dirty="0"/>
              <a:t>y</a:t>
            </a: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>= </a:t>
            </a:r>
            <a:r>
              <a:rPr lang="pt-BR" b="1" dirty="0" err="1">
                <a:solidFill>
                  <a:srgbClr val="0000FF"/>
                </a:solidFill>
              </a:rPr>
              <a:t>g</a:t>
            </a:r>
            <a:r>
              <a:rPr lang="pt-BR" b="1" baseline="40000" dirty="0" err="1">
                <a:solidFill>
                  <a:srgbClr val="0000FF"/>
                </a:solidFill>
              </a:rPr>
              <a:t>xy</a:t>
            </a:r>
            <a:r>
              <a:rPr lang="pt-BR" b="1" baseline="40000" dirty="0">
                <a:solidFill>
                  <a:srgbClr val="0000FF"/>
                </a:solidFill>
              </a:rPr>
              <a:t> </a:t>
            </a:r>
            <a:r>
              <a:rPr lang="pt-BR" b="1" dirty="0" err="1">
                <a:solidFill>
                  <a:srgbClr val="0000FF"/>
                </a:solidFill>
              </a:rPr>
              <a:t>mod</a:t>
            </a:r>
            <a:r>
              <a:rPr lang="pt-BR" b="1" dirty="0">
                <a:solidFill>
                  <a:srgbClr val="0000FF"/>
                </a:solidFill>
              </a:rPr>
              <a:t> 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346</Words>
  <Application>Microsoft Office PowerPoint</Application>
  <PresentationFormat>Apresentação na tela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Diffie-Hellman</vt:lpstr>
      <vt:lpstr>Estabelecendo uma Chave Compartilhada</vt:lpstr>
      <vt:lpstr>Acordo de Chave Diffie-Hellman</vt:lpstr>
      <vt:lpstr>Acordo de Diffie-Hellman</vt:lpstr>
      <vt:lpstr>Acordo de Diffie-Hellman</vt:lpstr>
      <vt:lpstr>Acordo de Diffie-Hellman</vt:lpstr>
      <vt:lpstr>Acordo de Diffie-Hellman</vt:lpstr>
      <vt:lpstr>Acordo de Diffie-Hellman</vt:lpstr>
      <vt:lpstr>Acordo de Diffie-Hellman</vt:lpstr>
      <vt:lpstr>Acordo de Chaves Diffie-Hellman</vt:lpstr>
      <vt:lpstr>O acordo de Diffie-Hellman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Diffie-Hellman</dc:title>
  <dc:creator>bosco</dc:creator>
  <cp:lastModifiedBy>bosco</cp:lastModifiedBy>
  <cp:revision>5</cp:revision>
  <dcterms:created xsi:type="dcterms:W3CDTF">2011-09-09T18:02:41Z</dcterms:created>
  <dcterms:modified xsi:type="dcterms:W3CDTF">2013-08-30T15:47:36Z</dcterms:modified>
</cp:coreProperties>
</file>