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5"/>
  </p:notesMasterIdLst>
  <p:sldIdLst>
    <p:sldId id="256" r:id="rId2"/>
    <p:sldId id="282" r:id="rId3"/>
    <p:sldId id="283" r:id="rId4"/>
    <p:sldId id="370" r:id="rId5"/>
    <p:sldId id="372" r:id="rId6"/>
    <p:sldId id="389" r:id="rId7"/>
    <p:sldId id="278" r:id="rId8"/>
    <p:sldId id="279" r:id="rId9"/>
    <p:sldId id="332" r:id="rId10"/>
    <p:sldId id="333" r:id="rId11"/>
    <p:sldId id="369" r:id="rId12"/>
    <p:sldId id="371" r:id="rId13"/>
    <p:sldId id="373" r:id="rId14"/>
    <p:sldId id="334" r:id="rId15"/>
    <p:sldId id="280" r:id="rId16"/>
    <p:sldId id="335" r:id="rId17"/>
    <p:sldId id="281" r:id="rId18"/>
    <p:sldId id="285" r:id="rId19"/>
    <p:sldId id="325" r:id="rId20"/>
    <p:sldId id="286" r:id="rId21"/>
    <p:sldId id="287" r:id="rId22"/>
    <p:sldId id="258" r:id="rId23"/>
    <p:sldId id="257" r:id="rId24"/>
    <p:sldId id="259" r:id="rId25"/>
    <p:sldId id="260" r:id="rId26"/>
    <p:sldId id="360" r:id="rId27"/>
    <p:sldId id="380" r:id="rId28"/>
    <p:sldId id="288" r:id="rId29"/>
    <p:sldId id="362" r:id="rId30"/>
    <p:sldId id="388" r:id="rId31"/>
    <p:sldId id="384" r:id="rId32"/>
    <p:sldId id="385" r:id="rId33"/>
    <p:sldId id="386" r:id="rId34"/>
    <p:sldId id="266" r:id="rId35"/>
    <p:sldId id="289" r:id="rId36"/>
    <p:sldId id="292" r:id="rId37"/>
    <p:sldId id="311" r:id="rId38"/>
    <p:sldId id="290" r:id="rId39"/>
    <p:sldId id="312" r:id="rId40"/>
    <p:sldId id="291" r:id="rId41"/>
    <p:sldId id="318" r:id="rId42"/>
    <p:sldId id="309" r:id="rId43"/>
    <p:sldId id="306" r:id="rId44"/>
    <p:sldId id="307" r:id="rId45"/>
    <p:sldId id="308" r:id="rId46"/>
    <p:sldId id="294" r:id="rId47"/>
    <p:sldId id="364" r:id="rId48"/>
    <p:sldId id="365" r:id="rId49"/>
    <p:sldId id="366" r:id="rId50"/>
    <p:sldId id="378" r:id="rId51"/>
    <p:sldId id="367" r:id="rId52"/>
    <p:sldId id="368" r:id="rId53"/>
    <p:sldId id="379" r:id="rId5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31" autoAdjust="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5A6EA74-3A50-47BF-AB2C-BEB86E4274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2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51B66A-EE61-4445-A73B-D77FA8F8C1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Abril de 2006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Criptografia de Chave Pública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260AB-DBD7-48FA-8A1E-8883942974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Abril de 2006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Criptografia de Chave Pública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BC564-DEC7-4465-9C77-255EC385BF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Abril de 2006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Criptografia de Chave Pública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2B380-89FD-4E3F-AC22-E863012805F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Abril de 2006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Criptografia de Chave Pública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F8370-FFEB-4F92-A305-E60F0CEEF5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Abril de 2006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Criptografia de Chave Pública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B838C-D6E1-4843-AFFD-5055F923F7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Abril de 2006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Criptografia de Chave Pública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64FB3-0D8B-4D78-B793-2491F0AA17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Abril de 2006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Criptografia de Chave Pública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09403-D7E1-4A63-8F61-570024D9AE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Abril de 2006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Criptografia de Chave Pública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19B1A-9CF7-4061-9576-A117A56466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 smtClean="0"/>
              <a:t>Abril de 2006</a:t>
            </a:r>
            <a:endParaRPr lang="pt-BR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Criptografia de Chave Pública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F9F7A-7AB2-4E8C-B273-DD93B652D6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Abril de 2006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Criptografia de Chave Pública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219A2-1580-4D14-838C-0188893D6C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Abril de 2006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Criptografia de Chave Pública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D6635-C8FC-47BF-A2CF-8F2811C4EF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4099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0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1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2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3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r>
              <a:rPr lang="pt-BR"/>
              <a:t>Abril de 2006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r>
              <a:rPr lang="pt-BR"/>
              <a:t>Criptografia de Chave Pública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FB17B85F-0B99-4787-825F-DA00467D99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my.safaribooksonline.com/book/networking/security/9780471947837/chapter-15-elliptic-curve-cryptography/sec15_9_html" TargetMode="External"/><Relationship Id="rId2" Type="http://schemas.openxmlformats.org/officeDocument/2006/relationships/hyperlink" Target="http://en.wikipedia.org/wiki/Schnorr_signature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F2AD6E-B042-4939-848C-3DA5D1E87AC9}" type="slidenum">
              <a:rPr lang="pt-BR"/>
              <a:pPr/>
              <a:t>1</a:t>
            </a:fld>
            <a:endParaRPr lang="pt-BR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Criptografia de Chave Pública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O Problema </a:t>
            </a:r>
          </a:p>
          <a:p>
            <a:pPr eaLnBrk="1" hangingPunct="1"/>
            <a:r>
              <a:rPr lang="pt-BR" smtClean="0"/>
              <a:t>da Distribuição de Chaves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t-BR"/>
              <a:t>Abril de 2006</a:t>
            </a:r>
          </a:p>
        </p:txBody>
      </p:sp>
      <p:sp>
        <p:nvSpPr>
          <p:cNvPr id="7171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/>
              <a:t>Criptografia de Chave Pública</a:t>
            </a:r>
          </a:p>
        </p:txBody>
      </p:sp>
      <p:sp>
        <p:nvSpPr>
          <p:cNvPr id="717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CC682F-5F73-4BB7-A9B1-9AED9CE197CB}" type="slidenum">
              <a:rPr lang="pt-BR"/>
              <a:pPr/>
              <a:t>10</a:t>
            </a:fld>
            <a:endParaRPr lang="pt-BR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Um exemplo de chave privada</a:t>
            </a:r>
            <a:endParaRPr lang="en-US" smtClean="0"/>
          </a:p>
        </p:txBody>
      </p:sp>
      <p:pic>
        <p:nvPicPr>
          <p:cNvPr id="7174" name="Picture 4" descr="pk2 0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" y="1916833"/>
            <a:ext cx="8892481" cy="378705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136904" cy="1143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Abril de 2006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Criptografia de Chave Pública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F8370-FFEB-4F92-A305-E60F0CEEF5B4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157192"/>
            <a:ext cx="7920880" cy="100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861048"/>
            <a:ext cx="784887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204864"/>
            <a:ext cx="784887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196752"/>
            <a:ext cx="784887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260648"/>
            <a:ext cx="799288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Abril de 2006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Criptografia de Chave Pública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F8370-FFEB-4F92-A305-E60F0CEEF5B4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941168"/>
            <a:ext cx="82809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93097"/>
            <a:ext cx="8208912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996952"/>
            <a:ext cx="820891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060848"/>
            <a:ext cx="82089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836712"/>
            <a:ext cx="8208912" cy="128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Abril de 2006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Criptografia de Chave Pública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F9F7A-7AB2-4E8C-B273-DD93B652D676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391150"/>
            <a:ext cx="8208912" cy="8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21088"/>
            <a:ext cx="820891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780928"/>
            <a:ext cx="820891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268760"/>
            <a:ext cx="82089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0"/>
            <a:ext cx="8208912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t-BR"/>
              <a:t>Abril de 2006</a:t>
            </a:r>
          </a:p>
        </p:txBody>
      </p:sp>
      <p:sp>
        <p:nvSpPr>
          <p:cNvPr id="8195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/>
              <a:t>Criptografia de Chave Pública</a:t>
            </a:r>
          </a:p>
        </p:txBody>
      </p:sp>
      <p:sp>
        <p:nvSpPr>
          <p:cNvPr id="819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CC7A2E-A534-4263-BCED-5F398C284B1A}" type="slidenum">
              <a:rPr lang="pt-BR"/>
              <a:pPr/>
              <a:t>14</a:t>
            </a:fld>
            <a:endParaRPr lang="pt-BR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Criptografia de Chave Pública</a:t>
            </a:r>
            <a:endParaRPr lang="en-US" smtClean="0"/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É possível criar uma </a:t>
            </a:r>
            <a:r>
              <a:rPr lang="pt-BR" b="1" smtClean="0"/>
              <a:t>algoritmo criptográfico</a:t>
            </a:r>
            <a:r>
              <a:rPr lang="pt-BR" smtClean="0"/>
              <a:t> no qual </a:t>
            </a:r>
            <a:r>
              <a:rPr lang="pt-BR" b="1" smtClean="0"/>
              <a:t>uma chave encripta</a:t>
            </a:r>
            <a:r>
              <a:rPr lang="pt-BR" smtClean="0"/>
              <a:t> (</a:t>
            </a:r>
            <a:r>
              <a:rPr lang="pt-BR" b="1" smtClean="0"/>
              <a:t>K</a:t>
            </a:r>
            <a:r>
              <a:rPr lang="pt-BR" b="1" baseline="-25000" smtClean="0"/>
              <a:t>e</a:t>
            </a:r>
            <a:r>
              <a:rPr lang="pt-BR" smtClean="0"/>
              <a:t>) e uma </a:t>
            </a:r>
            <a:r>
              <a:rPr lang="pt-BR" b="1" smtClean="0"/>
              <a:t>outra decripta </a:t>
            </a:r>
            <a:r>
              <a:rPr lang="pt-BR" smtClean="0"/>
              <a:t>(</a:t>
            </a:r>
            <a:r>
              <a:rPr lang="pt-BR" b="1" smtClean="0"/>
              <a:t>K</a:t>
            </a:r>
            <a:r>
              <a:rPr lang="pt-BR" b="1" baseline="-25000" smtClean="0"/>
              <a:t>d</a:t>
            </a:r>
            <a:r>
              <a:rPr lang="pt-BR" smtClean="0"/>
              <a:t>):      </a:t>
            </a:r>
            <a:r>
              <a:rPr lang="pt-BR" b="1" smtClean="0"/>
              <a:t>D</a:t>
            </a:r>
            <a:r>
              <a:rPr lang="pt-BR" smtClean="0"/>
              <a:t>( </a:t>
            </a:r>
            <a:r>
              <a:rPr lang="pt-BR" b="1" smtClean="0"/>
              <a:t>K</a:t>
            </a:r>
            <a:r>
              <a:rPr lang="pt-BR" b="1" baseline="-25000" smtClean="0"/>
              <a:t>d</a:t>
            </a:r>
            <a:r>
              <a:rPr lang="pt-BR" b="1" smtClean="0"/>
              <a:t>, E</a:t>
            </a:r>
            <a:r>
              <a:rPr lang="pt-BR" smtClean="0"/>
              <a:t>(</a:t>
            </a:r>
            <a:r>
              <a:rPr lang="pt-BR" b="1" smtClean="0"/>
              <a:t>k</a:t>
            </a:r>
            <a:r>
              <a:rPr lang="pt-BR" b="1" baseline="-25000" smtClean="0"/>
              <a:t>e</a:t>
            </a:r>
            <a:r>
              <a:rPr lang="pt-BR" b="1" smtClean="0"/>
              <a:t>, P</a:t>
            </a:r>
            <a:r>
              <a:rPr lang="pt-BR" smtClean="0"/>
              <a:t>) )</a:t>
            </a:r>
            <a:r>
              <a:rPr lang="pt-BR" b="1" smtClean="0"/>
              <a:t> = P</a:t>
            </a:r>
          </a:p>
          <a:p>
            <a:pPr eaLnBrk="1" hangingPunct="1"/>
            <a:endParaRPr lang="pt-BR" b="1" smtClean="0"/>
          </a:p>
          <a:p>
            <a:pPr eaLnBrk="1" hangingPunct="1"/>
            <a:r>
              <a:rPr lang="pt-BR" smtClean="0"/>
              <a:t>Então, pode-se provar que:</a:t>
            </a:r>
            <a:br>
              <a:rPr lang="pt-BR" smtClean="0"/>
            </a:br>
            <a:r>
              <a:rPr lang="pt-BR" b="1" smtClean="0"/>
              <a:t>     D</a:t>
            </a:r>
            <a:r>
              <a:rPr lang="pt-BR" smtClean="0"/>
              <a:t>( </a:t>
            </a:r>
            <a:r>
              <a:rPr lang="pt-BR" b="1" smtClean="0"/>
              <a:t>K</a:t>
            </a:r>
            <a:r>
              <a:rPr lang="pt-BR" b="1" baseline="-25000" smtClean="0"/>
              <a:t>d</a:t>
            </a:r>
            <a:r>
              <a:rPr lang="pt-BR" b="1" smtClean="0"/>
              <a:t>, E</a:t>
            </a:r>
            <a:r>
              <a:rPr lang="pt-BR" smtClean="0"/>
              <a:t>(</a:t>
            </a:r>
            <a:r>
              <a:rPr lang="pt-BR" b="1" smtClean="0"/>
              <a:t>k</a:t>
            </a:r>
            <a:r>
              <a:rPr lang="pt-BR" b="1" baseline="-25000" smtClean="0"/>
              <a:t>e</a:t>
            </a:r>
            <a:r>
              <a:rPr lang="pt-BR" b="1" smtClean="0"/>
              <a:t>, P</a:t>
            </a:r>
            <a:r>
              <a:rPr lang="pt-BR" smtClean="0"/>
              <a:t>) )</a:t>
            </a:r>
            <a:r>
              <a:rPr lang="pt-BR" b="1" smtClean="0"/>
              <a:t> = P</a:t>
            </a:r>
          </a:p>
          <a:p>
            <a:pPr eaLnBrk="1" hangingPunct="1"/>
            <a:endParaRPr lang="pt-BR" b="1" smtClean="0"/>
          </a:p>
          <a:p>
            <a:pPr eaLnBrk="1" hangingPunct="1"/>
            <a:endParaRPr lang="pt-BR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t-BR"/>
              <a:t>Abril de 2006</a:t>
            </a:r>
          </a:p>
        </p:txBody>
      </p:sp>
      <p:sp>
        <p:nvSpPr>
          <p:cNvPr id="9219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/>
              <a:t>Criptografia de Chave Pública</a:t>
            </a:r>
          </a:p>
        </p:txBody>
      </p:sp>
      <p:sp>
        <p:nvSpPr>
          <p:cNvPr id="922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EFDD1E-DA8D-4CAF-8496-3B8769BFA98A}" type="slidenum">
              <a:rPr lang="pt-BR"/>
              <a:pPr/>
              <a:t>15</a:t>
            </a:fld>
            <a:endParaRPr lang="pt-BR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Criptografia de Chave Pública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Porque ambas as chaves são necessárias para cifrar e decifrar a informação, </a:t>
            </a:r>
            <a:r>
              <a:rPr lang="pt-BR" b="1" smtClean="0"/>
              <a:t>uma delas pode se tornar pública</a:t>
            </a:r>
            <a:r>
              <a:rPr lang="pt-BR" smtClean="0"/>
              <a:t> sem pôr a segurança em perigo.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t-BR"/>
              <a:t>Abril de 2006</a:t>
            </a:r>
          </a:p>
        </p:txBody>
      </p:sp>
      <p:sp>
        <p:nvSpPr>
          <p:cNvPr id="10243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/>
              <a:t>Criptografia de Chave Pública</a:t>
            </a:r>
          </a:p>
        </p:txBody>
      </p:sp>
      <p:sp>
        <p:nvSpPr>
          <p:cNvPr id="1024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DE44D1-33A6-40DD-832D-99BDFD33B08D}" type="slidenum">
              <a:rPr lang="pt-BR"/>
              <a:pPr/>
              <a:t>16</a:t>
            </a:fld>
            <a:endParaRPr lang="pt-BR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Criptografia de Chave Pública</a:t>
            </a:r>
            <a:endParaRPr lang="en-US" smtClean="0"/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Essa chave é conhecida como </a:t>
            </a:r>
            <a:r>
              <a:rPr lang="pt-BR" b="1" smtClean="0"/>
              <a:t>chave pública </a:t>
            </a:r>
            <a:r>
              <a:rPr lang="pt-BR" smtClean="0"/>
              <a:t>(</a:t>
            </a:r>
            <a:r>
              <a:rPr lang="pt-BR" b="1" smtClean="0"/>
              <a:t>K</a:t>
            </a:r>
            <a:r>
              <a:rPr lang="pt-BR" b="1" baseline="-25000" smtClean="0"/>
              <a:t>e</a:t>
            </a:r>
            <a:r>
              <a:rPr lang="pt-BR" smtClean="0"/>
              <a:t>)</a:t>
            </a:r>
            <a:r>
              <a:rPr lang="pt-BR" b="1" baseline="-25000" smtClean="0"/>
              <a:t>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E sua contraparte é chamada </a:t>
            </a:r>
            <a:r>
              <a:rPr lang="pt-BR" b="1" smtClean="0"/>
              <a:t>chave privada </a:t>
            </a:r>
            <a:r>
              <a:rPr lang="pt-BR" smtClean="0"/>
              <a:t>(</a:t>
            </a:r>
            <a:r>
              <a:rPr lang="pt-BR" b="1" smtClean="0"/>
              <a:t>K</a:t>
            </a:r>
            <a:r>
              <a:rPr lang="pt-BR" b="1" baseline="-25000" smtClean="0"/>
              <a:t>d</a:t>
            </a:r>
            <a:r>
              <a:rPr lang="pt-BR" smtClean="0"/>
              <a:t>).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t-BR"/>
              <a:t>Abril de 2006</a:t>
            </a:r>
          </a:p>
        </p:txBody>
      </p:sp>
      <p:sp>
        <p:nvSpPr>
          <p:cNvPr id="11267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/>
              <a:t>Criptografia de Chave Pública</a:t>
            </a:r>
          </a:p>
        </p:txBody>
      </p:sp>
      <p:sp>
        <p:nvSpPr>
          <p:cNvPr id="1126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21464F-6C87-4320-B5B1-B080FAB05368}" type="slidenum">
              <a:rPr lang="pt-BR"/>
              <a:pPr/>
              <a:t>17</a:t>
            </a:fld>
            <a:endParaRPr lang="pt-BR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Criptografia de Chave Pública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mtClean="0"/>
              <a:t>Então, </a:t>
            </a:r>
            <a:r>
              <a:rPr lang="pt-BR" b="1" smtClean="0"/>
              <a:t>cifra-se com a chave pública</a:t>
            </a:r>
            <a:r>
              <a:rPr lang="pt-BR" smtClean="0"/>
              <a:t> e </a:t>
            </a:r>
            <a:r>
              <a:rPr lang="pt-BR" b="1" smtClean="0"/>
              <a:t>decripta-se com a chave privada</a:t>
            </a:r>
            <a:r>
              <a:rPr lang="pt-BR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pt-BR" smtClean="0"/>
          </a:p>
          <a:p>
            <a:pPr eaLnBrk="1" hangingPunct="1">
              <a:lnSpc>
                <a:spcPct val="90000"/>
              </a:lnSpc>
            </a:pPr>
            <a:r>
              <a:rPr lang="pt-BR" smtClean="0"/>
              <a:t>Apenas a chave privada parceira pode ser usada para decifrar a informação.</a:t>
            </a:r>
          </a:p>
          <a:p>
            <a:pPr eaLnBrk="1" hangingPunct="1">
              <a:lnSpc>
                <a:spcPct val="90000"/>
              </a:lnSpc>
            </a:pPr>
            <a:endParaRPr lang="pt-BR" smtClean="0"/>
          </a:p>
          <a:p>
            <a:pPr eaLnBrk="1" hangingPunct="1">
              <a:lnSpc>
                <a:spcPct val="90000"/>
              </a:lnSpc>
            </a:pPr>
            <a:r>
              <a:rPr lang="pt-BR" b="1" smtClean="0"/>
              <a:t>A chave privada é mantida em sigilo.</a:t>
            </a:r>
            <a:r>
              <a:rPr lang="pt-BR" smtClean="0"/>
              <a:t> O texto simples encriptado permanecerá seguro.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t-BR"/>
              <a:t>Abril de 2006</a:t>
            </a:r>
          </a:p>
        </p:txBody>
      </p:sp>
      <p:sp>
        <p:nvSpPr>
          <p:cNvPr id="14339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/>
              <a:t>Criptografia de Chave Pública</a:t>
            </a:r>
          </a:p>
        </p:txBody>
      </p:sp>
      <p:sp>
        <p:nvSpPr>
          <p:cNvPr id="1434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62E2DA-ED30-44C0-BBB9-82C23C046446}" type="slidenum">
              <a:rPr lang="pt-BR"/>
              <a:pPr/>
              <a:t>18</a:t>
            </a:fld>
            <a:endParaRPr lang="pt-BR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smtClean="0"/>
              <a:t>Criptografia de Chave Pública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A </a:t>
            </a:r>
            <a:r>
              <a:rPr lang="pt-BR" sz="2800" b="1" smtClean="0"/>
              <a:t>criptografia de chave pública</a:t>
            </a:r>
            <a:r>
              <a:rPr lang="pt-BR" sz="2800" smtClean="0"/>
              <a:t> torna possível a comunicação segura entre pessoas, </a:t>
            </a:r>
            <a:r>
              <a:rPr lang="pt-BR" sz="2800" b="1" smtClean="0"/>
              <a:t>sem precisar do compartilhamento de uma chave comum</a:t>
            </a:r>
            <a:r>
              <a:rPr lang="pt-BR" sz="2800" smtClean="0"/>
              <a:t>.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b="1" smtClean="0"/>
              <a:t>Chaves públicas são distribuídas entre as pessoas</a:t>
            </a:r>
            <a:r>
              <a:rPr lang="en-US" sz="2800" smtClean="0"/>
              <a:t>, as quais </a:t>
            </a:r>
            <a:r>
              <a:rPr lang="en-US" sz="2800" b="1" smtClean="0"/>
              <a:t>guardam em segredo suas chaves privadas</a:t>
            </a:r>
            <a:r>
              <a:rPr lang="en-US" sz="2800" smtClean="0"/>
              <a:t> correspondentes.</a:t>
            </a:r>
            <a:endParaRPr lang="pt-BR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t-BR"/>
              <a:t>Abril de 2006</a:t>
            </a:r>
          </a:p>
        </p:txBody>
      </p:sp>
      <p:sp>
        <p:nvSpPr>
          <p:cNvPr id="15363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/>
              <a:t>Criptografia de Chave Pública</a:t>
            </a:r>
          </a:p>
        </p:txBody>
      </p:sp>
      <p:sp>
        <p:nvSpPr>
          <p:cNvPr id="1536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0E2CE6-98C1-45ED-BF86-58FE5152289D}" type="slidenum">
              <a:rPr lang="pt-BR"/>
              <a:pPr/>
              <a:t>19</a:t>
            </a:fld>
            <a:endParaRPr lang="pt-BR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smtClean="0"/>
              <a:t>Criptografia de chave pública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err="1" smtClean="0"/>
              <a:t>Possibilitam</a:t>
            </a:r>
            <a:r>
              <a:rPr lang="en-US" dirty="0" smtClean="0"/>
              <a:t>, </a:t>
            </a:r>
            <a:r>
              <a:rPr lang="en-US" dirty="0" err="1" smtClean="0"/>
              <a:t>também</a:t>
            </a:r>
            <a:r>
              <a:rPr lang="en-US" dirty="0" smtClean="0"/>
              <a:t>, </a:t>
            </a:r>
            <a:r>
              <a:rPr lang="en-US" b="1" dirty="0" err="1" smtClean="0"/>
              <a:t>assinar</a:t>
            </a:r>
            <a:r>
              <a:rPr lang="en-US" b="1" dirty="0" smtClean="0"/>
              <a:t> </a:t>
            </a:r>
            <a:r>
              <a:rPr lang="en-US" b="1" dirty="0" err="1" smtClean="0"/>
              <a:t>mensagens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a </a:t>
            </a:r>
            <a:r>
              <a:rPr lang="en-US" dirty="0" err="1" smtClean="0"/>
              <a:t>presença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terceira</a:t>
            </a:r>
            <a:r>
              <a:rPr lang="en-US" dirty="0" smtClean="0"/>
              <a:t> parte </a:t>
            </a:r>
            <a:r>
              <a:rPr lang="en-US" dirty="0" err="1" smtClean="0"/>
              <a:t>confiável</a:t>
            </a:r>
            <a:r>
              <a:rPr lang="en-US" dirty="0" smtClean="0"/>
              <a:t>.</a:t>
            </a:r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t-BR"/>
              <a:t>Abril de 2006</a:t>
            </a:r>
          </a:p>
        </p:txBody>
      </p:sp>
      <p:sp>
        <p:nvSpPr>
          <p:cNvPr id="12291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/>
              <a:t>Criptografia de Chave Pública</a:t>
            </a:r>
          </a:p>
        </p:txBody>
      </p:sp>
      <p:sp>
        <p:nvSpPr>
          <p:cNvPr id="1229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5456AB-C504-46DA-BEBB-654E5E45F27A}" type="slidenum">
              <a:rPr lang="pt-BR"/>
              <a:pPr/>
              <a:t>2</a:t>
            </a:fld>
            <a:endParaRPr lang="pt-BR"/>
          </a:p>
        </p:txBody>
      </p:sp>
      <p:sp>
        <p:nvSpPr>
          <p:cNvPr id="12293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Criptografando com Chave Pública</a:t>
            </a:r>
          </a:p>
        </p:txBody>
      </p:sp>
      <p:sp>
        <p:nvSpPr>
          <p:cNvPr id="45060" name="Document"/>
          <p:cNvSpPr>
            <a:spLocks noEditPoints="1" noChangeArrowheads="1"/>
          </p:cNvSpPr>
          <p:nvPr/>
        </p:nvSpPr>
        <p:spPr bwMode="auto">
          <a:xfrm>
            <a:off x="1116013" y="3573463"/>
            <a:ext cx="1352550" cy="18002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pt-BR"/>
          </a:p>
          <a:p>
            <a:pPr>
              <a:defRPr/>
            </a:pPr>
            <a:endParaRPr lang="pt-BR"/>
          </a:p>
          <a:p>
            <a:pPr>
              <a:defRPr/>
            </a:pPr>
            <a:r>
              <a:rPr lang="pt-BR" b="1"/>
              <a:t>  Texto </a:t>
            </a:r>
          </a:p>
          <a:p>
            <a:pPr>
              <a:defRPr/>
            </a:pPr>
            <a:r>
              <a:rPr lang="pt-BR" b="1"/>
              <a:t>  Simples</a:t>
            </a:r>
          </a:p>
        </p:txBody>
      </p:sp>
      <p:sp>
        <p:nvSpPr>
          <p:cNvPr id="45061" name="Document"/>
          <p:cNvSpPr>
            <a:spLocks noEditPoints="1" noChangeArrowheads="1"/>
          </p:cNvSpPr>
          <p:nvPr/>
        </p:nvSpPr>
        <p:spPr bwMode="auto">
          <a:xfrm>
            <a:off x="6588125" y="3573463"/>
            <a:ext cx="1352550" cy="18716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pt-BR"/>
          </a:p>
          <a:p>
            <a:pPr>
              <a:defRPr/>
            </a:pPr>
            <a:endParaRPr lang="pt-BR"/>
          </a:p>
          <a:p>
            <a:pPr>
              <a:defRPr/>
            </a:pPr>
            <a:r>
              <a:rPr lang="pt-BR" b="1"/>
              <a:t>  Texto        </a:t>
            </a:r>
          </a:p>
          <a:p>
            <a:pPr>
              <a:defRPr/>
            </a:pPr>
            <a:r>
              <a:rPr lang="pt-BR" b="1"/>
              <a:t>  Cifrado</a:t>
            </a:r>
          </a:p>
        </p:txBody>
      </p:sp>
      <p:grpSp>
        <p:nvGrpSpPr>
          <p:cNvPr id="12296" name="Group 7"/>
          <p:cNvGrpSpPr>
            <a:grpSpLocks/>
          </p:cNvGrpSpPr>
          <p:nvPr/>
        </p:nvGrpSpPr>
        <p:grpSpPr bwMode="auto">
          <a:xfrm>
            <a:off x="3779838" y="3860800"/>
            <a:ext cx="1368425" cy="936625"/>
            <a:chOff x="1632" y="1248"/>
            <a:chExt cx="2682" cy="2286"/>
          </a:xfrm>
        </p:grpSpPr>
        <p:sp>
          <p:nvSpPr>
            <p:cNvPr id="12303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598 w 21600"/>
                <a:gd name="T1" fmla="*/ 0 h 21600"/>
                <a:gd name="T2" fmla="*/ 1195 w 21600"/>
                <a:gd name="T3" fmla="*/ 524 h 21600"/>
                <a:gd name="T4" fmla="*/ 598 w 21600"/>
                <a:gd name="T5" fmla="*/ 1048 h 21600"/>
                <a:gd name="T6" fmla="*/ 0 w 21600"/>
                <a:gd name="T7" fmla="*/ 52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2009999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pt-BR"/>
            </a:p>
          </p:txBody>
        </p:sp>
        <p:sp>
          <p:nvSpPr>
            <p:cNvPr id="12304" name="AutoShape 9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715 w 21600"/>
                <a:gd name="T1" fmla="*/ 0 h 21600"/>
                <a:gd name="T2" fmla="*/ 1429 w 21600"/>
                <a:gd name="T3" fmla="*/ 627 h 21600"/>
                <a:gd name="T4" fmla="*/ 715 w 21600"/>
                <a:gd name="T5" fmla="*/ 1253 h 21600"/>
                <a:gd name="T6" fmla="*/ 0 w 21600"/>
                <a:gd name="T7" fmla="*/ 62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2009999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pt-BR"/>
            </a:p>
          </p:txBody>
        </p:sp>
        <p:sp>
          <p:nvSpPr>
            <p:cNvPr id="12305" name="AutoShape 10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794 w 21600"/>
                <a:gd name="T1" fmla="*/ 0 h 21600"/>
                <a:gd name="T2" fmla="*/ 1588 w 21600"/>
                <a:gd name="T3" fmla="*/ 696 h 21600"/>
                <a:gd name="T4" fmla="*/ 794 w 21600"/>
                <a:gd name="T5" fmla="*/ 1392 h 21600"/>
                <a:gd name="T6" fmla="*/ 0 w 21600"/>
                <a:gd name="T7" fmla="*/ 69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2009999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pt-BR"/>
            </a:p>
          </p:txBody>
        </p:sp>
      </p:grpSp>
      <p:pic>
        <p:nvPicPr>
          <p:cNvPr id="12297" name="Picture 11" descr="j025234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92500" y="2060575"/>
            <a:ext cx="1871663" cy="936625"/>
          </a:xfrm>
          <a:noFill/>
        </p:spPr>
      </p:pic>
      <p:sp>
        <p:nvSpPr>
          <p:cNvPr id="12298" name="Line 14"/>
          <p:cNvSpPr>
            <a:spLocks noChangeShapeType="1"/>
          </p:cNvSpPr>
          <p:nvPr/>
        </p:nvSpPr>
        <p:spPr bwMode="auto">
          <a:xfrm>
            <a:off x="4500563" y="2852738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299" name="Line 15"/>
          <p:cNvSpPr>
            <a:spLocks noChangeShapeType="1"/>
          </p:cNvSpPr>
          <p:nvPr/>
        </p:nvSpPr>
        <p:spPr bwMode="auto">
          <a:xfrm>
            <a:off x="2700338" y="4292600"/>
            <a:ext cx="1006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300" name="Line 16"/>
          <p:cNvSpPr>
            <a:spLocks noChangeShapeType="1"/>
          </p:cNvSpPr>
          <p:nvPr/>
        </p:nvSpPr>
        <p:spPr bwMode="auto">
          <a:xfrm>
            <a:off x="5435600" y="422116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301" name="Text Box 20"/>
          <p:cNvSpPr txBox="1">
            <a:spLocks noChangeArrowheads="1"/>
          </p:cNvSpPr>
          <p:nvPr/>
        </p:nvSpPr>
        <p:spPr bwMode="auto">
          <a:xfrm>
            <a:off x="3132138" y="1557338"/>
            <a:ext cx="2898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/>
              <a:t>Chave Pública </a:t>
            </a:r>
            <a:br>
              <a:rPr lang="pt-BR" b="1"/>
            </a:br>
            <a:r>
              <a:rPr lang="pt-BR" b="1"/>
              <a:t>de Criptografia</a:t>
            </a:r>
          </a:p>
        </p:txBody>
      </p:sp>
      <p:sp>
        <p:nvSpPr>
          <p:cNvPr id="12302" name="Text Box 21"/>
          <p:cNvSpPr txBox="1">
            <a:spLocks noChangeArrowheads="1"/>
          </p:cNvSpPr>
          <p:nvPr/>
        </p:nvSpPr>
        <p:spPr bwMode="auto">
          <a:xfrm>
            <a:off x="3903663" y="5032375"/>
            <a:ext cx="146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/>
              <a:t>Algoritmo </a:t>
            </a:r>
            <a:br>
              <a:rPr lang="pt-BR" b="1"/>
            </a:br>
            <a:r>
              <a:rPr lang="pt-BR" b="1"/>
              <a:t>Encriptador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2699792" y="4293096"/>
            <a:ext cx="1006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t-BR"/>
              <a:t>Abril de 2006</a:t>
            </a:r>
          </a:p>
        </p:txBody>
      </p:sp>
      <p:sp>
        <p:nvSpPr>
          <p:cNvPr id="27651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/>
              <a:t>Criptografia de Chave Pública</a:t>
            </a:r>
          </a:p>
        </p:txBody>
      </p:sp>
      <p:sp>
        <p:nvSpPr>
          <p:cNvPr id="2765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88E0C9-FA78-4465-9DB8-9822FCE3AB2E}" type="slidenum">
              <a:rPr lang="pt-BR"/>
              <a:pPr/>
              <a:t>20</a:t>
            </a:fld>
            <a:endParaRPr lang="pt-BR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Desempenho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pt-BR" sz="2800" dirty="0" smtClean="0"/>
          </a:p>
          <a:p>
            <a:pPr eaLnBrk="1" hangingPunct="1">
              <a:lnSpc>
                <a:spcPct val="80000"/>
              </a:lnSpc>
            </a:pPr>
            <a:r>
              <a:rPr lang="pt-BR" sz="2800" dirty="0" smtClean="0"/>
              <a:t>Para informação em </a:t>
            </a:r>
            <a:r>
              <a:rPr lang="pt-BR" sz="2800" b="1" dirty="0" smtClean="0"/>
              <a:t>grande quantidade</a:t>
            </a:r>
            <a:r>
              <a:rPr lang="pt-BR" sz="2800" dirty="0" smtClean="0"/>
              <a:t>, </a:t>
            </a:r>
            <a:r>
              <a:rPr lang="pt-BR" sz="2800" b="1" dirty="0" smtClean="0"/>
              <a:t>Algoritmos de chave pública</a:t>
            </a:r>
            <a:r>
              <a:rPr lang="pt-BR" sz="2800" dirty="0" smtClean="0"/>
              <a:t> </a:t>
            </a:r>
            <a:r>
              <a:rPr lang="pt-BR" sz="2800" b="1" dirty="0" smtClean="0"/>
              <a:t>são lentos</a:t>
            </a:r>
            <a:r>
              <a:rPr lang="pt-BR" sz="2800" dirty="0" smtClean="0"/>
              <a:t>.</a:t>
            </a:r>
            <a:br>
              <a:rPr lang="pt-BR" sz="2800" dirty="0" smtClean="0"/>
            </a:br>
            <a:r>
              <a:rPr lang="pt-BR" sz="2800" dirty="0" smtClean="0"/>
              <a:t>       (20Kb a 200Kb) por segundo.</a:t>
            </a:r>
            <a:br>
              <a:rPr lang="pt-BR" sz="2800" dirty="0" smtClean="0"/>
            </a:br>
            <a:r>
              <a:rPr lang="pt-BR" sz="2800" dirty="0" smtClean="0"/>
              <a:t>Muito lento para processamento de dados em volume.</a:t>
            </a:r>
          </a:p>
          <a:p>
            <a:pPr eaLnBrk="1" hangingPunct="1">
              <a:lnSpc>
                <a:spcPct val="80000"/>
              </a:lnSpc>
            </a:pPr>
            <a:endParaRPr lang="pt-BR" sz="2800" dirty="0" smtClean="0"/>
          </a:p>
          <a:p>
            <a:pPr eaLnBrk="1" hangingPunct="1">
              <a:lnSpc>
                <a:spcPct val="80000"/>
              </a:lnSpc>
            </a:pPr>
            <a:r>
              <a:rPr lang="pt-BR" sz="2800" b="1" dirty="0" smtClean="0"/>
              <a:t>Algoritmos de chave simétrica</a:t>
            </a:r>
            <a:r>
              <a:rPr lang="pt-BR" sz="2800" dirty="0" smtClean="0"/>
              <a:t> podem </a:t>
            </a:r>
            <a:r>
              <a:rPr lang="pt-BR" sz="2800" dirty="0" err="1" smtClean="0"/>
              <a:t>encriptar</a:t>
            </a:r>
            <a:r>
              <a:rPr lang="pt-BR" sz="2800" dirty="0" smtClean="0"/>
              <a:t> informação em </a:t>
            </a:r>
            <a:r>
              <a:rPr lang="pt-BR" sz="2800" b="1" dirty="0" smtClean="0"/>
              <a:t>grande quantidade</a:t>
            </a:r>
            <a:r>
              <a:rPr lang="pt-BR" sz="2800" dirty="0" smtClean="0"/>
              <a:t> bem </a:t>
            </a:r>
            <a:r>
              <a:rPr lang="pt-BR" sz="2800" b="1" dirty="0" smtClean="0"/>
              <a:t>mais rapidamente</a:t>
            </a:r>
            <a:r>
              <a:rPr lang="pt-BR" sz="2800" dirty="0" smtClean="0"/>
              <a:t>. </a:t>
            </a:r>
            <a:br>
              <a:rPr lang="pt-BR" sz="2800" dirty="0" smtClean="0"/>
            </a:br>
            <a:r>
              <a:rPr lang="pt-BR" sz="2800" dirty="0" smtClean="0"/>
              <a:t>       (10Mb, 20Mb, 50 </a:t>
            </a:r>
            <a:r>
              <a:rPr lang="pt-BR" sz="2800" dirty="0" err="1" smtClean="0"/>
              <a:t>Mb</a:t>
            </a:r>
            <a:r>
              <a:rPr lang="pt-BR" sz="2800" dirty="0" smtClean="0"/>
              <a:t> ou mais) por segundo.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2800" dirty="0" smtClean="0"/>
              <a:t>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t-BR"/>
              <a:t>Abril de 2006</a:t>
            </a:r>
          </a:p>
        </p:txBody>
      </p:sp>
      <p:sp>
        <p:nvSpPr>
          <p:cNvPr id="28675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/>
              <a:t>Criptografia de Chave Pública</a:t>
            </a:r>
          </a:p>
        </p:txBody>
      </p:sp>
      <p:sp>
        <p:nvSpPr>
          <p:cNvPr id="2867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543657-0687-4BEF-9DDB-13D05CAC228E}" type="slidenum">
              <a:rPr lang="pt-BR"/>
              <a:pPr/>
              <a:t>21</a:t>
            </a:fld>
            <a:endParaRPr lang="pt-BR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Desempenho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Mas, encriptar 128 bits (tamanho provável de uma chave simétrica), não leva tanto tempo.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Solução:  </a:t>
            </a:r>
            <a:r>
              <a:rPr lang="pt-BR" b="1" smtClean="0"/>
              <a:t>usar a combinação de criptografia de chave simétrica e de chave pública</a:t>
            </a:r>
            <a:r>
              <a:rPr lang="pt-BR" smtClean="0"/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t-BR"/>
              <a:t>Abril de 2006</a:t>
            </a:r>
          </a:p>
        </p:txBody>
      </p:sp>
      <p:sp>
        <p:nvSpPr>
          <p:cNvPr id="29699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/>
              <a:t>Criptografia de Chave Pública</a:t>
            </a:r>
          </a:p>
        </p:txBody>
      </p:sp>
      <p:sp>
        <p:nvSpPr>
          <p:cNvPr id="2970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B26DDA-9C21-47C3-A07A-A85884681C74}" type="slidenum">
              <a:rPr lang="pt-BR"/>
              <a:pPr/>
              <a:t>22</a:t>
            </a:fld>
            <a:endParaRPr lang="pt-BR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Envelope Digital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Processo usado para </a:t>
            </a:r>
            <a:r>
              <a:rPr lang="pt-BR" b="1" smtClean="0"/>
              <a:t>criptografar informação em</a:t>
            </a:r>
            <a:r>
              <a:rPr lang="pt-BR" smtClean="0"/>
              <a:t> </a:t>
            </a:r>
            <a:r>
              <a:rPr lang="pt-BR" b="1" smtClean="0"/>
              <a:t>grande quantidade</a:t>
            </a:r>
          </a:p>
          <a:p>
            <a:pPr eaLnBrk="1" hangingPunct="1"/>
            <a:r>
              <a:rPr lang="pt-BR" smtClean="0"/>
              <a:t>utilizando a </a:t>
            </a:r>
            <a:r>
              <a:rPr lang="pt-BR" b="1" smtClean="0"/>
              <a:t>criptografia de chave simétrica</a:t>
            </a:r>
            <a:r>
              <a:rPr lang="pt-BR" smtClean="0"/>
              <a:t> e </a:t>
            </a:r>
          </a:p>
          <a:p>
            <a:pPr eaLnBrk="1" hangingPunct="1"/>
            <a:r>
              <a:rPr lang="pt-BR" b="1" smtClean="0"/>
              <a:t>criptografando a chave simétrica de sessão</a:t>
            </a:r>
            <a:r>
              <a:rPr lang="pt-BR" smtClean="0"/>
              <a:t> com um </a:t>
            </a:r>
            <a:r>
              <a:rPr lang="pt-BR" b="1" smtClean="0"/>
              <a:t>algoritmo de chave pública</a:t>
            </a:r>
            <a:r>
              <a:rPr lang="pt-BR" smtClean="0"/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Data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t-BR"/>
              <a:t>Abril de 2006</a:t>
            </a:r>
          </a:p>
        </p:txBody>
      </p:sp>
      <p:sp>
        <p:nvSpPr>
          <p:cNvPr id="30723" name="Espaço Reservado para Rodapé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/>
              <a:t>Criptografia de Chave Pública</a:t>
            </a:r>
          </a:p>
        </p:txBody>
      </p:sp>
      <p:sp>
        <p:nvSpPr>
          <p:cNvPr id="30724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EEB1CE-66A0-4CF6-A310-C7EE758A6337}" type="slidenum">
              <a:rPr lang="pt-BR"/>
              <a:pPr/>
              <a:t>23</a:t>
            </a:fld>
            <a:endParaRPr lang="pt-BR"/>
          </a:p>
        </p:txBody>
      </p:sp>
      <p:sp>
        <p:nvSpPr>
          <p:cNvPr id="30725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Criptografando em Envelope Digital </a:t>
            </a:r>
          </a:p>
        </p:txBody>
      </p:sp>
      <p:pic>
        <p:nvPicPr>
          <p:cNvPr id="30726" name="Picture 14" descr="j025234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2924175"/>
            <a:ext cx="1295400" cy="649288"/>
          </a:xfrm>
          <a:noFill/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pic>
        <p:nvPicPr>
          <p:cNvPr id="30727" name="Picture 18" descr="j025234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48488" y="2452688"/>
            <a:ext cx="2195512" cy="760412"/>
          </a:xfrm>
          <a:noFill/>
        </p:spPr>
      </p:pic>
      <p:grpSp>
        <p:nvGrpSpPr>
          <p:cNvPr id="30728" name="Group 4"/>
          <p:cNvGrpSpPr>
            <a:grpSpLocks/>
          </p:cNvGrpSpPr>
          <p:nvPr/>
        </p:nvGrpSpPr>
        <p:grpSpPr bwMode="auto">
          <a:xfrm>
            <a:off x="2195513" y="4941888"/>
            <a:ext cx="863600" cy="806450"/>
            <a:chOff x="1632" y="1248"/>
            <a:chExt cx="2682" cy="2286"/>
          </a:xfrm>
        </p:grpSpPr>
        <p:sp>
          <p:nvSpPr>
            <p:cNvPr id="30750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598 w 21600"/>
                <a:gd name="T1" fmla="*/ 0 h 21600"/>
                <a:gd name="T2" fmla="*/ 1195 w 21600"/>
                <a:gd name="T3" fmla="*/ 524 h 21600"/>
                <a:gd name="T4" fmla="*/ 598 w 21600"/>
                <a:gd name="T5" fmla="*/ 1048 h 21600"/>
                <a:gd name="T6" fmla="*/ 0 w 21600"/>
                <a:gd name="T7" fmla="*/ 52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2009999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pt-BR"/>
            </a:p>
          </p:txBody>
        </p:sp>
        <p:sp>
          <p:nvSpPr>
            <p:cNvPr id="30751" name="AutoShape 6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715 w 21600"/>
                <a:gd name="T1" fmla="*/ 0 h 21600"/>
                <a:gd name="T2" fmla="*/ 1429 w 21600"/>
                <a:gd name="T3" fmla="*/ 627 h 21600"/>
                <a:gd name="T4" fmla="*/ 715 w 21600"/>
                <a:gd name="T5" fmla="*/ 1253 h 21600"/>
                <a:gd name="T6" fmla="*/ 0 w 21600"/>
                <a:gd name="T7" fmla="*/ 62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2009999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pt-BR"/>
            </a:p>
          </p:txBody>
        </p:sp>
        <p:sp>
          <p:nvSpPr>
            <p:cNvPr id="30752" name="AutoShape 7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794 w 21600"/>
                <a:gd name="T1" fmla="*/ 0 h 21600"/>
                <a:gd name="T2" fmla="*/ 1588 w 21600"/>
                <a:gd name="T3" fmla="*/ 696 h 21600"/>
                <a:gd name="T4" fmla="*/ 794 w 21600"/>
                <a:gd name="T5" fmla="*/ 1392 h 21600"/>
                <a:gd name="T6" fmla="*/ 0 w 21600"/>
                <a:gd name="T7" fmla="*/ 69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2009999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pt-BR"/>
            </a:p>
          </p:txBody>
        </p:sp>
      </p:grpSp>
      <p:grpSp>
        <p:nvGrpSpPr>
          <p:cNvPr id="30729" name="Group 8"/>
          <p:cNvGrpSpPr>
            <a:grpSpLocks/>
          </p:cNvGrpSpPr>
          <p:nvPr/>
        </p:nvGrpSpPr>
        <p:grpSpPr bwMode="auto">
          <a:xfrm>
            <a:off x="4932363" y="2708275"/>
            <a:ext cx="935037" cy="792163"/>
            <a:chOff x="1632" y="1248"/>
            <a:chExt cx="2682" cy="2286"/>
          </a:xfrm>
        </p:grpSpPr>
        <p:sp>
          <p:nvSpPr>
            <p:cNvPr id="30747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598 w 21600"/>
                <a:gd name="T1" fmla="*/ 0 h 21600"/>
                <a:gd name="T2" fmla="*/ 1195 w 21600"/>
                <a:gd name="T3" fmla="*/ 524 h 21600"/>
                <a:gd name="T4" fmla="*/ 598 w 21600"/>
                <a:gd name="T5" fmla="*/ 1048 h 21600"/>
                <a:gd name="T6" fmla="*/ 0 w 21600"/>
                <a:gd name="T7" fmla="*/ 52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2009999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pt-BR"/>
            </a:p>
          </p:txBody>
        </p:sp>
        <p:sp>
          <p:nvSpPr>
            <p:cNvPr id="30748" name="AutoShape 10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715 w 21600"/>
                <a:gd name="T1" fmla="*/ 0 h 21600"/>
                <a:gd name="T2" fmla="*/ 1429 w 21600"/>
                <a:gd name="T3" fmla="*/ 627 h 21600"/>
                <a:gd name="T4" fmla="*/ 715 w 21600"/>
                <a:gd name="T5" fmla="*/ 1253 h 21600"/>
                <a:gd name="T6" fmla="*/ 0 w 21600"/>
                <a:gd name="T7" fmla="*/ 62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2009999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pt-BR"/>
            </a:p>
          </p:txBody>
        </p:sp>
        <p:sp>
          <p:nvSpPr>
            <p:cNvPr id="30749" name="AutoShape 11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794 w 21600"/>
                <a:gd name="T1" fmla="*/ 0 h 21600"/>
                <a:gd name="T2" fmla="*/ 1588 w 21600"/>
                <a:gd name="T3" fmla="*/ 696 h 21600"/>
                <a:gd name="T4" fmla="*/ 794 w 21600"/>
                <a:gd name="T5" fmla="*/ 1392 h 21600"/>
                <a:gd name="T6" fmla="*/ 0 w 21600"/>
                <a:gd name="T7" fmla="*/ 69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2009999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pt-BR"/>
            </a:p>
          </p:txBody>
        </p:sp>
      </p:grpSp>
      <p:sp>
        <p:nvSpPr>
          <p:cNvPr id="7180" name="Documents"/>
          <p:cNvSpPr>
            <a:spLocks noEditPoints="1" noChangeArrowheads="1"/>
          </p:cNvSpPr>
          <p:nvPr/>
        </p:nvSpPr>
        <p:spPr bwMode="auto">
          <a:xfrm>
            <a:off x="468313" y="4724400"/>
            <a:ext cx="935037" cy="1223963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181" name="Documents"/>
          <p:cNvSpPr>
            <a:spLocks noEditPoints="1" noChangeArrowheads="1"/>
          </p:cNvSpPr>
          <p:nvPr/>
        </p:nvSpPr>
        <p:spPr bwMode="auto">
          <a:xfrm>
            <a:off x="6948488" y="4724400"/>
            <a:ext cx="936625" cy="1223963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0732" name="AutoShape 21"/>
          <p:cNvSpPr>
            <a:spLocks noChangeArrowheads="1"/>
          </p:cNvSpPr>
          <p:nvPr/>
        </p:nvSpPr>
        <p:spPr bwMode="auto">
          <a:xfrm>
            <a:off x="7451725" y="2565400"/>
            <a:ext cx="1368425" cy="792163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30733" name="Picture 22" descr="j025234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1484313"/>
            <a:ext cx="1296988" cy="720725"/>
          </a:xfrm>
          <a:noFill/>
        </p:spPr>
      </p:pic>
      <p:sp>
        <p:nvSpPr>
          <p:cNvPr id="30734" name="Line 25"/>
          <p:cNvSpPr>
            <a:spLocks noChangeShapeType="1"/>
          </p:cNvSpPr>
          <p:nvPr/>
        </p:nvSpPr>
        <p:spPr bwMode="auto">
          <a:xfrm>
            <a:off x="1547813" y="537368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0735" name="Line 26"/>
          <p:cNvSpPr>
            <a:spLocks noChangeShapeType="1"/>
          </p:cNvSpPr>
          <p:nvPr/>
        </p:nvSpPr>
        <p:spPr bwMode="auto">
          <a:xfrm>
            <a:off x="2700338" y="3429000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0736" name="Line 27"/>
          <p:cNvSpPr>
            <a:spLocks noChangeShapeType="1"/>
          </p:cNvSpPr>
          <p:nvPr/>
        </p:nvSpPr>
        <p:spPr bwMode="auto">
          <a:xfrm>
            <a:off x="3348038" y="3068638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0737" name="Line 28"/>
          <p:cNvSpPr>
            <a:spLocks noChangeShapeType="1"/>
          </p:cNvSpPr>
          <p:nvPr/>
        </p:nvSpPr>
        <p:spPr bwMode="auto">
          <a:xfrm>
            <a:off x="5435600" y="2060575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0738" name="Line 29"/>
          <p:cNvSpPr>
            <a:spLocks noChangeShapeType="1"/>
          </p:cNvSpPr>
          <p:nvPr/>
        </p:nvSpPr>
        <p:spPr bwMode="auto">
          <a:xfrm>
            <a:off x="6156325" y="306863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0739" name="Line 30"/>
          <p:cNvSpPr>
            <a:spLocks noChangeShapeType="1"/>
          </p:cNvSpPr>
          <p:nvPr/>
        </p:nvSpPr>
        <p:spPr bwMode="auto">
          <a:xfrm>
            <a:off x="3419475" y="5373688"/>
            <a:ext cx="3384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0740" name="Text Box 31"/>
          <p:cNvSpPr txBox="1">
            <a:spLocks noChangeArrowheads="1"/>
          </p:cNvSpPr>
          <p:nvPr/>
        </p:nvSpPr>
        <p:spPr bwMode="auto">
          <a:xfrm>
            <a:off x="1476375" y="2133600"/>
            <a:ext cx="1295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/>
              <a:t>Chave Simétrica de Sessão</a:t>
            </a:r>
          </a:p>
        </p:txBody>
      </p:sp>
      <p:sp>
        <p:nvSpPr>
          <p:cNvPr id="30741" name="Text Box 32"/>
          <p:cNvSpPr txBox="1">
            <a:spLocks noChangeArrowheads="1"/>
          </p:cNvSpPr>
          <p:nvPr/>
        </p:nvSpPr>
        <p:spPr bwMode="auto">
          <a:xfrm>
            <a:off x="3708400" y="1700213"/>
            <a:ext cx="9350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/>
              <a:t>Chave Pública</a:t>
            </a:r>
          </a:p>
        </p:txBody>
      </p:sp>
      <p:sp>
        <p:nvSpPr>
          <p:cNvPr id="30742" name="Text Box 33"/>
          <p:cNvSpPr txBox="1">
            <a:spLocks noChangeArrowheads="1"/>
          </p:cNvSpPr>
          <p:nvPr/>
        </p:nvSpPr>
        <p:spPr bwMode="auto">
          <a:xfrm>
            <a:off x="7019925" y="1341438"/>
            <a:ext cx="172878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/>
              <a:t>Chave Simétrica de Sessão Criptografada</a:t>
            </a:r>
          </a:p>
        </p:txBody>
      </p:sp>
      <p:sp>
        <p:nvSpPr>
          <p:cNvPr id="30743" name="Text Box 34"/>
          <p:cNvSpPr txBox="1">
            <a:spLocks noChangeArrowheads="1"/>
          </p:cNvSpPr>
          <p:nvPr/>
        </p:nvSpPr>
        <p:spPr bwMode="auto">
          <a:xfrm>
            <a:off x="323850" y="4005263"/>
            <a:ext cx="12239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/>
              <a:t>Texto Plano</a:t>
            </a:r>
          </a:p>
        </p:txBody>
      </p:sp>
      <p:sp>
        <p:nvSpPr>
          <p:cNvPr id="30744" name="Text Box 35"/>
          <p:cNvSpPr txBox="1">
            <a:spLocks noChangeArrowheads="1"/>
          </p:cNvSpPr>
          <p:nvPr/>
        </p:nvSpPr>
        <p:spPr bwMode="auto">
          <a:xfrm>
            <a:off x="6877050" y="3933825"/>
            <a:ext cx="1943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/>
              <a:t>Texto Criptografado</a:t>
            </a:r>
          </a:p>
        </p:txBody>
      </p:sp>
      <p:sp>
        <p:nvSpPr>
          <p:cNvPr id="30745" name="Text Box 36"/>
          <p:cNvSpPr txBox="1">
            <a:spLocks noChangeArrowheads="1"/>
          </p:cNvSpPr>
          <p:nvPr/>
        </p:nvSpPr>
        <p:spPr bwMode="auto">
          <a:xfrm>
            <a:off x="2268538" y="5876925"/>
            <a:ext cx="15827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/>
              <a:t>Algoritmo de Chave Simétrica</a:t>
            </a:r>
          </a:p>
        </p:txBody>
      </p:sp>
      <p:sp>
        <p:nvSpPr>
          <p:cNvPr id="30746" name="Text Box 37"/>
          <p:cNvSpPr txBox="1">
            <a:spLocks noChangeArrowheads="1"/>
          </p:cNvSpPr>
          <p:nvPr/>
        </p:nvSpPr>
        <p:spPr bwMode="auto">
          <a:xfrm>
            <a:off x="4572000" y="3716338"/>
            <a:ext cx="14398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/>
              <a:t>Algoritmo de Chave Pública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Data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t-BR"/>
              <a:t>Abril de 2006</a:t>
            </a:r>
          </a:p>
        </p:txBody>
      </p:sp>
      <p:sp>
        <p:nvSpPr>
          <p:cNvPr id="31747" name="Espaço Reservado para Rodapé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/>
              <a:t>Criptografia de Chave Pública</a:t>
            </a:r>
          </a:p>
        </p:txBody>
      </p:sp>
      <p:sp>
        <p:nvSpPr>
          <p:cNvPr id="31748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806FFA-DF42-4692-92FA-CDBC68EAB00A}" type="slidenum">
              <a:rPr lang="pt-BR"/>
              <a:pPr/>
              <a:t>24</a:t>
            </a:fld>
            <a:endParaRPr lang="pt-BR"/>
          </a:p>
        </p:txBody>
      </p:sp>
      <p:sp>
        <p:nvSpPr>
          <p:cNvPr id="31749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Descriptografando o Envelope Digital</a:t>
            </a:r>
          </a:p>
        </p:txBody>
      </p:sp>
      <p:pic>
        <p:nvPicPr>
          <p:cNvPr id="31750" name="Picture 5" descr="j025234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10800000">
            <a:off x="395288" y="2636838"/>
            <a:ext cx="1728787" cy="720725"/>
          </a:xfrm>
          <a:noFill/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pic>
        <p:nvPicPr>
          <p:cNvPr id="31751" name="Picture 13" descr="j025234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0063" y="2492375"/>
            <a:ext cx="1223962" cy="744538"/>
          </a:xfrm>
          <a:noFill/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323850" y="2420938"/>
            <a:ext cx="1439863" cy="792162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1753" name="Group 9"/>
          <p:cNvGrpSpPr>
            <a:grpSpLocks/>
          </p:cNvGrpSpPr>
          <p:nvPr/>
        </p:nvGrpSpPr>
        <p:grpSpPr bwMode="auto">
          <a:xfrm>
            <a:off x="2987675" y="2492375"/>
            <a:ext cx="1079500" cy="720725"/>
            <a:chOff x="1632" y="1248"/>
            <a:chExt cx="2682" cy="2286"/>
          </a:xfrm>
        </p:grpSpPr>
        <p:sp>
          <p:nvSpPr>
            <p:cNvPr id="31774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598 w 21600"/>
                <a:gd name="T1" fmla="*/ 0 h 21600"/>
                <a:gd name="T2" fmla="*/ 1195 w 21600"/>
                <a:gd name="T3" fmla="*/ 524 h 21600"/>
                <a:gd name="T4" fmla="*/ 598 w 21600"/>
                <a:gd name="T5" fmla="*/ 1048 h 21600"/>
                <a:gd name="T6" fmla="*/ 0 w 21600"/>
                <a:gd name="T7" fmla="*/ 52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2009999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pt-BR"/>
            </a:p>
          </p:txBody>
        </p:sp>
        <p:sp>
          <p:nvSpPr>
            <p:cNvPr id="31775" name="AutoShape 11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715 w 21600"/>
                <a:gd name="T1" fmla="*/ 0 h 21600"/>
                <a:gd name="T2" fmla="*/ 1429 w 21600"/>
                <a:gd name="T3" fmla="*/ 627 h 21600"/>
                <a:gd name="T4" fmla="*/ 715 w 21600"/>
                <a:gd name="T5" fmla="*/ 1253 h 21600"/>
                <a:gd name="T6" fmla="*/ 0 w 21600"/>
                <a:gd name="T7" fmla="*/ 62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2009999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pt-BR"/>
            </a:p>
          </p:txBody>
        </p:sp>
        <p:sp>
          <p:nvSpPr>
            <p:cNvPr id="31776" name="AutoShape 12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794 w 21600"/>
                <a:gd name="T1" fmla="*/ 0 h 21600"/>
                <a:gd name="T2" fmla="*/ 1588 w 21600"/>
                <a:gd name="T3" fmla="*/ 696 h 21600"/>
                <a:gd name="T4" fmla="*/ 794 w 21600"/>
                <a:gd name="T5" fmla="*/ 1392 h 21600"/>
                <a:gd name="T6" fmla="*/ 0 w 21600"/>
                <a:gd name="T7" fmla="*/ 69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2009999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pt-BR"/>
            </a:p>
          </p:txBody>
        </p:sp>
      </p:grpSp>
      <p:sp>
        <p:nvSpPr>
          <p:cNvPr id="13328" name="Documents"/>
          <p:cNvSpPr>
            <a:spLocks noEditPoints="1" noChangeArrowheads="1"/>
          </p:cNvSpPr>
          <p:nvPr/>
        </p:nvSpPr>
        <p:spPr bwMode="auto">
          <a:xfrm>
            <a:off x="1258888" y="4797425"/>
            <a:ext cx="1008062" cy="1223963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1755" name="Text Box 17"/>
          <p:cNvSpPr txBox="1">
            <a:spLocks noChangeArrowheads="1"/>
          </p:cNvSpPr>
          <p:nvPr/>
        </p:nvSpPr>
        <p:spPr bwMode="auto">
          <a:xfrm>
            <a:off x="3132138" y="3500438"/>
            <a:ext cx="1368425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/>
              <a:t>Algoritmo de Chave Pública</a:t>
            </a:r>
          </a:p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31756" name="Rectangle 18"/>
          <p:cNvSpPr>
            <a:spLocks noChangeArrowheads="1"/>
          </p:cNvSpPr>
          <p:nvPr/>
        </p:nvSpPr>
        <p:spPr bwMode="auto">
          <a:xfrm>
            <a:off x="4211638" y="1628775"/>
            <a:ext cx="936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/>
              <a:t>Chave Privada</a:t>
            </a:r>
          </a:p>
        </p:txBody>
      </p:sp>
      <p:sp>
        <p:nvSpPr>
          <p:cNvPr id="31757" name="Rectangle 19"/>
          <p:cNvSpPr>
            <a:spLocks noChangeArrowheads="1"/>
          </p:cNvSpPr>
          <p:nvPr/>
        </p:nvSpPr>
        <p:spPr bwMode="auto">
          <a:xfrm>
            <a:off x="250825" y="1484313"/>
            <a:ext cx="18002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/>
              <a:t>Chave Simétrica de Sessão Criptografada</a:t>
            </a:r>
          </a:p>
        </p:txBody>
      </p:sp>
      <p:grpSp>
        <p:nvGrpSpPr>
          <p:cNvPr id="31758" name="Group 20"/>
          <p:cNvGrpSpPr>
            <a:grpSpLocks/>
          </p:cNvGrpSpPr>
          <p:nvPr/>
        </p:nvGrpSpPr>
        <p:grpSpPr bwMode="auto">
          <a:xfrm>
            <a:off x="5724525" y="4868863"/>
            <a:ext cx="863600" cy="792162"/>
            <a:chOff x="1632" y="1248"/>
            <a:chExt cx="2682" cy="2286"/>
          </a:xfrm>
        </p:grpSpPr>
        <p:sp>
          <p:nvSpPr>
            <p:cNvPr id="31771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598 w 21600"/>
                <a:gd name="T1" fmla="*/ 0 h 21600"/>
                <a:gd name="T2" fmla="*/ 1195 w 21600"/>
                <a:gd name="T3" fmla="*/ 524 h 21600"/>
                <a:gd name="T4" fmla="*/ 598 w 21600"/>
                <a:gd name="T5" fmla="*/ 1048 h 21600"/>
                <a:gd name="T6" fmla="*/ 0 w 21600"/>
                <a:gd name="T7" fmla="*/ 52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2009999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pt-BR"/>
            </a:p>
          </p:txBody>
        </p:sp>
        <p:sp>
          <p:nvSpPr>
            <p:cNvPr id="31772" name="AutoShape 22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715 w 21600"/>
                <a:gd name="T1" fmla="*/ 0 h 21600"/>
                <a:gd name="T2" fmla="*/ 1429 w 21600"/>
                <a:gd name="T3" fmla="*/ 627 h 21600"/>
                <a:gd name="T4" fmla="*/ 715 w 21600"/>
                <a:gd name="T5" fmla="*/ 1253 h 21600"/>
                <a:gd name="T6" fmla="*/ 0 w 21600"/>
                <a:gd name="T7" fmla="*/ 62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2009999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pt-BR"/>
            </a:p>
          </p:txBody>
        </p:sp>
        <p:sp>
          <p:nvSpPr>
            <p:cNvPr id="31773" name="AutoShape 23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794 w 21600"/>
                <a:gd name="T1" fmla="*/ 0 h 21600"/>
                <a:gd name="T2" fmla="*/ 1588 w 21600"/>
                <a:gd name="T3" fmla="*/ 696 h 21600"/>
                <a:gd name="T4" fmla="*/ 794 w 21600"/>
                <a:gd name="T5" fmla="*/ 1392 h 21600"/>
                <a:gd name="T6" fmla="*/ 0 w 21600"/>
                <a:gd name="T7" fmla="*/ 69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2009999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pt-BR"/>
            </a:p>
          </p:txBody>
        </p:sp>
      </p:grpSp>
      <p:sp>
        <p:nvSpPr>
          <p:cNvPr id="13346" name="Documents"/>
          <p:cNvSpPr>
            <a:spLocks noEditPoints="1" noChangeArrowheads="1"/>
          </p:cNvSpPr>
          <p:nvPr/>
        </p:nvSpPr>
        <p:spPr bwMode="auto">
          <a:xfrm>
            <a:off x="7885113" y="4797425"/>
            <a:ext cx="936625" cy="1223963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1760" name="Line 35"/>
          <p:cNvSpPr>
            <a:spLocks noChangeShapeType="1"/>
          </p:cNvSpPr>
          <p:nvPr/>
        </p:nvSpPr>
        <p:spPr bwMode="auto">
          <a:xfrm>
            <a:off x="2484438" y="5373688"/>
            <a:ext cx="316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1761" name="Line 36"/>
          <p:cNvSpPr>
            <a:spLocks noChangeShapeType="1"/>
          </p:cNvSpPr>
          <p:nvPr/>
        </p:nvSpPr>
        <p:spPr bwMode="auto">
          <a:xfrm>
            <a:off x="6804025" y="537368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1762" name="Line 37"/>
          <p:cNvSpPr>
            <a:spLocks noChangeShapeType="1"/>
          </p:cNvSpPr>
          <p:nvPr/>
        </p:nvSpPr>
        <p:spPr bwMode="auto">
          <a:xfrm>
            <a:off x="2195513" y="28527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pic>
        <p:nvPicPr>
          <p:cNvPr id="31763" name="Picture 41" descr="j025234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32138" y="1341438"/>
            <a:ext cx="1152525" cy="719137"/>
          </a:xfrm>
          <a:noFill/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sp>
        <p:nvSpPr>
          <p:cNvPr id="31764" name="Line 44"/>
          <p:cNvSpPr>
            <a:spLocks noChangeShapeType="1"/>
          </p:cNvSpPr>
          <p:nvPr/>
        </p:nvSpPr>
        <p:spPr bwMode="auto">
          <a:xfrm>
            <a:off x="6156325" y="3357563"/>
            <a:ext cx="0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1765" name="Line 45"/>
          <p:cNvSpPr>
            <a:spLocks noChangeShapeType="1"/>
          </p:cNvSpPr>
          <p:nvPr/>
        </p:nvSpPr>
        <p:spPr bwMode="auto">
          <a:xfrm>
            <a:off x="4427538" y="2852738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1766" name="Line 46"/>
          <p:cNvSpPr>
            <a:spLocks noChangeShapeType="1"/>
          </p:cNvSpPr>
          <p:nvPr/>
        </p:nvSpPr>
        <p:spPr bwMode="auto">
          <a:xfrm>
            <a:off x="3635375" y="19891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1767" name="Text Box 47"/>
          <p:cNvSpPr txBox="1">
            <a:spLocks noChangeArrowheads="1"/>
          </p:cNvSpPr>
          <p:nvPr/>
        </p:nvSpPr>
        <p:spPr bwMode="auto">
          <a:xfrm>
            <a:off x="6948488" y="2247900"/>
            <a:ext cx="12239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/>
              <a:t>Chave </a:t>
            </a:r>
            <a:br>
              <a:rPr lang="pt-BR" sz="1600" b="1"/>
            </a:br>
            <a:r>
              <a:rPr lang="pt-BR" sz="1600" b="1"/>
              <a:t>Simétrica </a:t>
            </a:r>
          </a:p>
          <a:p>
            <a:r>
              <a:rPr lang="pt-BR" sz="1600" b="1"/>
              <a:t>de Sessão</a:t>
            </a:r>
          </a:p>
        </p:txBody>
      </p:sp>
      <p:sp>
        <p:nvSpPr>
          <p:cNvPr id="31768" name="Text Box 48"/>
          <p:cNvSpPr txBox="1">
            <a:spLocks noChangeArrowheads="1"/>
          </p:cNvSpPr>
          <p:nvPr/>
        </p:nvSpPr>
        <p:spPr bwMode="auto">
          <a:xfrm>
            <a:off x="468313" y="4138613"/>
            <a:ext cx="1727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/>
              <a:t>Texto Criptografado</a:t>
            </a:r>
          </a:p>
        </p:txBody>
      </p:sp>
      <p:sp>
        <p:nvSpPr>
          <p:cNvPr id="31769" name="Text Box 49"/>
          <p:cNvSpPr txBox="1">
            <a:spLocks noChangeArrowheads="1"/>
          </p:cNvSpPr>
          <p:nvPr/>
        </p:nvSpPr>
        <p:spPr bwMode="auto">
          <a:xfrm>
            <a:off x="7451725" y="4076700"/>
            <a:ext cx="7921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/>
              <a:t>Texto Plano</a:t>
            </a:r>
          </a:p>
        </p:txBody>
      </p:sp>
      <p:sp>
        <p:nvSpPr>
          <p:cNvPr id="31770" name="Text Box 50"/>
          <p:cNvSpPr txBox="1">
            <a:spLocks noChangeArrowheads="1"/>
          </p:cNvSpPr>
          <p:nvPr/>
        </p:nvSpPr>
        <p:spPr bwMode="auto">
          <a:xfrm>
            <a:off x="5148263" y="5876925"/>
            <a:ext cx="15843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/>
              <a:t>Algoritmo de Chave Simétrica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t-BR"/>
              <a:t>Abril de 2006</a:t>
            </a:r>
          </a:p>
        </p:txBody>
      </p:sp>
      <p:sp>
        <p:nvSpPr>
          <p:cNvPr id="32771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/>
              <a:t>Criptografia de Chave Pública</a:t>
            </a:r>
          </a:p>
        </p:txBody>
      </p:sp>
      <p:sp>
        <p:nvSpPr>
          <p:cNvPr id="3277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65D9BE-D42B-49D2-A22B-6D5CB6A4010A}" type="slidenum">
              <a:rPr lang="pt-BR"/>
              <a:pPr/>
              <a:t>25</a:t>
            </a:fld>
            <a:endParaRPr lang="pt-BR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Vantagem do Envelope Digital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Ao invés do segredo ser compartilhado antecipadamente.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Segredo compartilhado, através da chave simétrica de sessão.</a:t>
            </a:r>
          </a:p>
          <a:p>
            <a:pPr eaLnBrk="1" hangingPunct="1"/>
            <a:endParaRPr lang="pt-BR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t-BR"/>
              <a:t>Abril de 2006</a:t>
            </a:r>
          </a:p>
        </p:txBody>
      </p:sp>
      <p:sp>
        <p:nvSpPr>
          <p:cNvPr id="33795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/>
              <a:t>Criptografia de Chave Pública</a:t>
            </a:r>
          </a:p>
        </p:txBody>
      </p:sp>
      <p:sp>
        <p:nvSpPr>
          <p:cNvPr id="3379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FA920A-B885-4F06-AD4C-BA203605C7FC}" type="slidenum">
              <a:rPr lang="pt-BR"/>
              <a:pPr/>
              <a:t>26</a:t>
            </a:fld>
            <a:endParaRPr lang="pt-BR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Vantagem do Envelope Digital</a:t>
            </a:r>
            <a:endParaRPr lang="en-US" smtClean="0"/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Manter uma chave separada para cada pessoa, mas agora é a chave pública que não precisa estar protegida.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Não é preciso armazenar as próprias chaves públicas. Diretórios de chaves públicas podem estar disponíveis.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Algoritmos mais Utilizados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Abril de 2006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Criptografia de Chave Pública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F8370-FFEB-4F92-A305-E60F0CEEF5B4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t-BR"/>
              <a:t>Abril de 2006</a:t>
            </a:r>
          </a:p>
        </p:txBody>
      </p:sp>
      <p:sp>
        <p:nvSpPr>
          <p:cNvPr id="34819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/>
              <a:t>Criptografia de Chave Pública</a:t>
            </a:r>
          </a:p>
        </p:txBody>
      </p:sp>
      <p:sp>
        <p:nvSpPr>
          <p:cNvPr id="3482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6411F7-7765-4D42-8ACD-CB4AB4733566}" type="slidenum">
              <a:rPr lang="pt-BR"/>
              <a:pPr/>
              <a:t>28</a:t>
            </a:fld>
            <a:endParaRPr lang="pt-BR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Algoritmos mais utilizados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800" dirty="0" smtClean="0"/>
              <a:t>Três algoritmos são mais usados para resolver o </a:t>
            </a:r>
            <a:r>
              <a:rPr lang="pt-BR" sz="2800" b="1" dirty="0" smtClean="0"/>
              <a:t>problema da distribuição de chaves</a:t>
            </a:r>
            <a:r>
              <a:rPr lang="pt-BR" sz="2800" dirty="0" smtClean="0"/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>- </a:t>
            </a:r>
            <a:r>
              <a:rPr lang="pt-BR" sz="2800" b="1" dirty="0" smtClean="0"/>
              <a:t>DH</a:t>
            </a:r>
            <a:r>
              <a:rPr lang="pt-BR" sz="2800" dirty="0" smtClean="0"/>
              <a:t> (</a:t>
            </a:r>
            <a:r>
              <a:rPr lang="pt-BR" sz="2800" dirty="0" err="1" smtClean="0"/>
              <a:t>Diffie-Hellman</a:t>
            </a:r>
            <a:r>
              <a:rPr lang="pt-BR" sz="2800" dirty="0" smtClean="0"/>
              <a:t>, 1976)</a:t>
            </a:r>
            <a:br>
              <a:rPr lang="pt-BR" sz="2800" dirty="0" smtClean="0"/>
            </a:br>
            <a:r>
              <a:rPr lang="pt-BR" sz="2800" dirty="0" smtClean="0"/>
              <a:t>             (Stanford </a:t>
            </a:r>
            <a:r>
              <a:rPr lang="pt-BR" sz="2800" dirty="0" err="1" smtClean="0"/>
              <a:t>University</a:t>
            </a:r>
            <a:r>
              <a:rPr lang="pt-BR" sz="2800" dirty="0" smtClean="0"/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2800" dirty="0" smtClean="0"/>
              <a:t>   - </a:t>
            </a:r>
            <a:r>
              <a:rPr lang="pt-BR" sz="2800" b="1" dirty="0" smtClean="0"/>
              <a:t>RSA</a:t>
            </a:r>
            <a:r>
              <a:rPr lang="pt-BR" sz="2800" dirty="0" smtClean="0"/>
              <a:t> (</a:t>
            </a:r>
            <a:r>
              <a:rPr lang="pt-BR" sz="2800" b="1" dirty="0" err="1" smtClean="0"/>
              <a:t>R</a:t>
            </a:r>
            <a:r>
              <a:rPr lang="pt-BR" sz="2800" dirty="0" err="1" smtClean="0"/>
              <a:t>ivest</a:t>
            </a:r>
            <a:r>
              <a:rPr lang="pt-BR" sz="2800" dirty="0" smtClean="0"/>
              <a:t>, </a:t>
            </a:r>
            <a:r>
              <a:rPr lang="pt-BR" sz="2800" b="1" dirty="0" err="1" smtClean="0"/>
              <a:t>S</a:t>
            </a:r>
            <a:r>
              <a:rPr lang="pt-BR" sz="2800" dirty="0" err="1" smtClean="0"/>
              <a:t>hamir</a:t>
            </a:r>
            <a:r>
              <a:rPr lang="pt-BR" sz="2800" dirty="0" smtClean="0"/>
              <a:t>, </a:t>
            </a:r>
            <a:r>
              <a:rPr lang="pt-BR" sz="2800" b="1" dirty="0" err="1" smtClean="0"/>
              <a:t>A</a:t>
            </a:r>
            <a:r>
              <a:rPr lang="pt-BR" sz="2800" dirty="0" err="1" smtClean="0"/>
              <a:t>dleman</a:t>
            </a:r>
            <a:r>
              <a:rPr lang="pt-BR" sz="2800" dirty="0" smtClean="0"/>
              <a:t>) (</a:t>
            </a:r>
            <a:r>
              <a:rPr lang="pt-BR" sz="2800" dirty="0" err="1" smtClean="0"/>
              <a:t>M.I.</a:t>
            </a:r>
            <a:r>
              <a:rPr lang="pt-BR" sz="2800" dirty="0" smtClean="0"/>
              <a:t>T, 1978)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sz="28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pt-BR" sz="2800" dirty="0" smtClean="0"/>
              <a:t>   - </a:t>
            </a:r>
            <a:r>
              <a:rPr lang="pt-BR" sz="2800" b="1" dirty="0" err="1" smtClean="0"/>
              <a:t>Knapsack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Algorithm</a:t>
            </a:r>
            <a:r>
              <a:rPr lang="pt-BR" sz="2800" b="1" dirty="0" smtClean="0"/>
              <a:t> </a:t>
            </a:r>
            <a:r>
              <a:rPr lang="pt-BR" sz="2800" dirty="0" smtClean="0"/>
              <a:t>(</a:t>
            </a:r>
            <a:r>
              <a:rPr lang="pt-BR" sz="2800" dirty="0" err="1" smtClean="0"/>
              <a:t>Merkle</a:t>
            </a:r>
            <a:r>
              <a:rPr lang="pt-BR" sz="2800" dirty="0" smtClean="0"/>
              <a:t>, </a:t>
            </a:r>
            <a:r>
              <a:rPr lang="pt-BR" sz="2800" dirty="0" err="1" smtClean="0"/>
              <a:t>Hellman</a:t>
            </a:r>
            <a:r>
              <a:rPr lang="pt-BR" sz="2800" dirty="0" smtClean="0"/>
              <a:t>, 1978), </a:t>
            </a:r>
            <a:br>
              <a:rPr lang="pt-BR" sz="2800" dirty="0" smtClean="0"/>
            </a:br>
            <a:endParaRPr lang="pt-BR" sz="28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pt-BR" sz="2800" dirty="0" smtClean="0"/>
              <a:t>   - </a:t>
            </a:r>
            <a:r>
              <a:rPr lang="pt-BR" sz="2800" b="1" dirty="0" smtClean="0"/>
              <a:t>Rabin </a:t>
            </a:r>
            <a:r>
              <a:rPr lang="pt-BR" sz="2800" b="1" dirty="0" err="1" smtClean="0"/>
              <a:t>Algorithm</a:t>
            </a:r>
            <a:r>
              <a:rPr lang="pt-BR" sz="2800" dirty="0" smtClean="0"/>
              <a:t>, 1979)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Algoritmos mais utilizados</a:t>
            </a:r>
          </a:p>
        </p:txBody>
      </p:sp>
      <p:sp>
        <p:nvSpPr>
          <p:cNvPr id="3584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 </a:t>
            </a:r>
            <a:r>
              <a:rPr lang="pt-BR" b="1" dirty="0" smtClean="0"/>
              <a:t>El </a:t>
            </a:r>
            <a:r>
              <a:rPr lang="pt-BR" b="1" dirty="0" err="1" smtClean="0"/>
              <a:t>Gamal</a:t>
            </a:r>
            <a:r>
              <a:rPr lang="pt-BR" b="1" dirty="0" smtClean="0"/>
              <a:t> </a:t>
            </a:r>
            <a:r>
              <a:rPr lang="pt-BR" dirty="0" smtClean="0"/>
              <a:t>(1985)</a:t>
            </a:r>
          </a:p>
          <a:p>
            <a:pPr eaLnBrk="1" hangingPunct="1">
              <a:buNone/>
            </a:pPr>
            <a:endParaRPr lang="pt-BR" dirty="0" smtClean="0"/>
          </a:p>
          <a:p>
            <a:pPr eaLnBrk="1" hangingPunct="1"/>
            <a:r>
              <a:rPr lang="pt-BR" dirty="0" smtClean="0"/>
              <a:t>(</a:t>
            </a:r>
            <a:r>
              <a:rPr lang="pt-BR" dirty="0" err="1" smtClean="0"/>
              <a:t>Elliptic</a:t>
            </a:r>
            <a:r>
              <a:rPr lang="pt-BR" dirty="0" smtClean="0"/>
              <a:t> Curve, 1985)</a:t>
            </a:r>
            <a:br>
              <a:rPr lang="pt-BR" dirty="0" smtClean="0"/>
            </a:br>
            <a:r>
              <a:rPr lang="pt-BR" dirty="0" smtClean="0"/>
              <a:t>     (</a:t>
            </a:r>
            <a:r>
              <a:rPr lang="pt-BR" dirty="0" err="1" smtClean="0"/>
              <a:t>Neal</a:t>
            </a:r>
            <a:r>
              <a:rPr lang="pt-BR" dirty="0" smtClean="0"/>
              <a:t> </a:t>
            </a:r>
            <a:r>
              <a:rPr lang="pt-BR" dirty="0" err="1" smtClean="0"/>
              <a:t>Koblitz-University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Washington,</a:t>
            </a:r>
            <a:br>
              <a:rPr lang="pt-BR" dirty="0" smtClean="0"/>
            </a:br>
            <a:r>
              <a:rPr lang="pt-BR" dirty="0" smtClean="0"/>
              <a:t>       Victor Miller- Watson Research </a:t>
            </a:r>
            <a:br>
              <a:rPr lang="pt-BR" dirty="0" smtClean="0"/>
            </a:br>
            <a:r>
              <a:rPr lang="pt-BR" dirty="0" smtClean="0"/>
              <a:t>       Center IBM) </a:t>
            </a:r>
            <a:br>
              <a:rPr lang="pt-BR" dirty="0" smtClean="0"/>
            </a:br>
            <a:r>
              <a:rPr lang="pt-BR" dirty="0" smtClean="0"/>
              <a:t>  </a:t>
            </a:r>
          </a:p>
          <a:p>
            <a:pPr eaLnBrk="1" hangingPunct="1"/>
            <a:r>
              <a:rPr lang="pt-BR" b="1" dirty="0" smtClean="0"/>
              <a:t>ECDH</a:t>
            </a:r>
            <a:r>
              <a:rPr lang="pt-BR" dirty="0" smtClean="0"/>
              <a:t> (</a:t>
            </a:r>
            <a:r>
              <a:rPr lang="pt-BR" dirty="0" err="1" smtClean="0"/>
              <a:t>Elliptic</a:t>
            </a:r>
            <a:r>
              <a:rPr lang="pt-BR" dirty="0" smtClean="0"/>
              <a:t> Curve </a:t>
            </a:r>
            <a:r>
              <a:rPr lang="pt-BR" dirty="0" err="1" smtClean="0"/>
              <a:t>Diffie-Hellman</a:t>
            </a:r>
            <a:r>
              <a:rPr lang="pt-BR" dirty="0" smtClean="0"/>
              <a:t>, </a:t>
            </a:r>
            <a:br>
              <a:rPr lang="pt-BR" dirty="0" smtClean="0"/>
            </a:br>
            <a:r>
              <a:rPr lang="pt-BR" dirty="0" smtClean="0"/>
              <a:t>               final anos 90) </a:t>
            </a:r>
          </a:p>
          <a:p>
            <a:pPr eaLnBrk="1" hangingPunct="1"/>
            <a:endParaRPr lang="pt-BR" dirty="0" smtClean="0"/>
          </a:p>
        </p:txBody>
      </p:sp>
      <p:sp>
        <p:nvSpPr>
          <p:cNvPr id="35844" name="Espaço Reservado para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t-BR"/>
              <a:t>Abril de 2006</a:t>
            </a:r>
          </a:p>
        </p:txBody>
      </p:sp>
      <p:sp>
        <p:nvSpPr>
          <p:cNvPr id="35845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/>
              <a:t>Criptografia de Chave Pública</a:t>
            </a:r>
          </a:p>
        </p:txBody>
      </p:sp>
      <p:sp>
        <p:nvSpPr>
          <p:cNvPr id="3584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561985-36E0-4497-9941-2EAFD60D5CD9}" type="slidenum">
              <a:rPr lang="pt-BR"/>
              <a:pPr/>
              <a:t>29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t-BR"/>
              <a:t>Abril de 2006</a:t>
            </a:r>
          </a:p>
        </p:txBody>
      </p:sp>
      <p:sp>
        <p:nvSpPr>
          <p:cNvPr id="13315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/>
              <a:t>Criptografia de Chave Pública</a:t>
            </a:r>
          </a:p>
        </p:txBody>
      </p:sp>
      <p:sp>
        <p:nvSpPr>
          <p:cNvPr id="1331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AE7DDE-5924-4C34-830F-BEBC7B95A359}" type="slidenum">
              <a:rPr lang="pt-BR"/>
              <a:pPr/>
              <a:t>3</a:t>
            </a:fld>
            <a:endParaRPr lang="pt-BR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Decriptografando com Chave Privada</a:t>
            </a:r>
          </a:p>
        </p:txBody>
      </p:sp>
      <p:grpSp>
        <p:nvGrpSpPr>
          <p:cNvPr id="13318" name="Group 13"/>
          <p:cNvGrpSpPr>
            <a:grpSpLocks/>
          </p:cNvGrpSpPr>
          <p:nvPr/>
        </p:nvGrpSpPr>
        <p:grpSpPr bwMode="auto">
          <a:xfrm rot="10650627" flipH="1" flipV="1">
            <a:off x="3778250" y="3935413"/>
            <a:ext cx="1439863" cy="792162"/>
            <a:chOff x="1632" y="1248"/>
            <a:chExt cx="2682" cy="2286"/>
          </a:xfrm>
        </p:grpSpPr>
        <p:sp>
          <p:nvSpPr>
            <p:cNvPr id="13327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598 w 21600"/>
                <a:gd name="T1" fmla="*/ 0 h 21600"/>
                <a:gd name="T2" fmla="*/ 1195 w 21600"/>
                <a:gd name="T3" fmla="*/ 524 h 21600"/>
                <a:gd name="T4" fmla="*/ 598 w 21600"/>
                <a:gd name="T5" fmla="*/ 1048 h 21600"/>
                <a:gd name="T6" fmla="*/ 0 w 21600"/>
                <a:gd name="T7" fmla="*/ 52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2009999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pt-BR"/>
            </a:p>
          </p:txBody>
        </p:sp>
        <p:sp>
          <p:nvSpPr>
            <p:cNvPr id="13328" name="AutoShape 15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715 w 21600"/>
                <a:gd name="T1" fmla="*/ 0 h 21600"/>
                <a:gd name="T2" fmla="*/ 1429 w 21600"/>
                <a:gd name="T3" fmla="*/ 627 h 21600"/>
                <a:gd name="T4" fmla="*/ 715 w 21600"/>
                <a:gd name="T5" fmla="*/ 1253 h 21600"/>
                <a:gd name="T6" fmla="*/ 0 w 21600"/>
                <a:gd name="T7" fmla="*/ 62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2009999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pt-BR"/>
            </a:p>
          </p:txBody>
        </p:sp>
        <p:sp>
          <p:nvSpPr>
            <p:cNvPr id="13329" name="AutoShape 16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794 w 21600"/>
                <a:gd name="T1" fmla="*/ 0 h 21600"/>
                <a:gd name="T2" fmla="*/ 1588 w 21600"/>
                <a:gd name="T3" fmla="*/ 696 h 21600"/>
                <a:gd name="T4" fmla="*/ 794 w 21600"/>
                <a:gd name="T5" fmla="*/ 1392 h 21600"/>
                <a:gd name="T6" fmla="*/ 0 w 21600"/>
                <a:gd name="T7" fmla="*/ 69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2009999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pt-BR"/>
            </a:p>
          </p:txBody>
        </p:sp>
      </p:grpSp>
      <p:pic>
        <p:nvPicPr>
          <p:cNvPr id="13319" name="Picture 17" descr="j025234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79838" y="2349500"/>
            <a:ext cx="1584325" cy="935038"/>
          </a:xfrm>
          <a:noFill/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sp>
        <p:nvSpPr>
          <p:cNvPr id="47123" name="Document"/>
          <p:cNvSpPr>
            <a:spLocks noEditPoints="1" noChangeArrowheads="1"/>
          </p:cNvSpPr>
          <p:nvPr/>
        </p:nvSpPr>
        <p:spPr bwMode="auto">
          <a:xfrm>
            <a:off x="6588125" y="3573463"/>
            <a:ext cx="1352550" cy="18716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pt-BR"/>
          </a:p>
          <a:p>
            <a:pPr>
              <a:defRPr/>
            </a:pPr>
            <a:endParaRPr lang="pt-BR"/>
          </a:p>
          <a:p>
            <a:pPr>
              <a:defRPr/>
            </a:pPr>
            <a:r>
              <a:rPr lang="pt-BR" b="1"/>
              <a:t>  Texto        </a:t>
            </a:r>
          </a:p>
          <a:p>
            <a:pPr>
              <a:defRPr/>
            </a:pPr>
            <a:r>
              <a:rPr lang="pt-BR" b="1"/>
              <a:t>  Simples</a:t>
            </a:r>
            <a:endParaRPr lang="pt-BR"/>
          </a:p>
        </p:txBody>
      </p:sp>
      <p:sp>
        <p:nvSpPr>
          <p:cNvPr id="47125" name="Document"/>
          <p:cNvSpPr>
            <a:spLocks noEditPoints="1" noChangeArrowheads="1"/>
          </p:cNvSpPr>
          <p:nvPr/>
        </p:nvSpPr>
        <p:spPr bwMode="auto">
          <a:xfrm>
            <a:off x="1116013" y="3573463"/>
            <a:ext cx="1352550" cy="18002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pt-BR"/>
          </a:p>
          <a:p>
            <a:pPr>
              <a:defRPr/>
            </a:pPr>
            <a:endParaRPr lang="pt-BR"/>
          </a:p>
          <a:p>
            <a:pPr>
              <a:defRPr/>
            </a:pPr>
            <a:r>
              <a:rPr lang="pt-BR" b="1"/>
              <a:t>  Texto </a:t>
            </a:r>
          </a:p>
          <a:p>
            <a:pPr>
              <a:defRPr/>
            </a:pPr>
            <a:r>
              <a:rPr lang="pt-BR" b="1"/>
              <a:t>  Cifrado</a:t>
            </a:r>
            <a:endParaRPr lang="pt-BR"/>
          </a:p>
        </p:txBody>
      </p:sp>
      <p:sp>
        <p:nvSpPr>
          <p:cNvPr id="13322" name="Line 22"/>
          <p:cNvSpPr>
            <a:spLocks noChangeShapeType="1"/>
          </p:cNvSpPr>
          <p:nvPr/>
        </p:nvSpPr>
        <p:spPr bwMode="auto">
          <a:xfrm>
            <a:off x="2700338" y="443706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3323" name="Line 23"/>
          <p:cNvSpPr>
            <a:spLocks noChangeShapeType="1"/>
          </p:cNvSpPr>
          <p:nvPr/>
        </p:nvSpPr>
        <p:spPr bwMode="auto">
          <a:xfrm>
            <a:off x="5435600" y="4437063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3324" name="Line 24"/>
          <p:cNvSpPr>
            <a:spLocks noChangeShapeType="1"/>
          </p:cNvSpPr>
          <p:nvPr/>
        </p:nvSpPr>
        <p:spPr bwMode="auto">
          <a:xfrm>
            <a:off x="4500563" y="3068638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3325" name="Text Box 25"/>
          <p:cNvSpPr txBox="1">
            <a:spLocks noChangeArrowheads="1"/>
          </p:cNvSpPr>
          <p:nvPr/>
        </p:nvSpPr>
        <p:spPr bwMode="auto">
          <a:xfrm>
            <a:off x="3471863" y="1844675"/>
            <a:ext cx="175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/>
              <a:t>Chave Privada</a:t>
            </a:r>
          </a:p>
        </p:txBody>
      </p:sp>
      <p:sp>
        <p:nvSpPr>
          <p:cNvPr id="13326" name="Text Box 26"/>
          <p:cNvSpPr txBox="1">
            <a:spLocks noChangeArrowheads="1"/>
          </p:cNvSpPr>
          <p:nvPr/>
        </p:nvSpPr>
        <p:spPr bwMode="auto">
          <a:xfrm>
            <a:off x="3616325" y="5032375"/>
            <a:ext cx="173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/>
              <a:t>Algoritmo de </a:t>
            </a:r>
          </a:p>
          <a:p>
            <a:r>
              <a:rPr lang="pt-BR" b="1"/>
              <a:t>Decriptografia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t-BR"/>
              <a:t>Abril de 2006</a:t>
            </a:r>
          </a:p>
        </p:txBody>
      </p:sp>
      <p:sp>
        <p:nvSpPr>
          <p:cNvPr id="50179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/>
              <a:t>Criptografia de Chave Pública</a:t>
            </a:r>
          </a:p>
        </p:txBody>
      </p:sp>
      <p:sp>
        <p:nvSpPr>
          <p:cNvPr id="5018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1D546F-823D-45C3-AFF0-AF474524D21B}" type="slidenum">
              <a:rPr lang="pt-BR"/>
              <a:pPr/>
              <a:t>30</a:t>
            </a:fld>
            <a:endParaRPr lang="pt-BR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Outros algoritmos de chave pública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dirty="0" smtClean="0"/>
          </a:p>
          <a:p>
            <a:r>
              <a:rPr lang="pt-BR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Schnorr</a:t>
            </a:r>
            <a:r>
              <a:rPr lang="pt-B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signature (1991)</a:t>
            </a:r>
          </a:p>
          <a:p>
            <a:pPr>
              <a:buNone/>
            </a:pPr>
            <a:r>
              <a:rPr lang="pt-BR" dirty="0" smtClean="0"/>
              <a:t>   </a:t>
            </a:r>
            <a:r>
              <a:rPr lang="pt-BR" sz="2800" dirty="0" smtClean="0">
                <a:hlinkClick r:id="rId2"/>
              </a:rPr>
              <a:t>http://en.wikipedia.org/wiki/Schnorr_signature</a:t>
            </a:r>
            <a:endParaRPr lang="pt-BR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(Menezes, </a:t>
            </a:r>
            <a:r>
              <a:rPr lang="pt-BR" dirty="0" err="1" smtClean="0"/>
              <a:t>Vanstone</a:t>
            </a:r>
            <a:r>
              <a:rPr lang="pt-BR" dirty="0" smtClean="0"/>
              <a:t>, 1993)</a:t>
            </a:r>
          </a:p>
          <a:p>
            <a:pPr eaLnBrk="1" hangingPunct="1">
              <a:buNone/>
            </a:pPr>
            <a:r>
              <a:rPr lang="pt-BR" sz="2400" dirty="0" smtClean="0">
                <a:hlinkClick r:id="rId3"/>
              </a:rPr>
              <a:t>  http://my.safaribooksonline.com/book/networking/security/9780471947837/chapter-15-elliptic-curve </a:t>
            </a:r>
            <a:r>
              <a:rPr lang="pt-BR" sz="2400" dirty="0" err="1" smtClean="0">
                <a:hlinkClick r:id="rId3"/>
              </a:rPr>
              <a:t>cryptography</a:t>
            </a:r>
            <a:r>
              <a:rPr lang="pt-BR" sz="2400" dirty="0" smtClean="0">
                <a:hlinkClick r:id="rId3"/>
              </a:rPr>
              <a:t>/sec15_9_</a:t>
            </a:r>
            <a:r>
              <a:rPr lang="pt-BR" sz="2400" dirty="0" err="1" smtClean="0">
                <a:hlinkClick r:id="rId3"/>
              </a:rPr>
              <a:t>html</a:t>
            </a:r>
            <a:endParaRPr lang="pt-BR" sz="2400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Abril de 2006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Criptografia de Chave Pública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F9F7A-7AB2-4E8C-B273-DD93B652D676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14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0928"/>
            <a:ext cx="91440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01208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Abril de 2006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Criptografia de Chave Pública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F9F7A-7AB2-4E8C-B273-DD93B652D676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149080"/>
            <a:ext cx="914400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Abril de 2006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Criptografia de Chave Pública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F9F7A-7AB2-4E8C-B273-DD93B652D676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17232"/>
            <a:ext cx="9144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91440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9144000" cy="237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t-BR"/>
              <a:t>Abril de 2006</a:t>
            </a:r>
          </a:p>
        </p:txBody>
      </p:sp>
      <p:sp>
        <p:nvSpPr>
          <p:cNvPr id="36867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/>
              <a:t>Criptografia de Chave Pública</a:t>
            </a:r>
          </a:p>
        </p:txBody>
      </p:sp>
      <p:sp>
        <p:nvSpPr>
          <p:cNvPr id="3686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244435-7F8D-4387-8437-78BE1B9C7582}" type="slidenum">
              <a:rPr lang="pt-BR"/>
              <a:pPr/>
              <a:t>34</a:t>
            </a:fld>
            <a:endParaRPr lang="pt-BR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O algoritmo RSA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800" smtClean="0"/>
              <a:t>Baseado em alguns princípios da </a:t>
            </a:r>
            <a:r>
              <a:rPr lang="pt-BR" sz="2800" b="1" smtClean="0"/>
              <a:t>Teoria dos Números</a:t>
            </a:r>
            <a:r>
              <a:rPr lang="pt-BR" sz="2800" smtClean="0"/>
              <a:t>.</a:t>
            </a:r>
            <a:br>
              <a:rPr lang="pt-BR" sz="2800" smtClean="0"/>
            </a:br>
            <a:endParaRPr lang="pt-BR" sz="2800" smtClean="0"/>
          </a:p>
          <a:p>
            <a:pPr eaLnBrk="1" hangingPunct="1">
              <a:lnSpc>
                <a:spcPct val="80000"/>
              </a:lnSpc>
            </a:pPr>
            <a:r>
              <a:rPr lang="pt-BR" sz="2800" b="1" smtClean="0"/>
              <a:t>Sumário do algoritmo</a:t>
            </a:r>
            <a:r>
              <a:rPr lang="pt-BR" sz="2800" smtClean="0"/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2800" smtClean="0"/>
              <a:t>    1. Escolher dois números primos </a:t>
            </a:r>
            <a:br>
              <a:rPr lang="pt-BR" sz="2800" smtClean="0"/>
            </a:br>
            <a:r>
              <a:rPr lang="pt-BR" sz="2800" smtClean="0"/>
              <a:t>     grandes,</a:t>
            </a:r>
            <a:r>
              <a:rPr lang="pt-BR" sz="2800" b="1" smtClean="0"/>
              <a:t> p</a:t>
            </a:r>
            <a:r>
              <a:rPr lang="pt-BR" sz="2800" smtClean="0"/>
              <a:t> e </a:t>
            </a:r>
            <a:r>
              <a:rPr lang="pt-BR" sz="2800" b="1" smtClean="0"/>
              <a:t>q </a:t>
            </a:r>
            <a:r>
              <a:rPr lang="pt-BR" sz="2800" smtClean="0"/>
              <a:t>(tipicamente maiores </a:t>
            </a:r>
            <a:br>
              <a:rPr lang="pt-BR" sz="2800" smtClean="0"/>
            </a:br>
            <a:r>
              <a:rPr lang="pt-BR" sz="2800" smtClean="0"/>
              <a:t>     que </a:t>
            </a:r>
            <a:r>
              <a:rPr lang="pt-BR" sz="2800" b="1" smtClean="0"/>
              <a:t>10</a:t>
            </a:r>
            <a:r>
              <a:rPr lang="pt-BR" sz="2800" b="1" baseline="36000" smtClean="0"/>
              <a:t>100</a:t>
            </a:r>
            <a:r>
              <a:rPr lang="pt-BR" sz="2800" smtClean="0"/>
              <a:t>).</a:t>
            </a:r>
            <a:br>
              <a:rPr lang="pt-BR" sz="2800" smtClean="0"/>
            </a:br>
            <a:r>
              <a:rPr lang="pt-BR" sz="2800" smtClean="0"/>
              <a:t>     </a:t>
            </a:r>
            <a:br>
              <a:rPr lang="pt-BR" sz="2800" smtClean="0"/>
            </a:br>
            <a:r>
              <a:rPr lang="pt-BR" sz="2800" smtClean="0"/>
              <a:t>     Um PRNG escolhe </a:t>
            </a:r>
            <a:r>
              <a:rPr lang="pt-BR" sz="2800" b="1" smtClean="0"/>
              <a:t>p</a:t>
            </a:r>
            <a:r>
              <a:rPr lang="pt-BR" sz="2800" smtClean="0"/>
              <a:t>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2800" smtClean="0"/>
              <a:t>        Teste de Fermat localiza </a:t>
            </a:r>
            <a:r>
              <a:rPr lang="pt-BR" sz="2800" b="1" smtClean="0"/>
              <a:t>q</a:t>
            </a:r>
            <a:r>
              <a:rPr lang="pt-BR" sz="280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2800" smtClean="0"/>
              <a:t>    </a:t>
            </a:r>
            <a:endParaRPr lang="pt-BR" sz="2800" b="1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t-BR"/>
              <a:t>Abril de 2006</a:t>
            </a:r>
          </a:p>
        </p:txBody>
      </p:sp>
      <p:sp>
        <p:nvSpPr>
          <p:cNvPr id="37891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/>
              <a:t>Criptografia de Chave Pública</a:t>
            </a:r>
          </a:p>
        </p:txBody>
      </p:sp>
      <p:sp>
        <p:nvSpPr>
          <p:cNvPr id="3789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CC8447-6606-4B4F-9B83-B34D0B387140}" type="slidenum">
              <a:rPr lang="pt-BR"/>
              <a:pPr/>
              <a:t>35</a:t>
            </a:fld>
            <a:endParaRPr lang="pt-BR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O algoritmo RSA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80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2800" smtClean="0"/>
              <a:t>     </a:t>
            </a:r>
            <a:br>
              <a:rPr lang="pt-BR" sz="2800" smtClean="0"/>
            </a:br>
            <a:r>
              <a:rPr lang="pt-BR" sz="280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2800" smtClean="0"/>
              <a:t>     2. Compute  </a:t>
            </a:r>
            <a:r>
              <a:rPr lang="pt-BR" sz="2800" b="1" smtClean="0"/>
              <a:t>n = p.q  </a:t>
            </a:r>
            <a:r>
              <a:rPr lang="pt-BR" sz="2800" smtClean="0"/>
              <a:t>donde</a:t>
            </a:r>
            <a:r>
              <a:rPr lang="pt-BR" sz="2800" b="1" smtClean="0"/>
              <a:t> n &gt; 10</a:t>
            </a:r>
            <a:r>
              <a:rPr lang="pt-BR" sz="2800" b="1" baseline="40000" smtClean="0"/>
              <a:t>200</a:t>
            </a:r>
            <a:r>
              <a:rPr lang="pt-BR" sz="2800" b="1" smtClean="0"/>
              <a:t/>
            </a:r>
            <a:br>
              <a:rPr lang="pt-BR" sz="2800" b="1" smtClean="0"/>
            </a:br>
            <a:r>
              <a:rPr lang="pt-BR" sz="2800" smtClean="0"/>
              <a:t>              </a:t>
            </a:r>
            <a:r>
              <a:rPr lang="en-US" sz="2800" smtClean="0">
                <a:cs typeface="Arial" charset="0"/>
              </a:rPr>
              <a:t>Ø(</a:t>
            </a:r>
            <a:r>
              <a:rPr lang="en-US" sz="2800" b="1" smtClean="0">
                <a:cs typeface="Arial" charset="0"/>
              </a:rPr>
              <a:t>n</a:t>
            </a:r>
            <a:r>
              <a:rPr lang="en-US" sz="2800" smtClean="0">
                <a:cs typeface="Arial" charset="0"/>
              </a:rPr>
              <a:t>) = </a:t>
            </a:r>
            <a:r>
              <a:rPr lang="pt-BR" sz="2800" b="1" smtClean="0"/>
              <a:t>z = (p-1).(q-1)  </a:t>
            </a:r>
            <a:r>
              <a:rPr lang="pt-BR" sz="2800" smtClean="0"/>
              <a:t>função de Euler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2800" smtClean="0"/>
              <a:t> </a:t>
            </a:r>
            <a:br>
              <a:rPr lang="pt-BR" sz="2800" smtClean="0"/>
            </a:br>
            <a:r>
              <a:rPr lang="pt-BR" sz="2800" smtClean="0"/>
              <a:t> 3.Escolher um </a:t>
            </a:r>
            <a:r>
              <a:rPr lang="pt-BR" sz="2800" b="1" i="1" smtClean="0"/>
              <a:t>número relativamente </a:t>
            </a:r>
            <a:br>
              <a:rPr lang="pt-BR" sz="2800" b="1" i="1" smtClean="0"/>
            </a:br>
            <a:r>
              <a:rPr lang="pt-BR" sz="2800" b="1" i="1" smtClean="0"/>
              <a:t>    primo</a:t>
            </a:r>
            <a:r>
              <a:rPr lang="pt-BR" sz="2800" smtClean="0"/>
              <a:t> </a:t>
            </a:r>
            <a:r>
              <a:rPr lang="pt-BR" sz="2800" b="1" smtClean="0"/>
              <a:t>a</a:t>
            </a:r>
            <a:r>
              <a:rPr lang="pt-BR" sz="2800" smtClean="0"/>
              <a:t> </a:t>
            </a:r>
            <a:r>
              <a:rPr lang="pt-BR" sz="2800" b="1" smtClean="0"/>
              <a:t>z</a:t>
            </a:r>
            <a:r>
              <a:rPr lang="pt-BR" sz="2800" smtClean="0"/>
              <a:t> e chamá-lo de </a:t>
            </a:r>
            <a:r>
              <a:rPr lang="pt-BR" sz="2800" b="1" smtClean="0"/>
              <a:t>d </a:t>
            </a:r>
            <a:br>
              <a:rPr lang="pt-BR" sz="2800" b="1" smtClean="0"/>
            </a:br>
            <a:r>
              <a:rPr lang="pt-BR" sz="2800" b="1" smtClean="0"/>
              <a:t>    </a:t>
            </a:r>
            <a:r>
              <a:rPr lang="pt-BR" sz="2800" smtClean="0"/>
              <a:t>(isto é, tal que </a:t>
            </a:r>
            <a:r>
              <a:rPr lang="pt-BR" sz="2800" b="1" smtClean="0"/>
              <a:t>d</a:t>
            </a:r>
            <a:r>
              <a:rPr lang="pt-BR" sz="2800" smtClean="0"/>
              <a:t> </a:t>
            </a:r>
            <a:r>
              <a:rPr lang="pt-BR" sz="2800" b="1" smtClean="0"/>
              <a:t>não tenha fatores primos </a:t>
            </a:r>
            <a:br>
              <a:rPr lang="pt-BR" sz="2800" b="1" smtClean="0"/>
            </a:br>
            <a:r>
              <a:rPr lang="pt-BR" sz="2800" b="1" smtClean="0"/>
              <a:t>     comuns com z</a:t>
            </a:r>
            <a:r>
              <a:rPr lang="pt-BR" sz="2800" smtClean="0"/>
              <a:t>).</a:t>
            </a:r>
            <a:br>
              <a:rPr lang="pt-BR" sz="2800" smtClean="0"/>
            </a:br>
            <a:r>
              <a:rPr lang="pt-BR" sz="2800" smtClean="0"/>
              <a:t> </a:t>
            </a:r>
            <a:br>
              <a:rPr lang="pt-BR" sz="2800" smtClean="0"/>
            </a:br>
            <a:r>
              <a:rPr lang="pt-BR" sz="2800" smtClean="0"/>
              <a:t> 4. Encontre  </a:t>
            </a:r>
            <a:r>
              <a:rPr lang="pt-BR" sz="2800" b="1" smtClean="0"/>
              <a:t>e</a:t>
            </a:r>
            <a:r>
              <a:rPr lang="pt-BR" sz="2800" smtClean="0"/>
              <a:t>  tal que  </a:t>
            </a:r>
            <a:r>
              <a:rPr lang="pt-BR" sz="2800" b="1" smtClean="0"/>
              <a:t>e.d = 1 mod z</a:t>
            </a:r>
            <a:br>
              <a:rPr lang="pt-BR" sz="2800" b="1" smtClean="0"/>
            </a:br>
            <a:r>
              <a:rPr lang="pt-BR" sz="2800" b="1" smtClean="0"/>
              <a:t> </a:t>
            </a:r>
            <a:br>
              <a:rPr lang="pt-BR" sz="2800" b="1" smtClean="0"/>
            </a:br>
            <a:endParaRPr lang="en-US" sz="2800" b="1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t-BR"/>
              <a:t>Abril de 2006</a:t>
            </a:r>
          </a:p>
        </p:txBody>
      </p:sp>
      <p:sp>
        <p:nvSpPr>
          <p:cNvPr id="38915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/>
              <a:t>Criptografia de Chave Pública</a:t>
            </a:r>
          </a:p>
        </p:txBody>
      </p:sp>
      <p:sp>
        <p:nvSpPr>
          <p:cNvPr id="3891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793F57-17A5-4CEF-89DF-18A94962BC53}" type="slidenum">
              <a:rPr lang="pt-BR"/>
              <a:pPr/>
              <a:t>36</a:t>
            </a:fld>
            <a:endParaRPr lang="pt-BR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O algoritmo RSA</a:t>
            </a:r>
          </a:p>
        </p:txBody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smtClean="0"/>
              <a:t>     </a:t>
            </a:r>
            <a:br>
              <a:rPr lang="pt-BR" smtClean="0"/>
            </a:br>
            <a:r>
              <a:rPr lang="pt-BR" smtClean="0"/>
              <a:t>  5.</a:t>
            </a:r>
            <a:r>
              <a:rPr lang="pt-BR" b="1" smtClean="0"/>
              <a:t> </a:t>
            </a:r>
            <a:r>
              <a:rPr lang="pt-BR" smtClean="0"/>
              <a:t>Dividir</a:t>
            </a:r>
            <a:r>
              <a:rPr lang="pt-BR" b="1" smtClean="0"/>
              <a:t> </a:t>
            </a:r>
            <a:r>
              <a:rPr lang="pt-BR" smtClean="0"/>
              <a:t>o</a:t>
            </a:r>
            <a:r>
              <a:rPr lang="pt-BR" b="1" smtClean="0"/>
              <a:t> </a:t>
            </a:r>
            <a:r>
              <a:rPr lang="pt-BR" smtClean="0"/>
              <a:t>texto plano (considerado </a:t>
            </a:r>
            <a:br>
              <a:rPr lang="pt-BR" smtClean="0"/>
            </a:br>
            <a:r>
              <a:rPr lang="pt-BR" smtClean="0"/>
              <a:t>      como uma </a:t>
            </a:r>
            <a:r>
              <a:rPr lang="pt-BR" i="1" smtClean="0"/>
              <a:t>string</a:t>
            </a:r>
            <a:r>
              <a:rPr lang="pt-BR" smtClean="0"/>
              <a:t> de </a:t>
            </a:r>
            <a:r>
              <a:rPr lang="pt-BR" i="1" smtClean="0"/>
              <a:t>bits</a:t>
            </a:r>
            <a:r>
              <a:rPr lang="pt-BR" smtClean="0"/>
              <a:t>) em blocos,     </a:t>
            </a:r>
            <a:br>
              <a:rPr lang="pt-BR" smtClean="0"/>
            </a:br>
            <a:r>
              <a:rPr lang="pt-BR" smtClean="0"/>
              <a:t>      de modo que cada mensagem do </a:t>
            </a:r>
            <a:br>
              <a:rPr lang="pt-BR" smtClean="0"/>
            </a:br>
            <a:r>
              <a:rPr lang="pt-BR" smtClean="0"/>
              <a:t>      texto plano </a:t>
            </a:r>
            <a:r>
              <a:rPr lang="pt-BR" b="1" smtClean="0"/>
              <a:t>P</a:t>
            </a:r>
            <a:r>
              <a:rPr lang="pt-BR" smtClean="0"/>
              <a:t> (bloco) caia no intervalo  </a:t>
            </a:r>
            <a:br>
              <a:rPr lang="pt-BR" smtClean="0"/>
            </a:br>
            <a:r>
              <a:rPr lang="pt-BR" smtClean="0"/>
              <a:t>      </a:t>
            </a:r>
            <a:r>
              <a:rPr lang="pt-BR" b="1" smtClean="0"/>
              <a:t>0 </a:t>
            </a:r>
            <a:r>
              <a:rPr lang="en-US" b="1" smtClean="0">
                <a:cs typeface="Arial" charset="0"/>
              </a:rPr>
              <a:t>&lt;=</a:t>
            </a:r>
            <a:r>
              <a:rPr lang="en-US" smtClean="0">
                <a:cs typeface="Arial" charset="0"/>
              </a:rPr>
              <a:t> </a:t>
            </a:r>
            <a:r>
              <a:rPr lang="en-US" b="1" smtClean="0">
                <a:cs typeface="Arial" charset="0"/>
              </a:rPr>
              <a:t>P</a:t>
            </a:r>
            <a:r>
              <a:rPr lang="en-US" smtClean="0">
                <a:cs typeface="Arial" charset="0"/>
              </a:rPr>
              <a:t> </a:t>
            </a:r>
            <a:r>
              <a:rPr lang="en-US" b="1" smtClean="0">
                <a:cs typeface="Arial" charset="0"/>
              </a:rPr>
              <a:t>&lt; n</a:t>
            </a:r>
            <a:r>
              <a:rPr lang="en-US" smtClean="0">
                <a:cs typeface="Arial" charset="0"/>
              </a:rPr>
              <a:t>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cs typeface="Arial" charset="0"/>
              </a:rPr>
              <a:t>          </a:t>
            </a:r>
            <a:endParaRPr lang="pt-BR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t-BR"/>
              <a:t>Abril de 2006</a:t>
            </a:r>
          </a:p>
        </p:txBody>
      </p:sp>
      <p:sp>
        <p:nvSpPr>
          <p:cNvPr id="39939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/>
              <a:t>Criptografia de Chave Pública</a:t>
            </a:r>
          </a:p>
        </p:txBody>
      </p:sp>
      <p:sp>
        <p:nvSpPr>
          <p:cNvPr id="3994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4BC0A6-5EB2-4366-8164-AB8EFC10264B}" type="slidenum">
              <a:rPr lang="pt-BR"/>
              <a:pPr/>
              <a:t>37</a:t>
            </a:fld>
            <a:endParaRPr lang="pt-BR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O algoritmo RSA</a:t>
            </a:r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cs typeface="Arial" charset="0"/>
              </a:rPr>
              <a:t>         </a:t>
            </a:r>
            <a:br>
              <a:rPr lang="en-US" smtClean="0">
                <a:cs typeface="Arial" charset="0"/>
              </a:rPr>
            </a:br>
            <a:r>
              <a:rPr lang="en-US" smtClean="0">
                <a:cs typeface="Arial" charset="0"/>
              </a:rPr>
              <a:t>      Isto pode ser feito  agrupando-se o   </a:t>
            </a:r>
            <a:br>
              <a:rPr lang="en-US" smtClean="0">
                <a:cs typeface="Arial" charset="0"/>
              </a:rPr>
            </a:br>
            <a:r>
              <a:rPr lang="en-US" smtClean="0">
                <a:cs typeface="Arial" charset="0"/>
              </a:rPr>
              <a:t>      texto plano dentro de blocos iguais de  </a:t>
            </a:r>
            <a:br>
              <a:rPr lang="en-US" smtClean="0">
                <a:cs typeface="Arial" charset="0"/>
              </a:rPr>
            </a:br>
            <a:r>
              <a:rPr lang="en-US" smtClean="0">
                <a:cs typeface="Arial" charset="0"/>
              </a:rPr>
              <a:t>      </a:t>
            </a:r>
            <a:r>
              <a:rPr lang="en-US" b="1" smtClean="0">
                <a:cs typeface="Arial" charset="0"/>
              </a:rPr>
              <a:t>k</a:t>
            </a:r>
            <a:r>
              <a:rPr lang="en-US" smtClean="0">
                <a:cs typeface="Arial" charset="0"/>
              </a:rPr>
              <a:t> bits, onde </a:t>
            </a:r>
            <a:r>
              <a:rPr lang="en-US" b="1" smtClean="0">
                <a:cs typeface="Arial" charset="0"/>
              </a:rPr>
              <a:t>k</a:t>
            </a:r>
            <a:r>
              <a:rPr lang="en-US" smtClean="0">
                <a:cs typeface="Arial" charset="0"/>
              </a:rPr>
              <a:t> é o maior inteiro para o       </a:t>
            </a:r>
            <a:br>
              <a:rPr lang="en-US" smtClean="0">
                <a:cs typeface="Arial" charset="0"/>
              </a:rPr>
            </a:br>
            <a:r>
              <a:rPr lang="en-US" smtClean="0">
                <a:cs typeface="Arial" charset="0"/>
              </a:rPr>
              <a:t>      qual  </a:t>
            </a:r>
            <a:r>
              <a:rPr lang="en-US" b="1" smtClean="0">
                <a:cs typeface="Arial" charset="0"/>
              </a:rPr>
              <a:t>2</a:t>
            </a:r>
            <a:r>
              <a:rPr lang="en-US" b="1" baseline="40000" smtClean="0">
                <a:cs typeface="Arial" charset="0"/>
              </a:rPr>
              <a:t>k </a:t>
            </a:r>
            <a:r>
              <a:rPr lang="en-US" b="1" smtClean="0">
                <a:cs typeface="Arial" charset="0"/>
              </a:rPr>
              <a:t>&lt; n</a:t>
            </a:r>
            <a:r>
              <a:rPr lang="en-US" smtClean="0">
                <a:cs typeface="Arial" charset="0"/>
              </a:rPr>
              <a:t>. Em aplicações práticas </a:t>
            </a:r>
            <a:r>
              <a:rPr lang="en-US" b="1" smtClean="0">
                <a:cs typeface="Arial" charset="0"/>
              </a:rPr>
              <a:t>k</a:t>
            </a:r>
            <a:r>
              <a:rPr lang="en-US" smtClean="0">
                <a:cs typeface="Arial" charset="0"/>
              </a:rPr>
              <a:t>      </a:t>
            </a:r>
            <a:br>
              <a:rPr lang="en-US" smtClean="0">
                <a:cs typeface="Arial" charset="0"/>
              </a:rPr>
            </a:br>
            <a:r>
              <a:rPr lang="en-US" smtClean="0">
                <a:cs typeface="Arial" charset="0"/>
              </a:rPr>
              <a:t>      varia de 512 a 1024 bits.</a:t>
            </a:r>
          </a:p>
          <a:p>
            <a:pPr eaLnBrk="1" hangingPunct="1"/>
            <a:endParaRPr lang="pt-BR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t-BR"/>
              <a:t>Abril de 2006</a:t>
            </a:r>
          </a:p>
        </p:txBody>
      </p:sp>
      <p:sp>
        <p:nvSpPr>
          <p:cNvPr id="40963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/>
              <a:t>Criptografia de Chave Pública</a:t>
            </a:r>
          </a:p>
        </p:txBody>
      </p:sp>
      <p:sp>
        <p:nvSpPr>
          <p:cNvPr id="4096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375984-E14E-4033-B52A-1E4C71FAB04D}" type="slidenum">
              <a:rPr lang="pt-BR"/>
              <a:pPr/>
              <a:t>38</a:t>
            </a:fld>
            <a:endParaRPr lang="pt-BR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O algoritmo RSA</a:t>
            </a:r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sz="2800" smtClean="0"/>
              <a:t>    6. Para </a:t>
            </a:r>
            <a:r>
              <a:rPr lang="pt-BR" sz="2800" b="1" smtClean="0"/>
              <a:t>encriptar</a:t>
            </a:r>
            <a:r>
              <a:rPr lang="pt-BR" sz="2800" smtClean="0"/>
              <a:t> um mensagem </a:t>
            </a:r>
            <a:r>
              <a:rPr lang="pt-BR" sz="2800" b="1" smtClean="0"/>
              <a:t>P</a:t>
            </a:r>
            <a:r>
              <a:rPr lang="pt-BR" sz="2800" smtClean="0"/>
              <a:t>, </a:t>
            </a:r>
            <a:br>
              <a:rPr lang="pt-BR" sz="2800" smtClean="0"/>
            </a:br>
            <a:r>
              <a:rPr lang="pt-BR" sz="2800" smtClean="0"/>
              <a:t>    compute  a função </a:t>
            </a:r>
            <a:r>
              <a:rPr lang="pt-BR" sz="2800" b="1" smtClean="0"/>
              <a:t>E’(e,n,P) = C = P</a:t>
            </a:r>
            <a:r>
              <a:rPr lang="pt-BR" sz="2800" b="1" baseline="40000" smtClean="0"/>
              <a:t>e </a:t>
            </a:r>
            <a:r>
              <a:rPr lang="pt-BR" sz="2800" b="1" smtClean="0"/>
              <a:t>mod n.</a:t>
            </a:r>
            <a:r>
              <a:rPr lang="pt-BR" sz="2800" smtClean="0"/>
              <a:t/>
            </a:r>
            <a:br>
              <a:rPr lang="pt-BR" sz="2800" smtClean="0"/>
            </a:br>
            <a:r>
              <a:rPr lang="pt-BR" sz="2800" smtClean="0"/>
              <a:t>    Para </a:t>
            </a:r>
            <a:r>
              <a:rPr lang="pt-BR" sz="2800" b="1" smtClean="0"/>
              <a:t>decriptar</a:t>
            </a:r>
            <a:r>
              <a:rPr lang="pt-BR" sz="2800" smtClean="0"/>
              <a:t>, compute a</a:t>
            </a:r>
            <a:br>
              <a:rPr lang="pt-BR" sz="2800" smtClean="0"/>
            </a:br>
            <a:r>
              <a:rPr lang="pt-BR" sz="2800" smtClean="0"/>
              <a:t>    função </a:t>
            </a:r>
            <a:r>
              <a:rPr lang="pt-BR" sz="2800" b="1" smtClean="0"/>
              <a:t>D’(d,n,C)</a:t>
            </a:r>
            <a:r>
              <a:rPr lang="pt-BR" sz="2800" smtClean="0"/>
              <a:t> </a:t>
            </a:r>
            <a:r>
              <a:rPr lang="pt-BR" sz="2800" b="1" smtClean="0"/>
              <a:t>=</a:t>
            </a:r>
            <a:r>
              <a:rPr lang="pt-BR" sz="2800" smtClean="0"/>
              <a:t> </a:t>
            </a:r>
            <a:r>
              <a:rPr lang="pt-BR" sz="2800" b="1" smtClean="0"/>
              <a:t>P = C</a:t>
            </a:r>
            <a:r>
              <a:rPr lang="pt-BR" sz="2800" b="1" baseline="40000" smtClean="0"/>
              <a:t>d </a:t>
            </a:r>
            <a:r>
              <a:rPr lang="pt-BR" sz="2800" b="1" smtClean="0"/>
              <a:t>mod n</a:t>
            </a:r>
            <a:br>
              <a:rPr lang="pt-BR" sz="2800" b="1" smtClean="0"/>
            </a:br>
            <a:r>
              <a:rPr lang="pt-BR" sz="2800" b="1" smtClean="0"/>
              <a:t>     </a:t>
            </a:r>
            <a:br>
              <a:rPr lang="pt-BR" sz="2800" b="1" smtClean="0"/>
            </a:br>
            <a:r>
              <a:rPr lang="pt-BR" sz="2800" b="1" smtClean="0"/>
              <a:t>    </a:t>
            </a:r>
            <a:r>
              <a:rPr lang="pt-BR" sz="2800" smtClean="0"/>
              <a:t>Pode ser provado que para todo </a:t>
            </a:r>
            <a:r>
              <a:rPr lang="pt-BR" sz="2800" b="1" smtClean="0"/>
              <a:t>P,</a:t>
            </a:r>
            <a:r>
              <a:rPr lang="pt-BR" sz="2800" smtClean="0"/>
              <a:t> essas   </a:t>
            </a:r>
            <a:br>
              <a:rPr lang="pt-BR" sz="2800" smtClean="0"/>
            </a:br>
            <a:r>
              <a:rPr lang="pt-BR" sz="2800" smtClean="0"/>
              <a:t>    funções são inversas:</a:t>
            </a:r>
            <a:br>
              <a:rPr lang="pt-BR" sz="2800" smtClean="0"/>
            </a:br>
            <a:r>
              <a:rPr lang="pt-BR" sz="2800" smtClean="0"/>
              <a:t>          </a:t>
            </a:r>
            <a:r>
              <a:rPr lang="pt-BR" sz="2800" b="1" smtClean="0"/>
              <a:t>E’(D’(x)) = D’(E’(x)) = x </a:t>
            </a:r>
            <a:br>
              <a:rPr lang="pt-BR" sz="2800" b="1" smtClean="0"/>
            </a:br>
            <a:r>
              <a:rPr lang="pt-BR" sz="2800" smtClean="0"/>
              <a:t/>
            </a:r>
            <a:br>
              <a:rPr lang="pt-BR" sz="2800" smtClean="0"/>
            </a:br>
            <a:endParaRPr lang="pt-BR" sz="2800" baseline="4000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t-BR"/>
              <a:t>Abril de 2006</a:t>
            </a:r>
          </a:p>
        </p:txBody>
      </p:sp>
      <p:sp>
        <p:nvSpPr>
          <p:cNvPr id="41987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/>
              <a:t>Criptografia de Chave Pública</a:t>
            </a:r>
          </a:p>
        </p:txBody>
      </p:sp>
      <p:sp>
        <p:nvSpPr>
          <p:cNvPr id="4198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A0307A-504B-47A4-94B8-BCF34AA5C1AC}" type="slidenum">
              <a:rPr lang="pt-BR"/>
              <a:pPr/>
              <a:t>39</a:t>
            </a:fld>
            <a:endParaRPr lang="pt-BR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O algoritmo RSA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smtClean="0"/>
              <a:t>       </a:t>
            </a:r>
            <a:br>
              <a:rPr lang="pt-BR" smtClean="0"/>
            </a:br>
            <a:r>
              <a:rPr lang="pt-BR" smtClean="0"/>
              <a:t/>
            </a:r>
            <a:br>
              <a:rPr lang="pt-BR" smtClean="0"/>
            </a:br>
            <a:r>
              <a:rPr lang="pt-BR" smtClean="0"/>
              <a:t>    Para </a:t>
            </a:r>
            <a:r>
              <a:rPr lang="pt-BR" b="1" smtClean="0"/>
              <a:t>encriptar</a:t>
            </a:r>
            <a:r>
              <a:rPr lang="pt-BR" smtClean="0"/>
              <a:t> precisamos de </a:t>
            </a:r>
            <a:r>
              <a:rPr lang="pt-BR" b="1" smtClean="0"/>
              <a:t>e</a:t>
            </a:r>
            <a:r>
              <a:rPr lang="pt-BR" smtClean="0"/>
              <a:t> e </a:t>
            </a:r>
            <a:r>
              <a:rPr lang="pt-BR" b="1" smtClean="0"/>
              <a:t>n</a:t>
            </a:r>
            <a:r>
              <a:rPr lang="pt-BR" smtClean="0"/>
              <a:t>.</a:t>
            </a:r>
            <a:br>
              <a:rPr lang="pt-BR" smtClean="0"/>
            </a:br>
            <a:r>
              <a:rPr lang="pt-BR" smtClean="0"/>
              <a:t>    Para </a:t>
            </a:r>
            <a:r>
              <a:rPr lang="pt-BR" b="1" smtClean="0"/>
              <a:t>decriptar </a:t>
            </a:r>
            <a:r>
              <a:rPr lang="pt-BR" smtClean="0"/>
              <a:t>precisamos de </a:t>
            </a:r>
            <a:r>
              <a:rPr lang="pt-BR" b="1" smtClean="0"/>
              <a:t>d</a:t>
            </a:r>
            <a:r>
              <a:rPr lang="pt-BR" smtClean="0"/>
              <a:t> e </a:t>
            </a:r>
            <a:r>
              <a:rPr lang="pt-BR" b="1" smtClean="0"/>
              <a:t>n</a:t>
            </a:r>
            <a:r>
              <a:rPr lang="pt-BR" smtClean="0"/>
              <a:t>.</a:t>
            </a:r>
            <a:br>
              <a:rPr lang="pt-BR" smtClean="0"/>
            </a:br>
            <a:r>
              <a:rPr lang="pt-BR" smtClean="0"/>
              <a:t>    Assim, a </a:t>
            </a:r>
            <a:r>
              <a:rPr lang="pt-BR" b="1" smtClean="0"/>
              <a:t>chave pública</a:t>
            </a:r>
            <a:r>
              <a:rPr lang="pt-BR" smtClean="0"/>
              <a:t> consiste do </a:t>
            </a:r>
            <a:br>
              <a:rPr lang="pt-BR" smtClean="0"/>
            </a:br>
            <a:r>
              <a:rPr lang="pt-BR" smtClean="0"/>
              <a:t>    par (</a:t>
            </a:r>
            <a:r>
              <a:rPr lang="pt-BR" b="1" smtClean="0"/>
              <a:t>e,n</a:t>
            </a:r>
            <a:r>
              <a:rPr lang="pt-BR" smtClean="0"/>
              <a:t>)</a:t>
            </a:r>
            <a:r>
              <a:rPr lang="pt-BR" b="1" smtClean="0"/>
              <a:t> </a:t>
            </a:r>
            <a:r>
              <a:rPr lang="pt-BR" smtClean="0"/>
              <a:t>e a </a:t>
            </a:r>
            <a:r>
              <a:rPr lang="pt-BR" b="1" smtClean="0"/>
              <a:t>chave privada</a:t>
            </a:r>
            <a:r>
              <a:rPr lang="pt-BR" smtClean="0"/>
              <a:t> do par </a:t>
            </a:r>
            <a:br>
              <a:rPr lang="pt-BR" smtClean="0"/>
            </a:br>
            <a:r>
              <a:rPr lang="pt-BR" smtClean="0"/>
              <a:t>    (</a:t>
            </a:r>
            <a:r>
              <a:rPr lang="pt-BR" b="1" smtClean="0"/>
              <a:t>d,n</a:t>
            </a:r>
            <a:r>
              <a:rPr lang="pt-BR" smtClean="0"/>
              <a:t>).</a:t>
            </a:r>
            <a:endParaRPr lang="pt-BR" baseline="40000" smtClean="0"/>
          </a:p>
          <a:p>
            <a:pPr eaLnBrk="1" hangingPunct="1"/>
            <a:endParaRPr lang="pt-BR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pt-BR" sz="3200" dirty="0" smtClean="0"/>
              <a:t>Criptografia de Chave Pública</a:t>
            </a:r>
            <a:endParaRPr lang="pt-BR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365104"/>
            <a:ext cx="82296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40968"/>
            <a:ext cx="820891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3" y="1700808"/>
            <a:ext cx="820891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764704"/>
            <a:ext cx="80648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t-BR"/>
              <a:t>Abril de 2006</a:t>
            </a:r>
          </a:p>
        </p:txBody>
      </p:sp>
      <p:sp>
        <p:nvSpPr>
          <p:cNvPr id="43011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/>
              <a:t>Criptografia de Chave Pública</a:t>
            </a:r>
          </a:p>
        </p:txBody>
      </p:sp>
      <p:sp>
        <p:nvSpPr>
          <p:cNvPr id="4301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9ABAB5-BC65-4721-84F9-19E7015120A2}" type="slidenum">
              <a:rPr lang="pt-BR"/>
              <a:pPr/>
              <a:t>40</a:t>
            </a:fld>
            <a:endParaRPr lang="pt-BR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Segurança do RSA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A segurança do método é baseada na dificuldade de se </a:t>
            </a:r>
            <a:r>
              <a:rPr lang="pt-BR" b="1" dirty="0" err="1" smtClean="0"/>
              <a:t>fatorar</a:t>
            </a:r>
            <a:r>
              <a:rPr lang="pt-BR" b="1" dirty="0" smtClean="0"/>
              <a:t> números primos grandes</a:t>
            </a:r>
            <a:r>
              <a:rPr lang="pt-BR" dirty="0" smtClean="0"/>
              <a:t>.</a:t>
            </a:r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Se um </a:t>
            </a:r>
            <a:r>
              <a:rPr lang="pt-BR" dirty="0" err="1" smtClean="0"/>
              <a:t>criptoanalista</a:t>
            </a:r>
            <a:r>
              <a:rPr lang="pt-BR" dirty="0" smtClean="0"/>
              <a:t> puder </a:t>
            </a:r>
            <a:r>
              <a:rPr lang="pt-BR" b="1" dirty="0" err="1" smtClean="0"/>
              <a:t>fatorar</a:t>
            </a:r>
            <a:r>
              <a:rPr lang="pt-BR" dirty="0" smtClean="0"/>
              <a:t> </a:t>
            </a:r>
            <a:r>
              <a:rPr lang="pt-BR" b="1" dirty="0" smtClean="0"/>
              <a:t>n</a:t>
            </a:r>
            <a:r>
              <a:rPr lang="pt-BR" dirty="0" smtClean="0"/>
              <a:t>, ele poderia então descobrir </a:t>
            </a:r>
            <a:r>
              <a:rPr lang="pt-BR" b="1" dirty="0" smtClean="0"/>
              <a:t>p</a:t>
            </a:r>
            <a:r>
              <a:rPr lang="pt-BR" dirty="0" smtClean="0"/>
              <a:t> e </a:t>
            </a:r>
            <a:r>
              <a:rPr lang="pt-BR" b="1" dirty="0" smtClean="0"/>
              <a:t>q</a:t>
            </a:r>
            <a:r>
              <a:rPr lang="pt-BR" dirty="0" smtClean="0"/>
              <a:t>, e destes, </a:t>
            </a:r>
            <a:r>
              <a:rPr lang="pt-BR" b="1" dirty="0" smtClean="0"/>
              <a:t>z</a:t>
            </a:r>
            <a:r>
              <a:rPr lang="pt-BR" dirty="0" smtClean="0"/>
              <a:t>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t-BR"/>
              <a:t>Abril de 2006</a:t>
            </a:r>
          </a:p>
        </p:txBody>
      </p:sp>
      <p:sp>
        <p:nvSpPr>
          <p:cNvPr id="44035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/>
              <a:t>Criptografia de Chave Pública</a:t>
            </a:r>
          </a:p>
        </p:txBody>
      </p:sp>
      <p:sp>
        <p:nvSpPr>
          <p:cNvPr id="4403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74F7D0-CE60-4F65-A5B0-3B36CC342641}" type="slidenum">
              <a:rPr lang="pt-BR"/>
              <a:pPr/>
              <a:t>41</a:t>
            </a:fld>
            <a:endParaRPr lang="pt-BR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Segurança do RSA e DH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pt-BR" sz="2400" smtClean="0"/>
          </a:p>
          <a:p>
            <a:pPr eaLnBrk="1" hangingPunct="1">
              <a:lnSpc>
                <a:spcPct val="90000"/>
              </a:lnSpc>
            </a:pPr>
            <a:endParaRPr lang="pt-BR" sz="2400" smtClean="0"/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O </a:t>
            </a:r>
            <a:r>
              <a:rPr lang="pt-BR" sz="2400" b="1" smtClean="0"/>
              <a:t>problema de fatoração</a:t>
            </a:r>
            <a:r>
              <a:rPr lang="pt-BR" sz="2400" smtClean="0"/>
              <a:t> e o </a:t>
            </a:r>
            <a:r>
              <a:rPr lang="pt-BR" sz="2400" b="1" smtClean="0"/>
              <a:t>problema de log discreto</a:t>
            </a:r>
            <a:r>
              <a:rPr lang="pt-BR" sz="2400" smtClean="0"/>
              <a:t> estão relacionados. Resolvendo um deles, ambos são resolvidos.</a:t>
            </a:r>
          </a:p>
          <a:p>
            <a:pPr eaLnBrk="1" hangingPunct="1">
              <a:lnSpc>
                <a:spcPct val="90000"/>
              </a:lnSpc>
            </a:pPr>
            <a:endParaRPr lang="pt-BR" sz="2400" smtClean="0"/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Com o RSA encontramos dois primos de 512 bits e os multiplicamos para obter um módulo de 1024 bits.</a:t>
            </a:r>
          </a:p>
          <a:p>
            <a:pPr eaLnBrk="1" hangingPunct="1">
              <a:lnSpc>
                <a:spcPct val="90000"/>
              </a:lnSpc>
            </a:pPr>
            <a:endParaRPr lang="pt-BR" sz="2400" smtClean="0"/>
          </a:p>
          <a:p>
            <a:pPr eaLnBrk="1" hangingPunct="1">
              <a:lnSpc>
                <a:spcPct val="90000"/>
              </a:lnSpc>
            </a:pPr>
            <a:endParaRPr lang="pt-BR" sz="240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t-BR"/>
              <a:t>Abril de 2006</a:t>
            </a:r>
          </a:p>
        </p:txBody>
      </p:sp>
      <p:sp>
        <p:nvSpPr>
          <p:cNvPr id="45059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/>
              <a:t>Criptografia de Chave Pública</a:t>
            </a:r>
          </a:p>
        </p:txBody>
      </p:sp>
      <p:sp>
        <p:nvSpPr>
          <p:cNvPr id="4506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1322AE-910D-486D-BEF7-1C2FAD8A936E}" type="slidenum">
              <a:rPr lang="pt-BR"/>
              <a:pPr/>
              <a:t>42</a:t>
            </a:fld>
            <a:endParaRPr lang="pt-BR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smtClean="0"/>
              <a:t>Segurança do RSA </a:t>
            </a:r>
            <a:br>
              <a:rPr lang="pt-BR" sz="3200" smtClean="0"/>
            </a:br>
            <a:r>
              <a:rPr lang="pt-BR" sz="3200" smtClean="0"/>
              <a:t>[Coulouris et al. 2005, p294-295]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800" smtClean="0"/>
              <a:t>[Rivest et al. 1978] concluiram que fatorar um número tão grande quanto 10</a:t>
            </a:r>
            <a:r>
              <a:rPr lang="pt-BR" sz="2800" b="1" baseline="40000" smtClean="0"/>
              <a:t>200</a:t>
            </a:r>
            <a:r>
              <a:rPr lang="pt-BR" sz="2800" smtClean="0"/>
              <a:t> seria tomado mais de </a:t>
            </a:r>
            <a:r>
              <a:rPr lang="pt-BR" sz="2800" b="1" smtClean="0"/>
              <a:t>4 bilhões de anos</a:t>
            </a:r>
            <a:r>
              <a:rPr lang="pt-BR" sz="2800" smtClean="0"/>
              <a:t>, com o melhor algoritmo conhecido e sobre um computador que realizasse 1 milhão de instruções por segundo.</a:t>
            </a:r>
          </a:p>
          <a:p>
            <a:pPr eaLnBrk="1" hangingPunct="1">
              <a:lnSpc>
                <a:spcPct val="90000"/>
              </a:lnSpc>
            </a:pPr>
            <a:endParaRPr lang="pt-BR" sz="2800" smtClean="0"/>
          </a:p>
          <a:p>
            <a:pPr eaLnBrk="1" hangingPunct="1">
              <a:lnSpc>
                <a:spcPct val="90000"/>
              </a:lnSpc>
            </a:pPr>
            <a:r>
              <a:rPr lang="pt-BR" sz="2800" smtClean="0"/>
              <a:t>Um cálculo similar para os computadores de hoje, reduziria este tempo em torno de </a:t>
            </a:r>
            <a:r>
              <a:rPr lang="pt-BR" sz="2800" b="1" smtClean="0"/>
              <a:t>1 milhão de anos.</a:t>
            </a:r>
            <a:endParaRPr lang="pt-BR" sz="2800" smtClean="0"/>
          </a:p>
          <a:p>
            <a:pPr eaLnBrk="1" hangingPunct="1">
              <a:lnSpc>
                <a:spcPct val="90000"/>
              </a:lnSpc>
            </a:pPr>
            <a:endParaRPr lang="pt-BR" sz="280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t-BR"/>
              <a:t>Abril de 2006</a:t>
            </a:r>
          </a:p>
        </p:txBody>
      </p:sp>
      <p:sp>
        <p:nvSpPr>
          <p:cNvPr id="46083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/>
              <a:t>Criptografia de Chave Pública</a:t>
            </a:r>
          </a:p>
        </p:txBody>
      </p:sp>
      <p:sp>
        <p:nvSpPr>
          <p:cNvPr id="4608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B62F28-9246-4119-BB9E-C0CC8398EDE0}" type="slidenum">
              <a:rPr lang="pt-BR"/>
              <a:pPr/>
              <a:t>43</a:t>
            </a:fld>
            <a:endParaRPr lang="pt-BR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smtClean="0"/>
              <a:t>Segurança do RSA</a:t>
            </a:r>
            <a:br>
              <a:rPr lang="pt-BR" sz="3200" smtClean="0"/>
            </a:br>
            <a:r>
              <a:rPr lang="pt-BR" sz="3200" smtClean="0"/>
              <a:t> [Coulouris et al. 2005, p294-295]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RSA Corporation tem emitido uma série de desafios para fatorar números de mais de 100 dígitos decimais.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Números de até 174 dígitos decimais (576 bits) têm sido fatorados, e assim o uso do algoritmo RSA com chaves de 512 bits é inaceitável para muitos propósitos.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t-BR"/>
              <a:t>Abril de 2006</a:t>
            </a:r>
          </a:p>
        </p:txBody>
      </p:sp>
      <p:sp>
        <p:nvSpPr>
          <p:cNvPr id="47107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/>
              <a:t>Criptografia de Chave Pública</a:t>
            </a:r>
          </a:p>
        </p:txBody>
      </p:sp>
      <p:sp>
        <p:nvSpPr>
          <p:cNvPr id="4710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4FD254-C0F4-4F4C-9353-E681E5663A08}" type="slidenum">
              <a:rPr lang="pt-BR"/>
              <a:pPr/>
              <a:t>44</a:t>
            </a:fld>
            <a:endParaRPr lang="pt-BR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smtClean="0"/>
              <a:t>Segurança do RSA</a:t>
            </a:r>
            <a:br>
              <a:rPr lang="pt-BR" sz="3200" smtClean="0"/>
            </a:br>
            <a:r>
              <a:rPr lang="pt-BR" sz="3200" smtClean="0"/>
              <a:t> [Coulouris et al. 2005, p294-295]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RSA </a:t>
            </a:r>
            <a:r>
              <a:rPr lang="pt-BR" dirty="0" err="1" smtClean="0"/>
              <a:t>Corporation</a:t>
            </a:r>
            <a:r>
              <a:rPr lang="pt-BR" dirty="0" smtClean="0"/>
              <a:t> (que retém a patente do algoritmo RSA) </a:t>
            </a:r>
            <a:r>
              <a:rPr lang="pt-BR" b="1" dirty="0" smtClean="0"/>
              <a:t>recomendava um comprimento de chave de ao menos 768 bits</a:t>
            </a:r>
            <a:r>
              <a:rPr lang="pt-BR" dirty="0" smtClean="0"/>
              <a:t> (em torno de </a:t>
            </a:r>
            <a:r>
              <a:rPr lang="pt-BR" b="1" dirty="0" smtClean="0"/>
              <a:t>230 dígitos decimais</a:t>
            </a:r>
            <a:r>
              <a:rPr lang="pt-BR" dirty="0" smtClean="0"/>
              <a:t>), por um período de segurança a longo-prazo de aproximadamente </a:t>
            </a:r>
            <a:r>
              <a:rPr lang="pt-BR" b="1" dirty="0" smtClean="0"/>
              <a:t>20 anos</a:t>
            </a:r>
            <a:r>
              <a:rPr lang="pt-BR" dirty="0" smtClean="0"/>
              <a:t>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t-BR"/>
              <a:t>Abril de 2006</a:t>
            </a:r>
          </a:p>
        </p:txBody>
      </p:sp>
      <p:sp>
        <p:nvSpPr>
          <p:cNvPr id="48131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/>
              <a:t>Criptografia de Chave Pública</a:t>
            </a:r>
          </a:p>
        </p:txBody>
      </p:sp>
      <p:sp>
        <p:nvSpPr>
          <p:cNvPr id="4813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0C7EC3-FBC5-4FC2-8F9B-6A93229423BC}" type="slidenum">
              <a:rPr lang="pt-BR"/>
              <a:pPr/>
              <a:t>45</a:t>
            </a:fld>
            <a:endParaRPr lang="pt-BR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smtClean="0"/>
              <a:t>Segurança do RSA</a:t>
            </a:r>
            <a:br>
              <a:rPr lang="pt-BR" sz="3200" smtClean="0"/>
            </a:br>
            <a:r>
              <a:rPr lang="pt-BR" sz="3200" smtClean="0"/>
              <a:t> [Coulouris et al. 2005, p294-295]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800" smtClean="0"/>
              <a:t>Chaves de 1024 bits são utilizadas.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smtClean="0"/>
              <a:t>Chaves tão grandes quanto 2048 bits são usadas em algumas aplicações.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smtClean="0"/>
              <a:t>Os algoritmos de fatoração usados são os melhores disponíveis.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smtClean="0"/>
              <a:t>Algoritmos criptográficos assimétricos que usam multiplicação de números primos como </a:t>
            </a:r>
            <a:r>
              <a:rPr lang="pt-BR" sz="2800" i="1" smtClean="0"/>
              <a:t>função de uma via</a:t>
            </a:r>
            <a:r>
              <a:rPr lang="pt-BR" sz="2800" smtClean="0"/>
              <a:t> estarão vulneráveis quando um algoritmo de fatoração mais rápido for descoberto.</a:t>
            </a:r>
            <a:endParaRPr lang="pt-BR" sz="2800" i="1" smtClean="0"/>
          </a:p>
          <a:p>
            <a:pPr eaLnBrk="1" hangingPunct="1">
              <a:lnSpc>
                <a:spcPct val="90000"/>
              </a:lnSpc>
            </a:pPr>
            <a:endParaRPr lang="pt-BR" sz="280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t-BR"/>
              <a:t>Abril de 2006</a:t>
            </a:r>
          </a:p>
        </p:txBody>
      </p:sp>
      <p:sp>
        <p:nvSpPr>
          <p:cNvPr id="49155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/>
              <a:t>Criptografia de Chave Pública</a:t>
            </a:r>
          </a:p>
        </p:txBody>
      </p:sp>
      <p:sp>
        <p:nvSpPr>
          <p:cNvPr id="4915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89DF91-2027-4B58-808F-4A508288E669}" type="slidenum">
              <a:rPr lang="pt-BR"/>
              <a:pPr/>
              <a:t>46</a:t>
            </a:fld>
            <a:endParaRPr lang="pt-BR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RSA e Envelope Digital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Pode-se usar o RSA para criptografar dados diferentes do que uma chave de sessão, como no processo do envelope digital, mas o RSA não é tão rápido quanto os algoritmos simétricos.</a:t>
            </a:r>
          </a:p>
          <a:p>
            <a:pPr eaLnBrk="1" hangingPunct="1"/>
            <a:endParaRPr lang="pt-BR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t-BR"/>
              <a:t>Abril de 2006</a:t>
            </a:r>
          </a:p>
        </p:txBody>
      </p:sp>
      <p:sp>
        <p:nvSpPr>
          <p:cNvPr id="51203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/>
              <a:t>Criptografia de Chave Pública</a:t>
            </a:r>
          </a:p>
        </p:txBody>
      </p:sp>
      <p:sp>
        <p:nvSpPr>
          <p:cNvPr id="5120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834490-7ECB-43FD-9D7A-81633EAB8F15}" type="slidenum">
              <a:rPr lang="pt-BR"/>
              <a:pPr/>
              <a:t>47</a:t>
            </a:fld>
            <a:endParaRPr lang="pt-BR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Comparando os algoritmos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Segurança</a:t>
            </a:r>
          </a:p>
          <a:p>
            <a:pPr eaLnBrk="1" hangingPunct="1"/>
            <a:r>
              <a:rPr lang="pt-BR" smtClean="0"/>
              <a:t>Tamanhos de Chave</a:t>
            </a:r>
          </a:p>
          <a:p>
            <a:pPr eaLnBrk="1" hangingPunct="1"/>
            <a:r>
              <a:rPr lang="pt-BR" smtClean="0"/>
              <a:t>Desempenho</a:t>
            </a:r>
          </a:p>
          <a:p>
            <a:pPr eaLnBrk="1" hangingPunct="1"/>
            <a:r>
              <a:rPr lang="pt-BR" smtClean="0"/>
              <a:t>Tamanho de transmissão</a:t>
            </a:r>
          </a:p>
          <a:p>
            <a:pPr eaLnBrk="1" hangingPunct="1"/>
            <a:r>
              <a:rPr lang="pt-BR" smtClean="0"/>
              <a:t>Interoperabilidade</a:t>
            </a:r>
          </a:p>
          <a:p>
            <a:pPr eaLnBrk="1" hangingPunct="1">
              <a:buFont typeface="Wingdings" pitchFamily="2" charset="2"/>
              <a:buNone/>
            </a:pPr>
            <a:endParaRPr lang="pt-BR" smtClean="0"/>
          </a:p>
          <a:p>
            <a:pPr eaLnBrk="1" hangingPunct="1"/>
            <a:endParaRPr lang="pt-BR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t-BR"/>
              <a:t>Abril de 2006</a:t>
            </a:r>
          </a:p>
        </p:txBody>
      </p:sp>
      <p:sp>
        <p:nvSpPr>
          <p:cNvPr id="52227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/>
              <a:t>Criptografia de Chave Pública</a:t>
            </a:r>
          </a:p>
        </p:txBody>
      </p:sp>
      <p:sp>
        <p:nvSpPr>
          <p:cNvPr id="5222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A0F102-1BF1-4565-AF25-7BA8154ACDE1}" type="slidenum">
              <a:rPr lang="pt-BR"/>
              <a:pPr/>
              <a:t>48</a:t>
            </a:fld>
            <a:endParaRPr lang="pt-BR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Segurança dos Algoritmos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800" dirty="0" smtClean="0"/>
              <a:t>RSA está baseado no </a:t>
            </a:r>
            <a:r>
              <a:rPr lang="pt-BR" sz="2800" b="1" dirty="0" smtClean="0"/>
              <a:t>problema da fatoração</a:t>
            </a:r>
            <a:r>
              <a:rPr lang="pt-BR" sz="2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pt-BR" sz="2800" dirty="0" smtClean="0"/>
          </a:p>
          <a:p>
            <a:pPr eaLnBrk="1" hangingPunct="1">
              <a:lnSpc>
                <a:spcPct val="90000"/>
              </a:lnSpc>
            </a:pPr>
            <a:r>
              <a:rPr lang="pt-BR" sz="2800" dirty="0" err="1" smtClean="0"/>
              <a:t>Diffie-Hellman</a:t>
            </a:r>
            <a:r>
              <a:rPr lang="pt-BR" sz="2800" dirty="0" smtClean="0"/>
              <a:t> (DH) está baseado no </a:t>
            </a:r>
            <a:r>
              <a:rPr lang="pt-BR" sz="2800" b="1" dirty="0" smtClean="0"/>
              <a:t>problema do </a:t>
            </a:r>
            <a:r>
              <a:rPr lang="pt-BR" sz="2800" b="1" dirty="0" err="1" smtClean="0"/>
              <a:t>log</a:t>
            </a:r>
            <a:r>
              <a:rPr lang="pt-BR" sz="2800" b="1" dirty="0" smtClean="0"/>
              <a:t> discreto</a:t>
            </a:r>
            <a:r>
              <a:rPr lang="pt-BR" sz="2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pt-BR" sz="2800" dirty="0" smtClean="0"/>
          </a:p>
          <a:p>
            <a:pPr eaLnBrk="1" hangingPunct="1">
              <a:lnSpc>
                <a:spcPct val="90000"/>
              </a:lnSpc>
            </a:pPr>
            <a:r>
              <a:rPr lang="pt-BR" sz="2800" dirty="0" smtClean="0"/>
              <a:t>ECDH (ECC) está baseado, também, no </a:t>
            </a:r>
            <a:r>
              <a:rPr lang="pt-BR" sz="2800" b="1" dirty="0" smtClean="0"/>
              <a:t>problema do </a:t>
            </a:r>
            <a:r>
              <a:rPr lang="pt-BR" sz="2800" b="1" dirty="0" err="1" smtClean="0"/>
              <a:t>log</a:t>
            </a:r>
            <a:r>
              <a:rPr lang="pt-BR" sz="2800" b="1" dirty="0" smtClean="0"/>
              <a:t> discreto</a:t>
            </a:r>
            <a:r>
              <a:rPr lang="pt-BR" sz="2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pt-BR" sz="2800" dirty="0" smtClean="0"/>
          </a:p>
          <a:p>
            <a:pPr eaLnBrk="1" hangingPunct="1">
              <a:lnSpc>
                <a:spcPct val="90000"/>
              </a:lnSpc>
            </a:pPr>
            <a:r>
              <a:rPr lang="pt-BR" sz="2800" dirty="0" smtClean="0"/>
              <a:t>Não se pode afirmar, qual é o algoritmo mais seguro.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t-BR"/>
              <a:t>Abril de 2006</a:t>
            </a:r>
          </a:p>
        </p:txBody>
      </p:sp>
      <p:sp>
        <p:nvSpPr>
          <p:cNvPr id="53251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/>
              <a:t>Criptografia de Chave Pública</a:t>
            </a:r>
          </a:p>
        </p:txBody>
      </p:sp>
      <p:sp>
        <p:nvSpPr>
          <p:cNvPr id="5325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F8D6B3-6F38-4EDD-9935-2DE3D08F4379}" type="slidenum">
              <a:rPr lang="pt-BR"/>
              <a:pPr/>
              <a:t>49</a:t>
            </a:fld>
            <a:endParaRPr lang="pt-BR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Tamanho de Chave</a:t>
            </a:r>
          </a:p>
        </p:txBody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pt-BR" dirty="0" smtClean="0"/>
          </a:p>
          <a:p>
            <a:pPr eaLnBrk="1" hangingPunct="1">
              <a:lnSpc>
                <a:spcPct val="90000"/>
              </a:lnSpc>
            </a:pPr>
            <a:endParaRPr lang="pt-BR" dirty="0" smtClean="0"/>
          </a:p>
          <a:p>
            <a:pPr eaLnBrk="1" hangingPunct="1">
              <a:lnSpc>
                <a:spcPct val="90000"/>
              </a:lnSpc>
            </a:pPr>
            <a:endParaRPr lang="pt-BR" dirty="0" smtClean="0"/>
          </a:p>
          <a:p>
            <a:pPr eaLnBrk="1" hangingPunct="1">
              <a:lnSpc>
                <a:spcPct val="90000"/>
              </a:lnSpc>
            </a:pPr>
            <a:r>
              <a:rPr lang="pt-BR" dirty="0" smtClean="0"/>
              <a:t>Quanto </a:t>
            </a:r>
            <a:r>
              <a:rPr lang="pt-BR" b="1" dirty="0" smtClean="0"/>
              <a:t>maior a chave</a:t>
            </a:r>
            <a:r>
              <a:rPr lang="pt-BR" dirty="0" smtClean="0"/>
              <a:t>, maior o </a:t>
            </a:r>
            <a:r>
              <a:rPr lang="pt-BR" b="1" dirty="0" smtClean="0"/>
              <a:t>nível de segurança</a:t>
            </a:r>
            <a:r>
              <a:rPr lang="pt-BR" dirty="0" smtClean="0"/>
              <a:t>, e consequentemente </a:t>
            </a:r>
            <a:r>
              <a:rPr lang="pt-BR" b="1" dirty="0" smtClean="0"/>
              <a:t>menor é a velocidade de execução</a:t>
            </a:r>
            <a:r>
              <a:rPr lang="pt-BR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pt-BR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pt-BR" sz="3200" dirty="0" smtClean="0"/>
              <a:t>Criptografia de Chave Pública</a:t>
            </a:r>
            <a:endParaRPr lang="pt-BR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73216"/>
            <a:ext cx="821925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4221088"/>
            <a:ext cx="835292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36912"/>
            <a:ext cx="8352928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772816"/>
            <a:ext cx="83529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836712"/>
            <a:ext cx="82089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Tamanho de Chave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O </a:t>
            </a:r>
            <a:r>
              <a:rPr lang="pt-BR" b="1" dirty="0" smtClean="0"/>
              <a:t>algoritmo de chave pública</a:t>
            </a:r>
            <a:r>
              <a:rPr lang="pt-BR" dirty="0" smtClean="0"/>
              <a:t> deve utilizar um tamanho de chave </a:t>
            </a:r>
            <a:r>
              <a:rPr lang="pt-BR" b="1" dirty="0" smtClean="0"/>
              <a:t>ao menos duas vezes mais longo</a:t>
            </a:r>
            <a:r>
              <a:rPr lang="pt-BR" dirty="0" smtClean="0"/>
              <a:t> que o da </a:t>
            </a:r>
            <a:r>
              <a:rPr lang="pt-BR" b="1" dirty="0" smtClean="0"/>
              <a:t>chave simétrica</a:t>
            </a:r>
            <a:r>
              <a:rPr lang="pt-BR" dirty="0" smtClean="0"/>
              <a:t>, independentemente do desempenho, por razão de segurança.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Abril de 2006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Criptografia de Chave Pública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F8370-FFEB-4F92-A305-E60F0CEEF5B4}" type="slidenum">
              <a:rPr lang="pt-BR" smtClean="0"/>
              <a:pPr>
                <a:defRPr/>
              </a:pPr>
              <a:t>50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t-BR"/>
              <a:t>Abril de 2006</a:t>
            </a:r>
          </a:p>
        </p:txBody>
      </p:sp>
      <p:sp>
        <p:nvSpPr>
          <p:cNvPr id="54275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/>
              <a:t>Criptografia de Chave Pública</a:t>
            </a:r>
          </a:p>
        </p:txBody>
      </p:sp>
      <p:sp>
        <p:nvSpPr>
          <p:cNvPr id="5427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1344BA-EE95-4F2F-BEE6-943F1FEE7CAD}" type="slidenum">
              <a:rPr lang="pt-BR"/>
              <a:pPr/>
              <a:t>51</a:t>
            </a:fld>
            <a:endParaRPr lang="pt-BR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Desempenho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Diz respeito a rapidez com que o algoritmo é executado.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O algoritmo mais adequado depende do que é mais importante – a </a:t>
            </a:r>
            <a:r>
              <a:rPr lang="pt-BR" b="1" smtClean="0"/>
              <a:t>chave pública</a:t>
            </a:r>
            <a:r>
              <a:rPr lang="pt-BR" smtClean="0"/>
              <a:t> ou as </a:t>
            </a:r>
            <a:r>
              <a:rPr lang="pt-BR" b="1" smtClean="0"/>
              <a:t>operações de chave privada</a:t>
            </a:r>
            <a:r>
              <a:rPr lang="pt-BR" smtClean="0"/>
              <a:t> – para um </a:t>
            </a:r>
            <a:r>
              <a:rPr lang="pt-BR" b="1" smtClean="0"/>
              <a:t>aplicativo</a:t>
            </a:r>
            <a:r>
              <a:rPr lang="pt-BR" smtClean="0"/>
              <a:t> utilizando o algoritmo.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t-BR"/>
              <a:t>Abril de 2006</a:t>
            </a:r>
          </a:p>
        </p:txBody>
      </p:sp>
      <p:sp>
        <p:nvSpPr>
          <p:cNvPr id="55299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/>
              <a:t>Criptografia de Chave Pública</a:t>
            </a:r>
          </a:p>
        </p:txBody>
      </p:sp>
      <p:sp>
        <p:nvSpPr>
          <p:cNvPr id="5530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C4CDFB-89E2-4AF4-B865-1411FF277C02}" type="slidenum">
              <a:rPr lang="pt-BR"/>
              <a:pPr/>
              <a:t>52</a:t>
            </a:fld>
            <a:endParaRPr lang="pt-BR"/>
          </a:p>
        </p:txBody>
      </p:sp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Interoperabilidade</a:t>
            </a:r>
          </a:p>
        </p:txBody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b="1" dirty="0" smtClean="0"/>
          </a:p>
          <a:p>
            <a:pPr eaLnBrk="1" hangingPunct="1"/>
            <a:endParaRPr lang="pt-BR" b="1" dirty="0" smtClean="0"/>
          </a:p>
          <a:p>
            <a:pPr eaLnBrk="1" hangingPunct="1"/>
            <a:r>
              <a:rPr lang="pt-BR" b="1" dirty="0" smtClean="0"/>
              <a:t>RSA é quase onipresente e tornou-se o padrão de fato.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Abril de 2006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Criptografia de Chave Pública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F9F7A-7AB2-4E8C-B273-DD93B652D676}" type="slidenum">
              <a:rPr lang="pt-BR" smtClean="0"/>
              <a:pPr>
                <a:defRPr/>
              </a:pPr>
              <a:t>53</a:t>
            </a:fld>
            <a:endParaRPr lang="pt-BR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3999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91440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81128"/>
            <a:ext cx="91440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Abril de 2006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Criptografia de Chave Pública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F8370-FFEB-4F92-A305-E60F0CEEF5B4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  <p:pic>
        <p:nvPicPr>
          <p:cNvPr id="768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96944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t-BR"/>
              <a:t>Abril de 2006</a:t>
            </a:r>
          </a:p>
        </p:txBody>
      </p:sp>
      <p:sp>
        <p:nvSpPr>
          <p:cNvPr id="4099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/>
              <a:t>Criptografia de Chave Pública</a:t>
            </a:r>
          </a:p>
        </p:txBody>
      </p:sp>
      <p:sp>
        <p:nvSpPr>
          <p:cNvPr id="410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7A323F-ADE0-4575-A5AA-BB2FF932460E}" type="slidenum">
              <a:rPr lang="pt-BR"/>
              <a:pPr/>
              <a:t>7</a:t>
            </a:fld>
            <a:endParaRPr lang="pt-BR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Criptografia de Chave Pública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mtClean="0"/>
              <a:t>Na </a:t>
            </a:r>
            <a:r>
              <a:rPr lang="pt-BR" b="1" smtClean="0"/>
              <a:t>criptografia simétrica</a:t>
            </a:r>
            <a:r>
              <a:rPr lang="pt-BR" smtClean="0"/>
              <a:t>, a mesma chave é usada para encriptar e decriptar.</a:t>
            </a:r>
          </a:p>
          <a:p>
            <a:pPr eaLnBrk="1" hangingPunct="1">
              <a:lnSpc>
                <a:spcPct val="90000"/>
              </a:lnSpc>
            </a:pPr>
            <a:endParaRPr lang="pt-BR" smtClean="0"/>
          </a:p>
          <a:p>
            <a:pPr eaLnBrk="1" hangingPunct="1">
              <a:lnSpc>
                <a:spcPct val="90000"/>
              </a:lnSpc>
            </a:pPr>
            <a:r>
              <a:rPr lang="pt-BR" smtClean="0"/>
              <a:t>Na </a:t>
            </a:r>
            <a:r>
              <a:rPr lang="pt-BR" b="1" smtClean="0"/>
              <a:t>criptografia assimétrica</a:t>
            </a:r>
            <a:r>
              <a:rPr lang="pt-BR" smtClean="0"/>
              <a:t> a chave utilizada para encriptar não é usada para decriptar.</a:t>
            </a:r>
          </a:p>
          <a:p>
            <a:pPr eaLnBrk="1" hangingPunct="1">
              <a:lnSpc>
                <a:spcPct val="90000"/>
              </a:lnSpc>
            </a:pPr>
            <a:endParaRPr lang="pt-BR" smtClean="0"/>
          </a:p>
          <a:p>
            <a:pPr eaLnBrk="1" hangingPunct="1">
              <a:lnSpc>
                <a:spcPct val="90000"/>
              </a:lnSpc>
            </a:pPr>
            <a:r>
              <a:rPr lang="pt-BR" smtClean="0"/>
              <a:t>As chaves são significativamente diferentes:  </a:t>
            </a:r>
            <a:r>
              <a:rPr lang="pt-BR" b="1" smtClean="0"/>
              <a:t>(K</a:t>
            </a:r>
            <a:r>
              <a:rPr lang="pt-BR" b="1" baseline="-25000" smtClean="0"/>
              <a:t>e</a:t>
            </a:r>
            <a:r>
              <a:rPr lang="pt-BR" b="1" smtClean="0"/>
              <a:t>, K</a:t>
            </a:r>
            <a:r>
              <a:rPr lang="pt-BR" b="1" baseline="-25000" smtClean="0"/>
              <a:t>d</a:t>
            </a:r>
            <a:r>
              <a:rPr lang="pt-BR" b="1" smtClean="0"/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t-BR"/>
              <a:t>Abril de 2006</a:t>
            </a:r>
          </a:p>
        </p:txBody>
      </p:sp>
      <p:sp>
        <p:nvSpPr>
          <p:cNvPr id="5123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/>
              <a:t>Criptografia de Chave Pública</a:t>
            </a:r>
          </a:p>
        </p:txBody>
      </p:sp>
      <p:sp>
        <p:nvSpPr>
          <p:cNvPr id="512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2F7534-E9DB-4AE1-9592-A5BEA7382A9F}" type="slidenum">
              <a:rPr lang="pt-BR"/>
              <a:pPr/>
              <a:t>8</a:t>
            </a:fld>
            <a:endParaRPr lang="pt-BR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Criptografia de Chave Pública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Elas são parceiras. Estão relacionadas entre si: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mtClean="0"/>
              <a:t>              </a:t>
            </a:r>
            <a:r>
              <a:rPr lang="pt-BR" b="1" smtClean="0"/>
              <a:t>K</a:t>
            </a:r>
            <a:r>
              <a:rPr lang="pt-BR" b="1" baseline="-25000" smtClean="0"/>
              <a:t>d</a:t>
            </a:r>
            <a:r>
              <a:rPr lang="pt-BR" b="1" smtClean="0"/>
              <a:t>  </a:t>
            </a:r>
            <a:r>
              <a:rPr lang="en-US" b="1" smtClean="0">
                <a:cs typeface="Arial" charset="0"/>
              </a:rPr>
              <a:t>=&gt;  K</a:t>
            </a:r>
            <a:r>
              <a:rPr lang="en-US" b="1" baseline="-25000" smtClean="0">
                <a:cs typeface="Arial" charset="0"/>
              </a:rPr>
              <a:t>e</a:t>
            </a:r>
            <a:r>
              <a:rPr lang="en-US" smtClean="0">
                <a:cs typeface="Arial" charset="0"/>
              </a:rPr>
              <a:t>          </a:t>
            </a:r>
            <a:r>
              <a:rPr lang="en-US" b="1" smtClean="0">
                <a:cs typeface="Arial" charset="0"/>
              </a:rPr>
              <a:t>K</a:t>
            </a:r>
            <a:r>
              <a:rPr lang="en-US" b="1" baseline="-25000" smtClean="0">
                <a:cs typeface="Arial" charset="0"/>
              </a:rPr>
              <a:t>e</a:t>
            </a:r>
            <a:r>
              <a:rPr lang="en-US" smtClean="0">
                <a:cs typeface="Arial" charset="0"/>
              </a:rPr>
              <a:t> /=&gt;  </a:t>
            </a:r>
            <a:r>
              <a:rPr lang="en-US" b="1" smtClean="0">
                <a:cs typeface="Arial" charset="0"/>
              </a:rPr>
              <a:t>K</a:t>
            </a:r>
            <a:r>
              <a:rPr lang="en-US" b="1" baseline="-25000" smtClean="0">
                <a:cs typeface="Arial" charset="0"/>
              </a:rPr>
              <a:t>d</a:t>
            </a:r>
            <a:br>
              <a:rPr lang="en-US" b="1" baseline="-25000" smtClean="0">
                <a:cs typeface="Arial" charset="0"/>
              </a:rPr>
            </a:br>
            <a:endParaRPr lang="en-US" b="1" baseline="-25000" smtClean="0">
              <a:cs typeface="Arial" charset="0"/>
            </a:endParaRPr>
          </a:p>
          <a:p>
            <a:pPr eaLnBrk="1" hangingPunct="1"/>
            <a:r>
              <a:rPr lang="pt-BR" smtClean="0"/>
              <a:t>O relacionamento é matemático; o que uma chave encripta a outra decripta: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mtClean="0"/>
              <a:t>              </a:t>
            </a:r>
            <a:r>
              <a:rPr lang="pt-BR" b="1" smtClean="0"/>
              <a:t>C </a:t>
            </a:r>
            <a:r>
              <a:rPr lang="pt-BR" smtClean="0"/>
              <a:t>= </a:t>
            </a:r>
            <a:r>
              <a:rPr lang="pt-BR" b="1" smtClean="0"/>
              <a:t>E</a:t>
            </a:r>
            <a:r>
              <a:rPr lang="pt-BR" smtClean="0"/>
              <a:t>(</a:t>
            </a:r>
            <a:r>
              <a:rPr lang="pt-BR" b="1" smtClean="0"/>
              <a:t>k</a:t>
            </a:r>
            <a:r>
              <a:rPr lang="pt-BR" b="1" baseline="-25000" smtClean="0"/>
              <a:t>e</a:t>
            </a:r>
            <a:r>
              <a:rPr lang="pt-BR" b="1" smtClean="0"/>
              <a:t>, P</a:t>
            </a:r>
            <a:r>
              <a:rPr lang="pt-BR" smtClean="0"/>
              <a:t>)      </a:t>
            </a:r>
            <a:r>
              <a:rPr lang="pt-BR" b="1" smtClean="0"/>
              <a:t>D(K</a:t>
            </a:r>
            <a:r>
              <a:rPr lang="pt-BR" b="1" baseline="-25000" smtClean="0"/>
              <a:t>d</a:t>
            </a:r>
            <a:r>
              <a:rPr lang="pt-BR" b="1" smtClean="0"/>
              <a:t>, C) = P</a:t>
            </a:r>
            <a:br>
              <a:rPr lang="pt-BR" b="1" smtClean="0"/>
            </a:br>
            <a:endParaRPr lang="pt-BR" b="1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t-BR"/>
              <a:t>Abril de 2006</a:t>
            </a:r>
          </a:p>
        </p:txBody>
      </p:sp>
      <p:sp>
        <p:nvSpPr>
          <p:cNvPr id="6147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/>
              <a:t>Criptografia de Chave Pública</a:t>
            </a:r>
          </a:p>
        </p:txBody>
      </p:sp>
      <p:sp>
        <p:nvSpPr>
          <p:cNvPr id="614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31B2E9-BB7C-4C81-B2FC-C543D6C79DF4}" type="slidenum">
              <a:rPr lang="pt-BR"/>
              <a:pPr/>
              <a:t>9</a:t>
            </a:fld>
            <a:endParaRPr lang="pt-BR"/>
          </a:p>
        </p:txBody>
      </p:sp>
      <p:sp>
        <p:nvSpPr>
          <p:cNvPr id="614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Um exemplo de chave pública</a:t>
            </a:r>
            <a:endParaRPr lang="en-US" smtClean="0"/>
          </a:p>
        </p:txBody>
      </p:sp>
      <p:pic>
        <p:nvPicPr>
          <p:cNvPr id="6150" name="Picture 5" descr="p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916113"/>
            <a:ext cx="9144000" cy="40338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ca d'água">
  <a:themeElements>
    <a:clrScheme name="Marca d'águ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Marca d'ág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rca d'águ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a d'água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a d'água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a d'água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18220</TotalTime>
  <Words>1537</Words>
  <Application>Microsoft Office PowerPoint</Application>
  <PresentationFormat>Apresentação na tela (4:3)</PresentationFormat>
  <Paragraphs>371</Paragraphs>
  <Slides>53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4" baseType="lpstr">
      <vt:lpstr>Marca d'água</vt:lpstr>
      <vt:lpstr>Criptografia de Chave Pública</vt:lpstr>
      <vt:lpstr>Criptografando com Chave Pública</vt:lpstr>
      <vt:lpstr>Decriptografando com Chave Privada</vt:lpstr>
      <vt:lpstr>Criptografia de Chave Pública</vt:lpstr>
      <vt:lpstr>Criptografia de Chave Pública</vt:lpstr>
      <vt:lpstr>Slide 6</vt:lpstr>
      <vt:lpstr>Criptografia de Chave Pública</vt:lpstr>
      <vt:lpstr>Criptografia de Chave Pública</vt:lpstr>
      <vt:lpstr>Um exemplo de chave pública</vt:lpstr>
      <vt:lpstr>Um exemplo de chave privada</vt:lpstr>
      <vt:lpstr>Slide 11</vt:lpstr>
      <vt:lpstr>Slide 12</vt:lpstr>
      <vt:lpstr>Slide 13</vt:lpstr>
      <vt:lpstr>Criptografia de Chave Pública</vt:lpstr>
      <vt:lpstr>Criptografia de Chave Pública</vt:lpstr>
      <vt:lpstr>Criptografia de Chave Pública</vt:lpstr>
      <vt:lpstr>Criptografia de Chave Pública</vt:lpstr>
      <vt:lpstr>Criptografia de Chave Pública</vt:lpstr>
      <vt:lpstr>Criptografia de chave pública</vt:lpstr>
      <vt:lpstr>Desempenho</vt:lpstr>
      <vt:lpstr>Desempenho</vt:lpstr>
      <vt:lpstr>Envelope Digital</vt:lpstr>
      <vt:lpstr>Criptografando em Envelope Digital </vt:lpstr>
      <vt:lpstr>Descriptografando o Envelope Digital</vt:lpstr>
      <vt:lpstr>Vantagem do Envelope Digital</vt:lpstr>
      <vt:lpstr>Vantagem do Envelope Digital</vt:lpstr>
      <vt:lpstr>Slide 27</vt:lpstr>
      <vt:lpstr>Algoritmos mais utilizados</vt:lpstr>
      <vt:lpstr>Algoritmos mais utilizados</vt:lpstr>
      <vt:lpstr>Outros algoritmos de chave pública</vt:lpstr>
      <vt:lpstr>Slide 31</vt:lpstr>
      <vt:lpstr>Slide 32</vt:lpstr>
      <vt:lpstr>Slide 33</vt:lpstr>
      <vt:lpstr>O algoritmo RSA</vt:lpstr>
      <vt:lpstr>O algoritmo RSA</vt:lpstr>
      <vt:lpstr>O algoritmo RSA</vt:lpstr>
      <vt:lpstr>O algoritmo RSA</vt:lpstr>
      <vt:lpstr>O algoritmo RSA</vt:lpstr>
      <vt:lpstr>O algoritmo RSA</vt:lpstr>
      <vt:lpstr>Segurança do RSA</vt:lpstr>
      <vt:lpstr>Segurança do RSA e DH</vt:lpstr>
      <vt:lpstr>Segurança do RSA  [Coulouris et al. 2005, p294-295]</vt:lpstr>
      <vt:lpstr>Segurança do RSA  [Coulouris et al. 2005, p294-295]</vt:lpstr>
      <vt:lpstr>Segurança do RSA  [Coulouris et al. 2005, p294-295]</vt:lpstr>
      <vt:lpstr>Segurança do RSA  [Coulouris et al. 2005, p294-295]</vt:lpstr>
      <vt:lpstr>RSA e Envelope Digital</vt:lpstr>
      <vt:lpstr>Comparando os algoritmos</vt:lpstr>
      <vt:lpstr>Segurança dos Algoritmos</vt:lpstr>
      <vt:lpstr>Tamanho de Chave</vt:lpstr>
      <vt:lpstr>Tamanho de Chave</vt:lpstr>
      <vt:lpstr>Desempenho</vt:lpstr>
      <vt:lpstr>Interoperabilidade</vt:lpstr>
      <vt:lpstr>Slide 53</vt:lpstr>
    </vt:vector>
  </TitlesOfParts>
  <Company>UFSC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Bosco</dc:creator>
  <cp:lastModifiedBy>bosco</cp:lastModifiedBy>
  <cp:revision>102</cp:revision>
  <dcterms:created xsi:type="dcterms:W3CDTF">2006-04-12T14:49:13Z</dcterms:created>
  <dcterms:modified xsi:type="dcterms:W3CDTF">2013-08-30T17:33:33Z</dcterms:modified>
</cp:coreProperties>
</file>