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70" r:id="rId9"/>
    <p:sldId id="271" r:id="rId10"/>
    <p:sldId id="272" r:id="rId11"/>
    <p:sldId id="273" r:id="rId12"/>
    <p:sldId id="274" r:id="rId13"/>
    <p:sldId id="257" r:id="rId14"/>
    <p:sldId id="258" r:id="rId15"/>
    <p:sldId id="259" r:id="rId16"/>
    <p:sldId id="276" r:id="rId17"/>
    <p:sldId id="275" r:id="rId18"/>
    <p:sldId id="277" r:id="rId19"/>
    <p:sldId id="278" r:id="rId20"/>
    <p:sldId id="262" r:id="rId21"/>
    <p:sldId id="261" r:id="rId22"/>
    <p:sldId id="279" r:id="rId23"/>
    <p:sldId id="280" r:id="rId24"/>
    <p:sldId id="282" r:id="rId25"/>
    <p:sldId id="281" r:id="rId26"/>
    <p:sldId id="286" r:id="rId27"/>
    <p:sldId id="283" r:id="rId28"/>
    <p:sldId id="285" r:id="rId29"/>
    <p:sldId id="287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6A8F37-4639-45AC-A119-19F0479AFF38}" type="datetimeFigureOut">
              <a:rPr lang="pt-BR" smtClean="0"/>
              <a:pPr/>
              <a:t>13/09/2013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13/09/2013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13/09/2013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13/09/2013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13/09/2013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6A8F37-4639-45AC-A119-19F0479AFF38}" type="datetimeFigureOut">
              <a:rPr lang="pt-BR" smtClean="0"/>
              <a:pPr/>
              <a:t>13/09/2013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6A8F37-4639-45AC-A119-19F0479AFF38}" type="datetimeFigureOut">
              <a:rPr lang="pt-BR" smtClean="0"/>
              <a:pPr/>
              <a:t>13/09/2013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6A8F37-4639-45AC-A119-19F0479AFF38}" type="datetimeFigureOut">
              <a:rPr lang="pt-BR" smtClean="0"/>
              <a:pPr/>
              <a:t>13/09/2013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59D023-EC3C-4875-8D31-396D5181FAA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5400" dirty="0" smtClean="0"/>
              <a:t>Autenticação de Mensagens</a:t>
            </a:r>
            <a:endParaRPr lang="pt-BR" sz="54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 smtClean="0"/>
          </a:p>
          <a:p>
            <a:r>
              <a:rPr lang="pt-BR" sz="2800" dirty="0" smtClean="0"/>
              <a:t>Qualquer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mecanismo de autenticação </a:t>
            </a:r>
            <a:r>
              <a:rPr lang="pt-BR" sz="2800" dirty="0" smtClean="0"/>
              <a:t>ou de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assinatura digital </a:t>
            </a:r>
            <a:r>
              <a:rPr lang="pt-BR" sz="2800" dirty="0" smtClean="0"/>
              <a:t>possui um nível mais baixo, dado por </a:t>
            </a:r>
            <a:r>
              <a:rPr lang="pt-BR" sz="2800" dirty="0" smtClean="0">
                <a:solidFill>
                  <a:srgbClr val="0000FF"/>
                </a:solidFill>
              </a:rPr>
              <a:t>uma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função</a:t>
            </a:r>
            <a:r>
              <a:rPr lang="pt-BR" sz="2800" dirty="0" smtClean="0">
                <a:solidFill>
                  <a:srgbClr val="0000FF"/>
                </a:solidFill>
              </a:rPr>
              <a:t> que produz um autenticador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r>
              <a:rPr lang="pt-BR" sz="2800" dirty="0" smtClean="0"/>
              <a:t>Essa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função </a:t>
            </a:r>
            <a:r>
              <a:rPr lang="pt-BR" sz="2800" dirty="0" smtClean="0"/>
              <a:t>é usada em um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protocolo de mais alto nível</a:t>
            </a:r>
            <a:r>
              <a:rPr lang="pt-BR" sz="2800" dirty="0" smtClean="0"/>
              <a:t>, que permite a </a:t>
            </a:r>
            <a:r>
              <a:rPr lang="pt-BR" sz="2800" dirty="0" smtClean="0">
                <a:solidFill>
                  <a:srgbClr val="0070C0"/>
                </a:solidFill>
              </a:rPr>
              <a:t>receptor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verificar a autenticidade de uma mensagem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de Autenticação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sz="3200" dirty="0" smtClean="0">
                <a:solidFill>
                  <a:srgbClr val="0000FF"/>
                </a:solidFill>
              </a:rPr>
              <a:t>Criptografia de mensagem</a:t>
            </a:r>
          </a:p>
          <a:p>
            <a:endParaRPr lang="pt-BR" sz="3200" dirty="0">
              <a:solidFill>
                <a:srgbClr val="0000FF"/>
              </a:solidFill>
            </a:endParaRPr>
          </a:p>
          <a:p>
            <a:r>
              <a:rPr lang="pt-BR" sz="3200" dirty="0" smtClean="0">
                <a:solidFill>
                  <a:srgbClr val="0000FF"/>
                </a:solidFill>
              </a:rPr>
              <a:t>Código de autenticação de mensagem</a:t>
            </a:r>
            <a:endParaRPr lang="pt-BR" sz="3200" dirty="0"/>
          </a:p>
          <a:p>
            <a:pPr lvl="1">
              <a:buNone/>
            </a:pPr>
            <a:endParaRPr lang="pt-BR" sz="3200" dirty="0" smtClean="0"/>
          </a:p>
          <a:p>
            <a:r>
              <a:rPr lang="pt-BR" sz="3200" dirty="0" smtClean="0">
                <a:solidFill>
                  <a:srgbClr val="0000FF"/>
                </a:solidFill>
              </a:rPr>
              <a:t>Função </a:t>
            </a:r>
            <a:r>
              <a:rPr lang="pt-BR" sz="3200" dirty="0" err="1" smtClean="0">
                <a:solidFill>
                  <a:srgbClr val="0000FF"/>
                </a:solidFill>
              </a:rPr>
              <a:t>Hash</a:t>
            </a:r>
            <a:endParaRPr lang="pt-BR" sz="3200" dirty="0" smtClean="0">
              <a:solidFill>
                <a:srgbClr val="0000FF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Três classes de funções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dirty="0" smtClean="0"/>
          </a:p>
          <a:p>
            <a:pPr lvl="1"/>
            <a:r>
              <a:rPr lang="pt-BR" sz="2800" dirty="0" smtClean="0"/>
              <a:t>O texto cifrado da mensagem inteira serve como seu autenticador.</a:t>
            </a:r>
          </a:p>
          <a:p>
            <a:pPr lvl="1"/>
            <a:endParaRPr lang="pt-BR" sz="2800" dirty="0" smtClean="0"/>
          </a:p>
          <a:p>
            <a:pPr lvl="1"/>
            <a:r>
              <a:rPr lang="pt-BR" sz="2800" dirty="0" smtClean="0"/>
              <a:t>Por si só oferece uma medida de autenticação.</a:t>
            </a:r>
          </a:p>
          <a:p>
            <a:pPr lvl="1"/>
            <a:endParaRPr lang="pt-BR" sz="2800" dirty="0" smtClean="0"/>
          </a:p>
          <a:p>
            <a:pPr lvl="1"/>
            <a:r>
              <a:rPr lang="pt-BR" sz="2800" dirty="0" smtClean="0"/>
              <a:t>Análise difere para esquemas de criptografia simétrica e criptografia de chave pública.</a:t>
            </a:r>
          </a:p>
          <a:p>
            <a:pPr lvl="1"/>
            <a:endParaRPr lang="pt-BR" sz="2800" dirty="0"/>
          </a:p>
          <a:p>
            <a:pPr lvl="1"/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Criptografia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Criptografia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764704"/>
            <a:ext cx="5715000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Criptografia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49280"/>
            <a:ext cx="91440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25144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29000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420889"/>
            <a:ext cx="9144000" cy="100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908720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Criptografia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01208"/>
            <a:ext cx="9144000" cy="100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12976"/>
            <a:ext cx="91440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36712"/>
            <a:ext cx="9144000" cy="23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Criptografia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sz="2800" dirty="0" smtClean="0"/>
              <a:t>Ver Tabela 11.1 fornecida em aula.</a:t>
            </a:r>
            <a:endParaRPr lang="pt-BR" sz="28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2800" dirty="0" smtClean="0"/>
              <a:t>Consequências de confidencialidade e autenticação de mensagens.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>
              <a:solidFill>
                <a:srgbClr val="0000FF"/>
              </a:solidFill>
            </a:endParaRPr>
          </a:p>
          <a:p>
            <a:pPr lvl="1"/>
            <a:r>
              <a:rPr lang="pt-BR" sz="2800" dirty="0" smtClean="0"/>
              <a:t>Uma técnica de autenticação.</a:t>
            </a:r>
          </a:p>
          <a:p>
            <a:pPr lvl="1"/>
            <a:endParaRPr lang="pt-BR" sz="2800" dirty="0" smtClean="0"/>
          </a:p>
          <a:p>
            <a:pPr lvl="1"/>
            <a:r>
              <a:rPr lang="pt-BR" sz="2800" dirty="0" smtClean="0"/>
              <a:t>Uma função da mensagem de qualquer tamanho e, de uma chave secreta que produz um valor de tamanho fixo, que serve como autenticador.</a:t>
            </a:r>
          </a:p>
          <a:p>
            <a:pPr lvl="1"/>
            <a:endParaRPr lang="pt-BR" sz="2800" dirty="0"/>
          </a:p>
          <a:p>
            <a:pPr lvl="1"/>
            <a:r>
              <a:rPr lang="pt-BR" sz="2800" dirty="0" smtClean="0"/>
              <a:t>MAC = </a:t>
            </a:r>
            <a:r>
              <a:rPr lang="pt-BR" sz="2800" dirty="0" err="1" smtClean="0">
                <a:solidFill>
                  <a:srgbClr val="0000FF"/>
                </a:solidFill>
              </a:rPr>
              <a:t>Message</a:t>
            </a:r>
            <a:r>
              <a:rPr lang="pt-BR" sz="2800" dirty="0" smtClean="0">
                <a:solidFill>
                  <a:srgbClr val="0000FF"/>
                </a:solidFill>
              </a:rPr>
              <a:t> Authentication </a:t>
            </a:r>
            <a:r>
              <a:rPr lang="pt-BR" sz="2800" dirty="0" err="1" smtClean="0">
                <a:solidFill>
                  <a:srgbClr val="0000FF"/>
                </a:solidFill>
              </a:rPr>
              <a:t>Code</a:t>
            </a:r>
            <a:endParaRPr lang="pt-BR" sz="2800" dirty="0" smtClean="0">
              <a:solidFill>
                <a:srgbClr val="0000FF"/>
              </a:solidFill>
            </a:endParaRPr>
          </a:p>
          <a:p>
            <a:pPr lvl="1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>Código de Autenticação de Mensagem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Um MAC, também conhecido como “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soma de verificação (</a:t>
            </a:r>
            <a:r>
              <a:rPr lang="pt-BR" i="1" dirty="0" err="1" smtClean="0">
                <a:solidFill>
                  <a:schemeClr val="accent3">
                    <a:lumMod val="50000"/>
                  </a:schemeClr>
                </a:solidFill>
              </a:rPr>
              <a:t>checksum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) criptográfica</a:t>
            </a:r>
            <a:r>
              <a:rPr lang="pt-BR" dirty="0" smtClean="0"/>
              <a:t>” é gerado por uma função C na forma:</a:t>
            </a:r>
          </a:p>
          <a:p>
            <a:endParaRPr lang="pt-BR" dirty="0"/>
          </a:p>
          <a:p>
            <a:r>
              <a:rPr lang="pt-BR" dirty="0" smtClean="0"/>
              <a:t>MAC = C(K,M)</a:t>
            </a:r>
          </a:p>
          <a:p>
            <a:endParaRPr lang="pt-BR" dirty="0"/>
          </a:p>
          <a:p>
            <a:r>
              <a:rPr lang="pt-BR" dirty="0" smtClean="0"/>
              <a:t>M é uma mensagem de comprimento variável.</a:t>
            </a:r>
          </a:p>
          <a:p>
            <a:endParaRPr lang="pt-BR" dirty="0" smtClean="0"/>
          </a:p>
          <a:p>
            <a:r>
              <a:rPr lang="pt-BR" dirty="0" smtClean="0"/>
              <a:t>K é uma chave secreta compartilhada entre o emissor o receptor.</a:t>
            </a:r>
          </a:p>
          <a:p>
            <a:endParaRPr lang="pt-BR" dirty="0" smtClean="0"/>
          </a:p>
          <a:p>
            <a:r>
              <a:rPr lang="pt-BR" dirty="0" smtClean="0"/>
              <a:t>C(K,M) é um autenticador de comprimento fixo.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Código de Autenticação de Mensagem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3200" dirty="0" smtClean="0"/>
              <a:t>O MAC é anexado à mensagem na origem em um momento em que a mensagem é suposta como sendo correta.</a:t>
            </a:r>
          </a:p>
          <a:p>
            <a:endParaRPr lang="pt-BR" sz="3200" dirty="0"/>
          </a:p>
          <a:p>
            <a:r>
              <a:rPr lang="pt-BR" sz="3200" dirty="0" smtClean="0"/>
              <a:t>O receptor autentica essa mensagem, recalculando o MAC.</a:t>
            </a:r>
            <a:endParaRPr lang="pt-BR" sz="3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Códigos de autenticação de mensagem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sz="3200" dirty="0" smtClean="0"/>
              <a:t>É um procedimento usado para verificar a </a:t>
            </a:r>
            <a:r>
              <a:rPr lang="pt-BR" sz="3200" dirty="0" smtClean="0">
                <a:solidFill>
                  <a:srgbClr val="0000FF"/>
                </a:solidFill>
              </a:rPr>
              <a:t>integridade</a:t>
            </a:r>
            <a:r>
              <a:rPr lang="pt-BR" sz="3200" dirty="0" smtClean="0"/>
              <a:t> de uma mensagem e garantir que a </a:t>
            </a:r>
            <a:r>
              <a:rPr lang="pt-BR" sz="3200" dirty="0" smtClean="0">
                <a:solidFill>
                  <a:srgbClr val="0000FF"/>
                </a:solidFill>
              </a:rPr>
              <a:t>identidade</a:t>
            </a:r>
            <a:r>
              <a:rPr lang="pt-BR" sz="3200" dirty="0" smtClean="0"/>
              <a:t> afirmada pelo emissor é válida. </a:t>
            </a:r>
            <a:endParaRPr lang="pt-BR" sz="3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Autenticação de Mensagens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37312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9160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29000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340768"/>
            <a:ext cx="91440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sz="3200" dirty="0" smtClean="0"/>
              <a:t>Ver a Tabela 11.2  - Usos básicos do Código de Autenticação de Mensagens</a:t>
            </a:r>
          </a:p>
          <a:p>
            <a:endParaRPr lang="pt-BR" sz="3200" dirty="0"/>
          </a:p>
          <a:p>
            <a:r>
              <a:rPr lang="pt-BR" sz="3200" dirty="0" smtClean="0"/>
              <a:t>Fornecida em aula.</a:t>
            </a:r>
            <a:endParaRPr lang="pt-BR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Implicações de </a:t>
            </a:r>
            <a:br>
              <a:rPr lang="pt-BR" dirty="0" smtClean="0"/>
            </a:br>
            <a:r>
              <a:rPr lang="pt-BR" dirty="0" smtClean="0"/>
              <a:t>Confidencialidade e Autenticação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Uma variante do Código de Autenticação de Mensagem. Não usa uma chave K.</a:t>
            </a:r>
          </a:p>
          <a:p>
            <a:endParaRPr lang="pt-BR" dirty="0" smtClean="0"/>
          </a:p>
          <a:p>
            <a:r>
              <a:rPr lang="pt-BR" dirty="0" smtClean="0"/>
              <a:t>Aceita uma mensagem M de comprimento variável como entrada. É função de todos os bits de M.</a:t>
            </a:r>
          </a:p>
          <a:p>
            <a:endParaRPr lang="pt-BR" dirty="0" smtClean="0"/>
          </a:p>
          <a:p>
            <a:r>
              <a:rPr lang="pt-BR" dirty="0" smtClean="0"/>
              <a:t>Produz uma saída de comprimento fixo, conhecida como </a:t>
            </a:r>
            <a:r>
              <a:rPr lang="pt-BR" dirty="0" smtClean="0">
                <a:solidFill>
                  <a:srgbClr val="0000FF"/>
                </a:solidFill>
              </a:rPr>
              <a:t>código de </a:t>
            </a:r>
            <a:r>
              <a:rPr lang="pt-BR" dirty="0" err="1" smtClean="0">
                <a:solidFill>
                  <a:srgbClr val="0000FF"/>
                </a:solidFill>
              </a:rPr>
              <a:t>hash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smtClean="0"/>
              <a:t>H(M).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Função </a:t>
            </a:r>
            <a:r>
              <a:rPr lang="pt-BR" dirty="0" err="1" smtClean="0">
                <a:solidFill>
                  <a:srgbClr val="0000FF"/>
                </a:solidFill>
              </a:rPr>
              <a:t>Hash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Também chamada: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Resumo de mensagem</a:t>
            </a:r>
          </a:p>
          <a:p>
            <a:pPr lvl="1"/>
            <a:r>
              <a:rPr lang="pt-BR" dirty="0" smtClean="0"/>
              <a:t>Síntese de mensagem</a:t>
            </a:r>
          </a:p>
          <a:p>
            <a:pPr lvl="1"/>
            <a:r>
              <a:rPr lang="pt-BR" dirty="0" smtClean="0"/>
              <a:t>Valor de </a:t>
            </a:r>
            <a:r>
              <a:rPr lang="pt-BR" dirty="0" err="1" smtClean="0"/>
              <a:t>hash</a:t>
            </a:r>
            <a:r>
              <a:rPr lang="pt-BR" dirty="0" smtClean="0"/>
              <a:t> H(M)</a:t>
            </a:r>
          </a:p>
          <a:p>
            <a:pPr lvl="1"/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endParaRPr lang="pt-BR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Oferece a capacidade de detecção de erros: uma mudança de qualquer bit, ou de bits em M resulta em uma mudança do código H(M).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Função </a:t>
            </a:r>
            <a:r>
              <a:rPr lang="pt-BR" dirty="0" err="1" smtClean="0">
                <a:solidFill>
                  <a:srgbClr val="0000FF"/>
                </a:solidFill>
              </a:rPr>
              <a:t>Hash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endParaRPr lang="pt-BR" dirty="0" smtClean="0"/>
          </a:p>
          <a:p>
            <a:pPr marL="624078" indent="-514350">
              <a:buFont typeface="+mj-lt"/>
              <a:buAutoNum type="arabicPeriod"/>
            </a:pPr>
            <a:r>
              <a:rPr lang="pt-BR" dirty="0" smtClean="0"/>
              <a:t>H pode ser aplicada a um bloco de dados de qualquer tamanho.</a:t>
            </a:r>
          </a:p>
          <a:p>
            <a:pPr marL="624078" indent="-514350">
              <a:buFont typeface="+mj-lt"/>
              <a:buAutoNum type="arabicPeriod"/>
            </a:pPr>
            <a:endParaRPr lang="pt-BR" dirty="0" smtClean="0"/>
          </a:p>
          <a:p>
            <a:pPr marL="624078" indent="-514350">
              <a:buFont typeface="+mj-lt"/>
              <a:buAutoNum type="arabicPeriod"/>
            </a:pPr>
            <a:r>
              <a:rPr lang="pt-BR" dirty="0" smtClean="0"/>
              <a:t>H produz uma saída de comprimento fixo.</a:t>
            </a:r>
          </a:p>
          <a:p>
            <a:pPr marL="624078" indent="-514350">
              <a:buFont typeface="+mj-lt"/>
              <a:buAutoNum type="arabicPeriod"/>
            </a:pPr>
            <a:endParaRPr lang="pt-BR" dirty="0" smtClean="0"/>
          </a:p>
          <a:p>
            <a:pPr marL="624078" indent="-514350">
              <a:buFont typeface="+mj-lt"/>
              <a:buAutoNum type="arabicPeriod"/>
            </a:pPr>
            <a:r>
              <a:rPr lang="pt-BR" dirty="0" smtClean="0"/>
              <a:t>H(x) é relativamente fácil de se calcular para qualquer x.</a:t>
            </a:r>
          </a:p>
          <a:p>
            <a:pPr marL="624078" indent="-514350">
              <a:buFont typeface="+mj-lt"/>
              <a:buAutoNum type="arabicPeriod"/>
            </a:pPr>
            <a:endParaRPr lang="pt-BR" dirty="0" smtClean="0"/>
          </a:p>
          <a:p>
            <a:pPr marL="624078" indent="-514350">
              <a:buNone/>
            </a:pPr>
            <a:r>
              <a:rPr lang="pt-BR" dirty="0" smtClean="0"/>
              <a:t>     </a:t>
            </a:r>
            <a:r>
              <a:rPr lang="pt-BR" i="1" dirty="0" smtClean="0">
                <a:solidFill>
                  <a:schemeClr val="accent6">
                    <a:lumMod val="75000"/>
                  </a:schemeClr>
                </a:solidFill>
              </a:rPr>
              <a:t>São requisitos para a aplicação prática para autenticação de mensagem. </a:t>
            </a:r>
          </a:p>
          <a:p>
            <a:pPr marL="624078" indent="-514350">
              <a:buFont typeface="+mj-lt"/>
              <a:buAutoNum type="arabicPeriod"/>
            </a:pPr>
            <a:endParaRPr lang="pt-BR" dirty="0" smtClean="0"/>
          </a:p>
          <a:p>
            <a:pPr marL="624078" indent="-514350">
              <a:buFont typeface="+mj-lt"/>
              <a:buAutoNum type="arabicPeriod"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Requisitos para uma Função </a:t>
            </a:r>
            <a:r>
              <a:rPr lang="pt-BR" dirty="0" err="1" smtClean="0">
                <a:solidFill>
                  <a:srgbClr val="0000FF"/>
                </a:solidFill>
              </a:rPr>
              <a:t>Hash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endParaRPr lang="pt-BR" dirty="0" smtClean="0"/>
          </a:p>
          <a:p>
            <a:pPr marL="624078" indent="-514350">
              <a:buFont typeface="+mj-lt"/>
              <a:buAutoNum type="arabicPeriod"/>
            </a:pPr>
            <a:endParaRPr lang="pt-BR" dirty="0" smtClean="0"/>
          </a:p>
          <a:p>
            <a:pPr marL="624078" indent="-514350"/>
            <a:r>
              <a:rPr lang="pt-BR" dirty="0" smtClean="0"/>
              <a:t>Para qualquer valor h dado, é </a:t>
            </a:r>
            <a:r>
              <a:rPr lang="pt-BR" dirty="0" smtClean="0">
                <a:solidFill>
                  <a:srgbClr val="0000FF"/>
                </a:solidFill>
              </a:rPr>
              <a:t>computacionalmente inviável </a:t>
            </a:r>
            <a:r>
              <a:rPr lang="pt-BR" dirty="0" smtClean="0"/>
              <a:t>encontrar x, tal que H(x) = h.</a:t>
            </a:r>
          </a:p>
          <a:p>
            <a:pPr marL="624078" indent="-514350">
              <a:buFont typeface="+mj-lt"/>
              <a:buAutoNum type="arabicPeriod"/>
            </a:pPr>
            <a:endParaRPr lang="pt-BR" dirty="0" smtClean="0"/>
          </a:p>
          <a:p>
            <a:pPr marL="624078" indent="-514350">
              <a:buNone/>
            </a:pPr>
            <a:r>
              <a:rPr lang="pt-BR" dirty="0" smtClean="0"/>
              <a:t>     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Resistência à primeira inversão.</a:t>
            </a:r>
          </a:p>
          <a:p>
            <a:pPr marL="624078" indent="-514350">
              <a:buFont typeface="+mj-lt"/>
              <a:buAutoNum type="arabicPeriod"/>
            </a:pPr>
            <a:endParaRPr lang="pt-BR" dirty="0" smtClean="0"/>
          </a:p>
          <a:p>
            <a:pPr marL="624078" indent="-514350">
              <a:buFont typeface="+mj-lt"/>
              <a:buAutoNum type="arabicPeriod"/>
            </a:pP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Requisitos para uma Função </a:t>
            </a:r>
            <a:r>
              <a:rPr lang="pt-BR" dirty="0" err="1" smtClean="0">
                <a:solidFill>
                  <a:srgbClr val="0000FF"/>
                </a:solidFill>
              </a:rPr>
              <a:t>Hash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Para qualquer bloco de dados </a:t>
            </a:r>
            <a:r>
              <a:rPr lang="pt-BR" dirty="0" smtClean="0">
                <a:solidFill>
                  <a:srgbClr val="0000FF"/>
                </a:solidFill>
              </a:rPr>
              <a:t>x</a:t>
            </a:r>
            <a:r>
              <a:rPr lang="pt-BR" dirty="0" smtClean="0"/>
              <a:t>, é computacionalmente inviável encontrar </a:t>
            </a:r>
            <a:r>
              <a:rPr lang="pt-BR" dirty="0" smtClean="0">
                <a:solidFill>
                  <a:srgbClr val="0000FF"/>
                </a:solidFill>
              </a:rPr>
              <a:t>y diferente de x </a:t>
            </a:r>
            <a:r>
              <a:rPr lang="pt-BR" dirty="0" smtClean="0"/>
              <a:t>tal que </a:t>
            </a:r>
            <a:r>
              <a:rPr lang="pt-BR" dirty="0" smtClean="0">
                <a:solidFill>
                  <a:srgbClr val="0000FF"/>
                </a:solidFill>
              </a:rPr>
              <a:t>H(y) = H(x)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   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Resistência fraca a colisões.</a:t>
            </a:r>
          </a:p>
          <a:p>
            <a:pPr>
              <a:buNone/>
            </a:pP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   Resistência  à segunda inversão</a:t>
            </a:r>
          </a:p>
          <a:p>
            <a:pPr>
              <a:buNone/>
            </a:pPr>
            <a:endParaRPr lang="pt-BR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   Dado  </a:t>
            </a:r>
            <a:r>
              <a:rPr lang="pt-BR" i="1" dirty="0" smtClean="0">
                <a:solidFill>
                  <a:srgbClr val="0000FF"/>
                </a:solidFill>
              </a:rPr>
              <a:t>H(y)=H(x)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  é computacionalmente inviável  encontrar  </a:t>
            </a:r>
            <a:r>
              <a:rPr lang="pt-BR" i="1" dirty="0" smtClean="0">
                <a:solidFill>
                  <a:srgbClr val="0000FF"/>
                </a:solidFill>
              </a:rPr>
              <a:t>y  diferente de x</a:t>
            </a:r>
            <a:r>
              <a:rPr lang="pt-BR" i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pt-BR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Requisitos para uma Função </a:t>
            </a:r>
            <a:r>
              <a:rPr lang="pt-BR" dirty="0" err="1" smtClean="0">
                <a:solidFill>
                  <a:srgbClr val="0000FF"/>
                </a:solidFill>
              </a:rPr>
              <a:t>Hash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É computacionalmente inviável encontrar qualquer par (x,y) tal que H(x)=H(y).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   </a:t>
            </a:r>
            <a:r>
              <a:rPr lang="pt-BR" i="1" dirty="0" smtClean="0">
                <a:solidFill>
                  <a:srgbClr val="7030A0"/>
                </a:solidFill>
              </a:rPr>
              <a:t>Resistência forte a colisões</a:t>
            </a:r>
          </a:p>
          <a:p>
            <a:pPr>
              <a:buNone/>
            </a:pPr>
            <a:r>
              <a:rPr lang="pt-BR" dirty="0" smtClean="0"/>
              <a:t>   </a:t>
            </a:r>
            <a:br>
              <a:rPr lang="pt-BR" dirty="0" smtClean="0"/>
            </a:br>
            <a:r>
              <a:rPr lang="pt-BR" dirty="0" smtClean="0"/>
              <a:t>Dado </a:t>
            </a:r>
            <a:r>
              <a:rPr lang="pt-BR" dirty="0" smtClean="0">
                <a:solidFill>
                  <a:srgbClr val="0000FF"/>
                </a:solidFill>
              </a:rPr>
              <a:t>H(x)=H(y) </a:t>
            </a:r>
            <a:r>
              <a:rPr lang="pt-BR" dirty="0" smtClean="0"/>
              <a:t>é computacionalmente inviável encontrar</a:t>
            </a:r>
            <a:r>
              <a:rPr lang="pt-BR" dirty="0" smtClean="0">
                <a:solidFill>
                  <a:srgbClr val="0000FF"/>
                </a:solidFill>
              </a:rPr>
              <a:t> (x,y), </a:t>
            </a:r>
            <a:r>
              <a:rPr lang="pt-BR" dirty="0" smtClean="0"/>
              <a:t>ou seja, </a:t>
            </a:r>
            <a:r>
              <a:rPr lang="pt-BR" dirty="0" smtClean="0">
                <a:solidFill>
                  <a:srgbClr val="0000FF"/>
                </a:solidFill>
              </a:rPr>
              <a:t>que x esteja relacionado a y.</a:t>
            </a:r>
            <a:endParaRPr lang="pt-BR" i="1" dirty="0">
              <a:solidFill>
                <a:srgbClr val="0000FF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Requisitos para uma Função </a:t>
            </a:r>
            <a:r>
              <a:rPr lang="pt-BR" dirty="0" err="1" smtClean="0">
                <a:solidFill>
                  <a:srgbClr val="0000FF"/>
                </a:solidFill>
              </a:rPr>
              <a:t>Hash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56895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780928"/>
            <a:ext cx="1080120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5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pt-BR" dirty="0" smtClean="0"/>
              <a:t>Figura 11.5 (c</a:t>
            </a:r>
            <a:r>
              <a:rPr lang="pt-BR" dirty="0" smtClean="0"/>
              <a:t>)  - Assinaturas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Família de 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/>
          </a:p>
          <a:p>
            <a:r>
              <a:rPr lang="pt-BR" sz="3200" smtClean="0"/>
              <a:t>SHA-1  (</a:t>
            </a:r>
            <a:r>
              <a:rPr lang="pt-BR" sz="3200" dirty="0" smtClean="0"/>
              <a:t>160 bits)</a:t>
            </a:r>
          </a:p>
          <a:p>
            <a:endParaRPr lang="pt-BR" sz="3200" dirty="0" smtClean="0"/>
          </a:p>
          <a:p>
            <a:r>
              <a:rPr lang="pt-BR" sz="3200" dirty="0" smtClean="0"/>
              <a:t>SHA-256</a:t>
            </a:r>
          </a:p>
          <a:p>
            <a:endParaRPr lang="pt-BR" sz="3200" dirty="0" smtClean="0"/>
          </a:p>
          <a:p>
            <a:r>
              <a:rPr lang="pt-BR" sz="3200" dirty="0" smtClean="0"/>
              <a:t>SHA-384</a:t>
            </a:r>
          </a:p>
          <a:p>
            <a:endParaRPr lang="pt-BR" sz="3200" dirty="0" smtClean="0"/>
          </a:p>
          <a:p>
            <a:r>
              <a:rPr lang="pt-BR" sz="3200" dirty="0" smtClean="0"/>
              <a:t>SHA-512</a:t>
            </a:r>
            <a:endParaRPr lang="pt-B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 criptografia simétrica oferece autenticação entre os que compartilham a chave secreta.</a:t>
            </a:r>
          </a:p>
          <a:p>
            <a:endParaRPr lang="pt-BR" sz="2800" dirty="0"/>
          </a:p>
          <a:p>
            <a:r>
              <a:rPr lang="pt-BR" sz="2800" dirty="0" smtClean="0"/>
              <a:t>Duas técnicas criptográficas para autenticação de mensagem são:</a:t>
            </a:r>
          </a:p>
          <a:p>
            <a:pPr lvl="1"/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Código de Autenticação de Mensagem </a:t>
            </a:r>
            <a:r>
              <a:rPr lang="pt-BR" sz="2800" dirty="0" smtClean="0"/>
              <a:t>(MAC</a:t>
            </a:r>
            <a:r>
              <a:rPr lang="pt-BR" sz="2800" dirty="0" smtClean="0"/>
              <a:t>) – usa uma chave K</a:t>
            </a:r>
            <a:endParaRPr lang="pt-BR" sz="2800" dirty="0" smtClean="0"/>
          </a:p>
          <a:p>
            <a:pPr lvl="1"/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Funções </a:t>
            </a:r>
            <a:r>
              <a:rPr lang="pt-BR" sz="2800" dirty="0" err="1" smtClean="0">
                <a:solidFill>
                  <a:schemeClr val="accent6">
                    <a:lumMod val="50000"/>
                  </a:schemeClr>
                </a:solidFill>
              </a:rPr>
              <a:t>Hash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 – não usa chave </a:t>
            </a:r>
            <a:endParaRPr 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Autenticação de Mensagens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Divulgação </a:t>
            </a:r>
            <a:r>
              <a:rPr lang="pt-BR" sz="2800" dirty="0" smtClean="0"/>
              <a:t> -  Liberação do conteúdo da mensagem a qualquer pessoa que não possua a chave criptográfica apropriada. </a:t>
            </a:r>
          </a:p>
          <a:p>
            <a:endParaRPr lang="pt-BR" sz="2800" dirty="0"/>
          </a:p>
          <a:p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Análise de Tráfego  </a:t>
            </a:r>
            <a:r>
              <a:rPr lang="pt-BR" sz="2800" dirty="0" smtClean="0"/>
              <a:t>-  Descoberta do padrão de tráfego entre as partes</a:t>
            </a:r>
          </a:p>
          <a:p>
            <a:pPr lvl="1"/>
            <a:r>
              <a:rPr lang="pt-BR" sz="2800" dirty="0" err="1" smtClean="0"/>
              <a:t>Freqûencia</a:t>
            </a:r>
            <a:r>
              <a:rPr lang="pt-BR" sz="2800" dirty="0" smtClean="0"/>
              <a:t> e a duração de conexões ...</a:t>
            </a:r>
          </a:p>
          <a:p>
            <a:pPr lvl="1"/>
            <a:r>
              <a:rPr lang="pt-BR" sz="2800" dirty="0" smtClean="0"/>
              <a:t>Número e o comprimento de mensagens  ...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Mascaramento</a:t>
            </a:r>
            <a:endParaRPr lang="pt-BR" sz="2800" dirty="0"/>
          </a:p>
          <a:p>
            <a:endParaRPr lang="pt-BR" sz="2800" dirty="0" smtClean="0"/>
          </a:p>
          <a:p>
            <a:pPr lvl="1"/>
            <a:r>
              <a:rPr lang="pt-BR" sz="2800" dirty="0" smtClean="0"/>
              <a:t>Inserção de mensagens na rede a partir de uma origem fraudulenta, fingindo ter vindo de uma entidade autorizada.</a:t>
            </a:r>
          </a:p>
          <a:p>
            <a:pPr lvl="1"/>
            <a:endParaRPr lang="pt-BR" sz="2800" dirty="0"/>
          </a:p>
          <a:p>
            <a:pPr lvl="1"/>
            <a:r>
              <a:rPr lang="pt-BR" sz="2800" dirty="0" smtClean="0"/>
              <a:t>Confirmações fraudulentas de recebimento ou </a:t>
            </a:r>
            <a:r>
              <a:rPr lang="pt-BR" sz="2800" dirty="0" err="1" smtClean="0"/>
              <a:t>não-recebimento</a:t>
            </a:r>
            <a:r>
              <a:rPr lang="pt-BR" sz="2800" dirty="0" smtClean="0"/>
              <a:t> por alguém que não seja o destinatário. 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Modificação de conteúdo  </a:t>
            </a:r>
            <a:endParaRPr lang="pt-BR" sz="2800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pt-BR" sz="2800" dirty="0" smtClean="0"/>
              <a:t>Mudanças no conteúdo de uma mensagem, tais como inclusão, exclusão, transposição e modificação.</a:t>
            </a:r>
          </a:p>
          <a:p>
            <a:pPr lvl="1"/>
            <a:endParaRPr lang="pt-BR" sz="2800" dirty="0"/>
          </a:p>
          <a:p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Modificação de sequência </a:t>
            </a:r>
          </a:p>
          <a:p>
            <a:pPr lvl="1"/>
            <a:r>
              <a:rPr lang="pt-BR" sz="2800" dirty="0" smtClean="0"/>
              <a:t>Qualquer modificação na sequência de mensagens, incluindo inserção, exclusão e reordenação. 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Modificação de tempo</a:t>
            </a:r>
          </a:p>
          <a:p>
            <a:pPr lvl="1"/>
            <a:r>
              <a:rPr lang="pt-BR" sz="2800" dirty="0" smtClean="0"/>
              <a:t>Atraso ou repetição de mensagens: em uma </a:t>
            </a:r>
            <a:r>
              <a:rPr lang="pt-BR" sz="2800" dirty="0" smtClean="0">
                <a:solidFill>
                  <a:srgbClr val="0000FF"/>
                </a:solidFill>
              </a:rPr>
              <a:t>aplicação orientada </a:t>
            </a:r>
            <a:r>
              <a:rPr lang="pt-BR" sz="2800" dirty="0">
                <a:solidFill>
                  <a:srgbClr val="0000FF"/>
                </a:solidFill>
              </a:rPr>
              <a:t>a</a:t>
            </a:r>
            <a:r>
              <a:rPr lang="pt-BR" sz="2800" dirty="0" smtClean="0">
                <a:solidFill>
                  <a:srgbClr val="0000FF"/>
                </a:solidFill>
              </a:rPr>
              <a:t> conexão</a:t>
            </a:r>
            <a:r>
              <a:rPr lang="pt-BR" sz="2800" dirty="0" smtClean="0"/>
              <a:t>, uma sessão inteira ou uma sequência de mensagens pode ser repetição de alguma sessão anterior válida, ou mensagens individuais na sequência podem ser adiadas ou repetidas. </a:t>
            </a:r>
          </a:p>
          <a:p>
            <a:pPr lvl="1"/>
            <a:endParaRPr lang="pt-BR" sz="2800" dirty="0"/>
          </a:p>
          <a:p>
            <a:pPr lvl="1"/>
            <a:r>
              <a:rPr lang="pt-BR" sz="2800" dirty="0" smtClean="0"/>
              <a:t>Em uma </a:t>
            </a:r>
            <a:r>
              <a:rPr lang="pt-BR" sz="2800" dirty="0" smtClean="0">
                <a:solidFill>
                  <a:srgbClr val="0000FF"/>
                </a:solidFill>
              </a:rPr>
              <a:t>aplicação sem conexão</a:t>
            </a:r>
            <a:r>
              <a:rPr lang="pt-BR" sz="2800" dirty="0" smtClean="0"/>
              <a:t>, uma mensagem individual (</a:t>
            </a:r>
            <a:r>
              <a:rPr lang="pt-BR" sz="2800" dirty="0" err="1" smtClean="0"/>
              <a:t>datagrama</a:t>
            </a:r>
            <a:r>
              <a:rPr lang="pt-BR" sz="2800" dirty="0" smtClean="0"/>
              <a:t>) pode ser adiada ou repetida. 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Divulgação e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Análise de tráfego</a:t>
            </a:r>
            <a:r>
              <a:rPr lang="pt-BR" sz="2800" dirty="0" smtClean="0"/>
              <a:t>: </a:t>
            </a:r>
          </a:p>
          <a:p>
            <a:pPr lvl="1"/>
            <a:r>
              <a:rPr lang="pt-BR" sz="2800" dirty="0" smtClean="0">
                <a:solidFill>
                  <a:srgbClr val="7030A0"/>
                </a:solidFill>
              </a:rPr>
              <a:t>Confidencialidade por criptografia simétrica.</a:t>
            </a:r>
          </a:p>
          <a:p>
            <a:pPr lvl="1">
              <a:buNone/>
            </a:pPr>
            <a:endParaRPr lang="pt-BR" sz="2800" dirty="0"/>
          </a:p>
          <a:p>
            <a:r>
              <a:rPr lang="pt-BR" sz="2800" dirty="0" smtClean="0"/>
              <a:t>Mascaramento, </a:t>
            </a:r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Modificação de conteúdo</a:t>
            </a:r>
            <a:r>
              <a:rPr lang="pt-BR" sz="2800" dirty="0" smtClean="0"/>
              <a:t>, </a:t>
            </a:r>
            <a:r>
              <a:rPr lang="pt-BR" sz="2800" dirty="0" smtClean="0">
                <a:solidFill>
                  <a:srgbClr val="0000FF"/>
                </a:solidFill>
              </a:rPr>
              <a:t>Modificação de sequência</a:t>
            </a:r>
            <a:r>
              <a:rPr lang="pt-BR" sz="2800" dirty="0" smtClean="0"/>
              <a:t>, </a:t>
            </a:r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Modificação de tempo</a:t>
            </a:r>
            <a:r>
              <a:rPr lang="pt-BR" sz="2800" dirty="0" smtClean="0"/>
              <a:t>:</a:t>
            </a:r>
          </a:p>
          <a:p>
            <a:pPr lvl="1"/>
            <a:r>
              <a:rPr lang="pt-BR" sz="2800" dirty="0" smtClean="0">
                <a:solidFill>
                  <a:srgbClr val="7030A0"/>
                </a:solidFill>
              </a:rPr>
              <a:t>Autenticação de mensagens</a:t>
            </a:r>
          </a:p>
          <a:p>
            <a:pPr lvl="1"/>
            <a:r>
              <a:rPr lang="pt-BR" sz="2800" dirty="0" smtClean="0">
                <a:solidFill>
                  <a:srgbClr val="7030A0"/>
                </a:solidFill>
              </a:rPr>
              <a:t>Assinaturas digitais </a:t>
            </a:r>
            <a:r>
              <a:rPr lang="pt-BR" sz="2800" dirty="0" smtClean="0">
                <a:solidFill>
                  <a:srgbClr val="0070C0"/>
                </a:solidFill>
              </a:rPr>
              <a:t>(em parte ou em todos)</a:t>
            </a:r>
          </a:p>
          <a:p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Medidas para lidar com os ataques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Retratação da origem</a:t>
            </a:r>
            <a:endParaRPr lang="pt-BR" sz="2800" dirty="0" smtClean="0"/>
          </a:p>
          <a:p>
            <a:pPr lvl="1"/>
            <a:r>
              <a:rPr lang="pt-BR" sz="2800" dirty="0" smtClean="0"/>
              <a:t>Assinaturas digitais</a:t>
            </a:r>
          </a:p>
          <a:p>
            <a:endParaRPr lang="pt-BR" sz="2800" dirty="0" smtClean="0"/>
          </a:p>
          <a:p>
            <a:r>
              <a:rPr lang="pt-BR" sz="2800" dirty="0" smtClean="0">
                <a:solidFill>
                  <a:schemeClr val="accent6">
                    <a:lumMod val="50000"/>
                  </a:schemeClr>
                </a:solidFill>
              </a:rPr>
              <a:t>Retratação do destino</a:t>
            </a:r>
          </a:p>
          <a:p>
            <a:pPr lvl="1"/>
            <a:r>
              <a:rPr lang="pt-BR" sz="2800" dirty="0" smtClean="0"/>
              <a:t>Pode exigir a combinação de assinaturas digitais e um protocolo projeto para impedir esse ataque.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Medidas para lidar com os ataques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397</TotalTime>
  <Words>873</Words>
  <Application>Microsoft Office PowerPoint</Application>
  <PresentationFormat>Apresentação na tela (4:3)</PresentationFormat>
  <Paragraphs>168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Concurso</vt:lpstr>
      <vt:lpstr>Autenticação de Mensagens</vt:lpstr>
      <vt:lpstr>Autenticação de Mensagens</vt:lpstr>
      <vt:lpstr>Autenticação de Mensagens</vt:lpstr>
      <vt:lpstr>Ataques</vt:lpstr>
      <vt:lpstr>Ataques</vt:lpstr>
      <vt:lpstr>Ataques</vt:lpstr>
      <vt:lpstr>Ataques</vt:lpstr>
      <vt:lpstr>Medidas para lidar com os ataques</vt:lpstr>
      <vt:lpstr>Medidas para lidar com os ataques</vt:lpstr>
      <vt:lpstr>Funções de Autenticação</vt:lpstr>
      <vt:lpstr>Três classes de funções</vt:lpstr>
      <vt:lpstr> Criptografia de mensagem </vt:lpstr>
      <vt:lpstr>Criptografia de mensagem </vt:lpstr>
      <vt:lpstr>Criptografia de mensagem </vt:lpstr>
      <vt:lpstr>Criptografia de mensagem </vt:lpstr>
      <vt:lpstr> Criptografia de mensagem </vt:lpstr>
      <vt:lpstr> Código de Autenticação de Mensagem </vt:lpstr>
      <vt:lpstr>Código de Autenticação de Mensagem</vt:lpstr>
      <vt:lpstr>Códigos de autenticação de mensagem</vt:lpstr>
      <vt:lpstr>Slide 20</vt:lpstr>
      <vt:lpstr>Implicações de  Confidencialidade e Autenticação </vt:lpstr>
      <vt:lpstr>Função Hash</vt:lpstr>
      <vt:lpstr>Função Hash</vt:lpstr>
      <vt:lpstr>Requisitos para uma Função Hash</vt:lpstr>
      <vt:lpstr>Requisitos para uma Função Hash</vt:lpstr>
      <vt:lpstr>Requisitos para uma Função Hash</vt:lpstr>
      <vt:lpstr>Requisitos para uma Função Hash</vt:lpstr>
      <vt:lpstr>Figura 11.5 (c)  - Assinaturas</vt:lpstr>
      <vt:lpstr>Família de Funções Hash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Autenticação de Mensagens</dc:title>
  <dc:creator>bosco</dc:creator>
  <cp:lastModifiedBy>bosco</cp:lastModifiedBy>
  <cp:revision>7</cp:revision>
  <dcterms:created xsi:type="dcterms:W3CDTF">2013-09-08T12:53:51Z</dcterms:created>
  <dcterms:modified xsi:type="dcterms:W3CDTF">2013-09-13T18:07:43Z</dcterms:modified>
</cp:coreProperties>
</file>