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sldIdLst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76D0C-3723-423C-97AC-810F562589E9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9E551-AD54-4055-9D0C-413A69B85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05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EAC2E3-808C-4F20-8F00-2C04E5C6CD21}" type="slidenum">
              <a:rPr lang="pt-BR" smtClean="0">
                <a:solidFill>
                  <a:prstClr val="black"/>
                </a:solidFill>
              </a:rPr>
              <a:pPr eaLnBrk="1" hangingPunct="1"/>
              <a:t>2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F4DE8A-4FAA-439E-863F-3156CBBDBC8E}" type="slidenum">
              <a:rPr lang="pt-BR" smtClean="0">
                <a:solidFill>
                  <a:prstClr val="black"/>
                </a:solidFill>
              </a:rPr>
              <a:pPr eaLnBrk="1" hangingPunct="1"/>
              <a:t>8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27944-2E97-44B7-9E0D-22A2B7CB59EB}" type="slidenum">
              <a:rPr lang="pt-BR" smtClean="0">
                <a:solidFill>
                  <a:prstClr val="black"/>
                </a:solidFill>
              </a:rPr>
              <a:pPr eaLnBrk="1" hangingPunct="1"/>
              <a:t>14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69AEF-9D97-4681-80AE-3926FA828911}" type="slidenum">
              <a:rPr lang="pt-BR" smtClean="0">
                <a:solidFill>
                  <a:prstClr val="black"/>
                </a:solidFill>
              </a:rPr>
              <a:pPr eaLnBrk="1" hangingPunct="1"/>
              <a:t>15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148F52-20E0-49C5-B8F1-47B626C40D89}" type="slidenum">
              <a:rPr lang="pt-BR" smtClean="0">
                <a:solidFill>
                  <a:prstClr val="black"/>
                </a:solidFill>
              </a:rPr>
              <a:pPr eaLnBrk="1" hangingPunct="1"/>
              <a:t>16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8E7F82-CAAE-46E4-9C3B-5706A9C8AEF0}" type="slidenum">
              <a:rPr lang="pt-BR" smtClean="0">
                <a:solidFill>
                  <a:prstClr val="black"/>
                </a:solidFill>
              </a:rPr>
              <a:pPr eaLnBrk="1" hangingPunct="1"/>
              <a:t>19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94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92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08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792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Infra-estrutura de Chaves Públicas</a:t>
            </a:r>
            <a:endParaRPr lang="pt-BR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68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746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827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866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525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537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8463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857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365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109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464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958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792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Infra-estrutura de Chaves Públicas</a:t>
            </a:r>
            <a:endParaRPr lang="pt-BR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50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257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6189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2798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380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244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672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7749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0800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31203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031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90500" y="460375"/>
            <a:ext cx="8629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3200" b="1">
                <a:solidFill>
                  <a:srgbClr val="C00000"/>
                </a:solidFill>
              </a:rPr>
              <a:t>Protocolos Básicos</a:t>
            </a:r>
            <a:endParaRPr lang="pt-BR" sz="3200">
              <a:solidFill>
                <a:srgbClr val="C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79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18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64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47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47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85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43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64A4-5F09-424D-BD38-DB284354B9D3}" type="datetimeFigureOut">
              <a:rPr lang="pt-BR" smtClean="0"/>
              <a:t>12/09/2014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E9FC0-CC99-4C57-8656-1C4F62A6DF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82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8BDEFF"/>
            </a:gs>
            <a:gs pos="50000">
              <a:schemeClr val="bg1"/>
            </a:gs>
            <a:gs pos="100000">
              <a:srgbClr val="8BDE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2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8BDEFF"/>
            </a:gs>
            <a:gs pos="50000">
              <a:schemeClr val="bg1"/>
            </a:gs>
            <a:gs pos="100000">
              <a:srgbClr val="8BDE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Protocolos Básicos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Autenticação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95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</a:br>
            <a: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  <a:t>Autenticação 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com chave compartilhada “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” entre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e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B</a:t>
            </a:r>
            <a:br>
              <a:rPr lang="pt-BR" sz="2000" kern="1200" dirty="0">
                <a:solidFill>
                  <a:srgbClr val="000000"/>
                </a:solidFill>
                <a:latin typeface="Arial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pt-BR" sz="2400" dirty="0">
              <a:solidFill>
                <a:srgbClr val="000000"/>
              </a:solidFill>
            </a:endParaRPr>
          </a:p>
          <a:p>
            <a:pPr lvl="0"/>
            <a:r>
              <a:rPr lang="pt-BR" sz="2400" dirty="0" smtClean="0">
                <a:solidFill>
                  <a:srgbClr val="000000"/>
                </a:solidFill>
              </a:rPr>
              <a:t>É </a:t>
            </a:r>
            <a:r>
              <a:rPr lang="pt-BR" sz="2400" dirty="0">
                <a:solidFill>
                  <a:srgbClr val="000000"/>
                </a:solidFill>
              </a:rPr>
              <a:t>assumido que ninguém mais conhece tal </a:t>
            </a:r>
            <a:r>
              <a:rPr lang="pt-BR" sz="2400" dirty="0" smtClean="0">
                <a:solidFill>
                  <a:srgbClr val="000000"/>
                </a:solidFill>
              </a:rPr>
              <a:t>chave K. </a:t>
            </a:r>
          </a:p>
          <a:p>
            <a:pPr lvl="0"/>
            <a:endParaRPr lang="pt-BR" sz="2400" dirty="0">
              <a:solidFill>
                <a:srgbClr val="000000"/>
              </a:solidFill>
            </a:endParaRPr>
          </a:p>
          <a:p>
            <a:pPr lvl="0"/>
            <a:r>
              <a:rPr lang="pt-BR" sz="2400" dirty="0" smtClean="0">
                <a:solidFill>
                  <a:srgbClr val="000000"/>
                </a:solidFill>
              </a:rPr>
              <a:t>Contudo</a:t>
            </a:r>
            <a:r>
              <a:rPr lang="pt-BR" sz="2400" dirty="0">
                <a:solidFill>
                  <a:srgbClr val="000000"/>
                </a:solidFill>
              </a:rPr>
              <a:t>, </a:t>
            </a:r>
            <a:r>
              <a:rPr lang="pt-BR" sz="2400" dirty="0" smtClean="0">
                <a:solidFill>
                  <a:srgbClr val="000000"/>
                </a:solidFill>
              </a:rPr>
              <a:t>se existir uma terceira parte (Trent) conhecendo K, Bob </a:t>
            </a:r>
            <a:r>
              <a:rPr lang="pt-BR" sz="2400" dirty="0">
                <a:solidFill>
                  <a:srgbClr val="000000"/>
                </a:solidFill>
              </a:rPr>
              <a:t>não tem nenhum modo de </a:t>
            </a:r>
            <a:r>
              <a:rPr lang="pt-BR" sz="2400" dirty="0" smtClean="0">
                <a:solidFill>
                  <a:srgbClr val="000000"/>
                </a:solidFill>
              </a:rPr>
              <a:t>convencer Trent. </a:t>
            </a:r>
            <a:r>
              <a:rPr lang="pt-BR" sz="2400" dirty="0">
                <a:solidFill>
                  <a:srgbClr val="000000"/>
                </a:solidFill>
              </a:rPr>
              <a:t>Bob não </a:t>
            </a:r>
            <a:r>
              <a:rPr lang="pt-BR" sz="2400" dirty="0" smtClean="0">
                <a:solidFill>
                  <a:srgbClr val="000000"/>
                </a:solidFill>
              </a:rPr>
              <a:t>pode enviar </a:t>
            </a:r>
            <a:r>
              <a:rPr lang="pt-BR" sz="2400" dirty="0">
                <a:solidFill>
                  <a:srgbClr val="000000"/>
                </a:solidFill>
              </a:rPr>
              <a:t>a mensagem a Trent e convencê-lo de que veio de Alice.</a:t>
            </a:r>
          </a:p>
          <a:p>
            <a:pPr lvl="0"/>
            <a:endParaRPr lang="pt-BR" sz="2400" dirty="0">
              <a:solidFill>
                <a:srgbClr val="000000"/>
              </a:solidFill>
            </a:endParaRPr>
          </a:p>
          <a:p>
            <a:pPr lvl="0"/>
            <a:r>
              <a:rPr lang="pt-BR" sz="2400" dirty="0" smtClean="0">
                <a:solidFill>
                  <a:srgbClr val="0099CC"/>
                </a:solidFill>
              </a:rPr>
              <a:t>Trent </a:t>
            </a:r>
            <a:r>
              <a:rPr lang="pt-BR" sz="2400" dirty="0">
                <a:solidFill>
                  <a:srgbClr val="0099CC"/>
                </a:solidFill>
              </a:rPr>
              <a:t>pode estar convencido de que a mensagem veio de Alice ou de Bob</a:t>
            </a:r>
            <a:r>
              <a:rPr lang="pt-BR" sz="2400" dirty="0">
                <a:solidFill>
                  <a:srgbClr val="000000"/>
                </a:solidFill>
              </a:rPr>
              <a:t>, </a:t>
            </a:r>
            <a:r>
              <a:rPr lang="pt-BR" sz="2400" dirty="0">
                <a:solidFill>
                  <a:srgbClr val="C00000"/>
                </a:solidFill>
              </a:rPr>
              <a:t>e não tem nenhum modo para saber que veio de qual deles</a:t>
            </a:r>
            <a:r>
              <a:rPr lang="pt-BR" sz="2400" dirty="0">
                <a:solidFill>
                  <a:srgbClr val="000000"/>
                </a:solidFill>
              </a:rPr>
              <a:t>.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0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2400" dirty="0" smtClean="0">
                <a:solidFill>
                  <a:srgbClr val="C00000"/>
                </a:solidFill>
              </a:rPr>
              <a:t/>
            </a:r>
            <a:br>
              <a:rPr lang="pt-BR" sz="2400" dirty="0" smtClean="0">
                <a:solidFill>
                  <a:srgbClr val="C00000"/>
                </a:solidFill>
              </a:rPr>
            </a:br>
            <a:r>
              <a:rPr lang="pt-BR" sz="2400" dirty="0" smtClean="0">
                <a:solidFill>
                  <a:srgbClr val="C00000"/>
                </a:solidFill>
              </a:rPr>
              <a:t>Autenticação com criptografa de chave pública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(1)  S </a:t>
            </a:r>
            <a:r>
              <a:rPr lang="pt-B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A : N     </a:t>
            </a:r>
            <a:r>
              <a:rPr lang="pt-BR" sz="24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N</a:t>
            </a:r>
            <a:r>
              <a:rPr lang="pt-B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 é uma </a:t>
            </a:r>
            <a:r>
              <a:rPr lang="pt-BR" sz="2400" i="1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string</a:t>
            </a:r>
            <a:r>
              <a:rPr lang="pt-B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 aleatória</a:t>
            </a:r>
          </a:p>
          <a:p>
            <a:pPr marL="457200" indent="-457200">
              <a:buAutoNum type="arabicParenBoth" startAt="2"/>
            </a:pPr>
            <a:r>
              <a:rPr lang="pt-B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 A  S : E</a:t>
            </a:r>
            <a:r>
              <a:rPr lang="pt-BR" sz="2400" baseline="-25000" dirty="0" smtClean="0">
                <a:solidFill>
                  <a:schemeClr val="tx1"/>
                </a:solidFill>
              </a:rPr>
              <a:t>KR</a:t>
            </a:r>
            <a:r>
              <a:rPr lang="pt-BR" sz="2400" baseline="-40000" dirty="0" smtClean="0">
                <a:solidFill>
                  <a:schemeClr val="tx1"/>
                </a:solidFill>
              </a:rPr>
              <a:t>A</a:t>
            </a:r>
            <a:r>
              <a:rPr lang="pt-BR" sz="2400" dirty="0" smtClean="0">
                <a:solidFill>
                  <a:schemeClr val="tx1"/>
                </a:solidFill>
              </a:rPr>
              <a:t>(N) </a:t>
            </a:r>
            <a:r>
              <a:rPr lang="en-US" sz="2400" dirty="0" smtClean="0">
                <a:solidFill>
                  <a:schemeClr val="tx1"/>
                </a:solidFill>
              </a:rPr>
              <a:t>|| ID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endParaRPr lang="pt-BR" sz="2400" baseline="-25000" dirty="0">
              <a:solidFill>
                <a:schemeClr val="tx1"/>
              </a:solidFill>
            </a:endParaRPr>
          </a:p>
          <a:p>
            <a:pPr marL="457200" indent="-457200">
              <a:buAutoNum type="arabicParenBoth" startAt="2"/>
            </a:pPr>
            <a:r>
              <a:rPr lang="pt-BR" sz="2400" dirty="0" smtClean="0">
                <a:solidFill>
                  <a:schemeClr val="tx1"/>
                </a:solidFill>
              </a:rPr>
              <a:t> S procura a chave pública de Alice, KU</a:t>
            </a:r>
            <a:r>
              <a:rPr lang="pt-BR" sz="2400" baseline="-25000" dirty="0" smtClean="0">
                <a:solidFill>
                  <a:schemeClr val="tx1"/>
                </a:solidFill>
              </a:rPr>
              <a:t>A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,   </a:t>
            </a:r>
            <a:br>
              <a:rPr lang="pt-BR" sz="24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 correspondente à chave privada KR</a:t>
            </a:r>
            <a:r>
              <a:rPr lang="pt-BR" sz="2400" baseline="-25000" dirty="0" smtClean="0">
                <a:solidFill>
                  <a:schemeClr val="tx1"/>
                </a:solidFill>
              </a:rPr>
              <a:t>A</a:t>
            </a:r>
            <a:r>
              <a:rPr lang="pt-BR" sz="2400" dirty="0" smtClean="0">
                <a:solidFill>
                  <a:schemeClr val="tx1"/>
                </a:solidFill>
              </a:rPr>
              <a:t> , em sua base    </a:t>
            </a:r>
            <a:br>
              <a:rPr lang="pt-BR" sz="24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 de dados de chaves públicas.</a:t>
            </a:r>
            <a:r>
              <a:rPr lang="pt-BR" sz="2400" baseline="-250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AutoNum type="arabicParenBoth" startAt="2"/>
            </a:pPr>
            <a:r>
              <a:rPr lang="pt-BR" sz="2400" dirty="0" smtClean="0">
                <a:solidFill>
                  <a:schemeClr val="tx1"/>
                </a:solidFill>
              </a:rPr>
              <a:t> S </a:t>
            </a:r>
            <a:r>
              <a:rPr lang="pt-BR" sz="2400" dirty="0" err="1" smtClean="0">
                <a:solidFill>
                  <a:schemeClr val="tx1"/>
                </a:solidFill>
              </a:rPr>
              <a:t>decripta</a:t>
            </a:r>
            <a:r>
              <a:rPr lang="pt-BR" sz="2400" dirty="0" smtClean="0">
                <a:solidFill>
                  <a:schemeClr val="tx1"/>
                </a:solidFill>
              </a:rPr>
              <a:t> com essa chave pública </a:t>
            </a:r>
            <a:r>
              <a:rPr lang="pt-BR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D</a:t>
            </a:r>
            <a:r>
              <a:rPr lang="pt-BR" sz="2400" baseline="-25000" dirty="0" smtClean="0">
                <a:solidFill>
                  <a:schemeClr val="tx1"/>
                </a:solidFill>
              </a:rPr>
              <a:t>KU</a:t>
            </a:r>
            <a:r>
              <a:rPr lang="pt-BR" sz="2400" baseline="-40000" dirty="0" smtClean="0">
                <a:solidFill>
                  <a:schemeClr val="tx1"/>
                </a:solidFill>
              </a:rPr>
              <a:t>A</a:t>
            </a:r>
            <a:r>
              <a:rPr lang="pt-BR" sz="2400" dirty="0" smtClean="0">
                <a:solidFill>
                  <a:schemeClr val="tx1"/>
                </a:solidFill>
              </a:rPr>
              <a:t>(N) obtendo N.</a:t>
            </a:r>
          </a:p>
          <a:p>
            <a:pPr marL="457200" indent="-457200">
              <a:buAutoNum type="arabicParenBoth" startAt="2"/>
            </a:pPr>
            <a:r>
              <a:rPr lang="pt-BR" sz="2400" dirty="0" smtClean="0">
                <a:solidFill>
                  <a:schemeClr val="tx1"/>
                </a:solidFill>
              </a:rPr>
              <a:t> Se N corresponde ao que S enviou à A (Alice) em (1),  </a:t>
            </a:r>
            <a:br>
              <a:rPr lang="pt-BR" sz="24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 S permitirá que Alice acesse ao sistema.</a:t>
            </a:r>
            <a:br>
              <a:rPr lang="pt-BR" sz="24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            </a:t>
            </a:r>
            <a:r>
              <a:rPr lang="pt-BR" sz="2400" dirty="0" smtClean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: N == </a:t>
            </a:r>
            <a:r>
              <a:rPr lang="pt-BR" sz="2400" dirty="0" smtClean="0">
                <a:solidFill>
                  <a:srgbClr val="000000"/>
                </a:solidFill>
              </a:rPr>
              <a:t>D</a:t>
            </a:r>
            <a:r>
              <a:rPr lang="pt-BR" sz="2400" baseline="-25000" dirty="0" smtClean="0">
                <a:solidFill>
                  <a:srgbClr val="000000"/>
                </a:solidFill>
              </a:rPr>
              <a:t>KU</a:t>
            </a:r>
            <a:r>
              <a:rPr lang="pt-BR" sz="2400" baseline="-40000" dirty="0" smtClean="0">
                <a:solidFill>
                  <a:srgbClr val="000000"/>
                </a:solidFill>
              </a:rPr>
              <a:t>A</a:t>
            </a:r>
            <a:r>
              <a:rPr lang="pt-BR" sz="2400" baseline="-25000" dirty="0" smtClean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( </a:t>
            </a:r>
            <a:r>
              <a:rPr lang="pt-BR" sz="2400" dirty="0" smtClean="0">
                <a:solidFill>
                  <a:srgbClr val="000000"/>
                </a:solidFill>
              </a:rPr>
              <a:t>E</a:t>
            </a:r>
            <a:r>
              <a:rPr lang="pt-BR" sz="2400" baseline="-25000" dirty="0" smtClean="0">
                <a:solidFill>
                  <a:srgbClr val="000000"/>
                </a:solidFill>
              </a:rPr>
              <a:t>KR</a:t>
            </a:r>
            <a:r>
              <a:rPr lang="pt-BR" sz="2400" baseline="-40000" dirty="0" smtClean="0">
                <a:solidFill>
                  <a:srgbClr val="000000"/>
                </a:solidFill>
              </a:rPr>
              <a:t>A</a:t>
            </a:r>
            <a:r>
              <a:rPr lang="pt-BR" sz="2400" baseline="-25000" dirty="0" smtClean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( N )  ) ?</a:t>
            </a:r>
            <a:endParaRPr lang="pt-BR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400" dirty="0" smtClean="0">
                <a:solidFill>
                  <a:srgbClr val="0099CC"/>
                </a:solidFill>
              </a:rPr>
              <a:t>Se ninguém mais tem acesso à chave privada de Alice, ninguém poderá se passar por Alice. </a:t>
            </a:r>
            <a:endParaRPr lang="pt-BR" sz="24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Protocolos Básicos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00B0F0"/>
                </a:solidFill>
              </a:rPr>
              <a:t>Autenticação e Troca de Chave</a:t>
            </a:r>
            <a:endParaRPr lang="pt-B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987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/>
            </a:r>
            <a:br>
              <a:rPr lang="pt-BR" sz="24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Autenticação e Troca de Chave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400800" cy="3816424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Estes protocolos combinam autenticação e troca de chave para resolver um problema geral: Alice e Bob estão nas extremidades opostas de uma rede e desejam se comunicar com segurança. </a:t>
            </a:r>
            <a:endParaRPr lang="pt-BR" sz="2000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 smtClean="0">
                <a:solidFill>
                  <a:schemeClr val="tx1"/>
                </a:solidFill>
              </a:rPr>
              <a:t>Como </a:t>
            </a:r>
            <a:r>
              <a:rPr lang="pt-BR" sz="2000" dirty="0" smtClean="0">
                <a:solidFill>
                  <a:schemeClr val="tx1"/>
                </a:solidFill>
              </a:rPr>
              <a:t>pode Alice e Bob trocarem uma chave secreta e ter certeza que ele e ela estão falando entre eles, e não com o atacante </a:t>
            </a:r>
            <a:r>
              <a:rPr lang="pt-BR" sz="2000" dirty="0" err="1" smtClean="0">
                <a:solidFill>
                  <a:schemeClr val="tx1"/>
                </a:solidFill>
              </a:rPr>
              <a:t>Mallory</a:t>
            </a: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? 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A </a:t>
            </a:r>
            <a:r>
              <a:rPr lang="en-US" sz="2000" dirty="0" err="1" smtClean="0">
                <a:solidFill>
                  <a:schemeClr val="tx1"/>
                </a:solidFill>
              </a:rPr>
              <a:t>maioria</a:t>
            </a:r>
            <a:r>
              <a:rPr lang="en-US" sz="2000" dirty="0" smtClean="0">
                <a:solidFill>
                  <a:schemeClr val="tx1"/>
                </a:solidFill>
              </a:rPr>
              <a:t> dos </a:t>
            </a:r>
            <a:r>
              <a:rPr lang="en-US" sz="2000" dirty="0" err="1" smtClean="0">
                <a:solidFill>
                  <a:schemeClr val="tx1"/>
                </a:solidFill>
              </a:rPr>
              <a:t>protocolos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assumem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que</a:t>
            </a:r>
            <a:r>
              <a:rPr lang="en-US" sz="2000" dirty="0" smtClean="0">
                <a:solidFill>
                  <a:schemeClr val="tx1"/>
                </a:solidFill>
              </a:rPr>
              <a:t> Trent </a:t>
            </a:r>
            <a:r>
              <a:rPr lang="en-US" sz="2000" dirty="0" err="1" smtClean="0">
                <a:solidFill>
                  <a:schemeClr val="tx1"/>
                </a:solidFill>
              </a:rPr>
              <a:t>compartilha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uma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diferente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chave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secreta</a:t>
            </a:r>
            <a:r>
              <a:rPr lang="en-US" sz="2000" dirty="0" smtClean="0">
                <a:solidFill>
                  <a:schemeClr val="tx1"/>
                </a:solidFill>
              </a:rPr>
              <a:t> com </a:t>
            </a:r>
            <a:r>
              <a:rPr lang="en-US" sz="2000" dirty="0" err="1" smtClean="0">
                <a:solidFill>
                  <a:schemeClr val="tx1"/>
                </a:solidFill>
              </a:rPr>
              <a:t>cada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participante</a:t>
            </a:r>
            <a:r>
              <a:rPr lang="en-US" sz="2000" dirty="0" smtClean="0">
                <a:solidFill>
                  <a:schemeClr val="tx1"/>
                </a:solidFill>
              </a:rPr>
              <a:t>, e </a:t>
            </a:r>
            <a:r>
              <a:rPr lang="en-US" sz="2000" dirty="0" err="1" smtClean="0">
                <a:solidFill>
                  <a:schemeClr val="tx1"/>
                </a:solidFill>
              </a:rPr>
              <a:t>que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todas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essas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chaves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est</a:t>
            </a:r>
            <a:r>
              <a:rPr lang="pt-BR" sz="2000" dirty="0" err="1">
                <a:solidFill>
                  <a:schemeClr val="tx1"/>
                </a:solidFill>
              </a:rPr>
              <a:t>ã</a:t>
            </a:r>
            <a:r>
              <a:rPr lang="pt-BR" sz="2000" dirty="0" err="1" smtClean="0">
                <a:solidFill>
                  <a:schemeClr val="tx1"/>
                </a:solidFill>
              </a:rPr>
              <a:t>o</a:t>
            </a:r>
            <a:r>
              <a:rPr lang="pt-BR" sz="2000" dirty="0" smtClean="0">
                <a:solidFill>
                  <a:schemeClr val="tx1"/>
                </a:solidFill>
              </a:rPr>
              <a:t> em algum lugar antes do protocolo iniciar. 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0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25488" y="1858963"/>
            <a:ext cx="74168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Autenticação arbitrada “T</a:t>
            </a:r>
            <a:r>
              <a:rPr lang="pt-BR" sz="2000" dirty="0">
                <a:solidFill>
                  <a:srgbClr val="000000"/>
                </a:solidFill>
              </a:rPr>
              <a:t>” :  </a:t>
            </a:r>
            <a:r>
              <a:rPr lang="pt-BR" sz="2000" b="1" dirty="0" err="1">
                <a:solidFill>
                  <a:srgbClr val="000000"/>
                </a:solidFill>
              </a:rPr>
              <a:t>Wide-Mouth-Frog</a:t>
            </a:r>
            <a:r>
              <a:rPr lang="pt-BR" sz="2000" b="1" dirty="0">
                <a:solidFill>
                  <a:srgbClr val="000000"/>
                </a:solidFill>
              </a:rPr>
              <a:t> </a:t>
            </a:r>
            <a:r>
              <a:rPr lang="pt-BR" sz="2000" b="1" dirty="0" err="1">
                <a:solidFill>
                  <a:srgbClr val="000000"/>
                </a:solidFill>
              </a:rPr>
              <a:t>Protocol</a:t>
            </a:r>
            <a:endParaRPr lang="pt-BR" sz="2000" b="1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  <a:r>
              <a:rPr lang="pt-BR" sz="24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 T :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 E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KA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( T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K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S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4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    T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 B : E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KB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( T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K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S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4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  <a:cs typeface="Arial" charset="0"/>
              </a:rPr>
              <a:t>T é um servidor confiável.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K</a:t>
            </a:r>
            <a:r>
              <a:rPr lang="pt-BR" sz="2000" baseline="-25000" dirty="0">
                <a:solidFill>
                  <a:srgbClr val="000000"/>
                </a:solidFill>
                <a:cs typeface="Arial" charset="0"/>
              </a:rPr>
              <a:t>A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e K</a:t>
            </a:r>
            <a:r>
              <a:rPr lang="pt-BR" sz="2000" baseline="-25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são chaves compartilhadas 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com 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T que só servem para distribuição e não para </a:t>
            </a:r>
            <a:r>
              <a:rPr lang="pt-BR" sz="2000" dirty="0" err="1">
                <a:solidFill>
                  <a:srgbClr val="000000"/>
                </a:solidFill>
                <a:cs typeface="Arial" charset="0"/>
              </a:rPr>
              <a:t>encriptar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 mensagens.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  <a:cs typeface="Arial" charset="0"/>
              </a:rPr>
              <a:t> </a:t>
            </a:r>
            <a:br>
              <a:rPr lang="pt-BR" sz="2000" dirty="0">
                <a:solidFill>
                  <a:srgbClr val="000000"/>
                </a:solidFill>
                <a:cs typeface="Arial" charset="0"/>
              </a:rPr>
            </a:br>
            <a:r>
              <a:rPr lang="pt-BR" sz="2000" dirty="0">
                <a:solidFill>
                  <a:srgbClr val="000000"/>
                </a:solidFill>
                <a:cs typeface="Arial" charset="0"/>
              </a:rPr>
              <a:t>T</a:t>
            </a:r>
            <a:r>
              <a:rPr lang="pt-BR" sz="2000" baseline="-25000" dirty="0">
                <a:solidFill>
                  <a:srgbClr val="000000"/>
                </a:solidFill>
                <a:cs typeface="Arial" charset="0"/>
              </a:rPr>
              <a:t>A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 e T</a:t>
            </a:r>
            <a:r>
              <a:rPr lang="pt-BR" sz="2000" baseline="-25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 são rótulos de tempo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78911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649288" y="1124744"/>
            <a:ext cx="790733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 err="1">
                <a:solidFill>
                  <a:srgbClr val="000000"/>
                </a:solidFill>
              </a:rPr>
              <a:t>Yahalom</a:t>
            </a:r>
            <a:endParaRPr lang="pt-BR" sz="2400" dirty="0">
              <a:solidFill>
                <a:srgbClr val="000000"/>
              </a:solidFill>
            </a:endParaRPr>
          </a:p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</a:pPr>
            <a:endParaRPr lang="pt-BR" sz="14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B : 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|| N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baseline="-25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T : ID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||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,N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,N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T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A : E</a:t>
            </a:r>
            <a:r>
              <a:rPr lang="pt-BR" sz="2400" baseline="-25000" dirty="0">
                <a:solidFill>
                  <a:srgbClr val="000000"/>
                </a:solidFill>
              </a:rPr>
              <a:t>KA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,K</a:t>
            </a:r>
            <a:r>
              <a:rPr lang="pt-BR" sz="2400" baseline="-25000" dirty="0">
                <a:solidFill>
                  <a:srgbClr val="000000"/>
                </a:solidFill>
              </a:rPr>
              <a:t>S</a:t>
            </a:r>
            <a:r>
              <a:rPr lang="pt-BR" sz="2400" dirty="0">
                <a:solidFill>
                  <a:srgbClr val="000000"/>
                </a:solidFill>
              </a:rPr>
              <a:t>,N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,N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) ||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B :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) ||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        B : D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) 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              D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(N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)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4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A e B ficam convencidos que estão falando entre eles e não com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uma terceira parte, o atacante </a:t>
            </a:r>
            <a:r>
              <a:rPr lang="pt-BR" sz="2000" dirty="0" err="1">
                <a:solidFill>
                  <a:srgbClr val="000000"/>
                </a:solidFill>
              </a:rPr>
              <a:t>Mallory</a:t>
            </a:r>
            <a:r>
              <a:rPr lang="pt-BR" sz="2000" dirty="0">
                <a:solidFill>
                  <a:srgbClr val="000000"/>
                </a:solidFill>
              </a:rPr>
              <a:t>.</a:t>
            </a: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8408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873125" y="2049462"/>
            <a:ext cx="7875339" cy="39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 err="1">
                <a:solidFill>
                  <a:srgbClr val="000000"/>
                </a:solidFill>
              </a:rPr>
              <a:t>Needham</a:t>
            </a:r>
            <a:r>
              <a:rPr lang="pt-BR" sz="2400" dirty="0">
                <a:solidFill>
                  <a:srgbClr val="000000"/>
                </a:solidFill>
              </a:rPr>
              <a:t>-Schroeder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32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T : 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|| N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baseline="-25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T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A : </a:t>
            </a:r>
            <a:r>
              <a:rPr lang="en-US" sz="2400" dirty="0">
                <a:solidFill>
                  <a:srgbClr val="000000"/>
                </a:solidFill>
              </a:rPr>
              <a:t>[ </a:t>
            </a:r>
            <a:r>
              <a:rPr lang="pt-BR" sz="2400" dirty="0">
                <a:solidFill>
                  <a:srgbClr val="000000"/>
                </a:solidFill>
              </a:rPr>
              <a:t>E</a:t>
            </a:r>
            <a:r>
              <a:rPr lang="pt-BR" sz="2400" baseline="-25000" dirty="0">
                <a:solidFill>
                  <a:srgbClr val="000000"/>
                </a:solidFill>
              </a:rPr>
              <a:t>KA </a:t>
            </a:r>
            <a:r>
              <a:rPr lang="pt-BR" sz="2400" dirty="0">
                <a:solidFill>
                  <a:srgbClr val="000000"/>
                </a:solidFill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|| 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)  || </a:t>
            </a:r>
            <a:r>
              <a:rPr lang="pt-BR" sz="2400" dirty="0">
                <a:solidFill>
                  <a:srgbClr val="000000"/>
                </a:solidFill>
              </a:rPr>
              <a:t>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) ]   (2)</a:t>
            </a:r>
            <a:endParaRPr lang="pt-BR" sz="24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B :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K</a:t>
            </a:r>
            <a:r>
              <a:rPr lang="pt-BR" sz="2400" baseline="-25000" dirty="0">
                <a:solidFill>
                  <a:srgbClr val="000000"/>
                </a:solidFill>
              </a:rPr>
              <a:t>S</a:t>
            </a:r>
            <a:r>
              <a:rPr lang="pt-BR" sz="2400" dirty="0">
                <a:solidFill>
                  <a:srgbClr val="000000"/>
                </a:solidFill>
              </a:rPr>
              <a:t>,ID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A :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B :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 -1 </a:t>
            </a:r>
            <a:r>
              <a:rPr lang="pt-BR" sz="2400" dirty="0">
                <a:solidFill>
                  <a:srgbClr val="000000"/>
                </a:solidFill>
              </a:rPr>
              <a:t>)    (5)</a:t>
            </a:r>
            <a:endParaRPr lang="pt-B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28138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chemeClr val="accent2"/>
                </a:solidFill>
              </a:rPr>
              <a:t/>
            </a:r>
            <a:br>
              <a:rPr lang="pt-BR" sz="2400" dirty="0" smtClean="0">
                <a:solidFill>
                  <a:schemeClr val="accent2"/>
                </a:solidFill>
              </a:rPr>
            </a:br>
            <a:r>
              <a:rPr lang="pt-BR" sz="2400" dirty="0" err="1" smtClean="0">
                <a:solidFill>
                  <a:schemeClr val="tx1"/>
                </a:solidFill>
              </a:rPr>
              <a:t>Needham</a:t>
            </a:r>
            <a:r>
              <a:rPr lang="pt-BR" sz="2400" dirty="0" smtClean="0">
                <a:solidFill>
                  <a:schemeClr val="tx1"/>
                </a:solidFill>
              </a:rPr>
              <a:t>-Schroeder </a:t>
            </a:r>
            <a:r>
              <a:rPr lang="pt-BR" sz="2400" dirty="0" err="1" smtClean="0">
                <a:solidFill>
                  <a:schemeClr val="tx1"/>
                </a:solidFill>
              </a:rPr>
              <a:t>Protocol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Tudo em torno de N</a:t>
            </a:r>
            <a:r>
              <a:rPr lang="pt-BR" sz="2400" baseline="-25000" dirty="0" smtClean="0">
                <a:solidFill>
                  <a:schemeClr val="tx1"/>
                </a:solidFill>
              </a:rPr>
              <a:t>A</a:t>
            </a:r>
            <a:r>
              <a:rPr lang="pt-BR" sz="2400" dirty="0" smtClean="0">
                <a:solidFill>
                  <a:schemeClr val="tx1"/>
                </a:solidFill>
              </a:rPr>
              <a:t> , N</a:t>
            </a:r>
            <a:r>
              <a:rPr lang="pt-BR" sz="2400" baseline="-25000" dirty="0" smtClean="0">
                <a:solidFill>
                  <a:schemeClr val="tx1"/>
                </a:solidFill>
              </a:rPr>
              <a:t>B</a:t>
            </a:r>
            <a:r>
              <a:rPr lang="pt-BR" sz="2400" dirty="0" smtClean="0">
                <a:solidFill>
                  <a:schemeClr val="tx1"/>
                </a:solidFill>
              </a:rPr>
              <a:t>  , N</a:t>
            </a:r>
            <a:r>
              <a:rPr lang="pt-BR" sz="2400" baseline="-25000" dirty="0" smtClean="0">
                <a:solidFill>
                  <a:schemeClr val="tx1"/>
                </a:solidFill>
              </a:rPr>
              <a:t>B</a:t>
            </a:r>
            <a:r>
              <a:rPr lang="pt-BR" sz="2400" dirty="0" smtClean="0">
                <a:solidFill>
                  <a:schemeClr val="tx1"/>
                </a:solidFill>
              </a:rPr>
              <a:t>-1 é evitar ataques de repetição. 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Nestes ataques, </a:t>
            </a:r>
            <a:r>
              <a:rPr lang="pt-BR" sz="2400" dirty="0" err="1" smtClean="0">
                <a:solidFill>
                  <a:schemeClr val="tx1"/>
                </a:solidFill>
              </a:rPr>
              <a:t>Mallory</a:t>
            </a:r>
            <a:r>
              <a:rPr lang="pt-BR" sz="2400" dirty="0" smtClean="0">
                <a:solidFill>
                  <a:schemeClr val="tx1"/>
                </a:solidFill>
              </a:rPr>
              <a:t> pode registrar mensagens já transmitidas e então usá-las mais tarde em uma tentativa de subverter o protocolo.</a:t>
            </a:r>
            <a:endParaRPr lang="pt-BR" sz="2400" dirty="0">
              <a:solidFill>
                <a:schemeClr val="tx1"/>
              </a:solidFill>
            </a:endParaRPr>
          </a:p>
          <a:p>
            <a:endParaRPr lang="pt-BR" sz="2400" baseline="-25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rgbClr val="000000"/>
                </a:solidFill>
              </a:rPr>
              <a:t/>
            </a:r>
            <a:br>
              <a:rPr lang="pt-BR" sz="2400" dirty="0" smtClean="0">
                <a:solidFill>
                  <a:srgbClr val="000000"/>
                </a:solidFill>
              </a:rPr>
            </a:br>
            <a:r>
              <a:rPr lang="pt-BR" sz="2400" dirty="0" err="1" smtClean="0">
                <a:solidFill>
                  <a:srgbClr val="000000"/>
                </a:solidFill>
              </a:rPr>
              <a:t>Needham</a:t>
            </a:r>
            <a:r>
              <a:rPr lang="pt-BR" sz="2400" dirty="0" smtClean="0">
                <a:solidFill>
                  <a:srgbClr val="000000"/>
                </a:solidFill>
              </a:rPr>
              <a:t>-Schroeder </a:t>
            </a:r>
            <a:r>
              <a:rPr lang="pt-BR" sz="2400" dirty="0" err="1">
                <a:solidFill>
                  <a:srgbClr val="000000"/>
                </a:solidFill>
              </a:rPr>
              <a:t>Protocol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sz="2400" dirty="0" smtClean="0">
              <a:solidFill>
                <a:srgbClr val="000000"/>
              </a:solidFill>
            </a:endParaRPr>
          </a:p>
          <a:p>
            <a:pPr lvl="0"/>
            <a:endParaRPr lang="pt-BR" sz="2400" dirty="0">
              <a:solidFill>
                <a:srgbClr val="000000"/>
              </a:solidFill>
            </a:endParaRPr>
          </a:p>
          <a:p>
            <a:pPr lvl="0"/>
            <a:r>
              <a:rPr lang="pt-BR" sz="2400" dirty="0" smtClean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presença de N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 em (2) assegura a Alice que a mensagem de Trent é legítima e não uma repetição de uma resposta de uma execução prévia do protocolo.</a:t>
            </a:r>
          </a:p>
          <a:p>
            <a:pPr lvl="0"/>
            <a:endParaRPr lang="pt-BR" sz="2400" dirty="0">
              <a:solidFill>
                <a:srgbClr val="000000"/>
              </a:solidFill>
            </a:endParaRPr>
          </a:p>
          <a:p>
            <a:pPr lvl="0"/>
            <a:r>
              <a:rPr lang="pt-BR" sz="2400" dirty="0">
                <a:solidFill>
                  <a:srgbClr val="000000"/>
                </a:solidFill>
              </a:rPr>
              <a:t>Quando Alice decifra N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 e envia (N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  <a:r>
              <a:rPr lang="pt-BR" sz="2400" dirty="0">
                <a:solidFill>
                  <a:srgbClr val="000000"/>
                </a:solidFill>
              </a:rPr>
              <a:t> – 1) em (5), Bob é garantido que as mensagens de Alice não são repetições de execuções prévias do protocolo.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873125" y="2049462"/>
            <a:ext cx="8069263" cy="339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 err="1">
                <a:solidFill>
                  <a:srgbClr val="000000"/>
                </a:solidFill>
              </a:rPr>
              <a:t>Kerberos</a:t>
            </a:r>
            <a:endParaRPr lang="pt-BR" sz="24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32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T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: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 ID</a:t>
            </a:r>
            <a:r>
              <a:rPr lang="pt-BR" sz="2400" baseline="-25000" dirty="0">
                <a:solidFill>
                  <a:srgbClr val="000000"/>
                </a:solidFill>
              </a:rPr>
              <a:t>B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baseline="-25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T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A : E</a:t>
            </a:r>
            <a:r>
              <a:rPr lang="pt-BR" sz="2400" baseline="-25000" dirty="0">
                <a:solidFill>
                  <a:srgbClr val="000000"/>
                </a:solidFill>
              </a:rPr>
              <a:t>KA </a:t>
            </a:r>
            <a:r>
              <a:rPr lang="pt-BR" sz="2400" dirty="0">
                <a:solidFill>
                  <a:srgbClr val="000000"/>
                </a:solidFill>
              </a:rPr>
              <a:t>( </a:t>
            </a:r>
            <a:r>
              <a:rPr lang="pt-BR" sz="2400" dirty="0">
                <a:solidFill>
                  <a:srgbClr val="000000"/>
                </a:solidFill>
              </a:rPr>
              <a:t>t </a:t>
            </a:r>
            <a:r>
              <a:rPr lang="en-US" sz="2400" dirty="0">
                <a:solidFill>
                  <a:srgbClr val="000000"/>
                </a:solidFill>
              </a:rPr>
              <a:t>|| </a:t>
            </a:r>
            <a:r>
              <a:rPr lang="pt-BR" sz="2400" dirty="0">
                <a:solidFill>
                  <a:srgbClr val="000000"/>
                </a:solidFill>
              </a:rPr>
              <a:t>L </a:t>
            </a:r>
            <a:r>
              <a:rPr lang="pt-BR" sz="2400" dirty="0">
                <a:solidFill>
                  <a:srgbClr val="000000"/>
                </a:solidFill>
              </a:rPr>
              <a:t>|| 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B </a:t>
            </a:r>
            <a:r>
              <a:rPr lang="pt-BR" sz="2400" dirty="0">
                <a:solidFill>
                  <a:srgbClr val="000000"/>
                </a:solidFill>
              </a:rPr>
              <a:t>) ||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</a:t>
            </a:r>
            <a:r>
              <a:rPr lang="pt-BR" sz="2400" dirty="0">
                <a:solidFill>
                  <a:srgbClr val="000000"/>
                </a:solidFill>
              </a:rPr>
              <a:t>t || L </a:t>
            </a:r>
            <a:r>
              <a:rPr lang="pt-BR" sz="2400" dirty="0">
                <a:solidFill>
                  <a:srgbClr val="000000"/>
                </a:solidFill>
              </a:rPr>
              <a:t>|| 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B :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ID</a:t>
            </a:r>
            <a:r>
              <a:rPr lang="pt-BR" sz="2400" baseline="-25000" dirty="0">
                <a:solidFill>
                  <a:srgbClr val="000000"/>
                </a:solidFill>
              </a:rPr>
              <a:t>A</a:t>
            </a:r>
            <a:r>
              <a:rPr lang="pt-BR" sz="2400" dirty="0">
                <a:solidFill>
                  <a:srgbClr val="000000"/>
                </a:solidFill>
              </a:rPr>
              <a:t>, </a:t>
            </a:r>
            <a:r>
              <a:rPr lang="pt-BR" sz="2400" dirty="0">
                <a:solidFill>
                  <a:srgbClr val="000000"/>
                </a:solidFill>
              </a:rPr>
              <a:t>t </a:t>
            </a:r>
            <a:r>
              <a:rPr lang="pt-BR" sz="2400" dirty="0">
                <a:solidFill>
                  <a:srgbClr val="000000"/>
                </a:solidFill>
              </a:rPr>
              <a:t>) || E</a:t>
            </a:r>
            <a:r>
              <a:rPr lang="pt-BR" sz="2400" baseline="-25000" dirty="0">
                <a:solidFill>
                  <a:srgbClr val="000000"/>
                </a:solidFill>
              </a:rPr>
              <a:t>KB </a:t>
            </a:r>
            <a:r>
              <a:rPr lang="pt-BR" sz="2400" dirty="0">
                <a:solidFill>
                  <a:srgbClr val="000000"/>
                </a:solidFill>
              </a:rPr>
              <a:t>( </a:t>
            </a:r>
            <a:r>
              <a:rPr lang="pt-BR" sz="2400" dirty="0">
                <a:solidFill>
                  <a:srgbClr val="000000"/>
                </a:solidFill>
              </a:rPr>
              <a:t>t </a:t>
            </a:r>
            <a:r>
              <a:rPr lang="pt-BR" sz="2400" dirty="0">
                <a:solidFill>
                  <a:srgbClr val="000000"/>
                </a:solidFill>
              </a:rPr>
              <a:t>|| </a:t>
            </a:r>
            <a:r>
              <a:rPr lang="pt-BR" sz="2400" dirty="0">
                <a:solidFill>
                  <a:srgbClr val="000000"/>
                </a:solidFill>
              </a:rPr>
              <a:t>L || K</a:t>
            </a:r>
            <a:r>
              <a:rPr lang="pt-BR" sz="2400" baseline="-25000" dirty="0">
                <a:solidFill>
                  <a:srgbClr val="000000"/>
                </a:solidFill>
              </a:rPr>
              <a:t>S </a:t>
            </a:r>
            <a:r>
              <a:rPr lang="pt-BR" sz="2400" dirty="0">
                <a:solidFill>
                  <a:srgbClr val="000000"/>
                </a:solidFill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</a:rPr>
              <a:t>	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</a:t>
            </a:r>
            <a:r>
              <a:rPr lang="pt-BR" sz="2400" dirty="0">
                <a:solidFill>
                  <a:srgbClr val="000000"/>
                </a:solidFill>
              </a:rPr>
              <a:t> A : E</a:t>
            </a:r>
            <a:r>
              <a:rPr lang="pt-BR" sz="2400" baseline="-25000" dirty="0">
                <a:solidFill>
                  <a:srgbClr val="000000"/>
                </a:solidFill>
              </a:rPr>
              <a:t>KS </a:t>
            </a:r>
            <a:r>
              <a:rPr lang="pt-BR" sz="2400" dirty="0">
                <a:solidFill>
                  <a:srgbClr val="000000"/>
                </a:solidFill>
              </a:rPr>
              <a:t>( </a:t>
            </a:r>
            <a:r>
              <a:rPr lang="pt-BR" sz="2400" dirty="0">
                <a:solidFill>
                  <a:srgbClr val="000000"/>
                </a:solidFill>
              </a:rPr>
              <a:t>t+1 </a:t>
            </a:r>
            <a:r>
              <a:rPr lang="pt-BR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36014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25488" y="2780928"/>
            <a:ext cx="74168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b="1" dirty="0">
                <a:solidFill>
                  <a:srgbClr val="000000"/>
                </a:solidFill>
              </a:rPr>
              <a:t>Esquemas de autenticação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  <a:r>
              <a:rPr lang="pt-BR" sz="2000" dirty="0">
                <a:solidFill>
                  <a:srgbClr val="000000"/>
                </a:solidFill>
              </a:rPr>
              <a:t>São </a:t>
            </a:r>
            <a:r>
              <a:rPr lang="pt-BR" sz="2000" dirty="0">
                <a:solidFill>
                  <a:srgbClr val="000000"/>
                </a:solidFill>
              </a:rPr>
              <a:t>métodos através dos quais alguém pode provar sua identidade, sem revelar conhecimentos importantes e que possam ser usados de forma maliciosa no futuro.</a:t>
            </a:r>
            <a:endParaRPr lang="pt-BR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0660" name="Rectangle 4"/>
          <p:cNvSpPr>
            <a:spLocks noChangeArrowheads="1"/>
          </p:cNvSpPr>
          <p:nvPr/>
        </p:nvSpPr>
        <p:spPr bwMode="auto">
          <a:xfrm>
            <a:off x="923925" y="4024313"/>
            <a:ext cx="74168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  <a:r>
              <a:rPr lang="pt-BR" sz="2000" dirty="0">
                <a:solidFill>
                  <a:srgbClr val="000000"/>
                </a:solidFill>
                <a:cs typeface="Arial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411656750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Kerberos</a:t>
            </a:r>
            <a:endParaRPr lang="pt-BR" sz="3200" dirty="0">
              <a:solidFill>
                <a:schemeClr val="tx1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Variante</a:t>
            </a:r>
            <a:r>
              <a:rPr lang="en-US" sz="2400" dirty="0" smtClean="0">
                <a:solidFill>
                  <a:schemeClr val="tx1"/>
                </a:solidFill>
              </a:rPr>
              <a:t> de Needham-Schroeder. Alice e Bob </a:t>
            </a:r>
            <a:r>
              <a:rPr lang="en-US" sz="2400" dirty="0" err="1" smtClean="0">
                <a:solidFill>
                  <a:schemeClr val="tx1"/>
                </a:solidFill>
              </a:rPr>
              <a:t>compartilham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chaves</a:t>
            </a:r>
            <a:r>
              <a:rPr lang="en-US" sz="2400" dirty="0" smtClean="0">
                <a:solidFill>
                  <a:schemeClr val="tx1"/>
                </a:solidFill>
              </a:rPr>
              <a:t> com Trent (KDC)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Alice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gerar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chave</a:t>
            </a:r>
            <a:r>
              <a:rPr lang="en-US" sz="2400" dirty="0" smtClean="0">
                <a:solidFill>
                  <a:schemeClr val="tx1"/>
                </a:solidFill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</a:rPr>
              <a:t>sess</a:t>
            </a:r>
            <a:r>
              <a:rPr lang="pt-BR" sz="2400" dirty="0" err="1" smtClean="0">
                <a:solidFill>
                  <a:schemeClr val="tx1"/>
                </a:solidFill>
              </a:rPr>
              <a:t>ão</a:t>
            </a:r>
            <a:r>
              <a:rPr lang="pt-BR" sz="2400" dirty="0" smtClean="0">
                <a:solidFill>
                  <a:schemeClr val="tx1"/>
                </a:solidFill>
              </a:rPr>
              <a:t> para conversação com Bob.</a:t>
            </a: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O protocolo funciona, mas assume que todos os </a:t>
            </a:r>
            <a:r>
              <a:rPr lang="pt-BR" sz="2400" dirty="0" err="1" smtClean="0">
                <a:solidFill>
                  <a:schemeClr val="tx1"/>
                </a:solidFill>
              </a:rPr>
              <a:t>clocks</a:t>
            </a:r>
            <a:r>
              <a:rPr lang="pt-BR" sz="2400" dirty="0" smtClean="0">
                <a:solidFill>
                  <a:schemeClr val="tx1"/>
                </a:solidFill>
              </a:rPr>
              <a:t> estão sincronizados com o </a:t>
            </a:r>
            <a:r>
              <a:rPr lang="pt-BR" sz="2400" dirty="0" err="1" smtClean="0">
                <a:solidFill>
                  <a:schemeClr val="tx1"/>
                </a:solidFill>
              </a:rPr>
              <a:t>clock</a:t>
            </a:r>
            <a:r>
              <a:rPr lang="pt-BR" sz="2400" dirty="0" smtClean="0">
                <a:solidFill>
                  <a:schemeClr val="tx1"/>
                </a:solidFill>
              </a:rPr>
              <a:t> de Trent (KDC).</a:t>
            </a: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Na prática, o efeito é obtido por sincronizar </a:t>
            </a:r>
            <a:r>
              <a:rPr lang="pt-BR" sz="2400" dirty="0" err="1" smtClean="0">
                <a:solidFill>
                  <a:schemeClr val="tx1"/>
                </a:solidFill>
              </a:rPr>
              <a:t>cloks</a:t>
            </a:r>
            <a:r>
              <a:rPr lang="pt-BR" sz="2400" dirty="0" smtClean="0">
                <a:solidFill>
                  <a:schemeClr val="tx1"/>
                </a:solidFill>
              </a:rPr>
              <a:t> dentro de poucos minutos de um servidor de tempo seguro e detectar repetições dentro de um intervalo de tempo.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3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err="1" smtClean="0">
                <a:solidFill>
                  <a:srgbClr val="C00000"/>
                </a:solidFill>
              </a:rPr>
              <a:t>Protocolos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</a:rPr>
              <a:t>Básicos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pt-BR" sz="2000" kern="1200" dirty="0" smtClean="0">
              <a:solidFill>
                <a:srgbClr val="000000"/>
              </a:solidFill>
              <a:latin typeface="Arial" charset="0"/>
            </a:endParaRPr>
          </a:p>
          <a:p>
            <a:pPr lvl="0" eaLnBrk="1" hangingPunct="1">
              <a:buNone/>
            </a:pPr>
            <a: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  <a:t>Autenticação usando </a:t>
            </a:r>
            <a:r>
              <a:rPr lang="pt-BR" sz="2000" b="1" kern="1200" dirty="0" err="1" smtClean="0">
                <a:solidFill>
                  <a:srgbClr val="000000"/>
                </a:solidFill>
                <a:latin typeface="Arial" charset="0"/>
              </a:rPr>
              <a:t>Hash</a:t>
            </a:r>
            <a:endParaRPr lang="pt-BR" sz="2000" b="1" kern="1200" dirty="0">
              <a:solidFill>
                <a:srgbClr val="000000"/>
              </a:solidFill>
              <a:latin typeface="Arial" charset="0"/>
            </a:endParaRPr>
          </a:p>
          <a:p>
            <a:pPr lvl="0" eaLnBrk="1" hangingPunct="1">
              <a:buNone/>
            </a:pPr>
            <a:endParaRPr lang="pt-BR" sz="2000" kern="1200" dirty="0">
              <a:solidFill>
                <a:srgbClr val="000000"/>
              </a:solidFill>
              <a:latin typeface="Arial" charset="0"/>
            </a:endParaRPr>
          </a:p>
          <a:p>
            <a:pPr lvl="0" eaLnBrk="1" hangingPunct="1">
              <a:buNone/>
            </a:pPr>
            <a:r>
              <a:rPr lang="pt-BR" sz="2000" kern="1200" dirty="0" smtClean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→ S : 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senha     Alice envia sua senha para um servidor S.</a:t>
            </a: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eaLnBrk="1" hangingPunct="1">
              <a:buNone/>
            </a:pP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		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S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pt-BR" sz="20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Hash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(senha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  S calcula o </a:t>
            </a:r>
            <a:r>
              <a:rPr lang="pt-BR" sz="2000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Hash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da senha recebida.</a:t>
            </a: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eaLnBrk="1" hangingPunct="1">
              <a:buNone/>
            </a:pP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		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S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Compara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com valor </a:t>
            </a:r>
            <a:r>
              <a:rPr lang="pt-BR" sz="2000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Hash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da senha, previamente armazenado.</a:t>
            </a:r>
          </a:p>
          <a:p>
            <a:pPr lvl="0" eaLnBrk="1" hangingPunct="1">
              <a:buNone/>
            </a:pP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eaLnBrk="1" hangingPunct="1">
              <a:buNone/>
            </a:pP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 lista de </a:t>
            </a:r>
            <a:r>
              <a:rPr lang="pt-BR" sz="2000" i="1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hash</a:t>
            </a: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de senhas é sem utilidade, porque uma função </a:t>
            </a:r>
            <a:r>
              <a:rPr lang="pt-BR" sz="2000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Hash</a:t>
            </a: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eaLnBrk="1" hangingPunct="1">
              <a:buNone/>
            </a:pPr>
            <a:r>
              <a:rPr lang="pt-BR" sz="20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não pode ter inversa para recuperar senhas.  </a:t>
            </a: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eaLnBrk="1" hangingPunct="1">
              <a:buNone/>
            </a:pPr>
            <a:endParaRPr lang="pt-BR" sz="20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6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>
                <a:solidFill>
                  <a:srgbClr val="C00000"/>
                </a:solidFill>
              </a:rPr>
              <a:t>Ataque do Dicionário e Salt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>Um arquivo de senhas cifrado com uma função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é ainda vulnerável. 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Em seu tempo livre, </a:t>
            </a:r>
            <a:r>
              <a:rPr lang="pt-BR" sz="2400" dirty="0" err="1" smtClean="0">
                <a:solidFill>
                  <a:schemeClr val="tx1"/>
                </a:solidFill>
              </a:rPr>
              <a:t>Mallory</a:t>
            </a:r>
            <a:r>
              <a:rPr lang="pt-BR" sz="2400" dirty="0" smtClean="0">
                <a:solidFill>
                  <a:schemeClr val="tx1"/>
                </a:solidFill>
              </a:rPr>
              <a:t> gera 1000.000 de senhas mais comuns. Ele opera sobre todas 1000.000 destas com uma função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 e armazena os </a:t>
            </a:r>
            <a:r>
              <a:rPr lang="pt-BR" sz="2400" dirty="0" err="1" smtClean="0">
                <a:solidFill>
                  <a:schemeClr val="tx1"/>
                </a:solidFill>
              </a:rPr>
              <a:t>hashes</a:t>
            </a:r>
            <a:r>
              <a:rPr lang="pt-BR" sz="2400" dirty="0" smtClean="0">
                <a:solidFill>
                  <a:schemeClr val="tx1"/>
                </a:solidFill>
              </a:rPr>
              <a:t> resultantes.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Se cada senha tem 8 bytes, o arquivo resultante será não mais do que 8 Megabytes.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C00000"/>
                </a:solidFill>
              </a:rPr>
              <a:t>Ataque do Dicionário e Salt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>Mas, se </a:t>
            </a:r>
            <a:r>
              <a:rPr lang="pt-BR" sz="2400" dirty="0" err="1" smtClean="0">
                <a:solidFill>
                  <a:schemeClr val="tx1"/>
                </a:solidFill>
              </a:rPr>
              <a:t>Mallory</a:t>
            </a:r>
            <a:r>
              <a:rPr lang="pt-BR" sz="2400" dirty="0" smtClean="0">
                <a:solidFill>
                  <a:schemeClr val="tx1"/>
                </a:solidFill>
              </a:rPr>
              <a:t> furta, em um host, um arquivo de senhas criptografadas (por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), ele compara esse arquivo com seu arquivo de senhas possíveis criptografadas, e vê o que corresponde.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Este é o </a:t>
            </a:r>
            <a:r>
              <a:rPr lang="pt-BR" sz="2400" dirty="0" smtClean="0">
                <a:solidFill>
                  <a:srgbClr val="C00000"/>
                </a:solidFill>
              </a:rPr>
              <a:t>ataque do dicionário </a:t>
            </a:r>
            <a:r>
              <a:rPr lang="pt-BR" sz="2400" dirty="0" smtClean="0">
                <a:solidFill>
                  <a:schemeClr val="tx1"/>
                </a:solidFill>
              </a:rPr>
              <a:t>que pode ser realizado.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Um </a:t>
            </a:r>
            <a:r>
              <a:rPr lang="pt-BR" sz="2400" i="1" dirty="0" err="1" smtClean="0">
                <a:solidFill>
                  <a:srgbClr val="0099CC"/>
                </a:solidFill>
              </a:rPr>
              <a:t>salt</a:t>
            </a:r>
            <a:r>
              <a:rPr lang="pt-BR" sz="2400" dirty="0" smtClean="0">
                <a:solidFill>
                  <a:schemeClr val="tx1"/>
                </a:solidFill>
              </a:rPr>
              <a:t> é uma </a:t>
            </a:r>
            <a:r>
              <a:rPr lang="pt-BR" sz="2400" i="1" dirty="0" err="1" smtClean="0">
                <a:solidFill>
                  <a:schemeClr val="tx1"/>
                </a:solidFill>
              </a:rPr>
              <a:t>string</a:t>
            </a:r>
            <a:r>
              <a:rPr lang="pt-BR" sz="2400" dirty="0" smtClean="0">
                <a:solidFill>
                  <a:schemeClr val="tx1"/>
                </a:solidFill>
              </a:rPr>
              <a:t> aleatória, que dificulta este ataque.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rgbClr val="0099CC"/>
                </a:solidFill>
              </a:rPr>
              <a:t>Salts</a:t>
            </a:r>
            <a:r>
              <a:rPr lang="pt-BR" sz="2400" dirty="0" smtClean="0">
                <a:solidFill>
                  <a:schemeClr val="tx1"/>
                </a:solidFill>
              </a:rPr>
              <a:t> são concatenados com senhas, antes de serem operados com uma função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.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C00000"/>
                </a:solidFill>
              </a:rPr>
              <a:t>Ataque do Dicionário e Salt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Então, ambos, o valor </a:t>
            </a:r>
            <a:r>
              <a:rPr lang="pt-BR" sz="2400" i="1" dirty="0" err="1" smtClean="0">
                <a:solidFill>
                  <a:srgbClr val="0099CC"/>
                </a:solidFill>
              </a:rPr>
              <a:t>salt</a:t>
            </a:r>
            <a:r>
              <a:rPr lang="pt-BR" sz="2400" dirty="0" smtClean="0">
                <a:solidFill>
                  <a:schemeClr val="tx1"/>
                </a:solidFill>
              </a:rPr>
              <a:t> e o resultado da função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dirty="0" smtClean="0">
                <a:solidFill>
                  <a:schemeClr val="tx1"/>
                </a:solidFill>
              </a:rPr>
              <a:t>são armazenados numa base de dados no host.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Se o número de valores </a:t>
            </a:r>
            <a:r>
              <a:rPr lang="pt-BR" sz="2400" i="1" dirty="0" err="1" smtClean="0">
                <a:solidFill>
                  <a:srgbClr val="0099CC"/>
                </a:solidFill>
              </a:rPr>
              <a:t>salt</a:t>
            </a:r>
            <a:r>
              <a:rPr lang="pt-BR" sz="2400" dirty="0" smtClean="0">
                <a:solidFill>
                  <a:schemeClr val="tx1"/>
                </a:solidFill>
              </a:rPr>
              <a:t> é bastante grande, isto praticamente elimina o ataque do dicionário contra senhas usadas comumente, porque </a:t>
            </a:r>
            <a:r>
              <a:rPr lang="pt-BR" sz="2400" dirty="0" err="1" smtClean="0">
                <a:solidFill>
                  <a:schemeClr val="tx1"/>
                </a:solidFill>
              </a:rPr>
              <a:t>Mallory</a:t>
            </a:r>
            <a:r>
              <a:rPr lang="pt-BR" sz="2400" dirty="0" smtClean="0">
                <a:solidFill>
                  <a:schemeClr val="tx1"/>
                </a:solidFill>
              </a:rPr>
              <a:t> tem de gerar um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 para cada valor </a:t>
            </a:r>
            <a:r>
              <a:rPr lang="pt-BR" sz="2400" i="1" dirty="0" err="1" smtClean="0">
                <a:solidFill>
                  <a:srgbClr val="0099CC"/>
                </a:solidFill>
              </a:rPr>
              <a:t>salt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possivel</a:t>
            </a:r>
            <a:r>
              <a:rPr lang="pt-BR" sz="2400" dirty="0" smtClean="0">
                <a:solidFill>
                  <a:schemeClr val="tx1"/>
                </a:solidFill>
              </a:rPr>
              <a:t>. 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4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rgbClr val="C00000"/>
                </a:solidFill>
              </a:rPr>
              <a:t/>
            </a:r>
            <a:br>
              <a:rPr lang="pt-BR" sz="2400" dirty="0" smtClean="0">
                <a:solidFill>
                  <a:srgbClr val="C00000"/>
                </a:solidFill>
              </a:rPr>
            </a:br>
            <a:r>
              <a:rPr lang="pt-BR" sz="2400" dirty="0" smtClean="0">
                <a:solidFill>
                  <a:srgbClr val="C00000"/>
                </a:solidFill>
              </a:rPr>
              <a:t>Problemas de segurança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>Mesmo com </a:t>
            </a:r>
            <a:r>
              <a:rPr lang="pt-BR" sz="2400" i="1" dirty="0" err="1" smtClean="0">
                <a:solidFill>
                  <a:srgbClr val="0000FF"/>
                </a:solidFill>
              </a:rPr>
              <a:t>salt</a:t>
            </a:r>
            <a:r>
              <a:rPr lang="pt-BR" sz="2400" dirty="0" smtClean="0">
                <a:solidFill>
                  <a:schemeClr val="tx1"/>
                </a:solidFill>
              </a:rPr>
              <a:t>, o protocolo de autenticação usando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 tem problema de segurança:  quando Alice envia sua senha à S, qualquer um que tenha acesso ao caminho dos dados de Alice, poderá ler sua senha.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A senha não pode ser lida antes de S calcular o </a:t>
            </a:r>
            <a:r>
              <a:rPr lang="pt-BR" sz="2400" dirty="0" err="1" smtClean="0">
                <a:solidFill>
                  <a:schemeClr val="tx1"/>
                </a:solidFill>
              </a:rPr>
              <a:t>hash</a:t>
            </a:r>
            <a:r>
              <a:rPr lang="pt-BR" sz="2400" dirty="0" smtClean="0">
                <a:solidFill>
                  <a:schemeClr val="tx1"/>
                </a:solidFill>
              </a:rPr>
              <a:t> dessa.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Criptografia de chave pública pode resolver este problema.  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25488" y="1858963"/>
            <a:ext cx="74168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b="1" dirty="0">
                <a:solidFill>
                  <a:srgbClr val="000000"/>
                </a:solidFill>
              </a:rPr>
              <a:t>Autenticação com chave compartilhada “</a:t>
            </a:r>
            <a:r>
              <a:rPr lang="pt-BR" sz="2000" dirty="0">
                <a:solidFill>
                  <a:srgbClr val="000000"/>
                </a:solidFill>
              </a:rPr>
              <a:t>K</a:t>
            </a:r>
            <a:r>
              <a:rPr lang="pt-BR" sz="2000" b="1" dirty="0">
                <a:solidFill>
                  <a:srgbClr val="000000"/>
                </a:solidFill>
              </a:rPr>
              <a:t>” entre </a:t>
            </a:r>
            <a:r>
              <a:rPr lang="pt-BR" sz="2000" dirty="0">
                <a:solidFill>
                  <a:srgbClr val="000000"/>
                </a:solidFill>
              </a:rPr>
              <a:t>A </a:t>
            </a:r>
            <a:r>
              <a:rPr lang="pt-BR" sz="2000" b="1" dirty="0">
                <a:solidFill>
                  <a:srgbClr val="000000"/>
                </a:solidFill>
              </a:rPr>
              <a:t>e </a:t>
            </a:r>
            <a:r>
              <a:rPr lang="pt-BR" sz="2000" dirty="0">
                <a:solidFill>
                  <a:srgbClr val="000000"/>
                </a:solidFill>
              </a:rPr>
              <a:t>B</a:t>
            </a:r>
            <a:endParaRPr lang="pt-BR" sz="2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</a:t>
            </a:r>
            <a:r>
              <a:rPr lang="pt-BR" sz="2400" dirty="0">
                <a:solidFill>
                  <a:srgbClr val="000000"/>
                </a:solidFill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 B :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baseline="-25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B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 A :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 V = E</a:t>
            </a:r>
            <a:r>
              <a:rPr lang="pt-BR" sz="2400" baseline="-25000" dirty="0">
                <a:solidFill>
                  <a:srgbClr val="C00000"/>
                </a:solidFill>
                <a:cs typeface="Arial" charset="0"/>
              </a:rPr>
              <a:t>K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  <a:cs typeface="Arial" charset="0"/>
              </a:rPr>
              <a:t>		 A : D</a:t>
            </a:r>
            <a:r>
              <a:rPr lang="pt-BR" sz="2400" baseline="-25000" dirty="0">
                <a:solidFill>
                  <a:srgbClr val="C00000"/>
                </a:solidFill>
                <a:cs typeface="Arial" charset="0"/>
              </a:rPr>
              <a:t>K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( V ) ==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 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       </a:t>
            </a:r>
            <a:endParaRPr lang="pt-BR" sz="24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400" baseline="-25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</a:rPr>
              <a:t>	A</a:t>
            </a:r>
            <a:r>
              <a:rPr lang="pt-BR" sz="2400" dirty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→ B : Q = E</a:t>
            </a:r>
            <a:r>
              <a:rPr lang="pt-BR" sz="2400" baseline="-25000" dirty="0">
                <a:solidFill>
                  <a:srgbClr val="C00000"/>
                </a:solidFill>
                <a:cs typeface="Arial" charset="0"/>
              </a:rPr>
              <a:t>K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(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)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1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400" dirty="0">
                <a:solidFill>
                  <a:srgbClr val="000000"/>
                </a:solidFill>
                <a:cs typeface="Arial" charset="0"/>
              </a:rPr>
              <a:t>	        B : D</a:t>
            </a:r>
            <a:r>
              <a:rPr lang="pt-BR" sz="2400" baseline="-25000" dirty="0">
                <a:solidFill>
                  <a:srgbClr val="C00000"/>
                </a:solidFill>
                <a:cs typeface="Arial" charset="0"/>
              </a:rPr>
              <a:t>K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( Q ) == N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B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|| ID</a:t>
            </a:r>
            <a:r>
              <a:rPr lang="pt-BR" sz="2400" baseline="-25000" dirty="0">
                <a:solidFill>
                  <a:srgbClr val="000000"/>
                </a:solidFill>
                <a:cs typeface="Arial" charset="0"/>
              </a:rPr>
              <a:t>A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cs typeface="Arial" charset="0"/>
              </a:rPr>
              <a:t>    </a:t>
            </a:r>
            <a:endParaRPr lang="pt-BR" sz="2400" baseline="-25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pt-BR" sz="2400" baseline="-25000" dirty="0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pt-BR" sz="2000" dirty="0">
                <a:solidFill>
                  <a:srgbClr val="000000"/>
                </a:solidFill>
                <a:cs typeface="Arial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70005233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eaLnBrk="1" hangingPunct="1">
              <a:spcBef>
                <a:spcPct val="20000"/>
              </a:spcBef>
            </a:pPr>
            <a: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</a:br>
            <a:r>
              <a:rPr lang="pt-BR" sz="2000" b="1" kern="1200" dirty="0" smtClean="0">
                <a:solidFill>
                  <a:srgbClr val="000000"/>
                </a:solidFill>
                <a:latin typeface="Arial" charset="0"/>
              </a:rPr>
              <a:t>Autenticação 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com chave compartilhada “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” entre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000" b="1" kern="1200" dirty="0">
                <a:solidFill>
                  <a:srgbClr val="000000"/>
                </a:solidFill>
                <a:latin typeface="Arial" charset="0"/>
              </a:rPr>
              <a:t>e </a:t>
            </a:r>
            <a:r>
              <a:rPr lang="pt-BR" sz="2000" kern="1200" dirty="0">
                <a:solidFill>
                  <a:srgbClr val="000000"/>
                </a:solidFill>
                <a:latin typeface="Arial" charset="0"/>
              </a:rPr>
              <a:t>B</a:t>
            </a:r>
            <a:br>
              <a:rPr lang="pt-BR" sz="2000" kern="1200" dirty="0">
                <a:solidFill>
                  <a:srgbClr val="000000"/>
                </a:solidFill>
                <a:latin typeface="Arial" charset="0"/>
              </a:rPr>
            </a:br>
            <a:endParaRPr lang="pt-BR" sz="2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rgbClr val="0000FF"/>
                </a:solidFill>
              </a:rPr>
              <a:t>Criptografia </a:t>
            </a:r>
            <a:r>
              <a:rPr lang="pt-BR" sz="2400" dirty="0" smtClean="0">
                <a:solidFill>
                  <a:srgbClr val="0000FF"/>
                </a:solidFill>
              </a:rPr>
              <a:t>simétrica </a:t>
            </a:r>
            <a:r>
              <a:rPr lang="pt-BR" sz="2400" dirty="0" smtClean="0">
                <a:solidFill>
                  <a:schemeClr val="tx1"/>
                </a:solidFill>
              </a:rPr>
              <a:t>provê alguma autenticação. 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rgbClr val="FF6600"/>
                </a:solidFill>
              </a:rPr>
              <a:t>Quando </a:t>
            </a:r>
            <a:r>
              <a:rPr lang="pt-BR" sz="2400" dirty="0" smtClean="0">
                <a:solidFill>
                  <a:srgbClr val="FF6600"/>
                </a:solidFill>
              </a:rPr>
              <a:t>Bob recebe uma mensagem de Alice, criptografada com a chave compartilhada, Bob sabe que a mensagem veio de Alice. </a:t>
            </a:r>
          </a:p>
          <a:p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769</Words>
  <Application>Microsoft Office PowerPoint</Application>
  <PresentationFormat>Apresentação na tela (4:3)</PresentationFormat>
  <Paragraphs>160</Paragraphs>
  <Slides>20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Tema do Office</vt:lpstr>
      <vt:lpstr>1_Default Design</vt:lpstr>
      <vt:lpstr>2_Default Design</vt:lpstr>
      <vt:lpstr>Protocolos Básicos</vt:lpstr>
      <vt:lpstr>Apresentação do PowerPoint</vt:lpstr>
      <vt:lpstr>Protocolos Básicos</vt:lpstr>
      <vt:lpstr>Ataque do Dicionário e Salt</vt:lpstr>
      <vt:lpstr>Ataque do Dicionário e Salt</vt:lpstr>
      <vt:lpstr>Ataque do Dicionário e Salt</vt:lpstr>
      <vt:lpstr> Problemas de segurança</vt:lpstr>
      <vt:lpstr>Apresentação do PowerPoint</vt:lpstr>
      <vt:lpstr> Autenticação com chave compartilhada “K” entre A e B </vt:lpstr>
      <vt:lpstr> Autenticação com chave compartilhada “K” entre A e B </vt:lpstr>
      <vt:lpstr> Autenticação com criptografa de chave pública</vt:lpstr>
      <vt:lpstr>Protocolos Básicos</vt:lpstr>
      <vt:lpstr> Autenticação e Troca de Chave</vt:lpstr>
      <vt:lpstr>Apresentação do PowerPoint</vt:lpstr>
      <vt:lpstr>Apresentação do PowerPoint</vt:lpstr>
      <vt:lpstr>Apresentação do PowerPoint</vt:lpstr>
      <vt:lpstr> Needham-Schroeder Protocol</vt:lpstr>
      <vt:lpstr> Needham-Schroeder Protocol </vt:lpstr>
      <vt:lpstr>Apresentação do PowerPoint</vt:lpstr>
      <vt:lpstr>Kerberos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Protocolos Básicos</dc:title>
  <dc:creator>Joao Bosco M. Sobral</dc:creator>
  <cp:lastModifiedBy>Joao Bosco M. Sobral</cp:lastModifiedBy>
  <cp:revision>2</cp:revision>
  <dcterms:created xsi:type="dcterms:W3CDTF">2014-09-12T17:14:38Z</dcterms:created>
  <dcterms:modified xsi:type="dcterms:W3CDTF">2014-09-12T17:35:03Z</dcterms:modified>
</cp:coreProperties>
</file>